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65" r:id="rId2"/>
    <p:sldId id="297" r:id="rId3"/>
    <p:sldId id="298" r:id="rId4"/>
    <p:sldId id="299" r:id="rId5"/>
    <p:sldId id="301" r:id="rId6"/>
    <p:sldId id="300" r:id="rId7"/>
    <p:sldId id="281" r:id="rId8"/>
    <p:sldId id="256" r:id="rId9"/>
    <p:sldId id="282" r:id="rId10"/>
    <p:sldId id="286" r:id="rId11"/>
    <p:sldId id="285" r:id="rId12"/>
    <p:sldId id="287" r:id="rId13"/>
    <p:sldId id="284" r:id="rId14"/>
    <p:sldId id="288" r:id="rId15"/>
    <p:sldId id="291" r:id="rId16"/>
    <p:sldId id="289" r:id="rId17"/>
    <p:sldId id="294" r:id="rId18"/>
    <p:sldId id="295" r:id="rId19"/>
    <p:sldId id="296" r:id="rId20"/>
    <p:sldId id="290" r:id="rId21"/>
    <p:sldId id="279" r:id="rId22"/>
    <p:sldId id="278" r:id="rId23"/>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E9371F-DEB5-D84A-8BF3-183EC3544D37}" v="45" dt="2022-08-14T11:36:26.2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240"/>
  </p:normalViewPr>
  <p:slideViewPr>
    <p:cSldViewPr snapToGrid="0">
      <p:cViewPr varScale="1">
        <p:scale>
          <a:sx n="120" d="100"/>
          <a:sy n="120" d="100"/>
        </p:scale>
        <p:origin x="200"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DC709F-074F-B242-85A2-6E84446D7797}" type="datetimeFigureOut">
              <a:rPr lang="en-US" smtClean="0"/>
              <a:t>8/11/22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B3670-7D39-134F-A69D-53D4806AB0E8}" type="slidenum">
              <a:rPr lang="en-US" smtClean="0"/>
              <a:t>‹#›</a:t>
            </a:fld>
            <a:endParaRPr lang="en-US"/>
          </a:p>
        </p:txBody>
      </p:sp>
    </p:spTree>
    <p:extLst>
      <p:ext uri="{BB962C8B-B14F-4D97-AF65-F5344CB8AC3E}">
        <p14:creationId xmlns:p14="http://schemas.microsoft.com/office/powerpoint/2010/main" val="2142936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DC709F-074F-B242-85A2-6E84446D7797}" type="datetimeFigureOut">
              <a:rPr lang="en-US" smtClean="0"/>
              <a:t>8/11/22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B3670-7D39-134F-A69D-53D4806AB0E8}" type="slidenum">
              <a:rPr lang="en-US" smtClean="0"/>
              <a:t>‹#›</a:t>
            </a:fld>
            <a:endParaRPr lang="en-US"/>
          </a:p>
        </p:txBody>
      </p:sp>
    </p:spTree>
    <p:extLst>
      <p:ext uri="{BB962C8B-B14F-4D97-AF65-F5344CB8AC3E}">
        <p14:creationId xmlns:p14="http://schemas.microsoft.com/office/powerpoint/2010/main" val="224939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DC709F-074F-B242-85A2-6E84446D7797}" type="datetimeFigureOut">
              <a:rPr lang="en-US" smtClean="0"/>
              <a:t>8/11/22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B3670-7D39-134F-A69D-53D4806AB0E8}" type="slidenum">
              <a:rPr lang="en-US" smtClean="0"/>
              <a:t>‹#›</a:t>
            </a:fld>
            <a:endParaRPr lang="en-US"/>
          </a:p>
        </p:txBody>
      </p:sp>
    </p:spTree>
    <p:extLst>
      <p:ext uri="{BB962C8B-B14F-4D97-AF65-F5344CB8AC3E}">
        <p14:creationId xmlns:p14="http://schemas.microsoft.com/office/powerpoint/2010/main" val="932854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DC709F-074F-B242-85A2-6E84446D7797}" type="datetimeFigureOut">
              <a:rPr lang="en-US" smtClean="0"/>
              <a:t>8/11/22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B3670-7D39-134F-A69D-53D4806AB0E8}" type="slidenum">
              <a:rPr lang="en-US" smtClean="0"/>
              <a:t>‹#›</a:t>
            </a:fld>
            <a:endParaRPr lang="en-US"/>
          </a:p>
        </p:txBody>
      </p:sp>
    </p:spTree>
    <p:extLst>
      <p:ext uri="{BB962C8B-B14F-4D97-AF65-F5344CB8AC3E}">
        <p14:creationId xmlns:p14="http://schemas.microsoft.com/office/powerpoint/2010/main" val="1226367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DC709F-074F-B242-85A2-6E84446D7797}" type="datetimeFigureOut">
              <a:rPr lang="en-US" smtClean="0"/>
              <a:t>8/11/22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B3670-7D39-134F-A69D-53D4806AB0E8}" type="slidenum">
              <a:rPr lang="en-US" smtClean="0"/>
              <a:t>‹#›</a:t>
            </a:fld>
            <a:endParaRPr lang="en-US"/>
          </a:p>
        </p:txBody>
      </p:sp>
    </p:spTree>
    <p:extLst>
      <p:ext uri="{BB962C8B-B14F-4D97-AF65-F5344CB8AC3E}">
        <p14:creationId xmlns:p14="http://schemas.microsoft.com/office/powerpoint/2010/main" val="3608948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DC709F-074F-B242-85A2-6E84446D7797}" type="datetimeFigureOut">
              <a:rPr lang="en-US" smtClean="0"/>
              <a:t>8/11/22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B3670-7D39-134F-A69D-53D4806AB0E8}" type="slidenum">
              <a:rPr lang="en-US" smtClean="0"/>
              <a:t>‹#›</a:t>
            </a:fld>
            <a:endParaRPr lang="en-US"/>
          </a:p>
        </p:txBody>
      </p:sp>
    </p:spTree>
    <p:extLst>
      <p:ext uri="{BB962C8B-B14F-4D97-AF65-F5344CB8AC3E}">
        <p14:creationId xmlns:p14="http://schemas.microsoft.com/office/powerpoint/2010/main" val="678379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DC709F-074F-B242-85A2-6E84446D7797}" type="datetimeFigureOut">
              <a:rPr lang="en-US" smtClean="0"/>
              <a:t>8/11/22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4B3670-7D39-134F-A69D-53D4806AB0E8}" type="slidenum">
              <a:rPr lang="en-US" smtClean="0"/>
              <a:t>‹#›</a:t>
            </a:fld>
            <a:endParaRPr lang="en-US"/>
          </a:p>
        </p:txBody>
      </p:sp>
    </p:spTree>
    <p:extLst>
      <p:ext uri="{BB962C8B-B14F-4D97-AF65-F5344CB8AC3E}">
        <p14:creationId xmlns:p14="http://schemas.microsoft.com/office/powerpoint/2010/main" val="3349579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DC709F-074F-B242-85A2-6E84446D7797}" type="datetimeFigureOut">
              <a:rPr lang="en-US" smtClean="0"/>
              <a:t>8/11/22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4B3670-7D39-134F-A69D-53D4806AB0E8}" type="slidenum">
              <a:rPr lang="en-US" smtClean="0"/>
              <a:t>‹#›</a:t>
            </a:fld>
            <a:endParaRPr lang="en-US"/>
          </a:p>
        </p:txBody>
      </p:sp>
    </p:spTree>
    <p:extLst>
      <p:ext uri="{BB962C8B-B14F-4D97-AF65-F5344CB8AC3E}">
        <p14:creationId xmlns:p14="http://schemas.microsoft.com/office/powerpoint/2010/main" val="2377295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DC709F-074F-B242-85A2-6E84446D7797}" type="datetimeFigureOut">
              <a:rPr lang="en-US" smtClean="0"/>
              <a:t>8/11/22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4B3670-7D39-134F-A69D-53D4806AB0E8}" type="slidenum">
              <a:rPr lang="en-US" smtClean="0"/>
              <a:t>‹#›</a:t>
            </a:fld>
            <a:endParaRPr lang="en-US"/>
          </a:p>
        </p:txBody>
      </p:sp>
    </p:spTree>
    <p:extLst>
      <p:ext uri="{BB962C8B-B14F-4D97-AF65-F5344CB8AC3E}">
        <p14:creationId xmlns:p14="http://schemas.microsoft.com/office/powerpoint/2010/main" val="244360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8DC709F-074F-B242-85A2-6E84446D7797}" type="datetimeFigureOut">
              <a:rPr lang="en-US" smtClean="0"/>
              <a:t>8/11/22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B3670-7D39-134F-A69D-53D4806AB0E8}" type="slidenum">
              <a:rPr lang="en-US" smtClean="0"/>
              <a:t>‹#›</a:t>
            </a:fld>
            <a:endParaRPr lang="en-US"/>
          </a:p>
        </p:txBody>
      </p:sp>
    </p:spTree>
    <p:extLst>
      <p:ext uri="{BB962C8B-B14F-4D97-AF65-F5344CB8AC3E}">
        <p14:creationId xmlns:p14="http://schemas.microsoft.com/office/powerpoint/2010/main" val="3432965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8DC709F-074F-B242-85A2-6E84446D7797}" type="datetimeFigureOut">
              <a:rPr lang="en-US" smtClean="0"/>
              <a:t>8/11/22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B3670-7D39-134F-A69D-53D4806AB0E8}" type="slidenum">
              <a:rPr lang="en-US" smtClean="0"/>
              <a:t>‹#›</a:t>
            </a:fld>
            <a:endParaRPr lang="en-US"/>
          </a:p>
        </p:txBody>
      </p:sp>
    </p:spTree>
    <p:extLst>
      <p:ext uri="{BB962C8B-B14F-4D97-AF65-F5344CB8AC3E}">
        <p14:creationId xmlns:p14="http://schemas.microsoft.com/office/powerpoint/2010/main" val="2493330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28DC709F-074F-B242-85A2-6E84446D7797}" type="datetimeFigureOut">
              <a:rPr lang="en-US" smtClean="0"/>
              <a:t>8/11/22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C14B3670-7D39-134F-A69D-53D4806AB0E8}" type="slidenum">
              <a:rPr lang="en-US" smtClean="0"/>
              <a:t>‹#›</a:t>
            </a:fld>
            <a:endParaRPr lang="en-US"/>
          </a:p>
        </p:txBody>
      </p:sp>
    </p:spTree>
    <p:extLst>
      <p:ext uri="{BB962C8B-B14F-4D97-AF65-F5344CB8AC3E}">
        <p14:creationId xmlns:p14="http://schemas.microsoft.com/office/powerpoint/2010/main" val="2016571864"/>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7DD831-0E48-BB05-0C5C-8728F3D90EEB}"/>
              </a:ext>
            </a:extLst>
          </p:cNvPr>
          <p:cNvSpPr>
            <a:spLocks noGrp="1"/>
          </p:cNvSpPr>
          <p:nvPr>
            <p:ph idx="1"/>
          </p:nvPr>
        </p:nvSpPr>
        <p:spPr>
          <a:xfrm>
            <a:off x="329609" y="372140"/>
            <a:ext cx="8442251" cy="5224327"/>
          </a:xfrm>
        </p:spPr>
        <p:txBody>
          <a:bodyPr anchor="ctr">
            <a:normAutofit lnSpcReduction="10000"/>
          </a:bodyPr>
          <a:lstStyle/>
          <a:p>
            <a:pPr marL="0" indent="0" algn="ctr">
              <a:buNone/>
            </a:pPr>
            <a:r>
              <a:rPr lang="en-US" sz="2800" dirty="0"/>
              <a:t>Matthew 6:19-24</a:t>
            </a:r>
            <a:r>
              <a:rPr lang="en-US" sz="2800" i="1" dirty="0"/>
              <a:t> “</a:t>
            </a:r>
            <a:r>
              <a:rPr lang="en-US" sz="2800" dirty="0"/>
              <a:t>Do not store up for yourselves treasures on earth, where moth and rust destroy, and where thieves break in and steal. 20 But store up for yourselves treasures in heaven, where neither moth nor rust destroys, and where thieves do not break in or steal; 21 for where your treasure is, there your heart will be also.22 “The eye is the lamp of the body; so then if your eye is clear, your whole body will be full of light. 23 But if your eye is bad, your whole body will be full of darkness. If then the light that is in you is darkness, how great is the darkness! 24 “No one can serve two masters; for either he will hate the one and love the other, or he will be devoted to one and despise the other. You cannot serve God and wealth </a:t>
            </a:r>
          </a:p>
        </p:txBody>
      </p:sp>
    </p:spTree>
    <p:extLst>
      <p:ext uri="{BB962C8B-B14F-4D97-AF65-F5344CB8AC3E}">
        <p14:creationId xmlns:p14="http://schemas.microsoft.com/office/powerpoint/2010/main" val="364038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B1BEB-3D41-70C1-F1BA-6A4A1E3DEFEA}"/>
              </a:ext>
            </a:extLst>
          </p:cNvPr>
          <p:cNvSpPr>
            <a:spLocks noGrp="1"/>
          </p:cNvSpPr>
          <p:nvPr>
            <p:ph type="title"/>
          </p:nvPr>
        </p:nvSpPr>
        <p:spPr>
          <a:xfrm>
            <a:off x="628650" y="15213"/>
            <a:ext cx="7886700" cy="1104636"/>
          </a:xfrm>
        </p:spPr>
        <p:txBody>
          <a:bodyPr/>
          <a:lstStyle/>
          <a:p>
            <a:pPr algn="ctr"/>
            <a:r>
              <a:rPr lang="en-US" dirty="0"/>
              <a:t>“To be noticed by them”</a:t>
            </a:r>
          </a:p>
        </p:txBody>
      </p:sp>
      <p:sp>
        <p:nvSpPr>
          <p:cNvPr id="3" name="Content Placeholder 2">
            <a:extLst>
              <a:ext uri="{FF2B5EF4-FFF2-40B4-BE49-F238E27FC236}">
                <a16:creationId xmlns:a16="http://schemas.microsoft.com/office/drawing/2014/main" id="{5BF35950-2B94-9677-2204-B0C3994CC846}"/>
              </a:ext>
            </a:extLst>
          </p:cNvPr>
          <p:cNvSpPr>
            <a:spLocks noGrp="1"/>
          </p:cNvSpPr>
          <p:nvPr>
            <p:ph idx="1"/>
          </p:nvPr>
        </p:nvSpPr>
        <p:spPr/>
        <p:txBody>
          <a:bodyPr anchor="ctr">
            <a:normAutofit/>
          </a:bodyPr>
          <a:lstStyle/>
          <a:p>
            <a:pPr marL="0" indent="0" algn="ctr">
              <a:buNone/>
            </a:pPr>
            <a:r>
              <a:rPr lang="en-US" sz="2800" dirty="0"/>
              <a:t>2 “So when you give to the poor, </a:t>
            </a:r>
            <a:r>
              <a:rPr lang="en-US" sz="2800" b="1" u="sng" dirty="0">
                <a:solidFill>
                  <a:schemeClr val="accent6">
                    <a:lumMod val="60000"/>
                    <a:lumOff val="40000"/>
                  </a:schemeClr>
                </a:solidFill>
              </a:rPr>
              <a:t>do not sound a trumpet before you</a:t>
            </a:r>
            <a:r>
              <a:rPr lang="en-US" sz="2800" dirty="0"/>
              <a:t>, as the hypocrites do in the synagogues and in the streets, </a:t>
            </a:r>
            <a:r>
              <a:rPr lang="en-US" sz="2800" b="1" dirty="0">
                <a:solidFill>
                  <a:schemeClr val="accent2">
                    <a:lumMod val="60000"/>
                    <a:lumOff val="40000"/>
                  </a:schemeClr>
                </a:solidFill>
              </a:rPr>
              <a:t>so that they may be honored by men</a:t>
            </a:r>
            <a:r>
              <a:rPr lang="en-US" sz="2800" dirty="0"/>
              <a:t>. Truly I say to you, they have their reward in full. 3 But when you give to the poor, do not let your left hand know what your right hand is doing, 4 so that your giving will be in secret; and your Father who sees </a:t>
            </a:r>
            <a:r>
              <a:rPr lang="en-US" sz="2800" i="1" dirty="0"/>
              <a:t>what is done</a:t>
            </a:r>
            <a:r>
              <a:rPr lang="en-US" sz="2800" dirty="0"/>
              <a:t> in secret will reward you.</a:t>
            </a:r>
            <a:endParaRPr lang="en-US" sz="3200" dirty="0"/>
          </a:p>
        </p:txBody>
      </p:sp>
    </p:spTree>
    <p:extLst>
      <p:ext uri="{BB962C8B-B14F-4D97-AF65-F5344CB8AC3E}">
        <p14:creationId xmlns:p14="http://schemas.microsoft.com/office/powerpoint/2010/main" val="42553493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B1BEB-3D41-70C1-F1BA-6A4A1E3DEFEA}"/>
              </a:ext>
            </a:extLst>
          </p:cNvPr>
          <p:cNvSpPr>
            <a:spLocks noGrp="1"/>
          </p:cNvSpPr>
          <p:nvPr>
            <p:ph type="title"/>
          </p:nvPr>
        </p:nvSpPr>
        <p:spPr>
          <a:xfrm>
            <a:off x="628650" y="15213"/>
            <a:ext cx="7886700" cy="1104636"/>
          </a:xfrm>
        </p:spPr>
        <p:txBody>
          <a:bodyPr/>
          <a:lstStyle/>
          <a:p>
            <a:pPr algn="ctr"/>
            <a:r>
              <a:rPr lang="en-US" dirty="0"/>
              <a:t>“To be noticed by them”</a:t>
            </a:r>
          </a:p>
        </p:txBody>
      </p:sp>
      <p:sp>
        <p:nvSpPr>
          <p:cNvPr id="3" name="Content Placeholder 2">
            <a:extLst>
              <a:ext uri="{FF2B5EF4-FFF2-40B4-BE49-F238E27FC236}">
                <a16:creationId xmlns:a16="http://schemas.microsoft.com/office/drawing/2014/main" id="{5BF35950-2B94-9677-2204-B0C3994CC846}"/>
              </a:ext>
            </a:extLst>
          </p:cNvPr>
          <p:cNvSpPr>
            <a:spLocks noGrp="1"/>
          </p:cNvSpPr>
          <p:nvPr>
            <p:ph idx="1"/>
          </p:nvPr>
        </p:nvSpPr>
        <p:spPr/>
        <p:txBody>
          <a:bodyPr anchor="ctr">
            <a:normAutofit/>
          </a:bodyPr>
          <a:lstStyle/>
          <a:p>
            <a:pPr marL="0" indent="0" algn="ctr">
              <a:buNone/>
            </a:pPr>
            <a:r>
              <a:rPr lang="en-US" sz="2800" dirty="0"/>
              <a:t>5 “When you pray, you are not to be like the hypocrites; for they love to stand and pray in the synagogues and on the street corners so that they may be seen by men. Truly I say to you, they have their reward in full. 6 But you, when you pray, go into your inner room, close your door and pray to your Father who is in secret, and your Father who sees </a:t>
            </a:r>
            <a:r>
              <a:rPr lang="en-US" sz="2800" i="1" dirty="0"/>
              <a:t>what is done</a:t>
            </a:r>
            <a:r>
              <a:rPr lang="en-US" sz="2800" dirty="0"/>
              <a:t> in secret will reward you.</a:t>
            </a:r>
            <a:endParaRPr lang="en-US" sz="3200" dirty="0"/>
          </a:p>
        </p:txBody>
      </p:sp>
    </p:spTree>
    <p:extLst>
      <p:ext uri="{BB962C8B-B14F-4D97-AF65-F5344CB8AC3E}">
        <p14:creationId xmlns:p14="http://schemas.microsoft.com/office/powerpoint/2010/main" val="11176394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B1BEB-3D41-70C1-F1BA-6A4A1E3DEFEA}"/>
              </a:ext>
            </a:extLst>
          </p:cNvPr>
          <p:cNvSpPr>
            <a:spLocks noGrp="1"/>
          </p:cNvSpPr>
          <p:nvPr>
            <p:ph type="title"/>
          </p:nvPr>
        </p:nvSpPr>
        <p:spPr>
          <a:xfrm>
            <a:off x="628650" y="15213"/>
            <a:ext cx="7886700" cy="1104636"/>
          </a:xfrm>
        </p:spPr>
        <p:txBody>
          <a:bodyPr/>
          <a:lstStyle/>
          <a:p>
            <a:pPr algn="ctr"/>
            <a:r>
              <a:rPr lang="en-US" dirty="0"/>
              <a:t>“To be noticed by them”</a:t>
            </a:r>
          </a:p>
        </p:txBody>
      </p:sp>
      <p:sp>
        <p:nvSpPr>
          <p:cNvPr id="3" name="Content Placeholder 2">
            <a:extLst>
              <a:ext uri="{FF2B5EF4-FFF2-40B4-BE49-F238E27FC236}">
                <a16:creationId xmlns:a16="http://schemas.microsoft.com/office/drawing/2014/main" id="{5BF35950-2B94-9677-2204-B0C3994CC846}"/>
              </a:ext>
            </a:extLst>
          </p:cNvPr>
          <p:cNvSpPr>
            <a:spLocks noGrp="1"/>
          </p:cNvSpPr>
          <p:nvPr>
            <p:ph idx="1"/>
          </p:nvPr>
        </p:nvSpPr>
        <p:spPr/>
        <p:txBody>
          <a:bodyPr anchor="ctr">
            <a:normAutofit/>
          </a:bodyPr>
          <a:lstStyle/>
          <a:p>
            <a:pPr marL="0" indent="0" algn="ctr">
              <a:buNone/>
            </a:pPr>
            <a:r>
              <a:rPr lang="en-US" sz="2800" dirty="0"/>
              <a:t>5 “When you pray, you are not to be like the hypocrites; for </a:t>
            </a:r>
            <a:r>
              <a:rPr lang="en-US" sz="2800" b="1" u="sng" dirty="0">
                <a:solidFill>
                  <a:schemeClr val="accent6">
                    <a:lumMod val="60000"/>
                    <a:lumOff val="40000"/>
                  </a:schemeClr>
                </a:solidFill>
              </a:rPr>
              <a:t>they love to stand and pray in the synagogues and on the street corners</a:t>
            </a:r>
            <a:r>
              <a:rPr lang="en-US" sz="2800" b="1" dirty="0">
                <a:solidFill>
                  <a:schemeClr val="accent6">
                    <a:lumMod val="60000"/>
                    <a:lumOff val="40000"/>
                  </a:schemeClr>
                </a:solidFill>
              </a:rPr>
              <a:t> </a:t>
            </a:r>
            <a:r>
              <a:rPr lang="en-US" sz="2800" b="1" dirty="0">
                <a:solidFill>
                  <a:schemeClr val="accent2">
                    <a:lumMod val="60000"/>
                    <a:lumOff val="40000"/>
                  </a:schemeClr>
                </a:solidFill>
              </a:rPr>
              <a:t>so that they may be seen by men</a:t>
            </a:r>
            <a:r>
              <a:rPr lang="en-US" sz="2800" dirty="0"/>
              <a:t>. Truly I say to you, they have their reward in full. 6 But you, when you pray, go into your inner room, close your door and pray to your Father who is in secret, and your Father who sees </a:t>
            </a:r>
            <a:r>
              <a:rPr lang="en-US" sz="2800" i="1" dirty="0"/>
              <a:t>what is done</a:t>
            </a:r>
            <a:r>
              <a:rPr lang="en-US" sz="2800" dirty="0"/>
              <a:t> in secret will reward you.</a:t>
            </a:r>
            <a:endParaRPr lang="en-US" sz="3200" dirty="0"/>
          </a:p>
        </p:txBody>
      </p:sp>
    </p:spTree>
    <p:extLst>
      <p:ext uri="{BB962C8B-B14F-4D97-AF65-F5344CB8AC3E}">
        <p14:creationId xmlns:p14="http://schemas.microsoft.com/office/powerpoint/2010/main" val="15614454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B1BEB-3D41-70C1-F1BA-6A4A1E3DEFEA}"/>
              </a:ext>
            </a:extLst>
          </p:cNvPr>
          <p:cNvSpPr>
            <a:spLocks noGrp="1"/>
          </p:cNvSpPr>
          <p:nvPr>
            <p:ph type="title"/>
          </p:nvPr>
        </p:nvSpPr>
        <p:spPr>
          <a:xfrm>
            <a:off x="628650" y="15213"/>
            <a:ext cx="7886700" cy="1104636"/>
          </a:xfrm>
        </p:spPr>
        <p:txBody>
          <a:bodyPr/>
          <a:lstStyle/>
          <a:p>
            <a:pPr algn="ctr"/>
            <a:r>
              <a:rPr lang="en-US" dirty="0"/>
              <a:t>“To be noticed by them”</a:t>
            </a:r>
          </a:p>
        </p:txBody>
      </p:sp>
      <p:sp>
        <p:nvSpPr>
          <p:cNvPr id="3" name="Content Placeholder 2">
            <a:extLst>
              <a:ext uri="{FF2B5EF4-FFF2-40B4-BE49-F238E27FC236}">
                <a16:creationId xmlns:a16="http://schemas.microsoft.com/office/drawing/2014/main" id="{5BF35950-2B94-9677-2204-B0C3994CC846}"/>
              </a:ext>
            </a:extLst>
          </p:cNvPr>
          <p:cNvSpPr>
            <a:spLocks noGrp="1"/>
          </p:cNvSpPr>
          <p:nvPr>
            <p:ph idx="1"/>
          </p:nvPr>
        </p:nvSpPr>
        <p:spPr/>
        <p:txBody>
          <a:bodyPr anchor="ctr">
            <a:normAutofit lnSpcReduction="10000"/>
          </a:bodyPr>
          <a:lstStyle/>
          <a:p>
            <a:pPr marL="0" indent="0" algn="ctr">
              <a:buNone/>
            </a:pPr>
            <a:r>
              <a:rPr lang="en-US" sz="2800" dirty="0"/>
              <a:t>16 “Whenever you fast, do not put on a gloomy face as the hypocrites </a:t>
            </a:r>
            <a:r>
              <a:rPr lang="en-US" sz="2800" i="1" dirty="0"/>
              <a:t>do,</a:t>
            </a:r>
            <a:r>
              <a:rPr lang="en-US" sz="2800" dirty="0"/>
              <a:t> for they neglect their appearance so that they will be noticed by men when they are fasting. Truly I say to you, they have their reward in full. 17 But you, when you fast, anoint your head and wash your face 18 so that your fasting will not be noticed by men, but by your Father who is in secret; and your Father who sees </a:t>
            </a:r>
            <a:r>
              <a:rPr lang="en-US" sz="2800" i="1" dirty="0"/>
              <a:t>what is done</a:t>
            </a:r>
            <a:r>
              <a:rPr lang="en-US" sz="2800" dirty="0"/>
              <a:t> in secret will reward you.</a:t>
            </a:r>
            <a:endParaRPr lang="en-US" sz="3200" dirty="0"/>
          </a:p>
        </p:txBody>
      </p:sp>
    </p:spTree>
    <p:extLst>
      <p:ext uri="{BB962C8B-B14F-4D97-AF65-F5344CB8AC3E}">
        <p14:creationId xmlns:p14="http://schemas.microsoft.com/office/powerpoint/2010/main" val="34937061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B1BEB-3D41-70C1-F1BA-6A4A1E3DEFEA}"/>
              </a:ext>
            </a:extLst>
          </p:cNvPr>
          <p:cNvSpPr>
            <a:spLocks noGrp="1"/>
          </p:cNvSpPr>
          <p:nvPr>
            <p:ph type="title"/>
          </p:nvPr>
        </p:nvSpPr>
        <p:spPr>
          <a:xfrm>
            <a:off x="628650" y="15213"/>
            <a:ext cx="7886700" cy="1104636"/>
          </a:xfrm>
        </p:spPr>
        <p:txBody>
          <a:bodyPr/>
          <a:lstStyle/>
          <a:p>
            <a:pPr algn="ctr"/>
            <a:r>
              <a:rPr lang="en-US" dirty="0"/>
              <a:t>“To be noticed by them”</a:t>
            </a:r>
          </a:p>
        </p:txBody>
      </p:sp>
      <p:sp>
        <p:nvSpPr>
          <p:cNvPr id="3" name="Content Placeholder 2">
            <a:extLst>
              <a:ext uri="{FF2B5EF4-FFF2-40B4-BE49-F238E27FC236}">
                <a16:creationId xmlns:a16="http://schemas.microsoft.com/office/drawing/2014/main" id="{5BF35950-2B94-9677-2204-B0C3994CC846}"/>
              </a:ext>
            </a:extLst>
          </p:cNvPr>
          <p:cNvSpPr>
            <a:spLocks noGrp="1"/>
          </p:cNvSpPr>
          <p:nvPr>
            <p:ph idx="1"/>
          </p:nvPr>
        </p:nvSpPr>
        <p:spPr/>
        <p:txBody>
          <a:bodyPr anchor="ctr">
            <a:normAutofit lnSpcReduction="10000"/>
          </a:bodyPr>
          <a:lstStyle/>
          <a:p>
            <a:pPr marL="0" indent="0" algn="ctr">
              <a:buNone/>
            </a:pPr>
            <a:r>
              <a:rPr lang="en-US" sz="2800" dirty="0"/>
              <a:t>16 “Whenever you fast, do not </a:t>
            </a:r>
            <a:r>
              <a:rPr lang="en-US" sz="2800" b="1" u="sng" dirty="0">
                <a:solidFill>
                  <a:schemeClr val="accent6">
                    <a:lumMod val="60000"/>
                    <a:lumOff val="40000"/>
                  </a:schemeClr>
                </a:solidFill>
              </a:rPr>
              <a:t>put on a gloomy face</a:t>
            </a:r>
            <a:r>
              <a:rPr lang="en-US" sz="2800" b="1" dirty="0">
                <a:solidFill>
                  <a:schemeClr val="accent6">
                    <a:lumMod val="60000"/>
                    <a:lumOff val="40000"/>
                  </a:schemeClr>
                </a:solidFill>
              </a:rPr>
              <a:t> </a:t>
            </a:r>
            <a:r>
              <a:rPr lang="en-US" sz="2800" dirty="0"/>
              <a:t>as the hypocrites </a:t>
            </a:r>
            <a:r>
              <a:rPr lang="en-US" sz="2800" i="1" dirty="0"/>
              <a:t>do,</a:t>
            </a:r>
            <a:r>
              <a:rPr lang="en-US" sz="2800" dirty="0"/>
              <a:t> </a:t>
            </a:r>
            <a:r>
              <a:rPr lang="en-US" sz="2800" b="1" u="sng" dirty="0">
                <a:solidFill>
                  <a:schemeClr val="accent6">
                    <a:lumMod val="60000"/>
                    <a:lumOff val="40000"/>
                  </a:schemeClr>
                </a:solidFill>
              </a:rPr>
              <a:t>for they neglect their appearance</a:t>
            </a:r>
            <a:r>
              <a:rPr lang="en-US" sz="2800" dirty="0"/>
              <a:t> </a:t>
            </a:r>
            <a:r>
              <a:rPr lang="en-US" sz="2800" b="1" dirty="0">
                <a:solidFill>
                  <a:schemeClr val="accent2">
                    <a:lumMod val="60000"/>
                    <a:lumOff val="40000"/>
                  </a:schemeClr>
                </a:solidFill>
              </a:rPr>
              <a:t>so that they will be noticed by men</a:t>
            </a:r>
            <a:r>
              <a:rPr lang="en-US" sz="2800" dirty="0"/>
              <a:t> when they are fasting. Truly I say to you, they have their reward in full. 17 But you, when you fast, anoint your head and wash your face 18 so that your fasting will not be noticed by men, but by your Father who is in secret; and your Father who sees </a:t>
            </a:r>
            <a:r>
              <a:rPr lang="en-US" sz="2800" i="1" dirty="0"/>
              <a:t>what is done</a:t>
            </a:r>
            <a:r>
              <a:rPr lang="en-US" sz="2800" dirty="0"/>
              <a:t> in secret will reward you.</a:t>
            </a:r>
            <a:endParaRPr lang="en-US" sz="3200" dirty="0"/>
          </a:p>
        </p:txBody>
      </p:sp>
    </p:spTree>
    <p:extLst>
      <p:ext uri="{BB962C8B-B14F-4D97-AF65-F5344CB8AC3E}">
        <p14:creationId xmlns:p14="http://schemas.microsoft.com/office/powerpoint/2010/main" val="14220622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7D16B0-D17A-52A0-4226-A0DAFB8D9129}"/>
              </a:ext>
            </a:extLst>
          </p:cNvPr>
          <p:cNvSpPr>
            <a:spLocks noGrp="1"/>
          </p:cNvSpPr>
          <p:nvPr>
            <p:ph idx="1"/>
          </p:nvPr>
        </p:nvSpPr>
        <p:spPr>
          <a:xfrm>
            <a:off x="628650" y="784830"/>
            <a:ext cx="7886700" cy="3626115"/>
          </a:xfrm>
        </p:spPr>
        <p:txBody>
          <a:bodyPr anchor="ctr">
            <a:normAutofit/>
          </a:bodyPr>
          <a:lstStyle/>
          <a:p>
            <a:pPr marL="0" indent="0" algn="ctr">
              <a:buNone/>
            </a:pPr>
            <a:r>
              <a:rPr lang="en-US" sz="3200" dirty="0"/>
              <a:t>God isn’t just interested in what you do. </a:t>
            </a:r>
          </a:p>
          <a:p>
            <a:pPr marL="0" indent="0" algn="ctr">
              <a:buNone/>
            </a:pPr>
            <a:r>
              <a:rPr lang="en-US" sz="3200" dirty="0"/>
              <a:t>Why you do what you do matters                  just as much. </a:t>
            </a:r>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p:txBody>
      </p:sp>
      <p:sp>
        <p:nvSpPr>
          <p:cNvPr id="4" name="TextBox 3">
            <a:extLst>
              <a:ext uri="{FF2B5EF4-FFF2-40B4-BE49-F238E27FC236}">
                <a16:creationId xmlns:a16="http://schemas.microsoft.com/office/drawing/2014/main" id="{B8BFDDA9-F7F6-AD5A-12FA-1947095189AA}"/>
              </a:ext>
            </a:extLst>
          </p:cNvPr>
          <p:cNvSpPr txBox="1"/>
          <p:nvPr/>
        </p:nvSpPr>
        <p:spPr>
          <a:xfrm>
            <a:off x="628650" y="2841285"/>
            <a:ext cx="3827721" cy="1569660"/>
          </a:xfrm>
          <a:prstGeom prst="rect">
            <a:avLst/>
          </a:prstGeom>
          <a:noFill/>
          <a:ln>
            <a:solidFill>
              <a:schemeClr val="accent2">
                <a:lumMod val="75000"/>
              </a:schemeClr>
            </a:solidFill>
          </a:ln>
        </p:spPr>
        <p:txBody>
          <a:bodyPr wrap="square" rtlCol="0" anchor="ctr">
            <a:spAutoFit/>
          </a:bodyPr>
          <a:lstStyle/>
          <a:p>
            <a:pPr algn="ctr"/>
            <a:r>
              <a:rPr lang="en-US" sz="2400" dirty="0"/>
              <a:t>If you do because “you have heard that it was said…”</a:t>
            </a:r>
          </a:p>
          <a:p>
            <a:pPr algn="ctr"/>
            <a:r>
              <a:rPr lang="en-US" sz="2400" dirty="0"/>
              <a:t>you will do the </a:t>
            </a:r>
          </a:p>
          <a:p>
            <a:pPr algn="ctr"/>
            <a:r>
              <a:rPr lang="en-US" sz="2400" b="1" u="sng" dirty="0"/>
              <a:t>bare minimum</a:t>
            </a:r>
            <a:r>
              <a:rPr lang="en-US" sz="2400" dirty="0"/>
              <a:t>. </a:t>
            </a:r>
          </a:p>
        </p:txBody>
      </p:sp>
      <p:sp>
        <p:nvSpPr>
          <p:cNvPr id="5" name="TextBox 4">
            <a:extLst>
              <a:ext uri="{FF2B5EF4-FFF2-40B4-BE49-F238E27FC236}">
                <a16:creationId xmlns:a16="http://schemas.microsoft.com/office/drawing/2014/main" id="{26D0D155-80E2-E221-3D0B-41ACEEB86DCA}"/>
              </a:ext>
            </a:extLst>
          </p:cNvPr>
          <p:cNvSpPr txBox="1"/>
          <p:nvPr/>
        </p:nvSpPr>
        <p:spPr>
          <a:xfrm>
            <a:off x="4687631" y="2841285"/>
            <a:ext cx="3827721" cy="1569660"/>
          </a:xfrm>
          <a:prstGeom prst="rect">
            <a:avLst/>
          </a:prstGeom>
          <a:noFill/>
          <a:ln>
            <a:solidFill>
              <a:schemeClr val="accent2">
                <a:lumMod val="75000"/>
              </a:schemeClr>
            </a:solidFill>
          </a:ln>
        </p:spPr>
        <p:txBody>
          <a:bodyPr wrap="square" rtlCol="0" anchor="ctr">
            <a:spAutoFit/>
          </a:bodyPr>
          <a:lstStyle/>
          <a:p>
            <a:pPr algn="ctr"/>
            <a:r>
              <a:rPr lang="en-US" sz="2400" dirty="0"/>
              <a:t>If you do because “you desire to be noticed by men”</a:t>
            </a:r>
          </a:p>
          <a:p>
            <a:pPr algn="ctr"/>
            <a:r>
              <a:rPr lang="en-US" sz="2400" dirty="0"/>
              <a:t>you will do </a:t>
            </a:r>
          </a:p>
          <a:p>
            <a:pPr algn="ctr"/>
            <a:r>
              <a:rPr lang="en-US" sz="2400" b="1" u="sng" dirty="0"/>
              <a:t>if you have an audience</a:t>
            </a:r>
            <a:r>
              <a:rPr lang="en-US" sz="2400" dirty="0"/>
              <a:t>. </a:t>
            </a:r>
          </a:p>
        </p:txBody>
      </p:sp>
    </p:spTree>
    <p:extLst>
      <p:ext uri="{BB962C8B-B14F-4D97-AF65-F5344CB8AC3E}">
        <p14:creationId xmlns:p14="http://schemas.microsoft.com/office/powerpoint/2010/main" val="34388901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F2847-4815-B786-D176-B43EFDB85322}"/>
              </a:ext>
            </a:extLst>
          </p:cNvPr>
          <p:cNvSpPr>
            <a:spLocks noGrp="1"/>
          </p:cNvSpPr>
          <p:nvPr>
            <p:ph type="title"/>
          </p:nvPr>
        </p:nvSpPr>
        <p:spPr>
          <a:xfrm>
            <a:off x="628650" y="102253"/>
            <a:ext cx="7886700" cy="1104636"/>
          </a:xfrm>
        </p:spPr>
        <p:txBody>
          <a:bodyPr>
            <a:normAutofit/>
          </a:bodyPr>
          <a:lstStyle/>
          <a:p>
            <a:pPr algn="ctr"/>
            <a:r>
              <a:rPr lang="en-US" dirty="0"/>
              <a:t>Side effects of the reward of men</a:t>
            </a:r>
          </a:p>
        </p:txBody>
      </p:sp>
      <p:sp>
        <p:nvSpPr>
          <p:cNvPr id="4" name="Content Placeholder 3">
            <a:extLst>
              <a:ext uri="{FF2B5EF4-FFF2-40B4-BE49-F238E27FC236}">
                <a16:creationId xmlns:a16="http://schemas.microsoft.com/office/drawing/2014/main" id="{E12DE991-04DA-2C37-0C8C-1029FBF3D21D}"/>
              </a:ext>
            </a:extLst>
          </p:cNvPr>
          <p:cNvSpPr>
            <a:spLocks noGrp="1"/>
          </p:cNvSpPr>
          <p:nvPr>
            <p:ph sz="half" idx="2"/>
          </p:nvPr>
        </p:nvSpPr>
        <p:spPr>
          <a:xfrm>
            <a:off x="3488805" y="1408438"/>
            <a:ext cx="5548871" cy="3739032"/>
          </a:xfrm>
        </p:spPr>
        <p:txBody>
          <a:bodyPr anchor="ctr">
            <a:normAutofit/>
          </a:bodyPr>
          <a:lstStyle/>
          <a:p>
            <a:pPr marL="0" indent="0" algn="ctr">
              <a:buNone/>
            </a:pPr>
            <a:r>
              <a:rPr lang="en-US" sz="2800" dirty="0"/>
              <a:t>1 "Beware of practicing your righteousness before men to be noticed by them; otherwise you have </a:t>
            </a:r>
            <a:r>
              <a:rPr lang="en-US" sz="2800" b="1" u="sng" dirty="0"/>
              <a:t>no reward with your Father who is in heaven</a:t>
            </a:r>
            <a:r>
              <a:rPr lang="en-US" sz="2800" dirty="0"/>
              <a:t>. </a:t>
            </a:r>
          </a:p>
        </p:txBody>
      </p:sp>
      <p:sp>
        <p:nvSpPr>
          <p:cNvPr id="5" name="TextBox 4">
            <a:extLst>
              <a:ext uri="{FF2B5EF4-FFF2-40B4-BE49-F238E27FC236}">
                <a16:creationId xmlns:a16="http://schemas.microsoft.com/office/drawing/2014/main" id="{2473D7AC-1A4C-CE53-46AA-96A469CC84D8}"/>
              </a:ext>
            </a:extLst>
          </p:cNvPr>
          <p:cNvSpPr txBox="1"/>
          <p:nvPr/>
        </p:nvSpPr>
        <p:spPr>
          <a:xfrm>
            <a:off x="106323" y="1408437"/>
            <a:ext cx="3382483" cy="830997"/>
          </a:xfrm>
          <a:prstGeom prst="rect">
            <a:avLst/>
          </a:prstGeom>
          <a:noFill/>
          <a:ln>
            <a:solidFill>
              <a:schemeClr val="accent2">
                <a:lumMod val="75000"/>
              </a:schemeClr>
            </a:solidFill>
          </a:ln>
        </p:spPr>
        <p:txBody>
          <a:bodyPr wrap="square" rtlCol="0" anchor="ctr">
            <a:spAutoFit/>
          </a:bodyPr>
          <a:lstStyle/>
          <a:p>
            <a:pPr algn="ctr"/>
            <a:r>
              <a:rPr lang="en-US" sz="2400" dirty="0"/>
              <a:t>forfeiting the reward </a:t>
            </a:r>
          </a:p>
          <a:p>
            <a:pPr algn="ctr"/>
            <a:r>
              <a:rPr lang="en-US" sz="2400" dirty="0"/>
              <a:t>of the Father</a:t>
            </a:r>
          </a:p>
        </p:txBody>
      </p:sp>
    </p:spTree>
    <p:extLst>
      <p:ext uri="{BB962C8B-B14F-4D97-AF65-F5344CB8AC3E}">
        <p14:creationId xmlns:p14="http://schemas.microsoft.com/office/powerpoint/2010/main" val="15411340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F2847-4815-B786-D176-B43EFDB85322}"/>
              </a:ext>
            </a:extLst>
          </p:cNvPr>
          <p:cNvSpPr>
            <a:spLocks noGrp="1"/>
          </p:cNvSpPr>
          <p:nvPr>
            <p:ph type="title"/>
          </p:nvPr>
        </p:nvSpPr>
        <p:spPr>
          <a:xfrm>
            <a:off x="628650" y="102253"/>
            <a:ext cx="7886700" cy="1104636"/>
          </a:xfrm>
        </p:spPr>
        <p:txBody>
          <a:bodyPr>
            <a:normAutofit/>
          </a:bodyPr>
          <a:lstStyle/>
          <a:p>
            <a:pPr algn="ctr"/>
            <a:r>
              <a:rPr lang="en-US" dirty="0"/>
              <a:t>Side effects of the reward of men</a:t>
            </a:r>
          </a:p>
        </p:txBody>
      </p:sp>
      <p:sp>
        <p:nvSpPr>
          <p:cNvPr id="4" name="Content Placeholder 3">
            <a:extLst>
              <a:ext uri="{FF2B5EF4-FFF2-40B4-BE49-F238E27FC236}">
                <a16:creationId xmlns:a16="http://schemas.microsoft.com/office/drawing/2014/main" id="{E12DE991-04DA-2C37-0C8C-1029FBF3D21D}"/>
              </a:ext>
            </a:extLst>
          </p:cNvPr>
          <p:cNvSpPr>
            <a:spLocks noGrp="1"/>
          </p:cNvSpPr>
          <p:nvPr>
            <p:ph sz="half" idx="2"/>
          </p:nvPr>
        </p:nvSpPr>
        <p:spPr>
          <a:xfrm>
            <a:off x="3488805" y="1408437"/>
            <a:ext cx="5548871" cy="4204309"/>
          </a:xfrm>
        </p:spPr>
        <p:txBody>
          <a:bodyPr>
            <a:normAutofit/>
          </a:bodyPr>
          <a:lstStyle/>
          <a:p>
            <a:pPr marL="0" indent="0" algn="ctr">
              <a:buNone/>
            </a:pPr>
            <a:r>
              <a:rPr lang="en-US" dirty="0"/>
              <a:t>2 "So when you give to the poor, do not sound a trumpet before you, </a:t>
            </a:r>
            <a:r>
              <a:rPr lang="en-US" b="1" u="sng" dirty="0"/>
              <a:t>as the hypocrites do</a:t>
            </a:r>
            <a:r>
              <a:rPr lang="en-US" b="1" dirty="0"/>
              <a:t> </a:t>
            </a:r>
            <a:r>
              <a:rPr lang="en-US" dirty="0"/>
              <a:t>in the synagogues and in the streets, so that they may be honored by men. Truly I say to you, they have their reward in full. ... 5 "When you pray, </a:t>
            </a:r>
            <a:r>
              <a:rPr lang="en-US" b="1" u="sng" dirty="0"/>
              <a:t>you are not to be like the hypocrites</a:t>
            </a:r>
            <a:r>
              <a:rPr lang="en-US" dirty="0"/>
              <a:t>; for they love to stand and pray in the synagogues and on the street corners so that they may be seen by men. Truly I say to you, they have their reward in full. ... 16 "Whenever you fast, do not put on a gloomy face </a:t>
            </a:r>
            <a:r>
              <a:rPr lang="en-US" b="1" u="sng" dirty="0"/>
              <a:t>as the hypocrites [do,]</a:t>
            </a:r>
            <a:r>
              <a:rPr lang="en-US" dirty="0"/>
              <a:t> for they neglect their appearance so that they will be noticed by men when they are fasting. Truly I say to you, they have their reward in full.</a:t>
            </a:r>
          </a:p>
        </p:txBody>
      </p:sp>
      <p:sp>
        <p:nvSpPr>
          <p:cNvPr id="5" name="TextBox 4">
            <a:extLst>
              <a:ext uri="{FF2B5EF4-FFF2-40B4-BE49-F238E27FC236}">
                <a16:creationId xmlns:a16="http://schemas.microsoft.com/office/drawing/2014/main" id="{2473D7AC-1A4C-CE53-46AA-96A469CC84D8}"/>
              </a:ext>
            </a:extLst>
          </p:cNvPr>
          <p:cNvSpPr txBox="1"/>
          <p:nvPr/>
        </p:nvSpPr>
        <p:spPr>
          <a:xfrm>
            <a:off x="106323" y="1408437"/>
            <a:ext cx="3382483" cy="830997"/>
          </a:xfrm>
          <a:prstGeom prst="rect">
            <a:avLst/>
          </a:prstGeom>
          <a:noFill/>
          <a:ln>
            <a:solidFill>
              <a:schemeClr val="accent2">
                <a:lumMod val="75000"/>
              </a:schemeClr>
            </a:solidFill>
          </a:ln>
        </p:spPr>
        <p:txBody>
          <a:bodyPr wrap="square" rtlCol="0" anchor="ctr">
            <a:spAutoFit/>
          </a:bodyPr>
          <a:lstStyle/>
          <a:p>
            <a:pPr algn="ctr"/>
            <a:r>
              <a:rPr lang="en-US" sz="2400" dirty="0"/>
              <a:t>forfeiting the reward </a:t>
            </a:r>
          </a:p>
          <a:p>
            <a:pPr algn="ctr"/>
            <a:r>
              <a:rPr lang="en-US" sz="2400" dirty="0"/>
              <a:t>of the Father</a:t>
            </a:r>
          </a:p>
        </p:txBody>
      </p:sp>
      <p:sp>
        <p:nvSpPr>
          <p:cNvPr id="6" name="TextBox 5">
            <a:extLst>
              <a:ext uri="{FF2B5EF4-FFF2-40B4-BE49-F238E27FC236}">
                <a16:creationId xmlns:a16="http://schemas.microsoft.com/office/drawing/2014/main" id="{2D4966D6-917A-2A10-D1A9-34BC000616A4}"/>
              </a:ext>
            </a:extLst>
          </p:cNvPr>
          <p:cNvSpPr txBox="1"/>
          <p:nvPr/>
        </p:nvSpPr>
        <p:spPr>
          <a:xfrm>
            <a:off x="106323" y="2340865"/>
            <a:ext cx="3382483" cy="830997"/>
          </a:xfrm>
          <a:prstGeom prst="rect">
            <a:avLst/>
          </a:prstGeom>
          <a:noFill/>
          <a:ln>
            <a:solidFill>
              <a:schemeClr val="accent2">
                <a:lumMod val="75000"/>
              </a:schemeClr>
            </a:solidFill>
          </a:ln>
        </p:spPr>
        <p:txBody>
          <a:bodyPr wrap="square" rtlCol="0" anchor="ctr">
            <a:spAutoFit/>
          </a:bodyPr>
          <a:lstStyle/>
          <a:p>
            <a:pPr algn="ctr"/>
            <a:r>
              <a:rPr lang="en-US" sz="2400" dirty="0"/>
              <a:t>falling into </a:t>
            </a:r>
          </a:p>
          <a:p>
            <a:pPr algn="ctr"/>
            <a:r>
              <a:rPr lang="en-US" sz="2400" dirty="0"/>
              <a:t>hypocritical behavior </a:t>
            </a:r>
          </a:p>
        </p:txBody>
      </p:sp>
    </p:spTree>
    <p:extLst>
      <p:ext uri="{BB962C8B-B14F-4D97-AF65-F5344CB8AC3E}">
        <p14:creationId xmlns:p14="http://schemas.microsoft.com/office/powerpoint/2010/main" val="14689848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F2847-4815-B786-D176-B43EFDB85322}"/>
              </a:ext>
            </a:extLst>
          </p:cNvPr>
          <p:cNvSpPr>
            <a:spLocks noGrp="1"/>
          </p:cNvSpPr>
          <p:nvPr>
            <p:ph type="title"/>
          </p:nvPr>
        </p:nvSpPr>
        <p:spPr>
          <a:xfrm>
            <a:off x="628650" y="102253"/>
            <a:ext cx="7886700" cy="1104636"/>
          </a:xfrm>
        </p:spPr>
        <p:txBody>
          <a:bodyPr>
            <a:normAutofit/>
          </a:bodyPr>
          <a:lstStyle/>
          <a:p>
            <a:pPr algn="ctr"/>
            <a:r>
              <a:rPr lang="en-US" dirty="0"/>
              <a:t>Side effects of the reward of men</a:t>
            </a:r>
          </a:p>
        </p:txBody>
      </p:sp>
      <p:sp>
        <p:nvSpPr>
          <p:cNvPr id="4" name="Content Placeholder 3">
            <a:extLst>
              <a:ext uri="{FF2B5EF4-FFF2-40B4-BE49-F238E27FC236}">
                <a16:creationId xmlns:a16="http://schemas.microsoft.com/office/drawing/2014/main" id="{E12DE991-04DA-2C37-0C8C-1029FBF3D21D}"/>
              </a:ext>
            </a:extLst>
          </p:cNvPr>
          <p:cNvSpPr>
            <a:spLocks noGrp="1"/>
          </p:cNvSpPr>
          <p:nvPr>
            <p:ph sz="half" idx="2"/>
          </p:nvPr>
        </p:nvSpPr>
        <p:spPr>
          <a:xfrm>
            <a:off x="3488805" y="1408438"/>
            <a:ext cx="5548871" cy="3739032"/>
          </a:xfrm>
        </p:spPr>
        <p:txBody>
          <a:bodyPr anchor="ctr">
            <a:normAutofit lnSpcReduction="10000"/>
          </a:bodyPr>
          <a:lstStyle/>
          <a:p>
            <a:pPr marL="0" indent="0" algn="ctr">
              <a:buNone/>
            </a:pPr>
            <a:r>
              <a:rPr lang="en-US" sz="2800" dirty="0"/>
              <a:t> 19 "Do not store up for yourselves </a:t>
            </a:r>
            <a:r>
              <a:rPr lang="en-US" sz="2800" b="1" u="sng" dirty="0"/>
              <a:t>treasures on earth</a:t>
            </a:r>
            <a:r>
              <a:rPr lang="en-US" sz="2800" dirty="0"/>
              <a:t>, where moth and rust </a:t>
            </a:r>
            <a:r>
              <a:rPr lang="en-US" sz="2800" b="1" u="sng" dirty="0"/>
              <a:t>destroy</a:t>
            </a:r>
            <a:r>
              <a:rPr lang="en-US" sz="2800" dirty="0"/>
              <a:t>, and where thieves </a:t>
            </a:r>
            <a:r>
              <a:rPr lang="en-US" sz="2800" b="1" u="sng" dirty="0"/>
              <a:t>break in and steal</a:t>
            </a:r>
            <a:r>
              <a:rPr lang="en-US" sz="2800" dirty="0"/>
              <a:t>. 20 "But store up for yourselves treasures in heaven, where neither moth nor rust destroys, and where thieves do not break in or steal; 21 for where your treasure is, </a:t>
            </a:r>
            <a:r>
              <a:rPr lang="en-US" sz="2800" b="1" u="sng" dirty="0"/>
              <a:t>there your heart will be also</a:t>
            </a:r>
            <a:r>
              <a:rPr lang="en-US" sz="2800" dirty="0"/>
              <a:t>. </a:t>
            </a:r>
          </a:p>
        </p:txBody>
      </p:sp>
      <p:sp>
        <p:nvSpPr>
          <p:cNvPr id="5" name="TextBox 4">
            <a:extLst>
              <a:ext uri="{FF2B5EF4-FFF2-40B4-BE49-F238E27FC236}">
                <a16:creationId xmlns:a16="http://schemas.microsoft.com/office/drawing/2014/main" id="{2473D7AC-1A4C-CE53-46AA-96A469CC84D8}"/>
              </a:ext>
            </a:extLst>
          </p:cNvPr>
          <p:cNvSpPr txBox="1"/>
          <p:nvPr/>
        </p:nvSpPr>
        <p:spPr>
          <a:xfrm>
            <a:off x="106323" y="1408437"/>
            <a:ext cx="3382483" cy="830997"/>
          </a:xfrm>
          <a:prstGeom prst="rect">
            <a:avLst/>
          </a:prstGeom>
          <a:noFill/>
          <a:ln>
            <a:solidFill>
              <a:schemeClr val="accent2">
                <a:lumMod val="75000"/>
              </a:schemeClr>
            </a:solidFill>
          </a:ln>
        </p:spPr>
        <p:txBody>
          <a:bodyPr wrap="square" rtlCol="0" anchor="ctr">
            <a:spAutoFit/>
          </a:bodyPr>
          <a:lstStyle/>
          <a:p>
            <a:pPr algn="ctr"/>
            <a:r>
              <a:rPr lang="en-US" sz="2400" dirty="0"/>
              <a:t>forfeiting the reward </a:t>
            </a:r>
          </a:p>
          <a:p>
            <a:pPr algn="ctr"/>
            <a:r>
              <a:rPr lang="en-US" sz="2400" dirty="0"/>
              <a:t>of the Father</a:t>
            </a:r>
          </a:p>
        </p:txBody>
      </p:sp>
      <p:sp>
        <p:nvSpPr>
          <p:cNvPr id="6" name="TextBox 5">
            <a:extLst>
              <a:ext uri="{FF2B5EF4-FFF2-40B4-BE49-F238E27FC236}">
                <a16:creationId xmlns:a16="http://schemas.microsoft.com/office/drawing/2014/main" id="{2D4966D6-917A-2A10-D1A9-34BC000616A4}"/>
              </a:ext>
            </a:extLst>
          </p:cNvPr>
          <p:cNvSpPr txBox="1"/>
          <p:nvPr/>
        </p:nvSpPr>
        <p:spPr>
          <a:xfrm>
            <a:off x="106323" y="2340865"/>
            <a:ext cx="3382483" cy="830997"/>
          </a:xfrm>
          <a:prstGeom prst="rect">
            <a:avLst/>
          </a:prstGeom>
          <a:noFill/>
          <a:ln>
            <a:solidFill>
              <a:schemeClr val="accent2">
                <a:lumMod val="75000"/>
              </a:schemeClr>
            </a:solidFill>
          </a:ln>
        </p:spPr>
        <p:txBody>
          <a:bodyPr wrap="square" rtlCol="0" anchor="ctr">
            <a:spAutoFit/>
          </a:bodyPr>
          <a:lstStyle/>
          <a:p>
            <a:pPr algn="ctr"/>
            <a:r>
              <a:rPr lang="en-US" sz="2400" dirty="0"/>
              <a:t>falling into </a:t>
            </a:r>
          </a:p>
          <a:p>
            <a:pPr algn="ctr"/>
            <a:r>
              <a:rPr lang="en-US" sz="2400" dirty="0"/>
              <a:t>hypocritical behavior </a:t>
            </a:r>
          </a:p>
        </p:txBody>
      </p:sp>
      <p:sp>
        <p:nvSpPr>
          <p:cNvPr id="7" name="TextBox 6">
            <a:extLst>
              <a:ext uri="{FF2B5EF4-FFF2-40B4-BE49-F238E27FC236}">
                <a16:creationId xmlns:a16="http://schemas.microsoft.com/office/drawing/2014/main" id="{CE0BA134-F457-1B78-9B49-D657FE707993}"/>
              </a:ext>
            </a:extLst>
          </p:cNvPr>
          <p:cNvSpPr txBox="1"/>
          <p:nvPr/>
        </p:nvSpPr>
        <p:spPr>
          <a:xfrm>
            <a:off x="106323" y="3273293"/>
            <a:ext cx="3382483" cy="830997"/>
          </a:xfrm>
          <a:prstGeom prst="rect">
            <a:avLst/>
          </a:prstGeom>
          <a:noFill/>
          <a:ln>
            <a:solidFill>
              <a:schemeClr val="accent2">
                <a:lumMod val="75000"/>
              </a:schemeClr>
            </a:solidFill>
          </a:ln>
        </p:spPr>
        <p:txBody>
          <a:bodyPr wrap="square" rtlCol="0" anchor="ctr">
            <a:spAutoFit/>
          </a:bodyPr>
          <a:lstStyle/>
          <a:p>
            <a:pPr algn="ctr"/>
            <a:r>
              <a:rPr lang="en-US" sz="2400" dirty="0"/>
              <a:t>loss of earthly </a:t>
            </a:r>
          </a:p>
          <a:p>
            <a:pPr algn="ctr"/>
            <a:r>
              <a:rPr lang="en-US" sz="2400" dirty="0"/>
              <a:t>(and heavenly) treasures</a:t>
            </a:r>
          </a:p>
        </p:txBody>
      </p:sp>
    </p:spTree>
    <p:extLst>
      <p:ext uri="{BB962C8B-B14F-4D97-AF65-F5344CB8AC3E}">
        <p14:creationId xmlns:p14="http://schemas.microsoft.com/office/powerpoint/2010/main" val="13254403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F2847-4815-B786-D176-B43EFDB85322}"/>
              </a:ext>
            </a:extLst>
          </p:cNvPr>
          <p:cNvSpPr>
            <a:spLocks noGrp="1"/>
          </p:cNvSpPr>
          <p:nvPr>
            <p:ph type="title"/>
          </p:nvPr>
        </p:nvSpPr>
        <p:spPr>
          <a:xfrm>
            <a:off x="628650" y="102253"/>
            <a:ext cx="7886700" cy="1104636"/>
          </a:xfrm>
        </p:spPr>
        <p:txBody>
          <a:bodyPr>
            <a:normAutofit/>
          </a:bodyPr>
          <a:lstStyle/>
          <a:p>
            <a:pPr algn="ctr"/>
            <a:r>
              <a:rPr lang="en-US" dirty="0"/>
              <a:t>Side effects of the reward of men</a:t>
            </a:r>
          </a:p>
        </p:txBody>
      </p:sp>
      <p:sp>
        <p:nvSpPr>
          <p:cNvPr id="4" name="Content Placeholder 3">
            <a:extLst>
              <a:ext uri="{FF2B5EF4-FFF2-40B4-BE49-F238E27FC236}">
                <a16:creationId xmlns:a16="http://schemas.microsoft.com/office/drawing/2014/main" id="{E12DE991-04DA-2C37-0C8C-1029FBF3D21D}"/>
              </a:ext>
            </a:extLst>
          </p:cNvPr>
          <p:cNvSpPr>
            <a:spLocks noGrp="1"/>
          </p:cNvSpPr>
          <p:nvPr>
            <p:ph sz="half" idx="2"/>
          </p:nvPr>
        </p:nvSpPr>
        <p:spPr>
          <a:xfrm>
            <a:off x="3488805" y="1408438"/>
            <a:ext cx="5548871" cy="4306562"/>
          </a:xfrm>
        </p:spPr>
        <p:txBody>
          <a:bodyPr>
            <a:normAutofit/>
          </a:bodyPr>
          <a:lstStyle/>
          <a:p>
            <a:pPr marL="0" indent="0" algn="ctr">
              <a:buNone/>
            </a:pPr>
            <a:r>
              <a:rPr lang="en-US" dirty="0"/>
              <a:t>32 "For </a:t>
            </a:r>
            <a:r>
              <a:rPr lang="en-US" b="1" u="sng" dirty="0"/>
              <a:t>the Gentiles eagerly seek all these things</a:t>
            </a:r>
            <a:r>
              <a:rPr lang="en-US" dirty="0"/>
              <a:t>; for your heavenly Father knows that you need all these things. 33 "But seek first His kingdom and His righteousness, and all these things will be added to you. </a:t>
            </a:r>
          </a:p>
          <a:p>
            <a:pPr marL="0" indent="0" algn="ctr">
              <a:buNone/>
            </a:pPr>
            <a:r>
              <a:rPr lang="en-US" dirty="0"/>
              <a:t>25…do not be worried about your life, [as to] what you will eat or what you will drink; nor for your body, [as to] what you will put on. Is not life more than food, and the body more than clothing?</a:t>
            </a:r>
          </a:p>
          <a:p>
            <a:pPr marL="0" indent="0" algn="ctr">
              <a:buNone/>
            </a:pPr>
            <a:endParaRPr lang="en-US" dirty="0"/>
          </a:p>
        </p:txBody>
      </p:sp>
      <p:sp>
        <p:nvSpPr>
          <p:cNvPr id="5" name="TextBox 4">
            <a:extLst>
              <a:ext uri="{FF2B5EF4-FFF2-40B4-BE49-F238E27FC236}">
                <a16:creationId xmlns:a16="http://schemas.microsoft.com/office/drawing/2014/main" id="{2473D7AC-1A4C-CE53-46AA-96A469CC84D8}"/>
              </a:ext>
            </a:extLst>
          </p:cNvPr>
          <p:cNvSpPr txBox="1"/>
          <p:nvPr/>
        </p:nvSpPr>
        <p:spPr>
          <a:xfrm>
            <a:off x="106323" y="1408437"/>
            <a:ext cx="3382483" cy="830997"/>
          </a:xfrm>
          <a:prstGeom prst="rect">
            <a:avLst/>
          </a:prstGeom>
          <a:noFill/>
          <a:ln>
            <a:solidFill>
              <a:schemeClr val="accent2">
                <a:lumMod val="75000"/>
              </a:schemeClr>
            </a:solidFill>
          </a:ln>
        </p:spPr>
        <p:txBody>
          <a:bodyPr wrap="square" rtlCol="0" anchor="ctr">
            <a:spAutoFit/>
          </a:bodyPr>
          <a:lstStyle/>
          <a:p>
            <a:pPr algn="ctr"/>
            <a:r>
              <a:rPr lang="en-US" sz="2400" dirty="0"/>
              <a:t>forfeiting the reward </a:t>
            </a:r>
          </a:p>
          <a:p>
            <a:pPr algn="ctr"/>
            <a:r>
              <a:rPr lang="en-US" sz="2400" dirty="0"/>
              <a:t>of the Father</a:t>
            </a:r>
          </a:p>
        </p:txBody>
      </p:sp>
      <p:sp>
        <p:nvSpPr>
          <p:cNvPr id="6" name="TextBox 5">
            <a:extLst>
              <a:ext uri="{FF2B5EF4-FFF2-40B4-BE49-F238E27FC236}">
                <a16:creationId xmlns:a16="http://schemas.microsoft.com/office/drawing/2014/main" id="{2D4966D6-917A-2A10-D1A9-34BC000616A4}"/>
              </a:ext>
            </a:extLst>
          </p:cNvPr>
          <p:cNvSpPr txBox="1"/>
          <p:nvPr/>
        </p:nvSpPr>
        <p:spPr>
          <a:xfrm>
            <a:off x="106323" y="2340865"/>
            <a:ext cx="3382483" cy="830997"/>
          </a:xfrm>
          <a:prstGeom prst="rect">
            <a:avLst/>
          </a:prstGeom>
          <a:noFill/>
          <a:ln>
            <a:solidFill>
              <a:schemeClr val="accent2">
                <a:lumMod val="75000"/>
              </a:schemeClr>
            </a:solidFill>
          </a:ln>
        </p:spPr>
        <p:txBody>
          <a:bodyPr wrap="square" rtlCol="0" anchor="ctr">
            <a:spAutoFit/>
          </a:bodyPr>
          <a:lstStyle/>
          <a:p>
            <a:pPr algn="ctr"/>
            <a:r>
              <a:rPr lang="en-US" sz="2400" dirty="0"/>
              <a:t>falling into </a:t>
            </a:r>
          </a:p>
          <a:p>
            <a:pPr algn="ctr"/>
            <a:r>
              <a:rPr lang="en-US" sz="2400" dirty="0"/>
              <a:t>hypocritical behavior </a:t>
            </a:r>
          </a:p>
        </p:txBody>
      </p:sp>
      <p:sp>
        <p:nvSpPr>
          <p:cNvPr id="7" name="TextBox 6">
            <a:extLst>
              <a:ext uri="{FF2B5EF4-FFF2-40B4-BE49-F238E27FC236}">
                <a16:creationId xmlns:a16="http://schemas.microsoft.com/office/drawing/2014/main" id="{CE0BA134-F457-1B78-9B49-D657FE707993}"/>
              </a:ext>
            </a:extLst>
          </p:cNvPr>
          <p:cNvSpPr txBox="1"/>
          <p:nvPr/>
        </p:nvSpPr>
        <p:spPr>
          <a:xfrm>
            <a:off x="106323" y="3273293"/>
            <a:ext cx="3382483" cy="830997"/>
          </a:xfrm>
          <a:prstGeom prst="rect">
            <a:avLst/>
          </a:prstGeom>
          <a:noFill/>
          <a:ln>
            <a:solidFill>
              <a:schemeClr val="accent2">
                <a:lumMod val="75000"/>
              </a:schemeClr>
            </a:solidFill>
          </a:ln>
        </p:spPr>
        <p:txBody>
          <a:bodyPr wrap="square" rtlCol="0" anchor="ctr">
            <a:spAutoFit/>
          </a:bodyPr>
          <a:lstStyle/>
          <a:p>
            <a:pPr algn="ctr"/>
            <a:r>
              <a:rPr lang="en-US" sz="2400" dirty="0"/>
              <a:t>loss of earthly </a:t>
            </a:r>
          </a:p>
          <a:p>
            <a:pPr algn="ctr"/>
            <a:r>
              <a:rPr lang="en-US" sz="2400" dirty="0"/>
              <a:t>(and heavenly) treasures</a:t>
            </a:r>
          </a:p>
        </p:txBody>
      </p:sp>
      <p:sp>
        <p:nvSpPr>
          <p:cNvPr id="8" name="TextBox 7">
            <a:extLst>
              <a:ext uri="{FF2B5EF4-FFF2-40B4-BE49-F238E27FC236}">
                <a16:creationId xmlns:a16="http://schemas.microsoft.com/office/drawing/2014/main" id="{5BF6048C-0BFB-AFA8-E595-13575A10D2A4}"/>
              </a:ext>
            </a:extLst>
          </p:cNvPr>
          <p:cNvSpPr txBox="1"/>
          <p:nvPr/>
        </p:nvSpPr>
        <p:spPr>
          <a:xfrm>
            <a:off x="106323" y="4205721"/>
            <a:ext cx="3382483" cy="830997"/>
          </a:xfrm>
          <a:prstGeom prst="rect">
            <a:avLst/>
          </a:prstGeom>
          <a:noFill/>
          <a:ln>
            <a:solidFill>
              <a:schemeClr val="accent2">
                <a:lumMod val="75000"/>
              </a:schemeClr>
            </a:solidFill>
          </a:ln>
        </p:spPr>
        <p:txBody>
          <a:bodyPr wrap="square" rtlCol="0" anchor="ctr">
            <a:spAutoFit/>
          </a:bodyPr>
          <a:lstStyle/>
          <a:p>
            <a:pPr algn="ctr"/>
            <a:r>
              <a:rPr lang="en-US" sz="2400" dirty="0"/>
              <a:t>consumed by the </a:t>
            </a:r>
          </a:p>
          <a:p>
            <a:pPr algn="ctr"/>
            <a:r>
              <a:rPr lang="en-US" sz="2400" dirty="0"/>
              <a:t>anxieties of the Gentiles</a:t>
            </a:r>
          </a:p>
        </p:txBody>
      </p:sp>
    </p:spTree>
    <p:extLst>
      <p:ext uri="{BB962C8B-B14F-4D97-AF65-F5344CB8AC3E}">
        <p14:creationId xmlns:p14="http://schemas.microsoft.com/office/powerpoint/2010/main" val="38908093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7DD831-0E48-BB05-0C5C-8728F3D90EEB}"/>
              </a:ext>
            </a:extLst>
          </p:cNvPr>
          <p:cNvSpPr>
            <a:spLocks noGrp="1"/>
          </p:cNvSpPr>
          <p:nvPr>
            <p:ph idx="1"/>
          </p:nvPr>
        </p:nvSpPr>
        <p:spPr>
          <a:xfrm>
            <a:off x="329609" y="372140"/>
            <a:ext cx="8442251" cy="5224327"/>
          </a:xfrm>
        </p:spPr>
        <p:txBody>
          <a:bodyPr anchor="ctr">
            <a:normAutofit lnSpcReduction="10000"/>
          </a:bodyPr>
          <a:lstStyle/>
          <a:p>
            <a:pPr marL="0" indent="0" algn="ctr">
              <a:buNone/>
            </a:pPr>
            <a:r>
              <a:rPr lang="en-US" sz="2800" dirty="0"/>
              <a:t>Matthew 6:19-24</a:t>
            </a:r>
            <a:r>
              <a:rPr lang="en-US" sz="2800" i="1" dirty="0"/>
              <a:t> “</a:t>
            </a:r>
            <a:r>
              <a:rPr lang="en-US" sz="2800" b="1" u="sng" dirty="0">
                <a:solidFill>
                  <a:srgbClr val="FFFF00"/>
                </a:solidFill>
              </a:rPr>
              <a:t>Do not store up for yourselves treasures on earth</a:t>
            </a:r>
            <a:r>
              <a:rPr lang="en-US" sz="2800" dirty="0"/>
              <a:t>, where moth and rust destroy, and where thieves break in and steal. 20 But store up for yourselves treasures in heaven, where neither moth nor rust destroys, and where thieves do not break in or steal; 21 for where your treasure is, there your heart will be also.22 “The eye is the lamp of the body; so then if your eye is clear, your whole body will be full of light. 23 But if your eye is bad, your whole body will be full of darkness. If then the light that is in you is darkness, how great is the darkness! 24 “No one can serve two masters; for either he will hate the one and love the other, or he will be devoted to one and despise the other. You cannot serve God and wealth </a:t>
            </a:r>
          </a:p>
        </p:txBody>
      </p:sp>
    </p:spTree>
    <p:extLst>
      <p:ext uri="{BB962C8B-B14F-4D97-AF65-F5344CB8AC3E}">
        <p14:creationId xmlns:p14="http://schemas.microsoft.com/office/powerpoint/2010/main" val="14460364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A2CA3-0EF1-33E3-1C54-ECB1AB634AEE}"/>
              </a:ext>
            </a:extLst>
          </p:cNvPr>
          <p:cNvSpPr>
            <a:spLocks noGrp="1"/>
          </p:cNvSpPr>
          <p:nvPr>
            <p:ph type="title"/>
          </p:nvPr>
        </p:nvSpPr>
        <p:spPr>
          <a:xfrm>
            <a:off x="628650" y="144782"/>
            <a:ext cx="7886700" cy="1104636"/>
          </a:xfrm>
        </p:spPr>
        <p:txBody>
          <a:bodyPr/>
          <a:lstStyle/>
          <a:p>
            <a:pPr algn="ctr"/>
            <a:r>
              <a:rPr lang="en-US" dirty="0"/>
              <a:t>Doing so that God is noticed…</a:t>
            </a:r>
          </a:p>
        </p:txBody>
      </p:sp>
      <p:sp>
        <p:nvSpPr>
          <p:cNvPr id="3" name="Content Placeholder 2">
            <a:extLst>
              <a:ext uri="{FF2B5EF4-FFF2-40B4-BE49-F238E27FC236}">
                <a16:creationId xmlns:a16="http://schemas.microsoft.com/office/drawing/2014/main" id="{11B64D0D-4381-7022-C7B4-EEDEE30EA4E1}"/>
              </a:ext>
            </a:extLst>
          </p:cNvPr>
          <p:cNvSpPr>
            <a:spLocks noGrp="1"/>
          </p:cNvSpPr>
          <p:nvPr>
            <p:ph idx="1"/>
          </p:nvPr>
        </p:nvSpPr>
        <p:spPr>
          <a:xfrm>
            <a:off x="827764" y="1286724"/>
            <a:ext cx="7488472" cy="3626115"/>
          </a:xfrm>
        </p:spPr>
        <p:txBody>
          <a:bodyPr>
            <a:normAutofit/>
          </a:bodyPr>
          <a:lstStyle/>
          <a:p>
            <a:r>
              <a:rPr lang="en-US" sz="2800" dirty="0"/>
              <a:t>for the sake of doing them and glorifying God, not for praise. </a:t>
            </a:r>
          </a:p>
          <a:p>
            <a:r>
              <a:rPr lang="en-US" sz="2800" dirty="0"/>
              <a:t>and you’ll have confidence that God will see you even if no one else does. (6:4, 6, 18)</a:t>
            </a:r>
          </a:p>
          <a:p>
            <a:r>
              <a:rPr lang="en-US" sz="2800" dirty="0"/>
              <a:t>and you’ll have treasures that can’t be corrupted by things or time here. (6:20)</a:t>
            </a:r>
          </a:p>
          <a:p>
            <a:r>
              <a:rPr lang="en-US" sz="2800" dirty="0"/>
              <a:t>by seeking first the kingdom and not the reward. (6:33) </a:t>
            </a:r>
          </a:p>
        </p:txBody>
      </p:sp>
    </p:spTree>
    <p:extLst>
      <p:ext uri="{BB962C8B-B14F-4D97-AF65-F5344CB8AC3E}">
        <p14:creationId xmlns:p14="http://schemas.microsoft.com/office/powerpoint/2010/main" val="41092597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A8F8C-3054-4CBF-3FF1-08C979A228FA}"/>
              </a:ext>
            </a:extLst>
          </p:cNvPr>
          <p:cNvSpPr>
            <a:spLocks noGrp="1"/>
          </p:cNvSpPr>
          <p:nvPr>
            <p:ph type="title"/>
          </p:nvPr>
        </p:nvSpPr>
        <p:spPr>
          <a:xfrm>
            <a:off x="1280559" y="33960"/>
            <a:ext cx="6572250" cy="1104636"/>
          </a:xfrm>
        </p:spPr>
        <p:txBody>
          <a:bodyPr>
            <a:normAutofit/>
          </a:bodyPr>
          <a:lstStyle/>
          <a:p>
            <a:pPr algn="ctr"/>
            <a:r>
              <a:rPr lang="en-US" dirty="0"/>
              <a:t>Rewards men could never offer you</a:t>
            </a:r>
          </a:p>
        </p:txBody>
      </p:sp>
      <p:sp>
        <p:nvSpPr>
          <p:cNvPr id="3" name="Content Placeholder 2">
            <a:extLst>
              <a:ext uri="{FF2B5EF4-FFF2-40B4-BE49-F238E27FC236}">
                <a16:creationId xmlns:a16="http://schemas.microsoft.com/office/drawing/2014/main" id="{A5A1B411-F1C4-0BA3-6FA3-91C050533341}"/>
              </a:ext>
            </a:extLst>
          </p:cNvPr>
          <p:cNvSpPr>
            <a:spLocks noGrp="1"/>
          </p:cNvSpPr>
          <p:nvPr>
            <p:ph idx="1"/>
          </p:nvPr>
        </p:nvSpPr>
        <p:spPr>
          <a:xfrm>
            <a:off x="223284" y="1020726"/>
            <a:ext cx="8686800" cy="4601141"/>
          </a:xfrm>
        </p:spPr>
        <p:txBody>
          <a:bodyPr anchor="ctr">
            <a:normAutofit/>
          </a:bodyPr>
          <a:lstStyle/>
          <a:p>
            <a:pPr marL="0" indent="0" algn="ctr">
              <a:buNone/>
            </a:pPr>
            <a:r>
              <a:rPr lang="en-US" sz="2400" dirty="0"/>
              <a:t>3 "Blessed are the poor in spirit, for </a:t>
            </a:r>
            <a:r>
              <a:rPr lang="en-US" sz="2400" b="1" u="sng" dirty="0">
                <a:solidFill>
                  <a:srgbClr val="FFFF00"/>
                </a:solidFill>
              </a:rPr>
              <a:t>theirs is the kingdom of heaven</a:t>
            </a:r>
            <a:r>
              <a:rPr lang="en-US" sz="2400" dirty="0"/>
              <a:t>. 4 "Blessed are those who mourn, for </a:t>
            </a:r>
            <a:r>
              <a:rPr lang="en-US" sz="2400" b="1" u="sng" dirty="0">
                <a:solidFill>
                  <a:srgbClr val="FFFF00"/>
                </a:solidFill>
              </a:rPr>
              <a:t>they shall be comforted</a:t>
            </a:r>
            <a:r>
              <a:rPr lang="en-US" sz="2400" dirty="0"/>
              <a:t>. 5 "Blessed are the gentle, for they shall </a:t>
            </a:r>
            <a:r>
              <a:rPr lang="en-US" sz="2400" b="1" u="sng" dirty="0">
                <a:solidFill>
                  <a:srgbClr val="FFFF00"/>
                </a:solidFill>
              </a:rPr>
              <a:t>inherit the earth</a:t>
            </a:r>
            <a:r>
              <a:rPr lang="en-US" sz="2400" dirty="0"/>
              <a:t>. 6 "Blessed are those who hunger and thirst for righteousness, for they </a:t>
            </a:r>
            <a:r>
              <a:rPr lang="en-US" sz="2400" b="1" u="sng" dirty="0">
                <a:solidFill>
                  <a:srgbClr val="FFFF00"/>
                </a:solidFill>
              </a:rPr>
              <a:t>shall be satisfied</a:t>
            </a:r>
            <a:r>
              <a:rPr lang="en-US" sz="2400" dirty="0"/>
              <a:t>. 7 "Blessed are the merciful, for they </a:t>
            </a:r>
            <a:r>
              <a:rPr lang="en-US" sz="2400" b="1" u="sng" dirty="0">
                <a:solidFill>
                  <a:srgbClr val="FFFF00"/>
                </a:solidFill>
              </a:rPr>
              <a:t>shall receive mercy</a:t>
            </a:r>
            <a:r>
              <a:rPr lang="en-US" sz="2400" dirty="0"/>
              <a:t>. 8 "Blessed are the pure in heart, for they </a:t>
            </a:r>
            <a:r>
              <a:rPr lang="en-US" sz="2400" b="1" u="sng" dirty="0">
                <a:solidFill>
                  <a:srgbClr val="FFFF00"/>
                </a:solidFill>
              </a:rPr>
              <a:t>shall see God</a:t>
            </a:r>
            <a:r>
              <a:rPr lang="en-US" sz="2400" dirty="0"/>
              <a:t>. 9 "Blessed are the peacemakers, for they </a:t>
            </a:r>
            <a:r>
              <a:rPr lang="en-US" sz="2400" b="1" u="sng" dirty="0">
                <a:solidFill>
                  <a:srgbClr val="FFFF00"/>
                </a:solidFill>
              </a:rPr>
              <a:t>shall be called sons of God</a:t>
            </a:r>
            <a:r>
              <a:rPr lang="en-US" sz="2400" dirty="0"/>
              <a:t>. 10 "Blessed are those who have been persecuted for the sake of righteousness, for </a:t>
            </a:r>
            <a:r>
              <a:rPr lang="en-US" sz="2400" b="1" u="sng" dirty="0">
                <a:solidFill>
                  <a:srgbClr val="FFFF00"/>
                </a:solidFill>
              </a:rPr>
              <a:t>theirs is the kingdom of heaven</a:t>
            </a:r>
            <a:r>
              <a:rPr lang="en-US" sz="2400" dirty="0"/>
              <a:t>. 11 "Blessed are you when [people] insult you and persecute you, and falsely say all kinds of evil against you because of Me. 12 "Rejoice and be glad, </a:t>
            </a:r>
            <a:r>
              <a:rPr lang="en-US" sz="2400" b="1" u="sng" dirty="0">
                <a:solidFill>
                  <a:srgbClr val="FFFF00"/>
                </a:solidFill>
              </a:rPr>
              <a:t>for your reward in heaven is great</a:t>
            </a:r>
            <a:r>
              <a:rPr lang="en-US" sz="2400" dirty="0"/>
              <a:t>; for in the same way they persecuted the prophets who were before you.</a:t>
            </a:r>
          </a:p>
        </p:txBody>
      </p:sp>
    </p:spTree>
    <p:extLst>
      <p:ext uri="{BB962C8B-B14F-4D97-AF65-F5344CB8AC3E}">
        <p14:creationId xmlns:p14="http://schemas.microsoft.com/office/powerpoint/2010/main" val="38958849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A8F8C-3054-4CBF-3FF1-08C979A228FA}"/>
              </a:ext>
            </a:extLst>
          </p:cNvPr>
          <p:cNvSpPr>
            <a:spLocks noGrp="1"/>
          </p:cNvSpPr>
          <p:nvPr>
            <p:ph type="title"/>
          </p:nvPr>
        </p:nvSpPr>
        <p:spPr>
          <a:xfrm>
            <a:off x="1285875" y="109539"/>
            <a:ext cx="6572250" cy="1104636"/>
          </a:xfrm>
        </p:spPr>
        <p:txBody>
          <a:bodyPr>
            <a:normAutofit/>
          </a:bodyPr>
          <a:lstStyle/>
          <a:p>
            <a:pPr algn="ctr"/>
            <a:r>
              <a:rPr lang="en-US" dirty="0"/>
              <a:t>Becoming something worth noticing</a:t>
            </a:r>
          </a:p>
        </p:txBody>
      </p:sp>
      <p:sp>
        <p:nvSpPr>
          <p:cNvPr id="3" name="Content Placeholder 2">
            <a:extLst>
              <a:ext uri="{FF2B5EF4-FFF2-40B4-BE49-F238E27FC236}">
                <a16:creationId xmlns:a16="http://schemas.microsoft.com/office/drawing/2014/main" id="{A5A1B411-F1C4-0BA3-6FA3-91C050533341}"/>
              </a:ext>
            </a:extLst>
          </p:cNvPr>
          <p:cNvSpPr>
            <a:spLocks noGrp="1"/>
          </p:cNvSpPr>
          <p:nvPr>
            <p:ph idx="1"/>
          </p:nvPr>
        </p:nvSpPr>
        <p:spPr>
          <a:xfrm>
            <a:off x="905933" y="1214174"/>
            <a:ext cx="7239000" cy="4407693"/>
          </a:xfrm>
        </p:spPr>
        <p:txBody>
          <a:bodyPr anchor="ctr">
            <a:normAutofit/>
          </a:bodyPr>
          <a:lstStyle/>
          <a:p>
            <a:pPr marL="0" indent="0" algn="ctr">
              <a:buNone/>
            </a:pPr>
            <a:r>
              <a:rPr lang="en-US" sz="3200" dirty="0"/>
              <a:t>“for they shall see God.”</a:t>
            </a:r>
          </a:p>
          <a:p>
            <a:pPr marL="0" indent="0" algn="ctr">
              <a:buNone/>
            </a:pPr>
            <a:r>
              <a:rPr lang="en-US" sz="3200" dirty="0"/>
              <a:t>“ for they shall be called sons of God.”</a:t>
            </a:r>
          </a:p>
          <a:p>
            <a:pPr marL="0" indent="0" algn="ctr">
              <a:buNone/>
            </a:pPr>
            <a:r>
              <a:rPr lang="en-US" sz="3200" dirty="0"/>
              <a:t> “so that you may be sons of your Father who is in heaven… Therefore you are to be perfect, as your heavenly Father is perfect.”</a:t>
            </a:r>
          </a:p>
        </p:txBody>
      </p:sp>
    </p:spTree>
    <p:extLst>
      <p:ext uri="{BB962C8B-B14F-4D97-AF65-F5344CB8AC3E}">
        <p14:creationId xmlns:p14="http://schemas.microsoft.com/office/powerpoint/2010/main" val="7556671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7DD831-0E48-BB05-0C5C-8728F3D90EEB}"/>
              </a:ext>
            </a:extLst>
          </p:cNvPr>
          <p:cNvSpPr>
            <a:spLocks noGrp="1"/>
          </p:cNvSpPr>
          <p:nvPr>
            <p:ph idx="1"/>
          </p:nvPr>
        </p:nvSpPr>
        <p:spPr>
          <a:xfrm>
            <a:off x="329609" y="372140"/>
            <a:ext cx="8442251" cy="5224327"/>
          </a:xfrm>
        </p:spPr>
        <p:txBody>
          <a:bodyPr anchor="ctr">
            <a:normAutofit lnSpcReduction="10000"/>
          </a:bodyPr>
          <a:lstStyle/>
          <a:p>
            <a:pPr marL="0" indent="0" algn="ctr">
              <a:buNone/>
            </a:pPr>
            <a:r>
              <a:rPr lang="en-US" sz="2800" dirty="0"/>
              <a:t>Matthew 6:19-24</a:t>
            </a:r>
            <a:r>
              <a:rPr lang="en-US" sz="2800" i="1" dirty="0"/>
              <a:t> “</a:t>
            </a:r>
            <a:r>
              <a:rPr lang="en-US" sz="2800" b="1" u="sng" dirty="0">
                <a:solidFill>
                  <a:srgbClr val="FFFF00"/>
                </a:solidFill>
              </a:rPr>
              <a:t>Do not store up for yourselves treasures on earth</a:t>
            </a:r>
            <a:r>
              <a:rPr lang="en-US" sz="2800" dirty="0"/>
              <a:t>, where moth and rust </a:t>
            </a:r>
            <a:r>
              <a:rPr lang="en-US" sz="2800" b="1" u="sng" dirty="0">
                <a:solidFill>
                  <a:srgbClr val="FFFF00"/>
                </a:solidFill>
              </a:rPr>
              <a:t>destroy</a:t>
            </a:r>
            <a:r>
              <a:rPr lang="en-US" sz="2800" dirty="0"/>
              <a:t>, and where thieves </a:t>
            </a:r>
            <a:r>
              <a:rPr lang="en-US" sz="2800" b="1" u="sng" dirty="0">
                <a:solidFill>
                  <a:srgbClr val="FFFF00"/>
                </a:solidFill>
              </a:rPr>
              <a:t>break in and steal</a:t>
            </a:r>
            <a:r>
              <a:rPr lang="en-US" sz="2800" dirty="0"/>
              <a:t>. 20 But store up for yourselves treasures in heaven, where neither moth nor rust destroys, and where thieves do not break in or steal; 21 for where your treasure is, there your heart will be also.22 “The eye is the lamp of the body; so then if your eye is clear, your whole body will be full of light. 23 But if your eye is bad, your whole body will be full of darkness. If then the light that is in you is darkness, how great is the darkness! 24 “No one can serve two masters; for either he will hate the one and love the other, or he will be devoted to one and despise the other. You cannot serve God and wealth </a:t>
            </a:r>
          </a:p>
        </p:txBody>
      </p:sp>
    </p:spTree>
    <p:extLst>
      <p:ext uri="{BB962C8B-B14F-4D97-AF65-F5344CB8AC3E}">
        <p14:creationId xmlns:p14="http://schemas.microsoft.com/office/powerpoint/2010/main" val="23205926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7DD831-0E48-BB05-0C5C-8728F3D90EEB}"/>
              </a:ext>
            </a:extLst>
          </p:cNvPr>
          <p:cNvSpPr>
            <a:spLocks noGrp="1"/>
          </p:cNvSpPr>
          <p:nvPr>
            <p:ph idx="1"/>
          </p:nvPr>
        </p:nvSpPr>
        <p:spPr>
          <a:xfrm>
            <a:off x="329609" y="372140"/>
            <a:ext cx="8442251" cy="5224327"/>
          </a:xfrm>
        </p:spPr>
        <p:txBody>
          <a:bodyPr anchor="ctr">
            <a:normAutofit lnSpcReduction="10000"/>
          </a:bodyPr>
          <a:lstStyle/>
          <a:p>
            <a:pPr marL="0" indent="0" algn="ctr">
              <a:buNone/>
            </a:pPr>
            <a:r>
              <a:rPr lang="en-US" sz="2800" dirty="0"/>
              <a:t>Matthew 6:19-24</a:t>
            </a:r>
            <a:r>
              <a:rPr lang="en-US" sz="2800" i="1" dirty="0"/>
              <a:t> “</a:t>
            </a:r>
            <a:r>
              <a:rPr lang="en-US" sz="2800" b="1" u="sng" dirty="0">
                <a:solidFill>
                  <a:srgbClr val="FFFF00"/>
                </a:solidFill>
              </a:rPr>
              <a:t>Do not store up for yourselves treasures on earth</a:t>
            </a:r>
            <a:r>
              <a:rPr lang="en-US" sz="2800" dirty="0"/>
              <a:t>, where moth and rust </a:t>
            </a:r>
            <a:r>
              <a:rPr lang="en-US" sz="2800" b="1" u="sng" dirty="0">
                <a:solidFill>
                  <a:srgbClr val="FFFF00"/>
                </a:solidFill>
              </a:rPr>
              <a:t>destroy</a:t>
            </a:r>
            <a:r>
              <a:rPr lang="en-US" sz="2800" dirty="0"/>
              <a:t>, and where thieves </a:t>
            </a:r>
            <a:r>
              <a:rPr lang="en-US" sz="2800" b="1" u="sng" dirty="0">
                <a:solidFill>
                  <a:srgbClr val="FFFF00"/>
                </a:solidFill>
              </a:rPr>
              <a:t>break in and steal</a:t>
            </a:r>
            <a:r>
              <a:rPr lang="en-US" sz="2800" dirty="0"/>
              <a:t>. 20 But store up for yourselves treasures in heaven, where neither moth nor rust destroys, and where thieves do not break in or steal; 21 </a:t>
            </a:r>
            <a:r>
              <a:rPr lang="en-US" sz="2800" b="1" u="sng" dirty="0">
                <a:solidFill>
                  <a:srgbClr val="FFFF00"/>
                </a:solidFill>
              </a:rPr>
              <a:t>for where your treasure is, there your heart will be also</a:t>
            </a:r>
            <a:r>
              <a:rPr lang="en-US" sz="2800" dirty="0"/>
              <a:t>.22 “The eye is the lamp of the body; so then if your eye is clear, your whole body will be full of light. 23 But if your eye is bad, your whole body will be full of darkness. If then the light that is in you is darkness, how great is the darkness! 24 “No one can serve two masters; for either he will hate the one and love the other, or he will be devoted to one and despise the other. You cannot serve God and wealth </a:t>
            </a:r>
          </a:p>
        </p:txBody>
      </p:sp>
    </p:spTree>
    <p:extLst>
      <p:ext uri="{BB962C8B-B14F-4D97-AF65-F5344CB8AC3E}">
        <p14:creationId xmlns:p14="http://schemas.microsoft.com/office/powerpoint/2010/main" val="22139243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7DD831-0E48-BB05-0C5C-8728F3D90EEB}"/>
              </a:ext>
            </a:extLst>
          </p:cNvPr>
          <p:cNvSpPr>
            <a:spLocks noGrp="1"/>
          </p:cNvSpPr>
          <p:nvPr>
            <p:ph idx="1"/>
          </p:nvPr>
        </p:nvSpPr>
        <p:spPr>
          <a:xfrm>
            <a:off x="329609" y="372140"/>
            <a:ext cx="8442251" cy="5224327"/>
          </a:xfrm>
        </p:spPr>
        <p:txBody>
          <a:bodyPr anchor="ctr">
            <a:normAutofit lnSpcReduction="10000"/>
          </a:bodyPr>
          <a:lstStyle/>
          <a:p>
            <a:pPr marL="0" indent="0" algn="ctr">
              <a:buNone/>
            </a:pPr>
            <a:r>
              <a:rPr lang="en-US" sz="2800" dirty="0"/>
              <a:t>Matthew 6:19-24</a:t>
            </a:r>
            <a:r>
              <a:rPr lang="en-US" sz="2800" i="1" dirty="0"/>
              <a:t> “</a:t>
            </a:r>
            <a:r>
              <a:rPr lang="en-US" sz="2800" b="1" u="sng" dirty="0">
                <a:solidFill>
                  <a:srgbClr val="FFFF00"/>
                </a:solidFill>
              </a:rPr>
              <a:t>Do not store up for yourselves treasures on earth</a:t>
            </a:r>
            <a:r>
              <a:rPr lang="en-US" sz="2800" dirty="0"/>
              <a:t>, where moth and rust </a:t>
            </a:r>
            <a:r>
              <a:rPr lang="en-US" sz="2800" b="1" u="sng" dirty="0">
                <a:solidFill>
                  <a:srgbClr val="FFFF00"/>
                </a:solidFill>
              </a:rPr>
              <a:t>destroy</a:t>
            </a:r>
            <a:r>
              <a:rPr lang="en-US" sz="2800" dirty="0"/>
              <a:t>, and where thieves </a:t>
            </a:r>
            <a:r>
              <a:rPr lang="en-US" sz="2800" b="1" u="sng" dirty="0">
                <a:solidFill>
                  <a:srgbClr val="FFFF00"/>
                </a:solidFill>
              </a:rPr>
              <a:t>break in and steal</a:t>
            </a:r>
            <a:r>
              <a:rPr lang="en-US" sz="2800" dirty="0"/>
              <a:t>. 20 But store up for yourselves treasures in heaven, where neither moth nor rust destroys, and where thieves do not break in or steal; 21 </a:t>
            </a:r>
            <a:r>
              <a:rPr lang="en-US" sz="2800" b="1" u="sng" dirty="0">
                <a:solidFill>
                  <a:srgbClr val="FFFF00"/>
                </a:solidFill>
              </a:rPr>
              <a:t>for where your treasure is, there your heart will be also</a:t>
            </a:r>
            <a:r>
              <a:rPr lang="en-US" sz="2800" dirty="0"/>
              <a:t>.22 “</a:t>
            </a:r>
            <a:r>
              <a:rPr lang="en-US" sz="2800" b="1" u="sng" dirty="0">
                <a:solidFill>
                  <a:srgbClr val="FFFF00"/>
                </a:solidFill>
              </a:rPr>
              <a:t>The eye is the lamp of the body</a:t>
            </a:r>
            <a:r>
              <a:rPr lang="en-US" sz="2800" dirty="0"/>
              <a:t>; so then if your eye is clear, your whole body will be full of light. 23 But </a:t>
            </a:r>
            <a:r>
              <a:rPr lang="en-US" sz="2800" b="1" u="sng" dirty="0">
                <a:solidFill>
                  <a:srgbClr val="FFFF00"/>
                </a:solidFill>
              </a:rPr>
              <a:t>if your eye is bad, your whole body will be full of darkness</a:t>
            </a:r>
            <a:r>
              <a:rPr lang="en-US" sz="2800" dirty="0"/>
              <a:t>. If then the light that is in you is darkness, how great is the darkness! 24 “No one can serve two masters; for either he will hate the one and love the other, or he will be devoted to one and despise the other. You cannot serve God and wealth </a:t>
            </a:r>
          </a:p>
        </p:txBody>
      </p:sp>
    </p:spTree>
    <p:extLst>
      <p:ext uri="{BB962C8B-B14F-4D97-AF65-F5344CB8AC3E}">
        <p14:creationId xmlns:p14="http://schemas.microsoft.com/office/powerpoint/2010/main" val="2118646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7DD831-0E48-BB05-0C5C-8728F3D90EEB}"/>
              </a:ext>
            </a:extLst>
          </p:cNvPr>
          <p:cNvSpPr>
            <a:spLocks noGrp="1"/>
          </p:cNvSpPr>
          <p:nvPr>
            <p:ph idx="1"/>
          </p:nvPr>
        </p:nvSpPr>
        <p:spPr>
          <a:xfrm>
            <a:off x="329609" y="372140"/>
            <a:ext cx="8442251" cy="5224327"/>
          </a:xfrm>
        </p:spPr>
        <p:txBody>
          <a:bodyPr anchor="ctr">
            <a:normAutofit lnSpcReduction="10000"/>
          </a:bodyPr>
          <a:lstStyle/>
          <a:p>
            <a:pPr marL="0" indent="0" algn="ctr">
              <a:buNone/>
            </a:pPr>
            <a:r>
              <a:rPr lang="en-US" sz="2800" dirty="0"/>
              <a:t>Matthew 6:19-24</a:t>
            </a:r>
            <a:r>
              <a:rPr lang="en-US" sz="2800" i="1" dirty="0"/>
              <a:t> “</a:t>
            </a:r>
            <a:r>
              <a:rPr lang="en-US" sz="2800" b="1" u="sng" dirty="0">
                <a:solidFill>
                  <a:srgbClr val="FFFF00"/>
                </a:solidFill>
              </a:rPr>
              <a:t>Do not store up for yourselves treasures on earth</a:t>
            </a:r>
            <a:r>
              <a:rPr lang="en-US" sz="2800" dirty="0"/>
              <a:t>, where moth and rust </a:t>
            </a:r>
            <a:r>
              <a:rPr lang="en-US" sz="2800" b="1" u="sng" dirty="0">
                <a:solidFill>
                  <a:srgbClr val="FFFF00"/>
                </a:solidFill>
              </a:rPr>
              <a:t>destroy</a:t>
            </a:r>
            <a:r>
              <a:rPr lang="en-US" sz="2800" dirty="0"/>
              <a:t>, and where thieves </a:t>
            </a:r>
            <a:r>
              <a:rPr lang="en-US" sz="2800" b="1" u="sng" dirty="0">
                <a:solidFill>
                  <a:srgbClr val="FFFF00"/>
                </a:solidFill>
              </a:rPr>
              <a:t>break in and steal</a:t>
            </a:r>
            <a:r>
              <a:rPr lang="en-US" sz="2800" dirty="0"/>
              <a:t>. 20 But store up for yourselves treasures in heaven, where neither moth nor rust destroys, and where thieves do not break in or steal; 21 </a:t>
            </a:r>
            <a:r>
              <a:rPr lang="en-US" sz="2800" b="1" u="sng" dirty="0">
                <a:solidFill>
                  <a:srgbClr val="FFFF00"/>
                </a:solidFill>
              </a:rPr>
              <a:t>for where your treasure is, there your heart will be also</a:t>
            </a:r>
            <a:r>
              <a:rPr lang="en-US" sz="2800" dirty="0"/>
              <a:t>.22 “</a:t>
            </a:r>
            <a:r>
              <a:rPr lang="en-US" sz="2800" b="1" u="sng" dirty="0">
                <a:solidFill>
                  <a:srgbClr val="FFFF00"/>
                </a:solidFill>
              </a:rPr>
              <a:t>The eye is the lamp of the body</a:t>
            </a:r>
            <a:r>
              <a:rPr lang="en-US" sz="2800" dirty="0"/>
              <a:t>; so then if your eye is clear, your whole body will be full of light. 23 But </a:t>
            </a:r>
            <a:r>
              <a:rPr lang="en-US" sz="2800" b="1" u="sng" dirty="0">
                <a:solidFill>
                  <a:srgbClr val="FFFF00"/>
                </a:solidFill>
              </a:rPr>
              <a:t>if your eye is bad, your whole body will be full of darkness</a:t>
            </a:r>
            <a:r>
              <a:rPr lang="en-US" sz="2800" dirty="0"/>
              <a:t>. If then the light that is in you is darkness, how great is the darkness! 24 “</a:t>
            </a:r>
            <a:r>
              <a:rPr lang="en-US" sz="2800" b="1" u="sng" dirty="0">
                <a:solidFill>
                  <a:srgbClr val="FFFF00"/>
                </a:solidFill>
              </a:rPr>
              <a:t>No one can serve two masters</a:t>
            </a:r>
            <a:r>
              <a:rPr lang="en-US" sz="2800" u="sng" dirty="0"/>
              <a:t>; </a:t>
            </a:r>
            <a:r>
              <a:rPr lang="en-US" sz="2800" dirty="0"/>
              <a:t>for either he will hate the one and love the other, or he will be devoted to one and despise the other. </a:t>
            </a:r>
            <a:r>
              <a:rPr lang="en-US" sz="2800" b="1" u="sng" dirty="0">
                <a:solidFill>
                  <a:srgbClr val="FFFF00"/>
                </a:solidFill>
              </a:rPr>
              <a:t>You cannot serve God and wealth</a:t>
            </a:r>
            <a:r>
              <a:rPr lang="en-US" sz="2800" dirty="0"/>
              <a:t> </a:t>
            </a:r>
          </a:p>
        </p:txBody>
      </p:sp>
    </p:spTree>
    <p:extLst>
      <p:ext uri="{BB962C8B-B14F-4D97-AF65-F5344CB8AC3E}">
        <p14:creationId xmlns:p14="http://schemas.microsoft.com/office/powerpoint/2010/main" val="42277800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B1BEB-3D41-70C1-F1BA-6A4A1E3DEFE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BF35950-2B94-9677-2204-B0C3994CC846}"/>
              </a:ext>
            </a:extLst>
          </p:cNvPr>
          <p:cNvSpPr>
            <a:spLocks noGrp="1"/>
          </p:cNvSpPr>
          <p:nvPr>
            <p:ph idx="1"/>
          </p:nvPr>
        </p:nvSpPr>
        <p:spPr/>
        <p:txBody>
          <a:bodyPr anchor="ctr">
            <a:normAutofit/>
          </a:bodyPr>
          <a:lstStyle/>
          <a:p>
            <a:pPr marL="0" indent="0" algn="ctr">
              <a:buNone/>
            </a:pPr>
            <a:r>
              <a:rPr lang="en-US" sz="3200" dirty="0"/>
              <a:t>Matthew 6:1“Beware of practicing your righteousness before men </a:t>
            </a:r>
            <a:r>
              <a:rPr lang="en-US" sz="3200" b="1" u="sng" dirty="0"/>
              <a:t>to be noticed by them</a:t>
            </a:r>
            <a:r>
              <a:rPr lang="en-US" sz="3200" dirty="0"/>
              <a:t>; otherwise you have no reward with your Father who is in heaven.</a:t>
            </a:r>
          </a:p>
        </p:txBody>
      </p:sp>
    </p:spTree>
    <p:extLst>
      <p:ext uri="{BB962C8B-B14F-4D97-AF65-F5344CB8AC3E}">
        <p14:creationId xmlns:p14="http://schemas.microsoft.com/office/powerpoint/2010/main" val="42823329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66AB8-E2F8-3C16-35F8-46D55826A41C}"/>
              </a:ext>
            </a:extLst>
          </p:cNvPr>
          <p:cNvSpPr>
            <a:spLocks noGrp="1"/>
          </p:cNvSpPr>
          <p:nvPr>
            <p:ph type="ctrTitle"/>
          </p:nvPr>
        </p:nvSpPr>
        <p:spPr/>
        <p:txBody>
          <a:bodyPr/>
          <a:lstStyle/>
          <a:p>
            <a:r>
              <a:rPr lang="en-US" dirty="0"/>
              <a:t>“To be noticed by them”</a:t>
            </a:r>
          </a:p>
        </p:txBody>
      </p:sp>
      <p:sp>
        <p:nvSpPr>
          <p:cNvPr id="3" name="Subtitle 2">
            <a:extLst>
              <a:ext uri="{FF2B5EF4-FFF2-40B4-BE49-F238E27FC236}">
                <a16:creationId xmlns:a16="http://schemas.microsoft.com/office/drawing/2014/main" id="{D328FA42-65D2-DF90-EA44-EBAD3E09FC0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400422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B1BEB-3D41-70C1-F1BA-6A4A1E3DEFEA}"/>
              </a:ext>
            </a:extLst>
          </p:cNvPr>
          <p:cNvSpPr>
            <a:spLocks noGrp="1"/>
          </p:cNvSpPr>
          <p:nvPr>
            <p:ph type="title"/>
          </p:nvPr>
        </p:nvSpPr>
        <p:spPr>
          <a:xfrm>
            <a:off x="628650" y="15213"/>
            <a:ext cx="7886700" cy="1104636"/>
          </a:xfrm>
        </p:spPr>
        <p:txBody>
          <a:bodyPr/>
          <a:lstStyle/>
          <a:p>
            <a:pPr algn="ctr"/>
            <a:r>
              <a:rPr lang="en-US" dirty="0"/>
              <a:t>“To be noticed by them”</a:t>
            </a:r>
          </a:p>
        </p:txBody>
      </p:sp>
      <p:sp>
        <p:nvSpPr>
          <p:cNvPr id="3" name="Content Placeholder 2">
            <a:extLst>
              <a:ext uri="{FF2B5EF4-FFF2-40B4-BE49-F238E27FC236}">
                <a16:creationId xmlns:a16="http://schemas.microsoft.com/office/drawing/2014/main" id="{5BF35950-2B94-9677-2204-B0C3994CC846}"/>
              </a:ext>
            </a:extLst>
          </p:cNvPr>
          <p:cNvSpPr>
            <a:spLocks noGrp="1"/>
          </p:cNvSpPr>
          <p:nvPr>
            <p:ph idx="1"/>
          </p:nvPr>
        </p:nvSpPr>
        <p:spPr/>
        <p:txBody>
          <a:bodyPr anchor="ctr">
            <a:normAutofit/>
          </a:bodyPr>
          <a:lstStyle/>
          <a:p>
            <a:pPr marL="0" indent="0" algn="ctr">
              <a:buNone/>
            </a:pPr>
            <a:r>
              <a:rPr lang="en-US" sz="2800" dirty="0"/>
              <a:t>2 “So when you give to the poor, do not sound a trumpet before you, as the hypocrites do in the synagogues and in the streets, so that they may be honored by men. Truly I say to you, they have their reward in full. 3 But when you give to the poor, do not let your left hand know what your right hand is doing, 4 so that your giving will be in secret; and your Father who sees </a:t>
            </a:r>
            <a:r>
              <a:rPr lang="en-US" sz="2800" i="1" dirty="0"/>
              <a:t>what is done</a:t>
            </a:r>
            <a:r>
              <a:rPr lang="en-US" sz="2800" dirty="0"/>
              <a:t> in secret will reward you.</a:t>
            </a:r>
            <a:endParaRPr lang="en-US" sz="3200" dirty="0"/>
          </a:p>
        </p:txBody>
      </p:sp>
    </p:spTree>
    <p:extLst>
      <p:ext uri="{BB962C8B-B14F-4D97-AF65-F5344CB8AC3E}">
        <p14:creationId xmlns:p14="http://schemas.microsoft.com/office/powerpoint/2010/main" val="38002263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3722</TotalTime>
  <Words>2491</Words>
  <Application>Microsoft Macintosh PowerPoint</Application>
  <PresentationFormat>On-screen Show (16:10)</PresentationFormat>
  <Paragraphs>70</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 be noticed by them”</vt:lpstr>
      <vt:lpstr>“To be noticed by them”</vt:lpstr>
      <vt:lpstr>“To be noticed by them”</vt:lpstr>
      <vt:lpstr>“To be noticed by them”</vt:lpstr>
      <vt:lpstr>“To be noticed by them”</vt:lpstr>
      <vt:lpstr>“To be noticed by them”</vt:lpstr>
      <vt:lpstr>“To be noticed by them”</vt:lpstr>
      <vt:lpstr>PowerPoint Presentation</vt:lpstr>
      <vt:lpstr>Side effects of the reward of men</vt:lpstr>
      <vt:lpstr>Side effects of the reward of men</vt:lpstr>
      <vt:lpstr>Side effects of the reward of men</vt:lpstr>
      <vt:lpstr>Side effects of the reward of men</vt:lpstr>
      <vt:lpstr>Doing so that God is noticed…</vt:lpstr>
      <vt:lpstr>Rewards men could never offer you</vt:lpstr>
      <vt:lpstr>Becoming something worth noticing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Citizens of a different Kingdom</dc:title>
  <dc:creator>Bill Sanchez</dc:creator>
  <cp:lastModifiedBy>Bill Sanchez</cp:lastModifiedBy>
  <cp:revision>1</cp:revision>
  <dcterms:created xsi:type="dcterms:W3CDTF">2022-08-11T21:34:41Z</dcterms:created>
  <dcterms:modified xsi:type="dcterms:W3CDTF">2022-08-14T11:37:06Z</dcterms:modified>
</cp:coreProperties>
</file>