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handoutMasterIdLst>
    <p:handoutMasterId r:id="rId9"/>
  </p:handoutMasterIdLst>
  <p:sldIdLst>
    <p:sldId id="260" r:id="rId2"/>
    <p:sldId id="404" r:id="rId3"/>
    <p:sldId id="426" r:id="rId4"/>
    <p:sldId id="428" r:id="rId5"/>
    <p:sldId id="427" r:id="rId6"/>
    <p:sldId id="399" r:id="rId7"/>
    <p:sldId id="429" r:id="rId8"/>
  </p:sldIdLst>
  <p:sldSz cx="9144000" cy="5715000" type="screen16x1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5C2DA-B5E1-4E7F-A148-E11A8E521164}" v="480" dt="2022-08-07T11:50:58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672" y="84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7740" cy="469423"/>
          </a:xfrm>
          <a:prstGeom prst="rect">
            <a:avLst/>
          </a:prstGeom>
        </p:spPr>
        <p:txBody>
          <a:bodyPr vert="horz" lIns="94032" tIns="47016" rIns="94032" bIns="470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2"/>
            <a:ext cx="3077740" cy="469423"/>
          </a:xfrm>
          <a:prstGeom prst="rect">
            <a:avLst/>
          </a:prstGeom>
        </p:spPr>
        <p:txBody>
          <a:bodyPr vert="horz" lIns="94032" tIns="47016" rIns="94032" bIns="47016" rtlCol="0"/>
          <a:lstStyle>
            <a:lvl1pPr algn="r">
              <a:defRPr sz="1200"/>
            </a:lvl1pPr>
          </a:lstStyle>
          <a:p>
            <a:fld id="{13491151-A4A8-4FCE-8548-5371B6CDCB7F}" type="datetimeFigureOut">
              <a:rPr lang="en-US" smtClean="0"/>
              <a:pPr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7425"/>
            <a:ext cx="3077740" cy="469423"/>
          </a:xfrm>
          <a:prstGeom prst="rect">
            <a:avLst/>
          </a:prstGeom>
        </p:spPr>
        <p:txBody>
          <a:bodyPr vert="horz" lIns="94032" tIns="47016" rIns="94032" bIns="470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5"/>
            <a:ext cx="3077740" cy="469423"/>
          </a:xfrm>
          <a:prstGeom prst="rect">
            <a:avLst/>
          </a:prstGeom>
        </p:spPr>
        <p:txBody>
          <a:bodyPr vert="horz" lIns="94032" tIns="47016" rIns="94032" bIns="47016" rtlCol="0" anchor="b"/>
          <a:lstStyle>
            <a:lvl1pPr algn="r">
              <a:defRPr sz="1200"/>
            </a:lvl1pPr>
          </a:lstStyle>
          <a:p>
            <a:fld id="{34319CE5-BF4C-426F-835E-3ED87CB07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206500"/>
            <a:ext cx="6619244" cy="277465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981150"/>
            <a:ext cx="6619244" cy="71785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7A7-3A6B-4816-B617-CE47999A7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9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000489"/>
            <a:ext cx="6619243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71500"/>
            <a:ext cx="6619244" cy="30338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472771"/>
            <a:ext cx="6619242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6619244" cy="1651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6619244" cy="19685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1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206500"/>
            <a:ext cx="5999486" cy="193614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3142645"/>
            <a:ext cx="5459737" cy="285145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25548"/>
            <a:ext cx="6619244" cy="13970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721" y="80937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2178156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791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03501"/>
            <a:ext cx="6619245" cy="137765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14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651000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222500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651000"/>
            <a:ext cx="220218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222500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651000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222500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0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542458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841500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022676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542458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841500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022676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542458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841500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022674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18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FBD8-233B-45F8-80E5-A5AF2FC51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53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58511"/>
            <a:ext cx="1314451" cy="485510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739512"/>
            <a:ext cx="5567362" cy="4474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1EA-AB67-4E66-9385-168179C78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6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FB57-5612-4035-B72C-509FA98D3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6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384778"/>
            <a:ext cx="6619243" cy="159637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D278-920E-4A8E-BF7F-EBB64228B5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4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717146"/>
            <a:ext cx="3297254" cy="349646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713411"/>
            <a:ext cx="3297256" cy="35002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24E1-5AF6-4D00-A8F7-E08475C16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24B7-ED40-4F94-8850-570B2F917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89A-AD8E-4EDB-B520-FA443BEDD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4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2329-498D-42E2-8189-547851216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2550798" cy="12065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206500"/>
            <a:ext cx="3896998" cy="3810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607734"/>
            <a:ext cx="2550797" cy="24129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3DD3-3DE6-489F-82CE-CBB72F2C65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8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545160"/>
            <a:ext cx="3819680" cy="131234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952500"/>
            <a:ext cx="2400300" cy="381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3813734" cy="11430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15EF-5107-4D96-A549-2D88C66068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24738"/>
            <a:ext cx="3027759" cy="3490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410290"/>
            <a:ext cx="1141809" cy="1971211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0"/>
            <a:ext cx="1202540" cy="95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5080000"/>
            <a:ext cx="745301" cy="635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1167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710766"/>
            <a:ext cx="6709906" cy="349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575455" y="1504951"/>
            <a:ext cx="8254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552855" y="2700448"/>
            <a:ext cx="321649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46441"/>
            <a:ext cx="628649" cy="639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3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349739" y="1790700"/>
            <a:ext cx="8444522" cy="144780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We Are All One in Christ</a:t>
            </a:r>
          </a:p>
          <a:p>
            <a:pPr algn="ctr" defTabSz="914400">
              <a:spcAft>
                <a:spcPts val="600"/>
              </a:spcAft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 Story of Paul and Peter</a:t>
            </a:r>
          </a:p>
        </p:txBody>
      </p:sp>
    </p:spTree>
    <p:extLst>
      <p:ext uri="{BB962C8B-B14F-4D97-AF65-F5344CB8AC3E}">
        <p14:creationId xmlns:p14="http://schemas.microsoft.com/office/powerpoint/2010/main" val="334771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859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Peter</a:t>
            </a: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Paul</a:t>
            </a: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Barnabas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Gentile Christians – non-Jewish converts to Christ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Jewish Christian False Teachers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76" y="571500"/>
            <a:ext cx="533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FF00"/>
                </a:solidFill>
                <a:latin typeface="Calibri" pitchFamily="34" charset="0"/>
              </a:rPr>
              <a:t>The Participants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</a:rPr>
              <a:t>Galatians 2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5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70596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Peter – Acts 10 and 11 (Acts 10:34-35, 47)</a:t>
            </a: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Barnabas and Paul in Antioch – Acts 11:19-26</a:t>
            </a: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Paul and Barnabas in Galatia – Acts 13 and 14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A Challenge – Acts 15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57" y="901125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How the Gentiles became part of God’s People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</a:rPr>
              <a:t>The Story Before the Story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1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49624"/>
            <a:ext cx="8534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Peter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 – Acts 15:9-11 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</a:rPr>
              <a:t>“He made no distinction between us and them”, “we will be saved through the grace of the Lord Jesus, just as they will”</a:t>
            </a:r>
          </a:p>
          <a:p>
            <a:pPr>
              <a:buClr>
                <a:srgbClr val="FFFF00"/>
              </a:buClr>
            </a:pPr>
            <a:endParaRPr lang="en-US" sz="3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Paul and Barnabas 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– Acts 15:12  God’s acts among the Gentiles</a:t>
            </a:r>
          </a:p>
          <a:p>
            <a:pPr>
              <a:buClr>
                <a:srgbClr val="FFFF00"/>
              </a:buClr>
            </a:pPr>
            <a:endParaRPr lang="en-US" sz="3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James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 – Acts 15:19 </a:t>
            </a:r>
            <a:r>
              <a:rPr lang="en-US" sz="3000" i="1" dirty="0">
                <a:latin typeface="Calibri" panose="020F0502020204030204" pitchFamily="34" charset="0"/>
                <a:ea typeface="Times New Roman" panose="02020603050405020304" pitchFamily="18" charset="0"/>
              </a:rPr>
              <a:t>“we should not trouble those of the Gentiles who turn to God”</a:t>
            </a:r>
          </a:p>
          <a:p>
            <a:pPr>
              <a:buClr>
                <a:srgbClr val="FFFF00"/>
              </a:buClr>
            </a:pP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19" y="600572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FF00"/>
                </a:solidFill>
                <a:latin typeface="Calibri" pitchFamily="34" charset="0"/>
              </a:rPr>
              <a:t>A Clear Answer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</a:rPr>
              <a:t>A Challenge - Acts 15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6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8669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Peter – Acts 10 and 11 (Acts 10:34-35, 37)</a:t>
            </a: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Barnabas and Paul in Antioch – Acts 11:19-26</a:t>
            </a: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Paul and Barnabas in Galatia – Acts 13 and 14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A Challenge – Acts 15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Consensus – Galatians 2:7-10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57" y="901125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How the Gentiles became part of God’s People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</a:rPr>
              <a:t>The Story Before the Story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2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0088"/>
            <a:ext cx="7053542" cy="1050398"/>
          </a:xfrm>
        </p:spPr>
        <p:txBody>
          <a:bodyPr/>
          <a:lstStyle/>
          <a:p>
            <a:pPr algn="ctr"/>
            <a:r>
              <a:rPr lang="en-US" sz="4050" b="1" dirty="0">
                <a:solidFill>
                  <a:srgbClr val="FFC000"/>
                </a:solidFill>
                <a:latin typeface="Calibri" panose="020F0502020204030204" pitchFamily="34" charset="0"/>
              </a:rPr>
              <a:t>Galatians 2:11-14</a:t>
            </a:r>
            <a:br>
              <a:rPr lang="en-US" sz="4050" b="1" dirty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en-US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>Peter’s Conduct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7927690" cy="38324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11 </a:t>
            </a:r>
            <a:r>
              <a:rPr lang="en-US" sz="3200" b="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 when Cephas came to Antioch, I opposed him to his face, because he stood condemned. </a:t>
            </a:r>
            <a:r>
              <a:rPr lang="en-US" sz="3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12 </a:t>
            </a:r>
            <a:r>
              <a:rPr lang="en-US" sz="3200" b="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before certain men came from James, he was eating with the Gentiles; but when they came he drew back and separated himself, fearing the circumcision party. </a:t>
            </a:r>
            <a:r>
              <a:rPr lang="en-US" sz="3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13 </a:t>
            </a:r>
            <a:r>
              <a:rPr lang="en-US" sz="3200" b="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the rest of the Jews acted hypocritically along with him, so that even Barnabas was led astray by their hypocrisy. </a:t>
            </a:r>
            <a:r>
              <a:rPr lang="en-US" sz="3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14 </a:t>
            </a:r>
            <a:r>
              <a:rPr lang="en-US" sz="3200" b="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 when I saw that their conduct was not in step with the truth of the gospel, I said to Cephas before them all, “If you, though a Jew, live like a Gentile and not like a Jew, how can you force the Gentiles to live like Jews?”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9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859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Peter – a spiritual leader</a:t>
            </a: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Barnabas – a mature, helpful Christian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Gentile Christians – those newer in faith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False Teachers – those veering from truth</a:t>
            </a: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Paul – a source of truth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76" y="571500"/>
            <a:ext cx="533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FF00"/>
                </a:solidFill>
                <a:latin typeface="Calibri" pitchFamily="34" charset="0"/>
              </a:rPr>
              <a:t>Practical Lessons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</a:rPr>
              <a:t>Galatians 2:11-14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448588D-E390-8FB8-76DA-B76C4B049351}"/>
              </a:ext>
            </a:extLst>
          </p:cNvPr>
          <p:cNvSpPr/>
          <p:nvPr/>
        </p:nvSpPr>
        <p:spPr>
          <a:xfrm>
            <a:off x="152400" y="3269625"/>
            <a:ext cx="8534400" cy="1541640"/>
          </a:xfrm>
          <a:prstGeom prst="wedgeRoundRectCallout">
            <a:avLst>
              <a:gd name="adj1" fmla="val 26785"/>
              <a:gd name="adj2" fmla="val -75466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love serve one another. </a:t>
            </a:r>
            <a:r>
              <a:rPr lang="en-US" sz="2400" b="1" i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14 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 the whole law is fulfilled in one word: “You shall love your neighbor as yourself.” </a:t>
            </a:r>
            <a:r>
              <a:rPr lang="en-US" sz="2400" b="1" i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15 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if you bite and devour one another, watch out that you are not consumed by one another. –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5:13-15</a:t>
            </a:r>
            <a:endParaRPr lang="en-US" sz="2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79037F75-6C23-340F-978A-65FD924D9EBF}"/>
              </a:ext>
            </a:extLst>
          </p:cNvPr>
          <p:cNvSpPr/>
          <p:nvPr/>
        </p:nvSpPr>
        <p:spPr>
          <a:xfrm>
            <a:off x="228600" y="800100"/>
            <a:ext cx="8458200" cy="2469525"/>
          </a:xfrm>
          <a:prstGeom prst="wedgeRoundRectCallout">
            <a:avLst>
              <a:gd name="adj1" fmla="val -9598"/>
              <a:gd name="adj2" fmla="val 59172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if I rebuild what I tore down, I prove myself to be a transgressor. </a:t>
            </a:r>
            <a:r>
              <a:rPr lang="en-US" sz="2400" b="1" i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19 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through the law I died to the law, so that I might live to God. </a:t>
            </a:r>
            <a:r>
              <a:rPr lang="en-US" sz="2400" b="1" i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20 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have been crucified with Christ. It is no longer I who live, but Christ who lives in me. And the life I now live in the flesh I live by faith in the Son of God, who loved me and gave himself for me.–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2:18-20</a:t>
            </a:r>
            <a:endParaRPr lang="en-US" sz="2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5708</TotalTime>
  <Words>512</Words>
  <Application>Microsoft Office PowerPoint</Application>
  <PresentationFormat>On-screen Show (16:10)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Galatians 2:11-14 Peter’s Conduct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Church of Christ?</dc:title>
  <dc:creator>Russ LaGrone</dc:creator>
  <cp:lastModifiedBy>Russ LaGrone</cp:lastModifiedBy>
  <cp:revision>75</cp:revision>
  <cp:lastPrinted>2022-06-12T11:39:04Z</cp:lastPrinted>
  <dcterms:created xsi:type="dcterms:W3CDTF">2020-01-04T21:17:24Z</dcterms:created>
  <dcterms:modified xsi:type="dcterms:W3CDTF">2022-08-07T12:13:55Z</dcterms:modified>
</cp:coreProperties>
</file>