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83" r:id="rId3"/>
    <p:sldId id="282" r:id="rId4"/>
    <p:sldId id="276" r:id="rId5"/>
    <p:sldId id="259" r:id="rId6"/>
    <p:sldId id="284" r:id="rId7"/>
    <p:sldId id="293" r:id="rId8"/>
    <p:sldId id="285" r:id="rId9"/>
    <p:sldId id="294" r:id="rId10"/>
    <p:sldId id="295" r:id="rId11"/>
    <p:sldId id="287"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5"/>
    <p:restoredTop sz="59122"/>
  </p:normalViewPr>
  <p:slideViewPr>
    <p:cSldViewPr snapToGrid="0" snapToObjects="1">
      <p:cViewPr varScale="1">
        <p:scale>
          <a:sx n="67" d="100"/>
          <a:sy n="67" d="100"/>
        </p:scale>
        <p:origin x="2128" y="168"/>
      </p:cViewPr>
      <p:guideLst/>
    </p:cSldViewPr>
  </p:slideViewPr>
  <p:notesTextViewPr>
    <p:cViewPr>
      <p:scale>
        <a:sx n="1" d="1"/>
        <a:sy n="1" d="1"/>
      </p:scale>
      <p:origin x="0" y="0"/>
    </p:cViewPr>
  </p:notesTextViewPr>
  <p:notesViewPr>
    <p:cSldViewPr snapToGrid="0" snapToObjects="1">
      <p:cViewPr varScale="1">
        <p:scale>
          <a:sx n="75" d="100"/>
          <a:sy n="75" d="100"/>
        </p:scale>
        <p:origin x="3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8726E-8CDA-5447-B0DF-6678D501847C}" type="datetimeFigureOut">
              <a:rPr lang="en-US" smtClean="0"/>
              <a:t>9/4/22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8CD36-A99F-5E42-8A55-FF26C0FC1301}" type="slidenum">
              <a:rPr lang="en-US" smtClean="0"/>
              <a:t>‹#›</a:t>
            </a:fld>
            <a:endParaRPr lang="en-US"/>
          </a:p>
        </p:txBody>
      </p:sp>
    </p:spTree>
    <p:extLst>
      <p:ext uri="{BB962C8B-B14F-4D97-AF65-F5344CB8AC3E}">
        <p14:creationId xmlns:p14="http://schemas.microsoft.com/office/powerpoint/2010/main" val="78299955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 fascinated by this statement.  It brings to mind people with aching feet and tired eyes who have traveled all day and into the night - People who are searching for a safe and warm place to rest for the night… And through the darkness, they look up and see the lights of welcoming town. We all know after a long day of travel the comfort it is just to have our destination in sight and anticipate much needed rest.</a:t>
            </a:r>
          </a:p>
          <a:p>
            <a:endParaRPr lang="en-US" sz="1400" dirty="0"/>
          </a:p>
          <a:p>
            <a:r>
              <a:rPr lang="en-US" sz="1400" dirty="0"/>
              <a:t>In this part of the Sermon on the Mount Jesus is both stating an obvious fact, and describing what He wants for His people to become.  And it deserves our full attention this morning.  As enjoyable as it would be to look at the other “light” phrases Jesus uses in Mt 5 – I’m inviting you to go deeper today. To really see the beauty and power of this one statement.</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EFC8CD36-A99F-5E42-8A55-FF26C0FC1301}" type="slidenum">
              <a:rPr lang="en-US" smtClean="0"/>
              <a:t>1</a:t>
            </a:fld>
            <a:endParaRPr lang="en-US"/>
          </a:p>
        </p:txBody>
      </p:sp>
    </p:spTree>
    <p:extLst>
      <p:ext uri="{BB962C8B-B14F-4D97-AF65-F5344CB8AC3E}">
        <p14:creationId xmlns:p14="http://schemas.microsoft.com/office/powerpoint/2010/main" val="209112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statement establishes a Responsibility.</a:t>
            </a:r>
          </a:p>
          <a:p>
            <a:endParaRPr lang="en-US" sz="1100" dirty="0"/>
          </a:p>
          <a:p>
            <a:r>
              <a:rPr lang="en-US" sz="1100" dirty="0"/>
              <a:t>We must shine.  Jesus makes this part of the sermon very personal.  He’s not just saying that HE IS THE LIGHT.  3 times He says “You are…”</a:t>
            </a:r>
          </a:p>
          <a:p>
            <a:pPr lvl="1"/>
            <a:r>
              <a:rPr lang="en-US" sz="1100" dirty="0"/>
              <a:t>You and only you.  There is light no where else.</a:t>
            </a:r>
          </a:p>
          <a:p>
            <a:pPr lvl="1"/>
            <a:r>
              <a:rPr lang="en-US" sz="1100" dirty="0"/>
              <a:t>We must not fail to stand out as different.</a:t>
            </a:r>
          </a:p>
          <a:p>
            <a:endParaRPr lang="en-US" sz="1100" dirty="0"/>
          </a:p>
          <a:p>
            <a:r>
              <a:rPr lang="en-US" sz="1100" dirty="0"/>
              <a:t>If Christians were being arrested, would anyone know to turn me in? They should!</a:t>
            </a:r>
          </a:p>
          <a:p>
            <a:endParaRPr lang="en-US" sz="1100" dirty="0"/>
          </a:p>
          <a:p>
            <a:r>
              <a:rPr lang="en-US" sz="1100" dirty="0"/>
              <a:t>How can I show my faith and love in my daily activities?</a:t>
            </a:r>
          </a:p>
          <a:p>
            <a:r>
              <a:rPr lang="en-US" sz="1100" dirty="0"/>
              <a:t>Am I living in a way that stands out?</a:t>
            </a:r>
          </a:p>
          <a:p>
            <a:r>
              <a:rPr lang="en-US" sz="1100" dirty="0"/>
              <a:t>Am I welcoming others with love and grace?</a:t>
            </a:r>
          </a:p>
          <a:p>
            <a:r>
              <a:rPr lang="en-US" sz="1100" dirty="0"/>
              <a:t>Am I showing people what I am FOR, not just what I am against?</a:t>
            </a:r>
          </a:p>
          <a:p>
            <a:r>
              <a:rPr lang="en-US" sz="1100" dirty="0"/>
              <a:t>Am I taking the “high road” when others go low?</a:t>
            </a:r>
          </a:p>
          <a:p>
            <a:endParaRPr lang="en-US" sz="1100" dirty="0"/>
          </a:p>
          <a:p>
            <a:endParaRPr lang="en-US" sz="1100" dirty="0"/>
          </a:p>
          <a:p>
            <a:r>
              <a:rPr lang="en-US" sz="1100" dirty="0"/>
              <a:t>We Want Our Example To Shine With The Light of Jesus.</a:t>
            </a:r>
          </a:p>
          <a:p>
            <a:r>
              <a:rPr lang="en-US" sz="1100" dirty="0"/>
              <a:t>We Want Others To Find Us Inviting &amp; Safe.</a:t>
            </a:r>
          </a:p>
          <a:p>
            <a:r>
              <a:rPr lang="en-US" sz="1100" dirty="0"/>
              <a:t>We Want God’s Mercy To Be Our Sincere Emphasis.</a:t>
            </a:r>
          </a:p>
          <a:p>
            <a:endParaRPr lang="en-US" sz="1100" dirty="0"/>
          </a:p>
        </p:txBody>
      </p:sp>
      <p:sp>
        <p:nvSpPr>
          <p:cNvPr id="4" name="Slide Number Placeholder 3"/>
          <p:cNvSpPr>
            <a:spLocks noGrp="1"/>
          </p:cNvSpPr>
          <p:nvPr>
            <p:ph type="sldNum" sz="quarter" idx="5"/>
          </p:nvPr>
        </p:nvSpPr>
        <p:spPr/>
        <p:txBody>
          <a:bodyPr/>
          <a:lstStyle/>
          <a:p>
            <a:fld id="{EFC8CD36-A99F-5E42-8A55-FF26C0FC1301}" type="slidenum">
              <a:rPr lang="en-US" smtClean="0"/>
              <a:t>10</a:t>
            </a:fld>
            <a:endParaRPr lang="en-US"/>
          </a:p>
        </p:txBody>
      </p:sp>
    </p:spTree>
    <p:extLst>
      <p:ext uri="{BB962C8B-B14F-4D97-AF65-F5344CB8AC3E}">
        <p14:creationId xmlns:p14="http://schemas.microsoft.com/office/powerpoint/2010/main" val="182689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000" dirty="0"/>
              <a:t>Don’t hide your faith today.</a:t>
            </a:r>
            <a:br>
              <a:rPr lang="en-US" sz="2000" dirty="0"/>
            </a:br>
            <a:endParaRPr lang="en-US" sz="2000" dirty="0"/>
          </a:p>
          <a:p>
            <a:pPr algn="ctr"/>
            <a:r>
              <a:rPr lang="en-US" sz="2000" dirty="0"/>
              <a:t>Don’t hide your hope.</a:t>
            </a:r>
            <a:br>
              <a:rPr lang="en-US" sz="2000" dirty="0"/>
            </a:br>
            <a:endParaRPr lang="en-US" sz="2000" dirty="0"/>
          </a:p>
          <a:p>
            <a:pPr algn="ctr"/>
            <a:r>
              <a:rPr lang="en-US" sz="2000" dirty="0"/>
              <a:t>Make the decision today to Follow Jesus and be part of the people who shine with His light.</a:t>
            </a:r>
          </a:p>
        </p:txBody>
      </p:sp>
      <p:sp>
        <p:nvSpPr>
          <p:cNvPr id="4" name="Slide Number Placeholder 3"/>
          <p:cNvSpPr>
            <a:spLocks noGrp="1"/>
          </p:cNvSpPr>
          <p:nvPr>
            <p:ph type="sldNum" sz="quarter" idx="5"/>
          </p:nvPr>
        </p:nvSpPr>
        <p:spPr/>
        <p:txBody>
          <a:bodyPr/>
          <a:lstStyle/>
          <a:p>
            <a:fld id="{EFC8CD36-A99F-5E42-8A55-FF26C0FC1301}" type="slidenum">
              <a:rPr lang="en-US" smtClean="0"/>
              <a:t>11</a:t>
            </a:fld>
            <a:endParaRPr lang="en-US"/>
          </a:p>
        </p:txBody>
      </p:sp>
    </p:spTree>
    <p:extLst>
      <p:ext uri="{BB962C8B-B14F-4D97-AF65-F5344CB8AC3E}">
        <p14:creationId xmlns:p14="http://schemas.microsoft.com/office/powerpoint/2010/main" val="174230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449263"/>
            <a:ext cx="4937125" cy="3086100"/>
          </a:xfrm>
        </p:spPr>
      </p:sp>
      <p:sp>
        <p:nvSpPr>
          <p:cNvPr id="3" name="Notes Placeholder 2"/>
          <p:cNvSpPr>
            <a:spLocks noGrp="1"/>
          </p:cNvSpPr>
          <p:nvPr>
            <p:ph type="body" idx="1"/>
          </p:nvPr>
        </p:nvSpPr>
        <p:spPr>
          <a:xfrm>
            <a:off x="685800" y="3826933"/>
            <a:ext cx="5486400" cy="4174067"/>
          </a:xfrm>
        </p:spPr>
        <p:txBody>
          <a:bodyPr/>
          <a:lstStyle/>
          <a:p>
            <a:r>
              <a:rPr lang="en-US" sz="1400" dirty="0"/>
              <a:t>This phrase has been used by colonist, presidents, and movie stars…</a:t>
            </a:r>
          </a:p>
          <a:p>
            <a:endParaRPr lang="en-US" sz="1400" dirty="0"/>
          </a:p>
          <a:p>
            <a:r>
              <a:rPr lang="en-US" sz="1400" dirty="0"/>
              <a:t>All have called for their own version of “virtues.”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From John Winthrop almost 400 years ago in 1630 who preached about his vision for the Massachusetts Bay Colony – all the way to Kennedy, Reagan, and Obama.</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Matthew 5:14 is such a memorable phrase, that many people have used it to support their ideology.</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You may like some of these men more than others.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I won’t argue that ALL of these leaders have made at least some positive contributions to society… </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However, I would strongly argue that even the best political influence is NOT what Jesus is talking about in this chapter!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I hope in the lesson you’ll see that Jesus Was Not Tossing Out A Random Optimistic Phrase for Inspiring Speeches…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solidFill>
                  <a:schemeClr val="tx1"/>
                </a:solidFill>
              </a:rPr>
              <a:t>Jesus is comparing His People to a type of City that His audience was very, very familiar with.</a:t>
            </a:r>
          </a:p>
        </p:txBody>
      </p:sp>
      <p:sp>
        <p:nvSpPr>
          <p:cNvPr id="4" name="Slide Number Placeholder 3"/>
          <p:cNvSpPr>
            <a:spLocks noGrp="1"/>
          </p:cNvSpPr>
          <p:nvPr>
            <p:ph type="sldNum" sz="quarter" idx="5"/>
          </p:nvPr>
        </p:nvSpPr>
        <p:spPr/>
        <p:txBody>
          <a:bodyPr/>
          <a:lstStyle/>
          <a:p>
            <a:fld id="{EFC8CD36-A99F-5E42-8A55-FF26C0FC1301}" type="slidenum">
              <a:rPr lang="en-US" smtClean="0"/>
              <a:t>2</a:t>
            </a:fld>
            <a:endParaRPr lang="en-US"/>
          </a:p>
        </p:txBody>
      </p:sp>
    </p:spTree>
    <p:extLst>
      <p:ext uri="{BB962C8B-B14F-4D97-AF65-F5344CB8AC3E}">
        <p14:creationId xmlns:p14="http://schemas.microsoft.com/office/powerpoint/2010/main" val="316920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Jesus is on a HILLSIDE while He is preaching!</a:t>
            </a:r>
          </a:p>
        </p:txBody>
      </p:sp>
      <p:sp>
        <p:nvSpPr>
          <p:cNvPr id="4" name="Slide Number Placeholder 3"/>
          <p:cNvSpPr>
            <a:spLocks noGrp="1"/>
          </p:cNvSpPr>
          <p:nvPr>
            <p:ph type="sldNum" sz="quarter" idx="5"/>
          </p:nvPr>
        </p:nvSpPr>
        <p:spPr/>
        <p:txBody>
          <a:bodyPr/>
          <a:lstStyle/>
          <a:p>
            <a:fld id="{EFC8CD36-A99F-5E42-8A55-FF26C0FC1301}" type="slidenum">
              <a:rPr lang="en-US" smtClean="0"/>
              <a:t>3</a:t>
            </a:fld>
            <a:endParaRPr lang="en-US"/>
          </a:p>
        </p:txBody>
      </p:sp>
    </p:spTree>
    <p:extLst>
      <p:ext uri="{BB962C8B-B14F-4D97-AF65-F5344CB8AC3E}">
        <p14:creationId xmlns:p14="http://schemas.microsoft.com/office/powerpoint/2010/main" val="65436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414338"/>
            <a:ext cx="4116387" cy="2573337"/>
          </a:xfrm>
        </p:spPr>
      </p:sp>
      <p:sp>
        <p:nvSpPr>
          <p:cNvPr id="3" name="Notes Placeholder 2"/>
          <p:cNvSpPr>
            <a:spLocks noGrp="1"/>
          </p:cNvSpPr>
          <p:nvPr>
            <p:ph type="body" idx="1"/>
          </p:nvPr>
        </p:nvSpPr>
        <p:spPr>
          <a:xfrm>
            <a:off x="685800" y="3251200"/>
            <a:ext cx="5486400" cy="474980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First and Foremost… It is a call to be a light.  The city Jesus describes is HIGHLY VISIBLE and HIGHLY INFLUENTIAL…</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It has been YEARS since I literally numbered 3 points in a sermon.  But I’m doing this very intentionally this morning. I want us to hold onto these 3 major ideas.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Light reveals danger, shows the right path, and cheers our hearts.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r>
              <a:rPr lang="en-US" sz="1050" dirty="0"/>
              <a:t>This City Is Both Visible &amp; Influential.</a:t>
            </a:r>
          </a:p>
          <a:p>
            <a:pPr lvl="1"/>
            <a:r>
              <a:rPr lang="en-US" sz="1050" dirty="0"/>
              <a:t>Visible: It’s Light Immediately Stands Out From It’s Surroundings. It “Cannot Be Hidden.” It Is Unashamed.</a:t>
            </a:r>
          </a:p>
          <a:p>
            <a:pPr lvl="1"/>
            <a:r>
              <a:rPr lang="en-US" sz="1050" dirty="0"/>
              <a:t>Influence: Light Shows Things As They Really Are. Light Shows The Path That Leads To Life. And With Time, Light Warms The Interior.</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LIGHT is HIGHLY NOTICABLE…</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LIGHT draws OTHERS IN…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Can’t Be Extinguished (so as he says in verse 15, let’s be sure we aren’t hiding it! IT’s not meant to be hidden.). People should recognize something different about us.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In the darkness, we are subject to attack, harm, and stumbling. But in the city of light there is a clear path.  God’s word is a light to our feet.</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After an hour with me, have people seen the light of Jesus or the complaints of the world?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 Light, by it’s nature, illuminates the surface – but over time it actually warms the interior. (We know this when we see our electric bills during the summer!). But we know this when we spend time with Christians too.  They don’t just help us SEE the knowledge of God more clearly. They also warm our hearts.  Our presence together is beneficial.</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50" dirty="0"/>
              <a:t>Light That Cannot Be Extinguished.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050" dirty="0"/>
          </a:p>
          <a:p>
            <a:endParaRPr lang="en-US" sz="1050" dirty="0"/>
          </a:p>
        </p:txBody>
      </p:sp>
      <p:sp>
        <p:nvSpPr>
          <p:cNvPr id="4" name="Slide Number Placeholder 3"/>
          <p:cNvSpPr>
            <a:spLocks noGrp="1"/>
          </p:cNvSpPr>
          <p:nvPr>
            <p:ph type="sldNum" sz="quarter" idx="5"/>
          </p:nvPr>
        </p:nvSpPr>
        <p:spPr/>
        <p:txBody>
          <a:bodyPr/>
          <a:lstStyle/>
          <a:p>
            <a:fld id="{EFC8CD36-A99F-5E42-8A55-FF26C0FC1301}" type="slidenum">
              <a:rPr lang="en-US" smtClean="0"/>
              <a:t>4</a:t>
            </a:fld>
            <a:endParaRPr lang="en-US"/>
          </a:p>
        </p:txBody>
      </p:sp>
    </p:spTree>
    <p:extLst>
      <p:ext uri="{BB962C8B-B14F-4D97-AF65-F5344CB8AC3E}">
        <p14:creationId xmlns:p14="http://schemas.microsoft.com/office/powerpoint/2010/main" val="22086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Evangelism is not about </a:t>
            </a:r>
            <a:r>
              <a:rPr lang="en-US" sz="1400" dirty="0" err="1"/>
              <a:t>gimics</a:t>
            </a:r>
            <a:r>
              <a:rPr lang="en-US" sz="1400" dirty="0"/>
              <a:t>. We are aiming to touch people’s hearts and show them the goodness and kindness of Jesus.</a:t>
            </a:r>
          </a:p>
          <a:p>
            <a:endParaRPr lang="en-US" sz="1400" dirty="0"/>
          </a:p>
          <a:p>
            <a:endParaRPr lang="en-US" sz="1400" dirty="0"/>
          </a:p>
          <a:p>
            <a:r>
              <a:rPr lang="en-US" sz="1400" dirty="0"/>
              <a:t>If we want our light to shine brighter – it requires being more like Jesus.</a:t>
            </a:r>
          </a:p>
          <a:p>
            <a:endParaRPr lang="en-US" sz="1400" dirty="0"/>
          </a:p>
          <a:p>
            <a:r>
              <a:rPr lang="en-US" sz="1400" dirty="0"/>
              <a:t>He Built A City Set On A Hill…</a:t>
            </a:r>
          </a:p>
          <a:p>
            <a:r>
              <a:rPr lang="en-US" sz="1400" dirty="0"/>
              <a:t>He Takes Us To The Father’s Will, Not Divisive Groups.</a:t>
            </a:r>
          </a:p>
          <a:p>
            <a:r>
              <a:rPr lang="en-US" sz="1400" dirty="0"/>
              <a:t>He Takes Us To Humble Endurance, Not Arrogant Attacks.</a:t>
            </a:r>
          </a:p>
          <a:p>
            <a:r>
              <a:rPr lang="en-US" sz="1400" dirty="0"/>
              <a:t>He Takes Us To Self-Less Living, Not Worldly Ambition.</a:t>
            </a:r>
          </a:p>
          <a:p>
            <a:endParaRPr lang="en-US" sz="1400" dirty="0"/>
          </a:p>
          <a:p>
            <a:r>
              <a:rPr lang="en-US" sz="1400" dirty="0"/>
              <a:t>Jesus Takes Us To Higher Moral Standards</a:t>
            </a:r>
          </a:p>
          <a:p>
            <a:r>
              <a:rPr lang="en-US" sz="1400" dirty="0"/>
              <a:t>Jesus Sets Us Apart To Be Noticed</a:t>
            </a:r>
          </a:p>
          <a:p>
            <a:r>
              <a:rPr lang="en-US" sz="1400" dirty="0"/>
              <a:t>Jesus Is The Source of our Light &amp; Life</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EFC8CD36-A99F-5E42-8A55-FF26C0FC1301}" type="slidenum">
              <a:rPr lang="en-US" smtClean="0"/>
              <a:t>5</a:t>
            </a:fld>
            <a:endParaRPr lang="en-US"/>
          </a:p>
        </p:txBody>
      </p:sp>
    </p:spTree>
    <p:extLst>
      <p:ext uri="{BB962C8B-B14F-4D97-AF65-F5344CB8AC3E}">
        <p14:creationId xmlns:p14="http://schemas.microsoft.com/office/powerpoint/2010/main" val="210170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381000"/>
            <a:ext cx="4937125" cy="3086100"/>
          </a:xfrm>
        </p:spPr>
      </p:sp>
      <p:sp>
        <p:nvSpPr>
          <p:cNvPr id="3" name="Notes Placeholder 2"/>
          <p:cNvSpPr>
            <a:spLocks noGrp="1"/>
          </p:cNvSpPr>
          <p:nvPr>
            <p:ph type="body" idx="1"/>
          </p:nvPr>
        </p:nvSpPr>
        <p:spPr>
          <a:xfrm>
            <a:off x="685800" y="3776133"/>
            <a:ext cx="5486400" cy="4909080"/>
          </a:xfrm>
        </p:spPr>
        <p:txBody>
          <a:bodyPr/>
          <a:lstStyle/>
          <a:p>
            <a:r>
              <a:rPr lang="en-US" sz="1400" dirty="0"/>
              <a:t>STAND OUT FROM DARKNESS.  We are brighter together.  *Not a single house on hill – an entire city - with a mix of people and talents.</a:t>
            </a:r>
          </a:p>
          <a:p>
            <a:endParaRPr lang="en-US" sz="1400" dirty="0"/>
          </a:p>
          <a:p>
            <a:r>
              <a:rPr lang="en-US" sz="1400" dirty="0"/>
              <a:t>Appreciated For Their Security</a:t>
            </a:r>
          </a:p>
          <a:p>
            <a:r>
              <a:rPr lang="en-US" sz="1400" dirty="0"/>
              <a:t>A Welcome Site To Travelers</a:t>
            </a:r>
          </a:p>
          <a:p>
            <a:endParaRPr lang="en-US" sz="1400" dirty="0"/>
          </a:p>
          <a:p>
            <a:r>
              <a:rPr lang="en-US" sz="1400" dirty="0"/>
              <a:t>Two Ideas</a:t>
            </a:r>
          </a:p>
          <a:p>
            <a:pPr lvl="1"/>
            <a:r>
              <a:rPr lang="en-US" sz="1400" dirty="0"/>
              <a:t>Togetherness</a:t>
            </a:r>
          </a:p>
          <a:p>
            <a:pPr lvl="1"/>
            <a:r>
              <a:rPr lang="en-US" sz="1400" dirty="0"/>
              <a:t>Impact on the Community &amp; Travelers</a:t>
            </a:r>
          </a:p>
          <a:p>
            <a:r>
              <a:rPr lang="en-US" sz="1400" dirty="0"/>
              <a:t>Our Light Is Brighter Together</a:t>
            </a:r>
          </a:p>
          <a:p>
            <a:r>
              <a:rPr lang="en-US" sz="1400" dirty="0"/>
              <a:t>Our Life Together Is More Secure</a:t>
            </a:r>
          </a:p>
          <a:p>
            <a:endParaRPr lang="en-US" sz="1400" dirty="0"/>
          </a:p>
          <a:p>
            <a:endParaRPr lang="en-US" sz="1400" dirty="0"/>
          </a:p>
          <a:p>
            <a:r>
              <a:rPr lang="en-US" sz="1400" dirty="0"/>
              <a:t>A Noticeable &amp; Obvious Place of Shelter &amp; Security.</a:t>
            </a:r>
          </a:p>
          <a:p>
            <a:pPr lvl="1"/>
            <a:r>
              <a:rPr lang="en-US" sz="1400" dirty="0"/>
              <a:t>How We Greet. How We Love. How We Include.</a:t>
            </a:r>
          </a:p>
          <a:p>
            <a:endParaRPr lang="en-US" sz="1400" dirty="0"/>
          </a:p>
          <a:p>
            <a:endParaRPr lang="en-US" sz="1400" dirty="0"/>
          </a:p>
          <a:p>
            <a:r>
              <a:rPr lang="en-US" sz="1400" dirty="0"/>
              <a:t>* Shining for the benefit of others is implied in vs. 14 and directly stated in vs. 15 ”all in the house.”</a:t>
            </a:r>
          </a:p>
          <a:p>
            <a:endParaRPr lang="en-US" sz="1400" dirty="0"/>
          </a:p>
        </p:txBody>
      </p:sp>
      <p:sp>
        <p:nvSpPr>
          <p:cNvPr id="4" name="Slide Number Placeholder 3"/>
          <p:cNvSpPr>
            <a:spLocks noGrp="1"/>
          </p:cNvSpPr>
          <p:nvPr>
            <p:ph type="sldNum" sz="quarter" idx="5"/>
          </p:nvPr>
        </p:nvSpPr>
        <p:spPr/>
        <p:txBody>
          <a:bodyPr/>
          <a:lstStyle/>
          <a:p>
            <a:fld id="{EFC8CD36-A99F-5E42-8A55-FF26C0FC1301}" type="slidenum">
              <a:rPr lang="en-US" smtClean="0"/>
              <a:t>6</a:t>
            </a:fld>
            <a:endParaRPr lang="en-US"/>
          </a:p>
        </p:txBody>
      </p:sp>
    </p:spTree>
    <p:extLst>
      <p:ext uri="{BB962C8B-B14F-4D97-AF65-F5344CB8AC3E}">
        <p14:creationId xmlns:p14="http://schemas.microsoft.com/office/powerpoint/2010/main" val="350217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 matter where you have been wandering – God wants you to come and be part of His people – His family.</a:t>
            </a:r>
          </a:p>
          <a:p>
            <a:endParaRPr lang="en-US" sz="1800" dirty="0"/>
          </a:p>
          <a:p>
            <a:r>
              <a:rPr lang="en-US" sz="1800" dirty="0"/>
              <a:t>WE are made for fellowship with HIM. And we are made for fellowship with each other.</a:t>
            </a:r>
          </a:p>
        </p:txBody>
      </p:sp>
      <p:sp>
        <p:nvSpPr>
          <p:cNvPr id="4" name="Slide Number Placeholder 3"/>
          <p:cNvSpPr>
            <a:spLocks noGrp="1"/>
          </p:cNvSpPr>
          <p:nvPr>
            <p:ph type="sldNum" sz="quarter" idx="5"/>
          </p:nvPr>
        </p:nvSpPr>
        <p:spPr/>
        <p:txBody>
          <a:bodyPr/>
          <a:lstStyle/>
          <a:p>
            <a:fld id="{EFC8CD36-A99F-5E42-8A55-FF26C0FC1301}" type="slidenum">
              <a:rPr lang="en-US" smtClean="0"/>
              <a:t>7</a:t>
            </a:fld>
            <a:endParaRPr lang="en-US"/>
          </a:p>
        </p:txBody>
      </p:sp>
    </p:spTree>
    <p:extLst>
      <p:ext uri="{BB962C8B-B14F-4D97-AF65-F5344CB8AC3E}">
        <p14:creationId xmlns:p14="http://schemas.microsoft.com/office/powerpoint/2010/main" val="30587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there are advantages to being “on a hill.”   There are a few problems – the most prominent of these is a water source.  Water always runs downhill, so having an adequate supply at the top is a real challenge.</a:t>
            </a:r>
          </a:p>
          <a:p>
            <a:endParaRPr lang="en-US" sz="1200" dirty="0"/>
          </a:p>
          <a:p>
            <a:r>
              <a:rPr lang="en-US" sz="1200" dirty="0"/>
              <a:t>A City On A Hill Depends On God</a:t>
            </a:r>
          </a:p>
          <a:p>
            <a:endParaRPr lang="en-US" sz="1200" dirty="0"/>
          </a:p>
          <a:p>
            <a:r>
              <a:rPr lang="en-US" sz="1200" dirty="0"/>
              <a:t>Be A City That Depends On God &amp; Glorifies God.</a:t>
            </a:r>
          </a:p>
          <a:p>
            <a:endParaRPr lang="en-US" sz="12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200" dirty="0"/>
              <a:t>These Cities Depended On God For Refreshment</a:t>
            </a:r>
          </a:p>
          <a:p>
            <a:endParaRPr lang="en-US" sz="1200" dirty="0"/>
          </a:p>
          <a:p>
            <a:endParaRPr lang="en-US" sz="12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200" dirty="0"/>
              <a:t>While it might make a good “rallying cry” in a speech, this is not about seeking our own glory!</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200" dirty="0"/>
              <a:t>Good Intentions Are Not Enough “</a:t>
            </a:r>
          </a:p>
          <a:p>
            <a:endParaRPr lang="en-US" sz="1200" dirty="0"/>
          </a:p>
        </p:txBody>
      </p:sp>
      <p:sp>
        <p:nvSpPr>
          <p:cNvPr id="4" name="Slide Number Placeholder 3"/>
          <p:cNvSpPr>
            <a:spLocks noGrp="1"/>
          </p:cNvSpPr>
          <p:nvPr>
            <p:ph type="sldNum" sz="quarter" idx="5"/>
          </p:nvPr>
        </p:nvSpPr>
        <p:spPr/>
        <p:txBody>
          <a:bodyPr/>
          <a:lstStyle/>
          <a:p>
            <a:fld id="{EFC8CD36-A99F-5E42-8A55-FF26C0FC1301}" type="slidenum">
              <a:rPr lang="en-US" smtClean="0"/>
              <a:t>8</a:t>
            </a:fld>
            <a:endParaRPr lang="en-US"/>
          </a:p>
        </p:txBody>
      </p:sp>
    </p:spTree>
    <p:extLst>
      <p:ext uri="{BB962C8B-B14F-4D97-AF65-F5344CB8AC3E}">
        <p14:creationId xmlns:p14="http://schemas.microsoft.com/office/powerpoint/2010/main" val="271189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71463"/>
            <a:ext cx="4937125" cy="3086100"/>
          </a:xfrm>
        </p:spPr>
      </p:sp>
      <p:sp>
        <p:nvSpPr>
          <p:cNvPr id="3" name="Notes Placeholder 2"/>
          <p:cNvSpPr>
            <a:spLocks noGrp="1"/>
          </p:cNvSpPr>
          <p:nvPr>
            <p:ph type="body" idx="1"/>
          </p:nvPr>
        </p:nvSpPr>
        <p:spPr>
          <a:xfrm>
            <a:off x="355600" y="3556000"/>
            <a:ext cx="5816600" cy="4445000"/>
          </a:xfrm>
        </p:spPr>
        <p:txBody>
          <a:bodyPr/>
          <a:lstStyle/>
          <a:p>
            <a:r>
              <a:rPr lang="en-US" sz="1400" b="1" dirty="0"/>
              <a:t>“Men cannot see your fine ideas, your noble purposes, your holy aspirations. Your thoughts about Christ, your faith in Him, your tenderness of heart towards him, as a the oil in the lighthouse lamp. If no light is shown, shipwrecks will not be prevented. So it will not avail to prevent moral wrecks that you have felt anxious, devised ways of aiding, if you have done nothing.” </a:t>
            </a:r>
          </a:p>
          <a:p>
            <a:r>
              <a:rPr lang="en-US" sz="1400" b="1" dirty="0"/>
              <a:t>“We are to avoid the two extremes of [pride and hesitation] in our conduct…and live out with simplicity and fearlessness the Christian principles we know and accept.”   </a:t>
            </a:r>
            <a:r>
              <a:rPr lang="en-US" sz="1400" dirty="0"/>
              <a:t>Pulpit Commentary – page 204.</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I don’t mean this as an accusation – because I know MANY of you are INSANELY BUSY doing GOOD!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But we all need some self-evaluation.  So here’s my list: In the last 6 months…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young family? or single mother?</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someone sick or someone grieving?</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someone with a bad habit? Or in a crisis?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lost person hear about Jesus?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widow?</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an orphan?</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new member or guest?</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the poor?</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teenager?</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help a deacon or elder with their difficult job?</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dirty="0"/>
              <a:t>What have you done to improve your personal walk with God?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EFC8CD36-A99F-5E42-8A55-FF26C0FC1301}" type="slidenum">
              <a:rPr lang="en-US" smtClean="0"/>
              <a:t>9</a:t>
            </a:fld>
            <a:endParaRPr lang="en-US"/>
          </a:p>
        </p:txBody>
      </p:sp>
    </p:spTree>
    <p:extLst>
      <p:ext uri="{BB962C8B-B14F-4D97-AF65-F5344CB8AC3E}">
        <p14:creationId xmlns:p14="http://schemas.microsoft.com/office/powerpoint/2010/main" val="200133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EAFC1-D46E-8542-8443-5FF624B4B46C}"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3064977994"/>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EAFC1-D46E-8542-8443-5FF624B4B46C}"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3552934820"/>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EAFC1-D46E-8542-8443-5FF624B4B46C}"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228169440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0EAFC1-D46E-8542-8443-5FF624B4B46C}"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160085301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0EAFC1-D46E-8542-8443-5FF624B4B46C}"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262867282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EAFC1-D46E-8542-8443-5FF624B4B46C}"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3321332766"/>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EAFC1-D46E-8542-8443-5FF624B4B46C}" type="datetimeFigureOut">
              <a:rPr lang="en-US" smtClean="0"/>
              <a:t>9/4/22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305751763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EAFC1-D46E-8542-8443-5FF624B4B46C}" type="datetimeFigureOut">
              <a:rPr lang="en-US" smtClean="0"/>
              <a:t>9/4/22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55231612"/>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EAFC1-D46E-8542-8443-5FF624B4B46C}" type="datetimeFigureOut">
              <a:rPr lang="en-US" smtClean="0"/>
              <a:t>9/4/22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2915823670"/>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0EAFC1-D46E-8542-8443-5FF624B4B46C}"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27173654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0EAFC1-D46E-8542-8443-5FF624B4B46C}"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85DD-4C88-CB49-90A3-62232588CFF6}" type="slidenum">
              <a:rPr lang="en-US" smtClean="0"/>
              <a:t>‹#›</a:t>
            </a:fld>
            <a:endParaRPr lang="en-US"/>
          </a:p>
        </p:txBody>
      </p:sp>
    </p:spTree>
    <p:extLst>
      <p:ext uri="{BB962C8B-B14F-4D97-AF65-F5344CB8AC3E}">
        <p14:creationId xmlns:p14="http://schemas.microsoft.com/office/powerpoint/2010/main" val="185718146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20EAFC1-D46E-8542-8443-5FF624B4B46C}" type="datetimeFigureOut">
              <a:rPr lang="en-US" smtClean="0"/>
              <a:t>9/4/22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C5185DD-4C88-CB49-90A3-62232588CFF6}" type="slidenum">
              <a:rPr lang="en-US" smtClean="0"/>
              <a:t>‹#›</a:t>
            </a:fld>
            <a:endParaRPr lang="en-US"/>
          </a:p>
        </p:txBody>
      </p:sp>
    </p:spTree>
    <p:extLst>
      <p:ext uri="{BB962C8B-B14F-4D97-AF65-F5344CB8AC3E}">
        <p14:creationId xmlns:p14="http://schemas.microsoft.com/office/powerpoint/2010/main" val="614244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EE78-2267-DD4A-9D1A-C525BDF2B9FF}"/>
              </a:ext>
            </a:extLst>
          </p:cNvPr>
          <p:cNvSpPr>
            <a:spLocks noGrp="1"/>
          </p:cNvSpPr>
          <p:nvPr>
            <p:ph type="ctrTitle"/>
          </p:nvPr>
        </p:nvSpPr>
        <p:spPr/>
        <p:txBody>
          <a:bodyPr/>
          <a:lstStyle/>
          <a:p>
            <a:r>
              <a:rPr lang="en-US" dirty="0"/>
              <a:t>A City Set On A Hill</a:t>
            </a:r>
          </a:p>
        </p:txBody>
      </p:sp>
      <p:sp>
        <p:nvSpPr>
          <p:cNvPr id="3" name="Subtitle 2">
            <a:extLst>
              <a:ext uri="{FF2B5EF4-FFF2-40B4-BE49-F238E27FC236}">
                <a16:creationId xmlns:a16="http://schemas.microsoft.com/office/drawing/2014/main" id="{63220DF1-84E7-4541-99CE-7D17C9558C5F}"/>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4538716-50B6-6948-9A55-5C6D7CB67E73}"/>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56891486"/>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0EA-F65D-A247-BAE6-26FD98788F18}"/>
              </a:ext>
            </a:extLst>
          </p:cNvPr>
          <p:cNvSpPr>
            <a:spLocks noGrp="1"/>
          </p:cNvSpPr>
          <p:nvPr>
            <p:ph type="title"/>
          </p:nvPr>
        </p:nvSpPr>
        <p:spPr/>
        <p:txBody>
          <a:bodyPr/>
          <a:lstStyle/>
          <a:p>
            <a:r>
              <a:rPr lang="en-US" dirty="0"/>
              <a:t>Jesus Emphasizes Our Personal Responsibility: </a:t>
            </a:r>
          </a:p>
        </p:txBody>
      </p:sp>
      <p:sp>
        <p:nvSpPr>
          <p:cNvPr id="3" name="Content Placeholder 2">
            <a:extLst>
              <a:ext uri="{FF2B5EF4-FFF2-40B4-BE49-F238E27FC236}">
                <a16:creationId xmlns:a16="http://schemas.microsoft.com/office/drawing/2014/main" id="{3ECC6FF5-DFF6-BB4F-8952-9ED51A1B8024}"/>
              </a:ext>
            </a:extLst>
          </p:cNvPr>
          <p:cNvSpPr>
            <a:spLocks noGrp="1"/>
          </p:cNvSpPr>
          <p:nvPr>
            <p:ph idx="1"/>
          </p:nvPr>
        </p:nvSpPr>
        <p:spPr/>
        <p:txBody>
          <a:bodyPr>
            <a:normAutofit/>
          </a:bodyPr>
          <a:lstStyle/>
          <a:p>
            <a:r>
              <a:rPr lang="en-US" dirty="0"/>
              <a:t>Notice the repetition:</a:t>
            </a:r>
          </a:p>
          <a:p>
            <a:pPr lvl="1"/>
            <a:r>
              <a:rPr lang="en-US" dirty="0"/>
              <a:t>“You are…”</a:t>
            </a:r>
          </a:p>
          <a:p>
            <a:pPr lvl="1"/>
            <a:r>
              <a:rPr lang="en-US" dirty="0"/>
              <a:t>“Your light shine…”</a:t>
            </a:r>
          </a:p>
          <a:p>
            <a:pPr lvl="1"/>
            <a:r>
              <a:rPr lang="en-US" dirty="0"/>
              <a:t>“Your good works…”</a:t>
            </a:r>
          </a:p>
          <a:p>
            <a:pPr lvl="1"/>
            <a:r>
              <a:rPr lang="en-US" dirty="0"/>
              <a:t>“Your Father…”</a:t>
            </a:r>
          </a:p>
          <a:p>
            <a:endParaRPr lang="en-US" dirty="0"/>
          </a:p>
          <a:p>
            <a:r>
              <a:rPr lang="en-US" dirty="0"/>
              <a:t>Will</a:t>
            </a:r>
            <a:r>
              <a:rPr lang="en-US" dirty="0">
                <a:solidFill>
                  <a:srgbClr val="FFC000"/>
                </a:solidFill>
              </a:rPr>
              <a:t> you </a:t>
            </a:r>
            <a:r>
              <a:rPr lang="en-US" dirty="0"/>
              <a:t>answer His call?</a:t>
            </a:r>
          </a:p>
        </p:txBody>
      </p:sp>
    </p:spTree>
    <p:extLst>
      <p:ext uri="{BB962C8B-B14F-4D97-AF65-F5344CB8AC3E}">
        <p14:creationId xmlns:p14="http://schemas.microsoft.com/office/powerpoint/2010/main" val="191580284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EE78-2267-DD4A-9D1A-C525BDF2B9FF}"/>
              </a:ext>
            </a:extLst>
          </p:cNvPr>
          <p:cNvSpPr>
            <a:spLocks noGrp="1"/>
          </p:cNvSpPr>
          <p:nvPr>
            <p:ph type="ctrTitle"/>
          </p:nvPr>
        </p:nvSpPr>
        <p:spPr/>
        <p:txBody>
          <a:bodyPr/>
          <a:lstStyle/>
          <a:p>
            <a:r>
              <a:rPr lang="en-US" dirty="0"/>
              <a:t>A City Set On A Hill</a:t>
            </a:r>
          </a:p>
        </p:txBody>
      </p:sp>
      <p:sp>
        <p:nvSpPr>
          <p:cNvPr id="3" name="Subtitle 2">
            <a:extLst>
              <a:ext uri="{FF2B5EF4-FFF2-40B4-BE49-F238E27FC236}">
                <a16:creationId xmlns:a16="http://schemas.microsoft.com/office/drawing/2014/main" id="{63220DF1-84E7-4541-99CE-7D17C9558C5F}"/>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4538716-50B6-6948-9A55-5C6D7CB67E73}"/>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88902150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326F-62A2-534D-A601-152DF2C65BB3}"/>
              </a:ext>
            </a:extLst>
          </p:cNvPr>
          <p:cNvSpPr>
            <a:spLocks noGrp="1"/>
          </p:cNvSpPr>
          <p:nvPr>
            <p:ph type="title"/>
          </p:nvPr>
        </p:nvSpPr>
        <p:spPr>
          <a:xfrm>
            <a:off x="287383" y="304271"/>
            <a:ext cx="8699863" cy="1104636"/>
          </a:xfrm>
        </p:spPr>
        <p:txBody>
          <a:bodyPr>
            <a:normAutofit/>
          </a:bodyPr>
          <a:lstStyle/>
          <a:p>
            <a:pPr algn="ctr"/>
            <a:r>
              <a:rPr lang="en-US" dirty="0"/>
              <a:t>This Is One of Jesus’ Most Repeated Statements</a:t>
            </a:r>
          </a:p>
        </p:txBody>
      </p:sp>
      <p:pic>
        <p:nvPicPr>
          <p:cNvPr id="5" name="Picture 4">
            <a:extLst>
              <a:ext uri="{FF2B5EF4-FFF2-40B4-BE49-F238E27FC236}">
                <a16:creationId xmlns:a16="http://schemas.microsoft.com/office/drawing/2014/main" id="{72A54F82-1706-DB4A-84AB-E0ED5E758D61}"/>
              </a:ext>
            </a:extLst>
          </p:cNvPr>
          <p:cNvPicPr>
            <a:picLocks noChangeAspect="1"/>
          </p:cNvPicPr>
          <p:nvPr/>
        </p:nvPicPr>
        <p:blipFill rotWithShape="1">
          <a:blip r:embed="rId3"/>
          <a:srcRect t="21865" b="10370"/>
          <a:stretch/>
        </p:blipFill>
        <p:spPr>
          <a:xfrm>
            <a:off x="293678" y="1645916"/>
            <a:ext cx="8597384" cy="2756267"/>
          </a:xfrm>
          <a:prstGeom prst="rect">
            <a:avLst/>
          </a:prstGeom>
        </p:spPr>
      </p:pic>
    </p:spTree>
    <p:extLst>
      <p:ext uri="{BB962C8B-B14F-4D97-AF65-F5344CB8AC3E}">
        <p14:creationId xmlns:p14="http://schemas.microsoft.com/office/powerpoint/2010/main" val="4243589530"/>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47C8-50B7-B04A-B72E-B9F4DC102902}"/>
              </a:ext>
            </a:extLst>
          </p:cNvPr>
          <p:cNvSpPr>
            <a:spLocks noGrp="1"/>
          </p:cNvSpPr>
          <p:nvPr>
            <p:ph type="title"/>
          </p:nvPr>
        </p:nvSpPr>
        <p:spPr/>
        <p:txBody>
          <a:bodyPr/>
          <a:lstStyle/>
          <a:p>
            <a:pPr algn="ctr"/>
            <a:r>
              <a:rPr lang="en-US" dirty="0"/>
              <a:t>Jesus &amp; His Audience </a:t>
            </a:r>
            <a:br>
              <a:rPr lang="en-US" dirty="0"/>
            </a:br>
            <a:r>
              <a:rPr lang="en-US" dirty="0"/>
              <a:t>Knew All About Cities Like This.</a:t>
            </a:r>
          </a:p>
        </p:txBody>
      </p:sp>
      <p:sp>
        <p:nvSpPr>
          <p:cNvPr id="3" name="Content Placeholder 2">
            <a:extLst>
              <a:ext uri="{FF2B5EF4-FFF2-40B4-BE49-F238E27FC236}">
                <a16:creationId xmlns:a16="http://schemas.microsoft.com/office/drawing/2014/main" id="{0DFB043C-8473-7444-A2C9-07AAD0DA9ED4}"/>
              </a:ext>
            </a:extLst>
          </p:cNvPr>
          <p:cNvSpPr>
            <a:spLocks noGrp="1"/>
          </p:cNvSpPr>
          <p:nvPr>
            <p:ph idx="1"/>
          </p:nvPr>
        </p:nvSpPr>
        <p:spPr>
          <a:xfrm>
            <a:off x="628650" y="3918857"/>
            <a:ext cx="7886700" cy="1228612"/>
          </a:xfrm>
        </p:spPr>
        <p:txBody>
          <a:bodyPr>
            <a:normAutofit fontScale="77500" lnSpcReduction="20000"/>
          </a:bodyPr>
          <a:lstStyle/>
          <a:p>
            <a:r>
              <a:rPr lang="en-US" dirty="0"/>
              <a:t>Jesus Visited Places Like Jerusalem, Samaria, </a:t>
            </a:r>
            <a:r>
              <a:rPr lang="en-US" dirty="0" err="1"/>
              <a:t>Etc</a:t>
            </a:r>
            <a:r>
              <a:rPr lang="en-US" dirty="0"/>
              <a:t>… (John 4:20)</a:t>
            </a:r>
          </a:p>
          <a:p>
            <a:r>
              <a:rPr lang="en-US" dirty="0"/>
              <a:t>Jesus Is Literally Preaching On A Hillside (Mt. 5:1)</a:t>
            </a:r>
          </a:p>
          <a:p>
            <a:r>
              <a:rPr lang="en-US" dirty="0"/>
              <a:t>Jesus Grew Up In Nazareth, On The Side of A Hill. (Luke 4:29)</a:t>
            </a:r>
          </a:p>
        </p:txBody>
      </p:sp>
      <p:pic>
        <p:nvPicPr>
          <p:cNvPr id="7" name="Picture 6">
            <a:extLst>
              <a:ext uri="{FF2B5EF4-FFF2-40B4-BE49-F238E27FC236}">
                <a16:creationId xmlns:a16="http://schemas.microsoft.com/office/drawing/2014/main" id="{B39A3366-D73F-D740-8616-73F14690302A}"/>
              </a:ext>
            </a:extLst>
          </p:cNvPr>
          <p:cNvPicPr>
            <a:picLocks noChangeAspect="1"/>
          </p:cNvPicPr>
          <p:nvPr/>
        </p:nvPicPr>
        <p:blipFill>
          <a:blip r:embed="rId3"/>
          <a:stretch>
            <a:fillRect/>
          </a:stretch>
        </p:blipFill>
        <p:spPr>
          <a:xfrm>
            <a:off x="419644" y="1408907"/>
            <a:ext cx="8388535" cy="2172032"/>
          </a:xfrm>
          <a:prstGeom prst="rect">
            <a:avLst/>
          </a:prstGeom>
        </p:spPr>
      </p:pic>
    </p:spTree>
    <p:extLst>
      <p:ext uri="{BB962C8B-B14F-4D97-AF65-F5344CB8AC3E}">
        <p14:creationId xmlns:p14="http://schemas.microsoft.com/office/powerpoint/2010/main" val="369857398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ECB1-8F1C-F64F-8EBD-CA82697126FC}"/>
              </a:ext>
            </a:extLst>
          </p:cNvPr>
          <p:cNvSpPr>
            <a:spLocks noGrp="1"/>
          </p:cNvSpPr>
          <p:nvPr>
            <p:ph type="title"/>
          </p:nvPr>
        </p:nvSpPr>
        <p:spPr/>
        <p:txBody>
          <a:bodyPr/>
          <a:lstStyle/>
          <a:p>
            <a:pPr algn="ctr"/>
            <a:r>
              <a:rPr lang="en-US" dirty="0"/>
              <a:t>1.) This Is A Call To Become A Light.</a:t>
            </a:r>
          </a:p>
        </p:txBody>
      </p:sp>
      <p:sp>
        <p:nvSpPr>
          <p:cNvPr id="3" name="Content Placeholder 2">
            <a:extLst>
              <a:ext uri="{FF2B5EF4-FFF2-40B4-BE49-F238E27FC236}">
                <a16:creationId xmlns:a16="http://schemas.microsoft.com/office/drawing/2014/main" id="{222F7A94-6EAA-7C4A-8E21-1BEF9ED0567C}"/>
              </a:ext>
            </a:extLst>
          </p:cNvPr>
          <p:cNvSpPr>
            <a:spLocks noGrp="1"/>
          </p:cNvSpPr>
          <p:nvPr>
            <p:ph idx="1"/>
          </p:nvPr>
        </p:nvSpPr>
        <p:spPr>
          <a:xfrm>
            <a:off x="628650" y="1521354"/>
            <a:ext cx="7886700" cy="3965046"/>
          </a:xfrm>
        </p:spPr>
        <p:txBody>
          <a:bodyPr>
            <a:normAutofit fontScale="92500"/>
          </a:bodyPr>
          <a:lstStyle/>
          <a:p>
            <a:r>
              <a:rPr lang="en-US" dirty="0"/>
              <a:t>This City Is Both Visible &amp; Influential.</a:t>
            </a:r>
          </a:p>
          <a:p>
            <a:pPr lvl="1"/>
            <a:r>
              <a:rPr lang="en-US" dirty="0">
                <a:solidFill>
                  <a:srgbClr val="FFC000"/>
                </a:solidFill>
              </a:rPr>
              <a:t>Visible: </a:t>
            </a:r>
            <a:r>
              <a:rPr lang="en-US" dirty="0"/>
              <a:t>It Stands Out From It’s Surroundings. It Is Unashamed.</a:t>
            </a:r>
          </a:p>
          <a:p>
            <a:pPr lvl="1"/>
            <a:r>
              <a:rPr lang="en-US" dirty="0">
                <a:solidFill>
                  <a:srgbClr val="FFC000"/>
                </a:solidFill>
              </a:rPr>
              <a:t>Influence: </a:t>
            </a:r>
            <a:r>
              <a:rPr lang="en-US" dirty="0"/>
              <a:t>To Shows Things As They Really Are. </a:t>
            </a:r>
            <a:br>
              <a:rPr lang="en-US" dirty="0"/>
            </a:br>
            <a:r>
              <a:rPr lang="en-US" dirty="0"/>
              <a:t>To Show The Path That Leads To Life. </a:t>
            </a:r>
            <a:br>
              <a:rPr lang="en-US" dirty="0"/>
            </a:br>
            <a:r>
              <a:rPr lang="en-US" dirty="0"/>
              <a:t>To Give Warmth To Those We Contact. </a:t>
            </a:r>
          </a:p>
          <a:p>
            <a:r>
              <a:rPr lang="en-US" dirty="0">
                <a:solidFill>
                  <a:srgbClr val="FFC000"/>
                </a:solidFill>
              </a:rPr>
              <a:t>A Light In our Words: </a:t>
            </a:r>
            <a:r>
              <a:rPr lang="en-US" dirty="0"/>
              <a:t>His Gospel (4:23)</a:t>
            </a:r>
          </a:p>
          <a:p>
            <a:r>
              <a:rPr lang="en-US" dirty="0">
                <a:solidFill>
                  <a:srgbClr val="FFC000"/>
                </a:solidFill>
              </a:rPr>
              <a:t>A Light In our Character: </a:t>
            </a:r>
            <a:r>
              <a:rPr lang="en-US" dirty="0"/>
              <a:t>The Beatitudes (5:3-11)</a:t>
            </a:r>
          </a:p>
          <a:p>
            <a:r>
              <a:rPr lang="en-US" dirty="0">
                <a:solidFill>
                  <a:srgbClr val="FFC000"/>
                </a:solidFill>
              </a:rPr>
              <a:t>A Light In our Actions: </a:t>
            </a:r>
            <a:r>
              <a:rPr lang="en-US" dirty="0"/>
              <a:t>Good Deeds (5:16)</a:t>
            </a:r>
          </a:p>
          <a:p>
            <a:r>
              <a:rPr lang="en-US" dirty="0"/>
              <a:t>Is My Life An Example of Righteousness In This Season?</a:t>
            </a:r>
          </a:p>
          <a:p>
            <a:pPr lvl="1"/>
            <a:r>
              <a:rPr lang="en-US" dirty="0"/>
              <a:t>1 Tim. 4:12, 1 Peter 5:3</a:t>
            </a:r>
          </a:p>
        </p:txBody>
      </p:sp>
    </p:spTree>
    <p:extLst>
      <p:ext uri="{BB962C8B-B14F-4D97-AF65-F5344CB8AC3E}">
        <p14:creationId xmlns:p14="http://schemas.microsoft.com/office/powerpoint/2010/main" val="39461282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3F8A-1FC8-9C4A-90E7-6A007AF3E18F}"/>
              </a:ext>
            </a:extLst>
          </p:cNvPr>
          <p:cNvSpPr>
            <a:spLocks noGrp="1"/>
          </p:cNvSpPr>
          <p:nvPr>
            <p:ph type="title"/>
          </p:nvPr>
        </p:nvSpPr>
        <p:spPr>
          <a:xfrm>
            <a:off x="628650" y="304271"/>
            <a:ext cx="7886700" cy="4581238"/>
          </a:xfrm>
        </p:spPr>
        <p:txBody>
          <a:bodyPr>
            <a:normAutofit/>
          </a:bodyPr>
          <a:lstStyle/>
          <a:p>
            <a:pPr algn="ctr"/>
            <a:r>
              <a:rPr lang="en-US" sz="4000" dirty="0"/>
              <a:t>Imitating Jesus Is The Only Real Way To Elevate Our Visibility &amp; Increase Our Influence.</a:t>
            </a:r>
          </a:p>
        </p:txBody>
      </p:sp>
    </p:spTree>
    <p:extLst>
      <p:ext uri="{BB962C8B-B14F-4D97-AF65-F5344CB8AC3E}">
        <p14:creationId xmlns:p14="http://schemas.microsoft.com/office/powerpoint/2010/main" val="1797719289"/>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3CE0-59A2-9545-954A-BDE422AC6F3E}"/>
              </a:ext>
            </a:extLst>
          </p:cNvPr>
          <p:cNvSpPr>
            <a:spLocks noGrp="1"/>
          </p:cNvSpPr>
          <p:nvPr>
            <p:ph type="title"/>
          </p:nvPr>
        </p:nvSpPr>
        <p:spPr/>
        <p:txBody>
          <a:bodyPr/>
          <a:lstStyle/>
          <a:p>
            <a:pPr algn="ctr"/>
            <a:r>
              <a:rPr lang="en-US" dirty="0"/>
              <a:t>2.) This Is A Call To Become A Community.</a:t>
            </a:r>
          </a:p>
        </p:txBody>
      </p:sp>
      <p:sp>
        <p:nvSpPr>
          <p:cNvPr id="3" name="Content Placeholder 2">
            <a:extLst>
              <a:ext uri="{FF2B5EF4-FFF2-40B4-BE49-F238E27FC236}">
                <a16:creationId xmlns:a16="http://schemas.microsoft.com/office/drawing/2014/main" id="{A5D71B5A-A09C-4740-B6A8-F3122FECFD04}"/>
              </a:ext>
            </a:extLst>
          </p:cNvPr>
          <p:cNvSpPr>
            <a:spLocks noGrp="1"/>
          </p:cNvSpPr>
          <p:nvPr>
            <p:ph idx="1"/>
          </p:nvPr>
        </p:nvSpPr>
        <p:spPr>
          <a:xfrm>
            <a:off x="628650" y="1521354"/>
            <a:ext cx="8149590" cy="3626115"/>
          </a:xfrm>
        </p:spPr>
        <p:txBody>
          <a:bodyPr>
            <a:normAutofit fontScale="85000" lnSpcReduction="10000"/>
          </a:bodyPr>
          <a:lstStyle/>
          <a:p>
            <a:r>
              <a:rPr lang="en-US" dirty="0"/>
              <a:t>Notice The Progression of Jesus Teaching:</a:t>
            </a:r>
          </a:p>
          <a:p>
            <a:pPr lvl="1"/>
            <a:r>
              <a:rPr lang="en-US" dirty="0"/>
              <a:t>From The World → To The City → To The Home</a:t>
            </a:r>
          </a:p>
          <a:p>
            <a:r>
              <a:rPr lang="en-US" dirty="0">
                <a:solidFill>
                  <a:srgbClr val="FFC000"/>
                </a:solidFill>
              </a:rPr>
              <a:t>A Community </a:t>
            </a:r>
            <a:r>
              <a:rPr lang="en-US" dirty="0"/>
              <a:t>That Is Pleased To Stand Out From The Darkness.</a:t>
            </a:r>
          </a:p>
          <a:p>
            <a:pPr lvl="1"/>
            <a:r>
              <a:rPr lang="en-US" dirty="0"/>
              <a:t>“There is a fundamental difference between Christians and non-Christians. Between the church and the world. As different as light and darkness.”</a:t>
            </a:r>
          </a:p>
          <a:p>
            <a:r>
              <a:rPr lang="en-US" dirty="0">
                <a:solidFill>
                  <a:srgbClr val="FFC000"/>
                </a:solidFill>
              </a:rPr>
              <a:t>A Community </a:t>
            </a:r>
            <a:r>
              <a:rPr lang="en-US" dirty="0"/>
              <a:t>That Expects &amp; Welcomes Others.</a:t>
            </a:r>
          </a:p>
          <a:p>
            <a:pPr lvl="1"/>
            <a:r>
              <a:rPr lang="en-US" dirty="0"/>
              <a:t>A Place of Hope &amp; Safety, Joshua 20:3</a:t>
            </a:r>
          </a:p>
          <a:p>
            <a:pPr lvl="1"/>
            <a:r>
              <a:rPr lang="en-US" dirty="0"/>
              <a:t>For More Than Many Expected, Acts 13:44-48</a:t>
            </a:r>
          </a:p>
          <a:p>
            <a:r>
              <a:rPr lang="en-US" dirty="0">
                <a:solidFill>
                  <a:srgbClr val="FFC000"/>
                </a:solidFill>
              </a:rPr>
              <a:t>A Community </a:t>
            </a:r>
            <a:r>
              <a:rPr lang="en-US" dirty="0"/>
              <a:t>That Values Being Together.</a:t>
            </a:r>
          </a:p>
          <a:p>
            <a:pPr lvl="1"/>
            <a:r>
              <a:rPr lang="en-US" dirty="0"/>
              <a:t>Hebrews 11:16, 12:22-23</a:t>
            </a:r>
          </a:p>
        </p:txBody>
      </p:sp>
    </p:spTree>
    <p:extLst>
      <p:ext uri="{BB962C8B-B14F-4D97-AF65-F5344CB8AC3E}">
        <p14:creationId xmlns:p14="http://schemas.microsoft.com/office/powerpoint/2010/main" val="34456400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3F8A-1FC8-9C4A-90E7-6A007AF3E18F}"/>
              </a:ext>
            </a:extLst>
          </p:cNvPr>
          <p:cNvSpPr>
            <a:spLocks noGrp="1"/>
          </p:cNvSpPr>
          <p:nvPr>
            <p:ph type="title"/>
          </p:nvPr>
        </p:nvSpPr>
        <p:spPr>
          <a:xfrm>
            <a:off x="628650" y="304271"/>
            <a:ext cx="7886700" cy="4581238"/>
          </a:xfrm>
        </p:spPr>
        <p:txBody>
          <a:bodyPr>
            <a:normAutofit/>
          </a:bodyPr>
          <a:lstStyle/>
          <a:p>
            <a:pPr algn="ctr"/>
            <a:r>
              <a:rPr lang="en-US" sz="4000" dirty="0"/>
              <a:t>The City of God Has More To Offer Than The Most Impressive Cities The World Will Ever Know.</a:t>
            </a:r>
          </a:p>
        </p:txBody>
      </p:sp>
    </p:spTree>
    <p:extLst>
      <p:ext uri="{BB962C8B-B14F-4D97-AF65-F5344CB8AC3E}">
        <p14:creationId xmlns:p14="http://schemas.microsoft.com/office/powerpoint/2010/main" val="1149991931"/>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29EC-558E-2347-ADBB-5984DA442D4E}"/>
              </a:ext>
            </a:extLst>
          </p:cNvPr>
          <p:cNvSpPr>
            <a:spLocks noGrp="1"/>
          </p:cNvSpPr>
          <p:nvPr>
            <p:ph type="title"/>
          </p:nvPr>
        </p:nvSpPr>
        <p:spPr>
          <a:xfrm>
            <a:off x="0" y="304271"/>
            <a:ext cx="9144000" cy="1104636"/>
          </a:xfrm>
        </p:spPr>
        <p:txBody>
          <a:bodyPr/>
          <a:lstStyle/>
          <a:p>
            <a:pPr algn="ctr"/>
            <a:r>
              <a:rPr lang="en-US" dirty="0"/>
              <a:t>3.) This Is A Call To Devote Our Lives To God’s Glory.</a:t>
            </a:r>
          </a:p>
        </p:txBody>
      </p:sp>
      <p:sp>
        <p:nvSpPr>
          <p:cNvPr id="3" name="Content Placeholder 2">
            <a:extLst>
              <a:ext uri="{FF2B5EF4-FFF2-40B4-BE49-F238E27FC236}">
                <a16:creationId xmlns:a16="http://schemas.microsoft.com/office/drawing/2014/main" id="{40FB2D65-E7DC-DF4A-B2EA-93533AC6EBA2}"/>
              </a:ext>
            </a:extLst>
          </p:cNvPr>
          <p:cNvSpPr>
            <a:spLocks noGrp="1"/>
          </p:cNvSpPr>
          <p:nvPr>
            <p:ph idx="1"/>
          </p:nvPr>
        </p:nvSpPr>
        <p:spPr>
          <a:xfrm>
            <a:off x="628649" y="1521354"/>
            <a:ext cx="8136527" cy="3626115"/>
          </a:xfrm>
        </p:spPr>
        <p:txBody>
          <a:bodyPr>
            <a:normAutofit/>
          </a:bodyPr>
          <a:lstStyle/>
          <a:p>
            <a:r>
              <a:rPr lang="en-US" dirty="0"/>
              <a:t>Cities “On A Hill” Have A Common Problem: Water.</a:t>
            </a:r>
          </a:p>
          <a:p>
            <a:pPr lvl="1"/>
            <a:r>
              <a:rPr lang="en-US" b="1" baseline="30000" dirty="0"/>
              <a:t>4 </a:t>
            </a:r>
            <a:r>
              <a:rPr lang="en-US" dirty="0">
                <a:solidFill>
                  <a:srgbClr val="FFC000"/>
                </a:solidFill>
              </a:rPr>
              <a:t>There is a river </a:t>
            </a:r>
            <a:r>
              <a:rPr lang="en-US" dirty="0"/>
              <a:t>whose streams make glad the city of God,</a:t>
            </a:r>
            <a:br>
              <a:rPr lang="en-US" dirty="0"/>
            </a:br>
            <a:r>
              <a:rPr lang="en-US" dirty="0"/>
              <a:t>    the holy habitation of the Most High.</a:t>
            </a:r>
            <a:br>
              <a:rPr lang="en-US" dirty="0"/>
            </a:br>
            <a:r>
              <a:rPr lang="en-US" b="1" baseline="30000" dirty="0"/>
              <a:t>5 </a:t>
            </a:r>
            <a:r>
              <a:rPr lang="en-US" dirty="0">
                <a:solidFill>
                  <a:srgbClr val="FFC000"/>
                </a:solidFill>
              </a:rPr>
              <a:t>God is in the midst of her; </a:t>
            </a:r>
            <a:r>
              <a:rPr lang="en-US" dirty="0"/>
              <a:t>she shall not be moved;</a:t>
            </a:r>
            <a:br>
              <a:rPr lang="en-US" dirty="0"/>
            </a:br>
            <a:r>
              <a:rPr lang="en-US" dirty="0"/>
              <a:t>    God will help her when morning dawns. </a:t>
            </a:r>
            <a:r>
              <a:rPr lang="en-US" sz="2000" dirty="0"/>
              <a:t>(Psalm 46:4-5)</a:t>
            </a:r>
          </a:p>
          <a:p>
            <a:r>
              <a:rPr lang="en-US" dirty="0"/>
              <a:t>Sincere &amp; Genuine Interest In God, Not Self, Always Shines Through. (Mt. 6:1-2)</a:t>
            </a:r>
          </a:p>
          <a:p>
            <a:r>
              <a:rPr lang="en-US" dirty="0"/>
              <a:t>Jesus Provides The Ultimate Light. (Isaiah 49:6)</a:t>
            </a:r>
          </a:p>
        </p:txBody>
      </p:sp>
    </p:spTree>
    <p:extLst>
      <p:ext uri="{BB962C8B-B14F-4D97-AF65-F5344CB8AC3E}">
        <p14:creationId xmlns:p14="http://schemas.microsoft.com/office/powerpoint/2010/main" val="10610584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3F8A-1FC8-9C4A-90E7-6A007AF3E18F}"/>
              </a:ext>
            </a:extLst>
          </p:cNvPr>
          <p:cNvSpPr>
            <a:spLocks noGrp="1"/>
          </p:cNvSpPr>
          <p:nvPr>
            <p:ph type="title"/>
          </p:nvPr>
        </p:nvSpPr>
        <p:spPr>
          <a:xfrm>
            <a:off x="628650" y="304271"/>
            <a:ext cx="7886700" cy="4581238"/>
          </a:xfrm>
        </p:spPr>
        <p:txBody>
          <a:bodyPr>
            <a:normAutofit/>
          </a:bodyPr>
          <a:lstStyle/>
          <a:p>
            <a:pPr algn="ctr"/>
            <a:r>
              <a:rPr lang="en-US" sz="4000" dirty="0"/>
              <a:t>The World Needs To See</a:t>
            </a:r>
            <a:br>
              <a:rPr lang="en-US" sz="4000" dirty="0"/>
            </a:br>
            <a:r>
              <a:rPr lang="en-US" sz="4000" dirty="0"/>
              <a:t>Our “Good Works” Not Our</a:t>
            </a:r>
            <a:br>
              <a:rPr lang="en-US" sz="4000" dirty="0"/>
            </a:br>
            <a:r>
              <a:rPr lang="en-US" sz="4000" dirty="0"/>
              <a:t>“Good Intentions.”</a:t>
            </a:r>
          </a:p>
        </p:txBody>
      </p:sp>
    </p:spTree>
    <p:extLst>
      <p:ext uri="{BB962C8B-B14F-4D97-AF65-F5344CB8AC3E}">
        <p14:creationId xmlns:p14="http://schemas.microsoft.com/office/powerpoint/2010/main" val="2621390437"/>
      </p:ext>
    </p:extLst>
  </p:cSld>
  <p:clrMapOvr>
    <a:masterClrMapping/>
  </p:clrMapOvr>
  <p:transition>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TotalTime>
  <Words>2005</Words>
  <Application>Microsoft Macintosh PowerPoint</Application>
  <PresentationFormat>On-screen Show (16:10)</PresentationFormat>
  <Paragraphs>180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 City Set On A Hill</vt:lpstr>
      <vt:lpstr>This Is One of Jesus’ Most Repeated Statements</vt:lpstr>
      <vt:lpstr>Jesus &amp; His Audience  Knew All About Cities Like This.</vt:lpstr>
      <vt:lpstr>1.) This Is A Call To Become A Light.</vt:lpstr>
      <vt:lpstr>Imitating Jesus Is The Only Real Way To Elevate Our Visibility &amp; Increase Our Influence.</vt:lpstr>
      <vt:lpstr>2.) This Is A Call To Become A Community.</vt:lpstr>
      <vt:lpstr>The City of God Has More To Offer Than The Most Impressive Cities The World Will Ever Know.</vt:lpstr>
      <vt:lpstr>3.) This Is A Call To Devote Our Lives To God’s Glory.</vt:lpstr>
      <vt:lpstr>The World Needs To See Our “Good Works” Not Our “Good Intentions.”</vt:lpstr>
      <vt:lpstr>Jesus Emphasizes Our Personal Responsibility: </vt:lpstr>
      <vt:lpstr>A City Set On A Hill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City Set On A Hill</dc:title>
  <dc:creator>Phillip Shumake</dc:creator>
  <cp:lastModifiedBy>Phillip Shumake</cp:lastModifiedBy>
  <cp:revision>96</cp:revision>
  <cp:lastPrinted>2022-09-04T11:49:34Z</cp:lastPrinted>
  <dcterms:created xsi:type="dcterms:W3CDTF">2022-08-30T00:27:10Z</dcterms:created>
  <dcterms:modified xsi:type="dcterms:W3CDTF">2022-09-04T11:52:23Z</dcterms:modified>
</cp:coreProperties>
</file>