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91" r:id="rId2"/>
    <p:sldId id="300" r:id="rId3"/>
    <p:sldId id="302" r:id="rId4"/>
    <p:sldId id="303" r:id="rId5"/>
    <p:sldId id="304" r:id="rId6"/>
    <p:sldId id="266" r:id="rId7"/>
    <p:sldId id="308" r:id="rId8"/>
    <p:sldId id="307" r:id="rId9"/>
    <p:sldId id="310" r:id="rId10"/>
    <p:sldId id="311"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953"/>
    <a:srgbClr val="FBB65B"/>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1"/>
    <p:restoredTop sz="78120"/>
  </p:normalViewPr>
  <p:slideViewPr>
    <p:cSldViewPr snapToGrid="0" snapToObjects="1">
      <p:cViewPr varScale="1">
        <p:scale>
          <a:sx n="93" d="100"/>
          <a:sy n="93" d="100"/>
        </p:scale>
        <p:origin x="7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846F582A-5C42-46AE-B8EA-74239851E987}"/>
    <pc:docChg chg="modSld">
      <pc:chgData name="Brad Beutjer" userId="6261f0cd7a12acb8" providerId="LiveId" clId="{846F582A-5C42-46AE-B8EA-74239851E987}" dt="2022-09-18T20:53:14.814" v="8" actId="20577"/>
      <pc:docMkLst>
        <pc:docMk/>
      </pc:docMkLst>
      <pc:sldChg chg="modSp mod">
        <pc:chgData name="Brad Beutjer" userId="6261f0cd7a12acb8" providerId="LiveId" clId="{846F582A-5C42-46AE-B8EA-74239851E987}" dt="2022-09-18T20:53:14.814" v="8" actId="20577"/>
        <pc:sldMkLst>
          <pc:docMk/>
          <pc:sldMk cId="3476488085" sldId="307"/>
        </pc:sldMkLst>
        <pc:spChg chg="mod">
          <ac:chgData name="Brad Beutjer" userId="6261f0cd7a12acb8" providerId="LiveId" clId="{846F582A-5C42-46AE-B8EA-74239851E987}" dt="2022-09-18T20:53:14.814" v="8" actId="20577"/>
          <ac:spMkLst>
            <pc:docMk/>
            <pc:sldMk cId="3476488085" sldId="307"/>
            <ac:spMk id="10" creationId="{E17F6EE0-CEDA-4244-91F0-04E87D2137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9/18/2022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just jump into chapter 2, this phrase might seem a little intimidating… Let me show you why it is actually extremely inspiring…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clear from the verse beginning of the letter – that Paul Believes in Timothy.  (1 Tim.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 just trying to hold things together, deal with the ups and downs in my family, and not yell at anyone…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vessel will you be?</a:t>
            </a:r>
          </a:p>
          <a:p>
            <a:endParaRPr lang="en-US" dirty="0"/>
          </a:p>
          <a:p>
            <a:r>
              <a:rPr lang="en-US"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21272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just jump into chapter 2, this phrase might seem a little intimidating… Let me show you why it is actually extremely inspiring…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clear from the verse beginning of the letter – that Paul Believes in Timothy.  (1 Tim.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Vision:  This is a high bar – but not in a discouraging or impossible way.  In a – you – I believe in you!  I’ve seen too much good. I know too much about your family.</a:t>
            </a:r>
          </a:p>
          <a:p>
            <a:endParaRPr lang="en-US" dirty="0"/>
          </a:p>
          <a:p>
            <a:endParaRPr lang="en-US" dirty="0"/>
          </a:p>
          <a:p>
            <a:r>
              <a:rPr lang="en-US" dirty="0"/>
              <a:t>With all of this in mind – Paul has no hesitation in telling Timothy – YOU, my son, my brother, my co-worker, my friend – YOU set your heart on being a VESSEL for HONOR.</a:t>
            </a:r>
          </a:p>
          <a:p>
            <a:endParaRPr lang="en-US" dirty="0"/>
          </a:p>
          <a:p>
            <a:r>
              <a:rPr lang="en-US" dirty="0"/>
              <a:t>Paul is writing to HELP Timothy Succeed!  He fills this letter with subjects that will help Timothy excel for years to come!  He’s showing Timothy how to avoid common traps and become a blessing to everyone he meets!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your </a:t>
            </a:r>
            <a:r>
              <a:rPr lang="en-US" dirty="0" err="1"/>
              <a:t>sacifices</a:t>
            </a:r>
            <a:r>
              <a:rPr lang="en-US" dirty="0"/>
              <a:t> and your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your love for God and His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your zeal for good deeds and hope for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theme passage that can </a:t>
            </a:r>
            <a:r>
              <a:rPr lang="en-US" b="1" u="sng" dirty="0"/>
              <a:t>lift us up </a:t>
            </a:r>
            <a:r>
              <a:rPr lang="en-US" dirty="0"/>
              <a:t>the way it lifted Timothy up when he first received this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Vision:  This is a high bar – but not in a discouraging or impossible way.  In a – you – I believe in you!  I’ve seen too much good. I know too much about your family.</a:t>
            </a:r>
          </a:p>
          <a:p>
            <a:endParaRPr lang="en-US" dirty="0"/>
          </a:p>
          <a:p>
            <a:endParaRPr lang="en-US" dirty="0"/>
          </a:p>
          <a:p>
            <a:r>
              <a:rPr lang="en-US" dirty="0"/>
              <a:t>With all of this in mind – Paul has no hesitation in telling Timothy – YOU, my son, my brother, my co-worker, my friend – YOU set your heart on being a VESSEL for HONOR.</a:t>
            </a:r>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393344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4</a:t>
            </a:fld>
            <a:endParaRPr lang="en-US"/>
          </a:p>
        </p:txBody>
      </p:sp>
    </p:spTree>
    <p:extLst>
      <p:ext uri="{BB962C8B-B14F-4D97-AF65-F5344CB8AC3E}">
        <p14:creationId xmlns:p14="http://schemas.microsoft.com/office/powerpoint/2010/main" val="255898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 SO PART of what makes this series really RICH for the year ahead is that we get to dig into the chapter further and touch on a lot of subjects we don’t usually address in “theme lessons”</a:t>
            </a:r>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269197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Grace</a:t>
            </a:r>
          </a:p>
          <a:p>
            <a:endParaRPr lang="en-US" sz="2000" dirty="0"/>
          </a:p>
          <a:p>
            <a:r>
              <a:rPr lang="en-US" sz="2000" dirty="0"/>
              <a:t>Scripture</a:t>
            </a:r>
          </a:p>
          <a:p>
            <a:endParaRPr lang="en-US" sz="2000" dirty="0"/>
          </a:p>
          <a:p>
            <a:r>
              <a:rPr lang="en-US" sz="2000" dirty="0"/>
              <a:t>Things that aren’t necessarily evil – but are unhelpful and distracting.</a:t>
            </a:r>
          </a:p>
          <a:p>
            <a:r>
              <a:rPr lang="en-US" sz="2000" dirty="0"/>
              <a:t>Things that the world thinks are ok – but God says are wrong.</a:t>
            </a:r>
          </a:p>
          <a:p>
            <a:endParaRPr lang="en-US" sz="2000" dirty="0"/>
          </a:p>
          <a:p>
            <a:r>
              <a:rPr lang="en-US" sz="2000" dirty="0"/>
              <a:t>Speech – Not just a typical “speak to build up” approach.</a:t>
            </a:r>
          </a:p>
          <a:p>
            <a:endParaRPr lang="en-US" sz="2000" dirty="0"/>
          </a:p>
          <a:p>
            <a:r>
              <a:rPr lang="en-US" sz="2000" dirty="0"/>
              <a:t>Purity…</a:t>
            </a:r>
          </a:p>
        </p:txBody>
      </p:sp>
      <p:sp>
        <p:nvSpPr>
          <p:cNvPr id="4" name="Slide Number Placeholder 3"/>
          <p:cNvSpPr>
            <a:spLocks noGrp="1"/>
          </p:cNvSpPr>
          <p:nvPr>
            <p:ph type="sldNum" sz="quarter" idx="5"/>
          </p:nvPr>
        </p:nvSpPr>
        <p:spPr/>
        <p:txBody>
          <a:bodyPr/>
          <a:lstStyle/>
          <a:p>
            <a:fld id="{3EF295CB-5F1D-7742-AE24-DE14A0BD9B5B}" type="slidenum">
              <a:rPr lang="en-US" smtClean="0"/>
              <a:t>6</a:t>
            </a:fld>
            <a:endParaRPr lang="en-US"/>
          </a:p>
        </p:txBody>
      </p:sp>
    </p:spTree>
    <p:extLst>
      <p:ext uri="{BB962C8B-B14F-4D97-AF65-F5344CB8AC3E}">
        <p14:creationId xmlns:p14="http://schemas.microsoft.com/office/powerpoint/2010/main" val="391381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Defined: A Person Like Paul or Timothy Whose Life…</a:t>
            </a:r>
          </a:p>
          <a:p>
            <a:pPr lvl="1"/>
            <a:r>
              <a:rPr lang="en-US" dirty="0"/>
              <a:t>Salvation: Strong in God’s Grace</a:t>
            </a:r>
          </a:p>
          <a:p>
            <a:pPr lvl="1"/>
            <a:r>
              <a:rPr lang="en-US" dirty="0"/>
              <a:t>Influence: As A Positive Example</a:t>
            </a:r>
          </a:p>
          <a:p>
            <a:pPr lvl="1"/>
            <a:r>
              <a:rPr lang="en-US" dirty="0"/>
              <a:t>Heart: Long To Please God</a:t>
            </a:r>
          </a:p>
          <a:p>
            <a:pPr lvl="1"/>
            <a:r>
              <a:rPr lang="en-US" dirty="0"/>
              <a:t>Efforts: As A Servant Seeking The Lost &amp; Building Up God’s Family</a:t>
            </a:r>
          </a:p>
          <a:p>
            <a:pPr lvl="1"/>
            <a:r>
              <a:rPr lang="en-US" dirty="0"/>
              <a:t>Knowledge: Accurately Handling Scripture</a:t>
            </a:r>
          </a:p>
          <a:p>
            <a:pPr lvl="1"/>
            <a:r>
              <a:rPr lang="en-US" dirty="0"/>
              <a:t>Aim: Seeking To Live Righteously</a:t>
            </a:r>
          </a:p>
          <a:p>
            <a:pPr lvl="1"/>
            <a:r>
              <a:rPr lang="en-US" dirty="0"/>
              <a:t>Relationships: Working Together With Other Saints</a:t>
            </a:r>
          </a:p>
          <a:p>
            <a:r>
              <a:rPr lang="en-US" dirty="0"/>
              <a:t>I Don’t Want To Be A Vessel of Dishonor</a:t>
            </a:r>
          </a:p>
          <a:p>
            <a:pPr lvl="1"/>
            <a:r>
              <a:rPr lang="en-US" dirty="0"/>
              <a:t>“</a:t>
            </a:r>
            <a:r>
              <a:rPr lang="en-US" dirty="0" err="1"/>
              <a:t>Phygelus</a:t>
            </a:r>
            <a:r>
              <a:rPr lang="en-US" dirty="0"/>
              <a:t> and Hermogenes” – Turned Away From Me (1:15)</a:t>
            </a:r>
          </a:p>
          <a:p>
            <a:pPr lvl="1"/>
            <a:r>
              <a:rPr lang="en-US" dirty="0"/>
              <a:t>“Hymenaeus and </a:t>
            </a:r>
            <a:r>
              <a:rPr lang="en-US" dirty="0" err="1"/>
              <a:t>Philetus</a:t>
            </a:r>
            <a:r>
              <a:rPr lang="en-US" dirty="0"/>
              <a:t>” – Gone Astray (2:17)</a:t>
            </a:r>
          </a:p>
          <a:p>
            <a:pPr lvl="1"/>
            <a:r>
              <a:rPr lang="en-US" dirty="0"/>
              <a:t>“Demas” – Loved This Present World (4:10)</a:t>
            </a:r>
          </a:p>
          <a:p>
            <a:endParaRPr lang="en-US" dirty="0"/>
          </a:p>
          <a:p>
            <a:endParaRPr lang="en-US" dirty="0"/>
          </a:p>
          <a:p>
            <a:r>
              <a:rPr lang="en-US" dirty="0"/>
              <a:t>I would never…</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934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CALL TO PURSUE HONOR…. A CHALLENGE TO LIVE HONORABLY….</a:t>
            </a:r>
          </a:p>
          <a:p>
            <a:endParaRPr lang="en-US" dirty="0"/>
          </a:p>
          <a:p>
            <a:r>
              <a:rPr lang="en-US" dirty="0"/>
              <a:t>A vessel that is strong, clean, and effective…</a:t>
            </a:r>
          </a:p>
          <a:p>
            <a:endParaRPr lang="en-US" dirty="0"/>
          </a:p>
          <a:p>
            <a:r>
              <a:rPr lang="en-US" dirty="0"/>
              <a:t>Honor: A Material That Endures.</a:t>
            </a:r>
          </a:p>
          <a:p>
            <a:r>
              <a:rPr lang="en-US" dirty="0"/>
              <a:t>Honor: A Mission That Saves.</a:t>
            </a:r>
          </a:p>
          <a:p>
            <a:r>
              <a:rPr lang="en-US" dirty="0"/>
              <a:t>Honor: A Master To Serve.</a:t>
            </a:r>
          </a:p>
          <a:p>
            <a:endParaRPr lang="en-US" dirty="0"/>
          </a:p>
          <a:p>
            <a:r>
              <a:rPr lang="en-US" dirty="0"/>
              <a:t>The Material</a:t>
            </a:r>
          </a:p>
          <a:p>
            <a:r>
              <a:rPr lang="en-US" dirty="0"/>
              <a:t>The Purity</a:t>
            </a:r>
          </a:p>
          <a:p>
            <a:r>
              <a:rPr lang="en-US" dirty="0"/>
              <a:t>The Work</a:t>
            </a:r>
          </a:p>
          <a:p>
            <a:endParaRPr lang="en-US" dirty="0"/>
          </a:p>
          <a:p>
            <a:endParaRPr lang="en-US" dirty="0"/>
          </a:p>
          <a:p>
            <a:r>
              <a:rPr lang="en-US" dirty="0"/>
              <a:t>2 Tim. 2 is a picture of what God is calling us to be…</a:t>
            </a:r>
          </a:p>
          <a:p>
            <a:endParaRPr lang="en-US" dirty="0"/>
          </a:p>
          <a:p>
            <a:r>
              <a:rPr lang="en-US" dirty="0"/>
              <a:t>There is a 3-Fold emphasis on Honor in our theme verse…</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sz="1200" dirty="0"/>
              <a:t>A Valuable Container</a:t>
            </a:r>
          </a:p>
          <a:p>
            <a:pPr marL="171450" indent="-171450" algn="l">
              <a:buFont typeface="Arial" panose="020B0604020202020204" pitchFamily="34" charset="0"/>
              <a:buChar char="•"/>
            </a:pPr>
            <a:r>
              <a:rPr lang="en-US" sz="1200" dirty="0"/>
              <a:t>For An Honorable Purpose</a:t>
            </a:r>
          </a:p>
          <a:p>
            <a:pPr marL="171450" indent="-171450" algn="l">
              <a:buFont typeface="Arial" panose="020B0604020202020204" pitchFamily="34" charset="0"/>
              <a:buChar char="•"/>
            </a:pPr>
            <a:r>
              <a:rPr lang="en-US" sz="1200" dirty="0"/>
              <a:t>Reserved For The Highest King</a:t>
            </a:r>
            <a:endParaRPr lang="en-US" dirty="0"/>
          </a:p>
          <a:p>
            <a:endParaRPr lang="en-US" dirty="0"/>
          </a:p>
          <a:p>
            <a:r>
              <a:rPr lang="en-US" dirty="0"/>
              <a:t>There is HONOR in the value of the material.</a:t>
            </a:r>
          </a:p>
          <a:p>
            <a:endParaRPr lang="en-US" dirty="0"/>
          </a:p>
          <a:p>
            <a:pPr marL="171450" indent="-171450">
              <a:buFontTx/>
              <a:buChar char="-"/>
            </a:pPr>
            <a:r>
              <a:rPr lang="en-US" dirty="0"/>
              <a:t>When Gold is used as a metaphor it is nearly always in regards to being “tested” and perfected.</a:t>
            </a:r>
          </a:p>
          <a:p>
            <a:pPr marL="171450" indent="-171450">
              <a:buFontTx/>
              <a:buChar char="-"/>
            </a:pPr>
            <a:r>
              <a:rPr lang="en-US" dirty="0"/>
              <a:t>Proverbs 17:3 – “</a:t>
            </a:r>
            <a:r>
              <a:rPr lang="en-US" sz="1200" b="0" i="0" kern="1200" dirty="0">
                <a:solidFill>
                  <a:schemeClr val="tx1"/>
                </a:solidFill>
                <a:effectLst/>
                <a:latin typeface="+mn-lt"/>
                <a:ea typeface="+mn-ea"/>
                <a:cs typeface="+mn-cs"/>
              </a:rPr>
              <a:t>The refining pot is for silver and the furnace for </a:t>
            </a:r>
            <a:r>
              <a:rPr lang="en-US" sz="1200" b="1" i="0" kern="1200" dirty="0">
                <a:solidFill>
                  <a:schemeClr val="tx1"/>
                </a:solidFill>
                <a:effectLst/>
                <a:latin typeface="+mn-lt"/>
                <a:ea typeface="+mn-ea"/>
                <a:cs typeface="+mn-cs"/>
              </a:rPr>
              <a:t>gold</a:t>
            </a:r>
            <a:r>
              <a:rPr lang="en-US" sz="1200" b="0" i="0" kern="1200" dirty="0">
                <a:solidFill>
                  <a:schemeClr val="tx1"/>
                </a:solidFill>
                <a:effectLst/>
                <a:latin typeface="+mn-lt"/>
                <a:ea typeface="+mn-ea"/>
                <a:cs typeface="+mn-cs"/>
              </a:rPr>
              <a:t>, But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test</a:t>
            </a:r>
            <a:r>
              <a:rPr lang="en-US" sz="1200" b="0" i="0" kern="1200" dirty="0">
                <a:solidFill>
                  <a:schemeClr val="tx1"/>
                </a:solidFill>
                <a:effectLst/>
                <a:latin typeface="+mn-lt"/>
                <a:ea typeface="+mn-ea"/>
                <a:cs typeface="+mn-cs"/>
              </a:rPr>
              <a:t>s hearts.”</a:t>
            </a:r>
            <a:endParaRPr lang="en-US" dirty="0"/>
          </a:p>
          <a:p>
            <a:pPr marL="171450" indent="-171450">
              <a:buFontTx/>
              <a:buChar char="-"/>
            </a:pPr>
            <a:r>
              <a:rPr lang="en-US" dirty="0"/>
              <a:t>1 Cor. 3:12-13 (“the fire itself will test the quality”)</a:t>
            </a:r>
          </a:p>
          <a:p>
            <a:pPr marL="171450" indent="-171450">
              <a:buFontTx/>
              <a:buChar char="-"/>
            </a:pPr>
            <a:r>
              <a:rPr lang="en-US" dirty="0"/>
              <a:t>1 Pet 1:7 – faith that endures, even like gold tested by fire</a:t>
            </a:r>
          </a:p>
          <a:p>
            <a:pPr marL="171450" indent="-171450">
              <a:buFontTx/>
              <a:buChar char="-"/>
            </a:pPr>
            <a:endParaRPr lang="en-US" dirty="0"/>
          </a:p>
          <a:p>
            <a:pPr marL="0" indent="0">
              <a:buFontTx/>
              <a:buNone/>
            </a:pPr>
            <a:r>
              <a:rPr lang="en-US" dirty="0"/>
              <a:t>So the “Gold” and “Silver” Vessels here are contrasted with less valuable, and less enduring vessels.  Timothy will be a vessel of honorable materials if he endures hardship like Paul. If the difficulties of life become opportunities for his character to be refined, not excuses for ungodliness.</a:t>
            </a:r>
          </a:p>
          <a:p>
            <a:pPr marL="0" indent="0">
              <a:buFontTx/>
              <a:buNone/>
            </a:pPr>
            <a:endParaRPr lang="en-US" dirty="0"/>
          </a:p>
          <a:p>
            <a:pPr marL="0" indent="0">
              <a:buFontTx/>
              <a:buNone/>
            </a:pPr>
            <a:r>
              <a:rPr lang="en-US" dirty="0"/>
              <a:t>CHARACTER:  *Honor comes with a code of conduct.  Think of the Knights at the Round Table – they were bound to honor King Arthur and defend their country.  Today, honor still comes with a code of conduct – and in our case it is given in God’s commands.</a:t>
            </a:r>
          </a:p>
          <a:p>
            <a:pPr marL="0" indent="0">
              <a:buFontTx/>
              <a:buNone/>
            </a:pPr>
            <a:endParaRPr lang="en-US" dirty="0"/>
          </a:p>
          <a:p>
            <a:pPr marL="0" indent="0">
              <a:buFontTx/>
              <a:buNone/>
            </a:pPr>
            <a:r>
              <a:rPr lang="en-US" dirty="0"/>
              <a:t>“abstain from wickedness” “flee youthful lusts…”</a:t>
            </a:r>
          </a:p>
          <a:p>
            <a:pPr marL="171450" indent="-171450">
              <a:buFontTx/>
              <a:buChar char="-"/>
            </a:pPr>
            <a:endParaRPr lang="en-US" dirty="0"/>
          </a:p>
          <a:p>
            <a:endParaRPr lang="en-US" dirty="0"/>
          </a:p>
          <a:p>
            <a:r>
              <a:rPr lang="en-US" dirty="0"/>
              <a:t>There is HONOR in the value of the mission.</a:t>
            </a:r>
          </a:p>
          <a:p>
            <a:endParaRPr lang="en-US" dirty="0"/>
          </a:p>
          <a:p>
            <a:r>
              <a:rPr lang="en-US" dirty="0"/>
              <a:t>There is HONOR in the value of the Master.</a:t>
            </a:r>
          </a:p>
          <a:p>
            <a:endParaRPr lang="en-US" dirty="0"/>
          </a:p>
          <a:p>
            <a:r>
              <a:rPr lang="en-US" dirty="0"/>
              <a:t>The closest thing I can compare this to today would be an engagement ring.</a:t>
            </a:r>
          </a:p>
          <a:p>
            <a:r>
              <a:rPr lang="en-US" dirty="0"/>
              <a:t> - Obviously the stone is valuable – but even the metals that HOLD the stone are gold, or silver, or platinum – something very valuable. </a:t>
            </a:r>
          </a:p>
          <a:p>
            <a:pPr marL="171450" indent="-171450">
              <a:buFontTx/>
              <a:buChar char="-"/>
            </a:pPr>
            <a:r>
              <a:rPr lang="en-US" dirty="0"/>
              <a:t>And the relationships is highly personal, it is life-long, and it is sacred.  </a:t>
            </a:r>
          </a:p>
          <a:p>
            <a:pPr marL="171450" indent="-171450">
              <a:buFontTx/>
              <a:buChar char="-"/>
            </a:pPr>
            <a:r>
              <a:rPr lang="en-US" dirty="0"/>
              <a:t>And the the person we give this to – they are our One and Only.  They are the one we love and support in sickness and in health…all the days of our life.</a:t>
            </a:r>
          </a:p>
          <a:p>
            <a:pPr marL="171450" indent="-171450">
              <a:buFontTx/>
              <a:buChar char="-"/>
            </a:pPr>
            <a:endParaRPr lang="en-US" dirty="0"/>
          </a:p>
          <a:p>
            <a:pPr marL="0" indent="0">
              <a:buFontTx/>
              <a:buNone/>
            </a:pPr>
            <a:r>
              <a:rPr lang="en-US" dirty="0"/>
              <a:t>There are layers, upon layers of honor…</a:t>
            </a:r>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116356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Holy People Serving A Holy God!</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384184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9/18/2022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68114015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Paul Believes In Timothy…</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628650" y="2628900"/>
            <a:ext cx="7886700" cy="2730500"/>
          </a:xfrm>
        </p:spPr>
        <p:txBody>
          <a:bodyPr>
            <a:normAutofit/>
          </a:bodyPr>
          <a:lstStyle/>
          <a:p>
            <a:r>
              <a:rPr lang="en-US" sz="2400" dirty="0"/>
              <a:t>I Know Your Heart &amp; Have Seen Your Tears (1:4)</a:t>
            </a:r>
          </a:p>
          <a:p>
            <a:r>
              <a:rPr lang="en-US" sz="2400" dirty="0"/>
              <a:t>I Know Your Faith &amp; Your Family Story (1:5)</a:t>
            </a:r>
          </a:p>
          <a:p>
            <a:r>
              <a:rPr lang="en-US" sz="2400" dirty="0"/>
              <a:t>I Know Your Talents &amp; Your Spirit (1:6)</a:t>
            </a:r>
          </a:p>
          <a:p>
            <a:r>
              <a:rPr lang="en-US" sz="2400" dirty="0"/>
              <a:t>I Know You Are Not A Quitter (1:15-2:1)</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An Inspiring Picture</a:t>
              </a:r>
            </a:p>
          </p:txBody>
        </p:sp>
      </p:gr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Paul Believes In Timothy…</a:t>
            </a:r>
            <a:endParaRPr lang="en-US" sz="44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An Inspiring Picture</a:t>
              </a:r>
            </a:p>
          </p:txBody>
        </p:sp>
      </p:grpSp>
      <p:sp>
        <p:nvSpPr>
          <p:cNvPr id="13" name="Title 7">
            <a:extLst>
              <a:ext uri="{FF2B5EF4-FFF2-40B4-BE49-F238E27FC236}">
                <a16:creationId xmlns:a16="http://schemas.microsoft.com/office/drawing/2014/main" id="{061163DE-6F80-A44A-95C0-A023E1685186}"/>
              </a:ext>
            </a:extLst>
          </p:cNvPr>
          <p:cNvSpPr txBox="1">
            <a:spLocks/>
          </p:cNvSpPr>
          <p:nvPr/>
        </p:nvSpPr>
        <p:spPr>
          <a:xfrm>
            <a:off x="501650" y="1586867"/>
            <a:ext cx="7886700" cy="135953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r>
              <a:rPr lang="en-US" sz="5400" i="1" dirty="0">
                <a:solidFill>
                  <a:srgbClr val="E8A953"/>
                </a:solidFill>
              </a:rPr>
              <a:t>And We Believe In You!</a:t>
            </a:r>
            <a:endParaRPr lang="en-US" sz="5400" dirty="0">
              <a:solidFill>
                <a:srgbClr val="E8A953"/>
              </a:solidFill>
            </a:endParaRPr>
          </a:p>
        </p:txBody>
      </p:sp>
    </p:spTree>
    <p:extLst>
      <p:ext uri="{BB962C8B-B14F-4D97-AF65-F5344CB8AC3E}">
        <p14:creationId xmlns:p14="http://schemas.microsoft.com/office/powerpoint/2010/main" val="1787627981"/>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Phrase Rich In Meaning</a:t>
              </a:r>
            </a:p>
          </p:txBody>
        </p:sp>
      </p:grpSp>
      <p:pic>
        <p:nvPicPr>
          <p:cNvPr id="13" name="Picture 12">
            <a:extLst>
              <a:ext uri="{FF2B5EF4-FFF2-40B4-BE49-F238E27FC236}">
                <a16:creationId xmlns:a16="http://schemas.microsoft.com/office/drawing/2014/main" id="{0F596889-4961-E948-B896-D33755C7365A}"/>
              </a:ext>
            </a:extLst>
          </p:cNvPr>
          <p:cNvPicPr>
            <a:picLocks noChangeAspect="1"/>
          </p:cNvPicPr>
          <p:nvPr/>
        </p:nvPicPr>
        <p:blipFill rotWithShape="1">
          <a:blip r:embed="rId3"/>
          <a:srcRect l="36083" r="12148"/>
          <a:stretch/>
        </p:blipFill>
        <p:spPr>
          <a:xfrm>
            <a:off x="620671" y="1666916"/>
            <a:ext cx="3368758" cy="3683111"/>
          </a:xfrm>
          <a:prstGeom prst="rect">
            <a:avLst/>
          </a:prstGeom>
        </p:spPr>
      </p:pic>
      <p:sp>
        <p:nvSpPr>
          <p:cNvPr id="14" name="Content Placeholder 4">
            <a:extLst>
              <a:ext uri="{FF2B5EF4-FFF2-40B4-BE49-F238E27FC236}">
                <a16:creationId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r>
              <a:rPr lang="en-US" sz="3600" dirty="0"/>
              <a:t> Health</a:t>
            </a:r>
            <a:br>
              <a:rPr lang="en-US" sz="3600" dirty="0"/>
            </a:br>
            <a:endParaRPr lang="en-US" sz="3600" dirty="0"/>
          </a:p>
          <a:p>
            <a:r>
              <a:rPr lang="en-US" sz="3600" dirty="0"/>
              <a:t> Usefulness</a:t>
            </a:r>
            <a:br>
              <a:rPr lang="en-US" sz="3600" dirty="0"/>
            </a:br>
            <a:endParaRPr lang="en-US" sz="3600" dirty="0"/>
          </a:p>
          <a:p>
            <a:r>
              <a:rPr lang="en-US" sz="3600" dirty="0"/>
              <a:t> Values</a:t>
            </a:r>
          </a:p>
        </p:txBody>
      </p:sp>
      <p:sp>
        <p:nvSpPr>
          <p:cNvPr id="15" name="Title 3">
            <a:extLst>
              <a:ext uri="{FF2B5EF4-FFF2-40B4-BE49-F238E27FC236}">
                <a16:creationId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a:r>
              <a:rPr lang="en-US" sz="3600" i="1" dirty="0">
                <a:solidFill>
                  <a:srgbClr val="FBB65B"/>
                </a:solidFill>
              </a:rPr>
              <a:t>Known for…</a:t>
            </a:r>
          </a:p>
        </p:txBody>
      </p:sp>
    </p:spTree>
    <p:extLst>
      <p:ext uri="{BB962C8B-B14F-4D97-AF65-F5344CB8AC3E}">
        <p14:creationId xmlns:p14="http://schemas.microsoft.com/office/powerpoint/2010/main" val="138688539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Phrase Rich In Meaning</a:t>
              </a:r>
            </a:p>
          </p:txBody>
        </p:sp>
      </p:grpSp>
      <p:sp>
        <p:nvSpPr>
          <p:cNvPr id="14" name="Content Placeholder 4">
            <a:extLst>
              <a:ext uri="{FF2B5EF4-FFF2-40B4-BE49-F238E27FC236}">
                <a16:creationId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r>
              <a:rPr lang="en-US" sz="3600" dirty="0"/>
              <a:t> Health</a:t>
            </a:r>
            <a:br>
              <a:rPr lang="en-US" sz="3600" dirty="0"/>
            </a:br>
            <a:endParaRPr lang="en-US" sz="3600" dirty="0"/>
          </a:p>
          <a:p>
            <a:r>
              <a:rPr lang="en-US" sz="3600" dirty="0"/>
              <a:t> Usefulness</a:t>
            </a:r>
            <a:br>
              <a:rPr lang="en-US" sz="3600" dirty="0"/>
            </a:br>
            <a:endParaRPr lang="en-US" sz="3600" dirty="0"/>
          </a:p>
          <a:p>
            <a:r>
              <a:rPr lang="en-US" sz="3600" dirty="0"/>
              <a:t> Values</a:t>
            </a:r>
          </a:p>
        </p:txBody>
      </p:sp>
      <p:sp>
        <p:nvSpPr>
          <p:cNvPr id="15" name="Title 3">
            <a:extLst>
              <a:ext uri="{FF2B5EF4-FFF2-40B4-BE49-F238E27FC236}">
                <a16:creationId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a:r>
              <a:rPr lang="en-US" sz="3600" i="1" dirty="0">
                <a:solidFill>
                  <a:srgbClr val="FBB65B"/>
                </a:solidFill>
              </a:rPr>
              <a:t>Known for…</a:t>
            </a:r>
          </a:p>
        </p:txBody>
      </p:sp>
      <p:sp>
        <p:nvSpPr>
          <p:cNvPr id="8" name="Content Placeholder 4">
            <a:extLst>
              <a:ext uri="{FF2B5EF4-FFF2-40B4-BE49-F238E27FC236}">
                <a16:creationId xmlns:a16="http://schemas.microsoft.com/office/drawing/2014/main" id="{E3997914-B0BA-5845-B0E4-D8487BBE90BE}"/>
              </a:ext>
            </a:extLst>
          </p:cNvPr>
          <p:cNvSpPr txBox="1">
            <a:spLocks/>
          </p:cNvSpPr>
          <p:nvPr/>
        </p:nvSpPr>
        <p:spPr>
          <a:xfrm>
            <a:off x="331111" y="2120900"/>
            <a:ext cx="4685389"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a:solidFill>
                  <a:schemeClr val="bg1"/>
                </a:solidFill>
              </a:rPr>
              <a:t>21 </a:t>
            </a:r>
            <a:r>
              <a:rPr lang="en-US" sz="2400" dirty="0">
                <a:solidFill>
                  <a:schemeClr val="bg1"/>
                </a:solidFill>
              </a:rPr>
              <a:t>Therefore, if </a:t>
            </a:r>
            <a:r>
              <a:rPr lang="en-US" sz="2400" b="1" dirty="0">
                <a:solidFill>
                  <a:srgbClr val="FBB65B"/>
                </a:solidFill>
              </a:rPr>
              <a:t>anyone cleanses </a:t>
            </a:r>
            <a:r>
              <a:rPr lang="en-US" sz="2400" dirty="0">
                <a:solidFill>
                  <a:schemeClr val="bg1"/>
                </a:solidFill>
              </a:rPr>
              <a:t>himself from these </a:t>
            </a:r>
            <a:r>
              <a:rPr lang="en-US" sz="2400" i="1" dirty="0">
                <a:solidFill>
                  <a:schemeClr val="bg1"/>
                </a:solidFill>
              </a:rPr>
              <a:t>things</a:t>
            </a:r>
            <a:r>
              <a:rPr lang="en-US" sz="2400" dirty="0">
                <a:solidFill>
                  <a:schemeClr val="bg1"/>
                </a:solidFill>
              </a:rPr>
              <a:t>, he will be a vessel for honor, sanctified, </a:t>
            </a:r>
            <a:br>
              <a:rPr lang="en-US" sz="2400" dirty="0">
                <a:solidFill>
                  <a:schemeClr val="bg1"/>
                </a:solidFill>
              </a:rPr>
            </a:br>
            <a:r>
              <a:rPr lang="en-US" sz="2400" b="1" dirty="0">
                <a:solidFill>
                  <a:srgbClr val="FBB65B"/>
                </a:solidFill>
              </a:rPr>
              <a:t>useful to the Master,</a:t>
            </a:r>
            <a:r>
              <a:rPr lang="en-US" sz="2400" b="1" dirty="0">
                <a:solidFill>
                  <a:schemeClr val="bg1"/>
                </a:solidFill>
              </a:rPr>
              <a:t> </a:t>
            </a:r>
            <a:r>
              <a:rPr lang="en-US" sz="2400" dirty="0">
                <a:solidFill>
                  <a:schemeClr val="bg1"/>
                </a:solidFill>
              </a:rPr>
              <a:t>prepared for every good work. </a:t>
            </a:r>
            <a:r>
              <a:rPr lang="en-US" sz="2400" b="1" baseline="30000" dirty="0">
                <a:solidFill>
                  <a:schemeClr val="bg1"/>
                </a:solidFill>
              </a:rPr>
              <a:t>22 </a:t>
            </a:r>
            <a:r>
              <a:rPr lang="en-US" sz="2400" dirty="0">
                <a:solidFill>
                  <a:schemeClr val="bg1"/>
                </a:solidFill>
              </a:rPr>
              <a:t>Now flee from youthful lusts and pursue </a:t>
            </a:r>
            <a:r>
              <a:rPr lang="en-US" sz="2400" b="1" dirty="0">
                <a:solidFill>
                  <a:srgbClr val="FBB65B"/>
                </a:solidFill>
              </a:rPr>
              <a:t>righteousness, faith, love </a:t>
            </a:r>
            <a:r>
              <a:rPr lang="en-US" sz="2400" b="1" i="1" dirty="0">
                <a:solidFill>
                  <a:srgbClr val="FBB65B"/>
                </a:solidFill>
              </a:rPr>
              <a:t>and </a:t>
            </a:r>
            <a:r>
              <a:rPr lang="en-US" sz="2400" b="1" dirty="0">
                <a:solidFill>
                  <a:srgbClr val="FBB65B"/>
                </a:solidFill>
              </a:rPr>
              <a:t>peace</a:t>
            </a:r>
            <a:r>
              <a:rPr lang="en-US" sz="2400" b="1" dirty="0">
                <a:solidFill>
                  <a:srgbClr val="FFC000"/>
                </a:solidFill>
              </a:rPr>
              <a:t>, </a:t>
            </a:r>
            <a:r>
              <a:rPr lang="en-US" sz="2400" dirty="0">
                <a:solidFill>
                  <a:schemeClr val="bg1"/>
                </a:solidFill>
              </a:rPr>
              <a:t>with those who call on the Lord from a pure heart. </a:t>
            </a:r>
            <a:endParaRPr lang="en-US" sz="4000" dirty="0">
              <a:solidFill>
                <a:schemeClr val="bg1"/>
              </a:solidFill>
            </a:endParaRPr>
          </a:p>
        </p:txBody>
      </p:sp>
    </p:spTree>
    <p:extLst>
      <p:ext uri="{BB962C8B-B14F-4D97-AF65-F5344CB8AC3E}">
        <p14:creationId xmlns:p14="http://schemas.microsoft.com/office/powerpoint/2010/main" val="123560346"/>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7" y="769403"/>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00147"/>
            <a:ext cx="7886700" cy="1158853"/>
          </a:xfrm>
        </p:spPr>
        <p:txBody>
          <a:bodyPr>
            <a:normAutofit/>
          </a:bodyPr>
          <a:lstStyle/>
          <a:p>
            <a:pPr algn="ctr"/>
            <a:r>
              <a:rPr lang="en-US" sz="4400" i="1" dirty="0"/>
              <a:t>Paul’s Instructions Can Help Us All.</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628650" y="2628900"/>
            <a:ext cx="8147050" cy="2730500"/>
          </a:xfrm>
        </p:spPr>
        <p:txBody>
          <a:bodyPr>
            <a:normAutofit/>
          </a:bodyPr>
          <a:lstStyle/>
          <a:p>
            <a:r>
              <a:rPr lang="en-US" sz="2400" dirty="0"/>
              <a:t>We Need These Insights About Satan’s Tactics.</a:t>
            </a:r>
          </a:p>
          <a:p>
            <a:r>
              <a:rPr lang="en-US" sz="2400" dirty="0"/>
              <a:t>We Need Role Models of Running Well.</a:t>
            </a:r>
          </a:p>
          <a:p>
            <a:r>
              <a:rPr lang="en-US" sz="2400" dirty="0"/>
              <a:t>We Need To Face The Reality of Vessels for “Dishonor”</a:t>
            </a:r>
          </a:p>
          <a:p>
            <a:pPr lvl="1"/>
            <a:r>
              <a:rPr lang="en-US" sz="2400" dirty="0"/>
              <a:t>“</a:t>
            </a:r>
            <a:r>
              <a:rPr lang="en-US" sz="2400" dirty="0" err="1"/>
              <a:t>Phygelus</a:t>
            </a:r>
            <a:r>
              <a:rPr lang="en-US" sz="2400" dirty="0"/>
              <a:t> and Hermogenes” – Turned Away From Me (1:15)</a:t>
            </a:r>
          </a:p>
          <a:p>
            <a:pPr lvl="1"/>
            <a:r>
              <a:rPr lang="en-US" sz="2400" dirty="0"/>
              <a:t>“Hymenaeus and </a:t>
            </a:r>
            <a:r>
              <a:rPr lang="en-US" sz="2400" dirty="0" err="1"/>
              <a:t>Philetus</a:t>
            </a:r>
            <a:r>
              <a:rPr lang="en-US" sz="2400" dirty="0"/>
              <a:t>” – Gone Astray (2:17)</a:t>
            </a:r>
          </a:p>
          <a:p>
            <a:pPr lvl="1"/>
            <a:r>
              <a:rPr lang="en-US" sz="2400" dirty="0"/>
              <a:t>“Demas” – Loved This Present World (4:10)</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 Current Need</a:t>
              </a:r>
            </a:p>
          </p:txBody>
        </p:sp>
      </p:grpSp>
    </p:spTree>
    <p:extLst>
      <p:ext uri="{BB962C8B-B14F-4D97-AF65-F5344CB8AC3E}">
        <p14:creationId xmlns:p14="http://schemas.microsoft.com/office/powerpoint/2010/main" val="42081042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wipe(left)">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id="{EF53BDBB-FF2A-4D4A-98DD-8F242DF90875}"/>
              </a:ext>
            </a:extLst>
          </p:cNvPr>
          <p:cNvGrpSpPr/>
          <p:nvPr/>
        </p:nvGrpSpPr>
        <p:grpSpPr>
          <a:xfrm>
            <a:off x="679853" y="692827"/>
            <a:ext cx="7886700" cy="1242806"/>
            <a:chOff x="679853" y="692827"/>
            <a:chExt cx="7886700" cy="1242806"/>
          </a:xfrm>
        </p:grpSpPr>
        <p:grpSp>
          <p:nvGrpSpPr>
            <p:cNvPr id="11" name="Group 10">
              <a:extLst>
                <a:ext uri="{FF2B5EF4-FFF2-40B4-BE49-F238E27FC236}">
                  <a16:creationId xmlns:a16="http://schemas.microsoft.com/office/drawing/2014/main" id="{7A72447F-D585-2F49-8ACA-498F54A71E14}"/>
                </a:ext>
              </a:extLst>
            </p:cNvPr>
            <p:cNvGrpSpPr/>
            <p:nvPr/>
          </p:nvGrpSpPr>
          <p:grpSpPr>
            <a:xfrm>
              <a:off x="2690023" y="692827"/>
              <a:ext cx="3854849" cy="528638"/>
              <a:chOff x="2593180" y="675751"/>
              <a:chExt cx="3854849" cy="528638"/>
            </a:xfrm>
          </p:grpSpPr>
          <p:sp>
            <p:nvSpPr>
              <p:cNvPr id="9" name="Rounded Rectangle 8">
                <a:extLst>
                  <a:ext uri="{FF2B5EF4-FFF2-40B4-BE49-F238E27FC236}">
                    <a16:creationId xmlns:a16="http://schemas.microsoft.com/office/drawing/2014/main" id="{B41ECB6D-1EF1-8B43-A6E5-A9BAD28CF5B4}"/>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F6EE0-CEDA-4244-91F0-04E87D213705}"/>
                  </a:ext>
                </a:extLst>
              </p:cNvPr>
              <p:cNvSpPr txBox="1"/>
              <p:nvPr/>
            </p:nvSpPr>
            <p:spPr>
              <a:xfrm>
                <a:off x="2604691" y="675751"/>
                <a:ext cx="3843338" cy="523220"/>
              </a:xfrm>
              <a:prstGeom prst="rect">
                <a:avLst/>
              </a:prstGeom>
              <a:noFill/>
            </p:spPr>
            <p:txBody>
              <a:bodyPr wrap="square" rtlCol="0">
                <a:spAutoFit/>
              </a:bodyPr>
              <a:lstStyle/>
              <a:p>
                <a:pPr algn="ctr"/>
                <a:r>
                  <a:rPr lang="en-US" sz="2800" b="1" i="1" dirty="0">
                    <a:solidFill>
                      <a:schemeClr val="bg1"/>
                    </a:solidFill>
                  </a:rPr>
                  <a:t>Honor In Our Influence</a:t>
                </a:r>
              </a:p>
            </p:txBody>
          </p: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“In a large house…gold and silver vessels..”</a:t>
              </a:r>
            </a:p>
          </p:txBody>
        </p:sp>
      </p:grpSp>
      <p:grpSp>
        <p:nvGrpSpPr>
          <p:cNvPr id="22" name="Group 21">
            <a:extLst>
              <a:ext uri="{FF2B5EF4-FFF2-40B4-BE49-F238E27FC236}">
                <a16:creationId xmlns:a16="http://schemas.microsoft.com/office/drawing/2014/main" id="{C0C4DF1D-CACE-0441-9AC0-B7A6039417CB}"/>
              </a:ext>
            </a:extLst>
          </p:cNvPr>
          <p:cNvGrpSpPr/>
          <p:nvPr/>
        </p:nvGrpSpPr>
        <p:grpSpPr>
          <a:xfrm>
            <a:off x="628650" y="2238504"/>
            <a:ext cx="7886700" cy="1272456"/>
            <a:chOff x="628650" y="2238504"/>
            <a:chExt cx="7886700" cy="1272456"/>
          </a:xfrm>
        </p:grpSpPr>
        <p:grpSp>
          <p:nvGrpSpPr>
            <p:cNvPr id="12" name="Group 11">
              <a:extLst>
                <a:ext uri="{FF2B5EF4-FFF2-40B4-BE49-F238E27FC236}">
                  <a16:creationId xmlns:a16="http://schemas.microsoft.com/office/drawing/2014/main" id="{1E57B5E1-F92E-2549-8FBB-991FC0BD219A}"/>
                </a:ext>
              </a:extLst>
            </p:cNvPr>
            <p:cNvGrpSpPr/>
            <p:nvPr/>
          </p:nvGrpSpPr>
          <p:grpSpPr>
            <a:xfrm>
              <a:off x="2701534" y="2238504"/>
              <a:ext cx="3843338" cy="528638"/>
              <a:chOff x="2593180" y="675751"/>
              <a:chExt cx="3843338" cy="528638"/>
            </a:xfrm>
          </p:grpSpPr>
          <p:sp>
            <p:nvSpPr>
              <p:cNvPr id="13" name="Rounded Rectangle 12">
                <a:extLst>
                  <a:ext uri="{FF2B5EF4-FFF2-40B4-BE49-F238E27FC236}">
                    <a16:creationId xmlns:a16="http://schemas.microsoft.com/office/drawing/2014/main" id="{D802B735-4E6A-2B46-BA12-159812858712}"/>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E48BF-27F0-DA42-951C-9551A2CFBBF2}"/>
                  </a:ext>
                </a:extLst>
              </p:cNvPr>
              <p:cNvSpPr txBox="1"/>
              <p:nvPr/>
            </p:nvSpPr>
            <p:spPr>
              <a:xfrm>
                <a:off x="2667001" y="675751"/>
                <a:ext cx="3718718" cy="523220"/>
              </a:xfrm>
              <a:prstGeom prst="rect">
                <a:avLst/>
              </a:prstGeom>
              <a:noFill/>
            </p:spPr>
            <p:txBody>
              <a:bodyPr wrap="square" rtlCol="0">
                <a:spAutoFit/>
              </a:bodyPr>
              <a:lstStyle/>
              <a:p>
                <a:pPr algn="ctr"/>
                <a:r>
                  <a:rPr lang="en-US" sz="2800" b="1" i="1" dirty="0">
                    <a:solidFill>
                      <a:schemeClr val="bg1"/>
                    </a:solidFill>
                  </a:rPr>
                  <a:t>Honor In Our Character</a:t>
                </a:r>
              </a:p>
            </p:txBody>
          </p:sp>
        </p:grpSp>
        <p:sp>
          <p:nvSpPr>
            <p:cNvPr id="19" name="Title 1">
              <a:extLst>
                <a:ext uri="{FF2B5EF4-FFF2-40B4-BE49-F238E27FC236}">
                  <a16:creationId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“…if anyone cleanses himself from these…”</a:t>
              </a:r>
            </a:p>
          </p:txBody>
        </p:sp>
      </p:grpSp>
      <p:grpSp>
        <p:nvGrpSpPr>
          <p:cNvPr id="23" name="Group 22">
            <a:extLst>
              <a:ext uri="{FF2B5EF4-FFF2-40B4-BE49-F238E27FC236}">
                <a16:creationId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a16="http://schemas.microsoft.com/office/drawing/2014/main" id="{B67BE769-13CA-1A4E-87D5-8673D0238947}"/>
                </a:ext>
              </a:extLst>
            </p:cNvPr>
            <p:cNvGrpSpPr/>
            <p:nvPr/>
          </p:nvGrpSpPr>
          <p:grpSpPr>
            <a:xfrm>
              <a:off x="2678512" y="3687293"/>
              <a:ext cx="3866360" cy="534056"/>
              <a:chOff x="2593180" y="670333"/>
              <a:chExt cx="3866360" cy="534056"/>
            </a:xfrm>
          </p:grpSpPr>
          <p:sp>
            <p:nvSpPr>
              <p:cNvPr id="16" name="Rounded Rectangle 15">
                <a:extLst>
                  <a:ext uri="{FF2B5EF4-FFF2-40B4-BE49-F238E27FC236}">
                    <a16:creationId xmlns:a16="http://schemas.microsoft.com/office/drawing/2014/main" id="{777222E3-9E5A-1F45-88EC-9C669F0CE0C8}"/>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7FC1B7-583C-8544-A3CD-A5380F2C7385}"/>
                  </a:ext>
                </a:extLst>
              </p:cNvPr>
              <p:cNvSpPr txBox="1"/>
              <p:nvPr/>
            </p:nvSpPr>
            <p:spPr>
              <a:xfrm>
                <a:off x="2740822" y="670333"/>
                <a:ext cx="3718718" cy="523220"/>
              </a:xfrm>
              <a:prstGeom prst="rect">
                <a:avLst/>
              </a:prstGeom>
              <a:noFill/>
            </p:spPr>
            <p:txBody>
              <a:bodyPr wrap="square" rtlCol="0">
                <a:spAutoFit/>
              </a:bodyPr>
              <a:lstStyle/>
              <a:p>
                <a:pPr algn="ctr"/>
                <a:r>
                  <a:rPr lang="en-US" sz="2800" b="1" i="1" dirty="0">
                    <a:solidFill>
                      <a:schemeClr val="bg1"/>
                    </a:solidFill>
                  </a:rPr>
                  <a:t>Honor In Our Service</a:t>
                </a:r>
              </a:p>
            </p:txBody>
          </p:sp>
        </p:grpSp>
        <p:sp>
          <p:nvSpPr>
            <p:cNvPr id="20" name="Title 1">
              <a:extLst>
                <a:ext uri="{FF2B5EF4-FFF2-40B4-BE49-F238E27FC236}">
                  <a16:creationId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“…sanctified, useful to the Master, </a:t>
              </a:r>
              <a:br>
                <a:rPr lang="en-US" sz="2800" i="1" dirty="0">
                  <a:solidFill>
                    <a:schemeClr val="bg1"/>
                  </a:solidFill>
                </a:rPr>
              </a:br>
              <a:r>
                <a:rPr lang="en-US" sz="2800" i="1" dirty="0">
                  <a:solidFill>
                    <a:schemeClr val="bg1"/>
                  </a:solidFill>
                </a:rPr>
                <a:t>prepared for every good work.”</a:t>
              </a:r>
            </a:p>
          </p:txBody>
        </p:sp>
      </p:grpSp>
    </p:spTree>
    <p:extLst>
      <p:ext uri="{BB962C8B-B14F-4D97-AF65-F5344CB8AC3E}">
        <p14:creationId xmlns:p14="http://schemas.microsoft.com/office/powerpoint/2010/main" val="34764880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A Holy People Serving A Holy God</a:t>
            </a:r>
            <a:endParaRPr lang="en-US" sz="44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
        <p:nvSpPr>
          <p:cNvPr id="6" name="Content Placeholder 4">
            <a:extLst>
              <a:ext uri="{FF2B5EF4-FFF2-40B4-BE49-F238E27FC236}">
                <a16:creationId xmlns:a16="http://schemas.microsoft.com/office/drawing/2014/main" id="{68BE7907-9328-0149-B27B-22E62CE70181}"/>
              </a:ext>
            </a:extLst>
          </p:cNvPr>
          <p:cNvSpPr>
            <a:spLocks noGrp="1"/>
          </p:cNvSpPr>
          <p:nvPr>
            <p:ph sz="half" idx="1"/>
          </p:nvPr>
        </p:nvSpPr>
        <p:spPr>
          <a:xfrm>
            <a:off x="628650" y="2219854"/>
            <a:ext cx="7727950" cy="3626115"/>
          </a:xfrm>
        </p:spPr>
        <p:txBody>
          <a:bodyPr/>
          <a:lstStyle/>
          <a:p>
            <a:r>
              <a:rPr lang="en-US" sz="2400" dirty="0"/>
              <a:t>Be </a:t>
            </a:r>
            <a:r>
              <a:rPr lang="en-US" sz="2400" u="sng" dirty="0"/>
              <a:t>sanctified</a:t>
            </a:r>
            <a:r>
              <a:rPr lang="en-US" sz="2400" dirty="0"/>
              <a:t> from entanglements, influences, and impurities that lead to dishonor.</a:t>
            </a:r>
          </a:p>
          <a:p>
            <a:r>
              <a:rPr lang="en-US" sz="2400" dirty="0"/>
              <a:t>Let the Master make </a:t>
            </a:r>
            <a:r>
              <a:rPr lang="en-US" sz="2400" u="sng" dirty="0"/>
              <a:t>our speech and example useful</a:t>
            </a:r>
            <a:r>
              <a:rPr lang="en-US" sz="2400" dirty="0"/>
              <a:t> for His noble purposes.</a:t>
            </a:r>
          </a:p>
          <a:p>
            <a:r>
              <a:rPr lang="en-US" sz="2400" dirty="0"/>
              <a:t>Strengthen our connection to </a:t>
            </a:r>
            <a:r>
              <a:rPr lang="en-US" sz="2400" u="sng" dirty="0"/>
              <a:t>Scripture</a:t>
            </a:r>
            <a:r>
              <a:rPr lang="en-US" sz="2400" dirty="0"/>
              <a:t> so that we can be fully prepared for service.</a:t>
            </a:r>
          </a:p>
          <a:p>
            <a:r>
              <a:rPr lang="en-US" sz="2400" dirty="0"/>
              <a:t>Learn how we can </a:t>
            </a:r>
            <a:r>
              <a:rPr lang="en-US" sz="2400" u="sng" dirty="0"/>
              <a:t>better</a:t>
            </a:r>
            <a:r>
              <a:rPr lang="en-US" sz="2400" dirty="0"/>
              <a:t> refresh and encourage one another in our common calling.</a:t>
            </a:r>
          </a:p>
          <a:p>
            <a:endParaRPr lang="en-US" dirty="0"/>
          </a:p>
        </p:txBody>
      </p:sp>
    </p:spTree>
    <p:extLst>
      <p:ext uri="{BB962C8B-B14F-4D97-AF65-F5344CB8AC3E}">
        <p14:creationId xmlns:p14="http://schemas.microsoft.com/office/powerpoint/2010/main" val="74642942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1610</TotalTime>
  <Words>2305</Words>
  <Application>Microsoft Office PowerPoint</Application>
  <PresentationFormat>On-screen Show (16:10)</PresentationFormat>
  <Paragraphs>234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2023 Theme</vt:lpstr>
      <vt:lpstr>Paul Believes In Timothy…</vt:lpstr>
      <vt:lpstr>Paul Believes In Timothy…</vt:lpstr>
      <vt:lpstr>Known for…</vt:lpstr>
      <vt:lpstr>Known for…</vt:lpstr>
      <vt:lpstr>PowerPoint Presentation</vt:lpstr>
      <vt:lpstr>Paul’s Instructions Can Help Us All.</vt:lpstr>
      <vt:lpstr>PowerPoint Presentation</vt:lpstr>
      <vt:lpstr>A Holy People Serving A Holy God</vt:lpstr>
      <vt:lpstr>2023 Theme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Brad Beutjer</cp:lastModifiedBy>
  <cp:revision>149</cp:revision>
  <dcterms:created xsi:type="dcterms:W3CDTF">2022-08-19T18:53:01Z</dcterms:created>
  <dcterms:modified xsi:type="dcterms:W3CDTF">2022-09-18T20:53:18Z</dcterms:modified>
</cp:coreProperties>
</file>