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897" r:id="rId2"/>
    <p:sldMasterId id="2147484909" r:id="rId3"/>
    <p:sldMasterId id="2147484921" r:id="rId4"/>
    <p:sldMasterId id="2147484934" r:id="rId5"/>
    <p:sldMasterId id="2147484958" r:id="rId6"/>
    <p:sldMasterId id="2147484970" r:id="rId7"/>
    <p:sldMasterId id="2147484983" r:id="rId8"/>
    <p:sldMasterId id="2147484990" r:id="rId9"/>
    <p:sldMasterId id="2147485014" r:id="rId10"/>
    <p:sldMasterId id="2147485038" r:id="rId11"/>
    <p:sldMasterId id="2147485050" r:id="rId12"/>
    <p:sldMasterId id="2147485074" r:id="rId13"/>
  </p:sldMasterIdLst>
  <p:notesMasterIdLst>
    <p:notesMasterId r:id="rId91"/>
  </p:notesMasterIdLst>
  <p:handoutMasterIdLst>
    <p:handoutMasterId r:id="rId92"/>
  </p:handoutMasterIdLst>
  <p:sldIdLst>
    <p:sldId id="426" r:id="rId14"/>
    <p:sldId id="261" r:id="rId15"/>
    <p:sldId id="257" r:id="rId16"/>
    <p:sldId id="350" r:id="rId17"/>
    <p:sldId id="351" r:id="rId18"/>
    <p:sldId id="570" r:id="rId19"/>
    <p:sldId id="918" r:id="rId20"/>
    <p:sldId id="305" r:id="rId21"/>
    <p:sldId id="421" r:id="rId22"/>
    <p:sldId id="368" r:id="rId23"/>
    <p:sldId id="427" r:id="rId24"/>
    <p:sldId id="429" r:id="rId25"/>
    <p:sldId id="438" r:id="rId26"/>
    <p:sldId id="484" r:id="rId27"/>
    <p:sldId id="611" r:id="rId28"/>
    <p:sldId id="612" r:id="rId29"/>
    <p:sldId id="608" r:id="rId30"/>
    <p:sldId id="339" r:id="rId31"/>
    <p:sldId id="270" r:id="rId32"/>
    <p:sldId id="259" r:id="rId33"/>
    <p:sldId id="361" r:id="rId34"/>
    <p:sldId id="564" r:id="rId35"/>
    <p:sldId id="294" r:id="rId36"/>
    <p:sldId id="318" r:id="rId37"/>
    <p:sldId id="269" r:id="rId38"/>
    <p:sldId id="923" r:id="rId39"/>
    <p:sldId id="272" r:id="rId40"/>
    <p:sldId id="364" r:id="rId41"/>
    <p:sldId id="604" r:id="rId42"/>
    <p:sldId id="459" r:id="rId43"/>
    <p:sldId id="290" r:id="rId44"/>
    <p:sldId id="320" r:id="rId45"/>
    <p:sldId id="925" r:id="rId46"/>
    <p:sldId id="926" r:id="rId47"/>
    <p:sldId id="693" r:id="rId48"/>
    <p:sldId id="282" r:id="rId49"/>
    <p:sldId id="323" r:id="rId50"/>
    <p:sldId id="327" r:id="rId51"/>
    <p:sldId id="326" r:id="rId52"/>
    <p:sldId id="330" r:id="rId53"/>
    <p:sldId id="331" r:id="rId54"/>
    <p:sldId id="332" r:id="rId55"/>
    <p:sldId id="341" r:id="rId56"/>
    <p:sldId id="682" r:id="rId57"/>
    <p:sldId id="929" r:id="rId58"/>
    <p:sldId id="706" r:id="rId59"/>
    <p:sldId id="701" r:id="rId60"/>
    <p:sldId id="702" r:id="rId61"/>
    <p:sldId id="677" r:id="rId62"/>
    <p:sldId id="365" r:id="rId63"/>
    <p:sldId id="704" r:id="rId64"/>
    <p:sldId id="705" r:id="rId65"/>
    <p:sldId id="707" r:id="rId66"/>
    <p:sldId id="708" r:id="rId67"/>
    <p:sldId id="709" r:id="rId68"/>
    <p:sldId id="712" r:id="rId69"/>
    <p:sldId id="713" r:id="rId70"/>
    <p:sldId id="678" r:id="rId71"/>
    <p:sldId id="679" r:id="rId72"/>
    <p:sldId id="680" r:id="rId73"/>
    <p:sldId id="681" r:id="rId74"/>
    <p:sldId id="710" r:id="rId75"/>
    <p:sldId id="688" r:id="rId76"/>
    <p:sldId id="687" r:id="rId77"/>
    <p:sldId id="683" r:id="rId78"/>
    <p:sldId id="684" r:id="rId79"/>
    <p:sldId id="685" r:id="rId80"/>
    <p:sldId id="686" r:id="rId81"/>
    <p:sldId id="689" r:id="rId82"/>
    <p:sldId id="690" r:id="rId83"/>
    <p:sldId id="696" r:id="rId84"/>
    <p:sldId id="695" r:id="rId85"/>
    <p:sldId id="691" r:id="rId86"/>
    <p:sldId id="694" r:id="rId87"/>
    <p:sldId id="922" r:id="rId88"/>
    <p:sldId id="927" r:id="rId89"/>
    <p:sldId id="928"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CD"/>
    <a:srgbClr val="FFFFCC"/>
    <a:srgbClr val="FFCC99"/>
    <a:srgbClr val="FF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784" autoAdjust="0"/>
    <p:restoredTop sz="95300" autoAdjust="0"/>
  </p:normalViewPr>
  <p:slideViewPr>
    <p:cSldViewPr snapToGrid="0" showGuides="1">
      <p:cViewPr varScale="1">
        <p:scale>
          <a:sx n="105" d="100"/>
          <a:sy n="105" d="100"/>
        </p:scale>
        <p:origin x="2496" y="90"/>
      </p:cViewPr>
      <p:guideLst>
        <p:guide orient="horz" pos="2136"/>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7CAB5B4-D702-409D-BFB0-9EB52CBF23B4}" type="datetimeFigureOut">
              <a:rPr lang="en-US"/>
              <a:pPr>
                <a:defRPr/>
              </a:pPr>
              <a:t>9/20/2022</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67769F1-25B3-49FD-96A7-616CDE1117C5}" type="slidenum">
              <a:rPr lang="en-US"/>
              <a:pPr>
                <a:defRPr/>
              </a:pPr>
              <a:t>‹#›</a:t>
            </a:fld>
            <a:endParaRPr lang="en-US"/>
          </a:p>
        </p:txBody>
      </p:sp>
    </p:spTree>
    <p:extLst>
      <p:ext uri="{BB962C8B-B14F-4D97-AF65-F5344CB8AC3E}">
        <p14:creationId xmlns:p14="http://schemas.microsoft.com/office/powerpoint/2010/main" val="346388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01AC5D3-F26D-4BE2-8EA4-44D57827BC17}" type="datetimeFigureOut">
              <a:rPr lang="en-US"/>
              <a:pPr>
                <a:defRPr/>
              </a:pPr>
              <a:t>9/20/2022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519EE6-F5A1-47ED-BCCB-975550750297}" type="slidenum">
              <a:rPr lang="en-US"/>
              <a:pPr>
                <a:defRPr/>
              </a:pPr>
              <a:t>‹#›</a:t>
            </a:fld>
            <a:endParaRPr lang="en-US"/>
          </a:p>
        </p:txBody>
      </p:sp>
    </p:spTree>
    <p:extLst>
      <p:ext uri="{BB962C8B-B14F-4D97-AF65-F5344CB8AC3E}">
        <p14:creationId xmlns:p14="http://schemas.microsoft.com/office/powerpoint/2010/main" val="3314050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f.ly/logosres/nkjv?ref=BibleNKJV.2Ki17.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a:t>
            </a:fld>
            <a:endParaRPr lang="en-US"/>
          </a:p>
        </p:txBody>
      </p:sp>
    </p:spTree>
    <p:extLst>
      <p:ext uri="{BB962C8B-B14F-4D97-AF65-F5344CB8AC3E}">
        <p14:creationId xmlns:p14="http://schemas.microsoft.com/office/powerpoint/2010/main" val="174931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794139-D2FB-8041-40D8-F384C5FDDD13}"/>
              </a:ext>
            </a:extLst>
          </p:cNvPr>
          <p:cNvSpPr>
            <a:spLocks noGrp="1" noRot="1" noChangeAspect="1" noChangeArrowheads="1" noTextEdit="1"/>
          </p:cNvSpPr>
          <p:nvPr>
            <p:ph type="sldImg"/>
          </p:nvPr>
        </p:nvSpPr>
        <p:spPr bwMode="auto">
          <a:xfrm>
            <a:off x="1220788" y="708025"/>
            <a:ext cx="4725987"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34A1865-27F5-9BF9-80BC-AF2987F39F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With animation</a:t>
            </a:r>
          </a:p>
        </p:txBody>
      </p:sp>
      <p:sp>
        <p:nvSpPr>
          <p:cNvPr id="13316" name="Slide Number Placeholder 3">
            <a:extLst>
              <a:ext uri="{FF2B5EF4-FFF2-40B4-BE49-F238E27FC236}">
                <a16:creationId xmlns:a16="http://schemas.microsoft.com/office/drawing/2014/main" id="{61A510A8-551B-93A1-0F9E-06570C051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89F3D4E4-EB38-4116-B4A3-19BFFA20151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F8294395-5443-4E03-9981-805ABE24ABF1}"/>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87DF6FAA-C895-4582-AD2D-ACFFE484FE0B}"/>
              </a:ext>
            </a:extLst>
          </p:cNvPr>
          <p:cNvSpPr>
            <a:spLocks noGrp="1"/>
          </p:cNvSpPr>
          <p:nvPr>
            <p:ph type="body" idx="1"/>
          </p:nvPr>
        </p:nvSpPr>
        <p:spPr>
          <a:noFill/>
        </p:spPr>
        <p:txBody>
          <a:bodyPr/>
          <a:lstStyle/>
          <a:p>
            <a:r>
              <a:rPr lang="en-US" altLang="en-US">
                <a:ea typeface="MS PGothic" panose="020B0600070205080204" pitchFamily="34" charset="-128"/>
              </a:rPr>
              <a:t>tb110106368</a:t>
            </a:r>
          </a:p>
        </p:txBody>
      </p:sp>
      <p:sp>
        <p:nvSpPr>
          <p:cNvPr id="83972" name="Slide Number Placeholder 3">
            <a:extLst>
              <a:ext uri="{FF2B5EF4-FFF2-40B4-BE49-F238E27FC236}">
                <a16:creationId xmlns:a16="http://schemas.microsoft.com/office/drawing/2014/main" id="{B5256E3E-C09F-42A2-B25E-01D7EFB8E9F8}"/>
              </a:ext>
            </a:extLst>
          </p:cNvPr>
          <p:cNvSpPr>
            <a:spLocks noGrp="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F40104-BEC4-4474-8348-3DD52CE6D1E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9014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500 m = 1640 </a:t>
            </a:r>
            <a:r>
              <a:rPr lang="en-US" dirty="0" err="1"/>
              <a:t>ft</a:t>
            </a:r>
            <a:endParaRPr lang="en-US" dirty="0"/>
          </a:p>
          <a:p>
            <a:pPr marL="228600" indent="-228600">
              <a:buAutoNum type="arabicPlain" startAt="2000"/>
            </a:pPr>
            <a:r>
              <a:rPr lang="en-US" dirty="0"/>
              <a:t>= 6562</a:t>
            </a:r>
          </a:p>
          <a:p>
            <a:pPr marL="228600" indent="-228600">
              <a:buAutoNum type="arabicPlain" startAt="2000"/>
            </a:pPr>
            <a:endParaRPr lang="en-US" dirty="0"/>
          </a:p>
          <a:p>
            <a:pPr marL="0" indent="0">
              <a:buNone/>
            </a:pPr>
            <a:r>
              <a:rPr lang="en-US" dirty="0"/>
              <a:t>100 mile 4 </a:t>
            </a:r>
            <a:r>
              <a:rPr lang="en-US" dirty="0" err="1"/>
              <a:t>ht</a:t>
            </a:r>
            <a:endParaRPr lang="en-US" dirty="0"/>
          </a:p>
          <a:p>
            <a:pPr marL="0" indent="0">
              <a:buNone/>
            </a:pPr>
            <a:r>
              <a:rPr lang="en-US" dirty="0"/>
              <a:t>800 = 32 </a:t>
            </a:r>
            <a:r>
              <a:rPr lang="en-US" dirty="0" err="1"/>
              <a:t>hr</a:t>
            </a:r>
            <a:endParaRPr lang="en-US" dirty="0"/>
          </a:p>
          <a:p>
            <a:pPr marL="0" indent="0">
              <a:buNone/>
            </a:pPr>
            <a:endParaRPr lang="en-US" dirty="0"/>
          </a:p>
          <a:p>
            <a:pPr marL="0" indent="0">
              <a:buNone/>
            </a:pPr>
            <a:r>
              <a:rPr lang="en-US" dirty="0"/>
              <a:t>66 </a:t>
            </a:r>
            <a:r>
              <a:rPr lang="en-US" dirty="0" err="1"/>
              <a:t>hr</a:t>
            </a:r>
            <a:endParaRPr lang="en-US" dirty="0"/>
          </a:p>
          <a:p>
            <a:pPr marL="0" indent="0">
              <a:buNone/>
            </a:pPr>
            <a:r>
              <a:rPr lang="en-US" dirty="0"/>
              <a:t>3 days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17FB1-46C9-480A-87F4-A5D9205E9F5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031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695DA-2C33-4AF7-98C2-72E8F3B7227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Jeroboam – not </a:t>
            </a:r>
            <a:r>
              <a:rPr lang="en-US" dirty="0" err="1"/>
              <a:t>Judha</a:t>
            </a:r>
            <a:endParaRPr lang="en-US" dirty="0"/>
          </a:p>
          <a:p>
            <a:r>
              <a:rPr lang="en-US" dirty="0"/>
              <a:t>Baasha</a:t>
            </a:r>
            <a:r>
              <a:rPr lang="en-US" baseline="0" dirty="0"/>
              <a:t> &amp; Asa – rocks for fort/Asa turns to Syria not God</a:t>
            </a:r>
          </a:p>
          <a:p>
            <a:r>
              <a:rPr lang="en-US" baseline="0" dirty="0"/>
              <a:t>Ahab worst King of Israel – God responds – Elijah, troubler of Israel</a:t>
            </a:r>
          </a:p>
          <a:p>
            <a:r>
              <a:rPr lang="en-US" baseline="0" dirty="0"/>
              <a:t>Elisha – troubles Syria to help Israel God’s compassion</a:t>
            </a:r>
          </a:p>
          <a:p>
            <a:r>
              <a:rPr lang="en-US" baseline="0" dirty="0"/>
              <a:t>Jehu so well wipes out Ahab’s house – to the fifth king, driving skills with chariot</a:t>
            </a:r>
          </a:p>
          <a:p>
            <a:r>
              <a:rPr lang="en-US" baseline="0" dirty="0"/>
              <a:t>Obadiah days of </a:t>
            </a:r>
            <a:r>
              <a:rPr lang="en-US" baseline="0" dirty="0" err="1"/>
              <a:t>Jehoram</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21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 in days </a:t>
            </a:r>
            <a:r>
              <a:rPr lang="en-US" dirty="0" err="1"/>
              <a:t>dya</a:t>
            </a:r>
            <a:r>
              <a:rPr lang="en-US" dirty="0"/>
              <a:t> so f Joash when Jehoiada rules</a:t>
            </a:r>
          </a:p>
          <a:p>
            <a:r>
              <a:rPr lang="en-US" dirty="0"/>
              <a:t>Jeroboam</a:t>
            </a:r>
            <a:r>
              <a:rPr lang="en-US" baseline="0" dirty="0"/>
              <a:t> II – Jonah and Amos</a:t>
            </a:r>
          </a:p>
          <a:p>
            <a:r>
              <a:rPr lang="en-US" baseline="0" dirty="0"/>
              <a:t>Isaiah – starts in last year of </a:t>
            </a:r>
            <a:r>
              <a:rPr lang="en-US" baseline="0" dirty="0" err="1"/>
              <a:t>Uzziah</a:t>
            </a:r>
            <a:endParaRPr lang="en-US" baseline="0" dirty="0"/>
          </a:p>
          <a:p>
            <a:r>
              <a:rPr lang="en-US" baseline="0" dirty="0"/>
              <a:t>Micah – same time as of Isaiah – days of Ahaz</a:t>
            </a:r>
          </a:p>
          <a:p>
            <a:r>
              <a:rPr lang="en-US" baseline="0" dirty="0"/>
              <a:t>Ahaz – anybody but God would he turn/worship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86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Manasseh worse king but repents – born in last 15 years of Hezekiah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90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 Chronicles 16:7 (NIV) </a:t>
            </a:r>
          </a:p>
          <a:p>
            <a:r>
              <a:rPr lang="en-US" altLang="en-US"/>
              <a:t>7  At that time Hanani the seer came to Asa king of Judah and said to him: "Because you relied on the king of Aram and not on the LORD your God, the army of the king of Aram has escaped from your hand. </a:t>
            </a:r>
          </a:p>
          <a:p>
            <a:endParaRPr lang="en-US" altLang="en-US"/>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885DCC0-0ABC-45E9-ADAE-D9A979D009C9}" type="slidenum">
              <a:rPr lang="en-US" altLang="en-US">
                <a:solidFill>
                  <a:srgbClr val="000000"/>
                </a:solidFill>
              </a:rPr>
              <a:pPr eaLnBrk="1" hangingPunct="1"/>
              <a:t>17</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 Chronicles 16:7 (NIV) </a:t>
            </a:r>
          </a:p>
          <a:p>
            <a:r>
              <a:rPr lang="en-US" altLang="en-US"/>
              <a:t>7  At that time Hanani the seer came to Asa king of Judah and said to him: "Because you relied on the king of Aram and not on the LORD your God, the army of the king of Aram has escaped from your hand. </a:t>
            </a:r>
          </a:p>
          <a:p>
            <a:endParaRPr lang="en-US" altLang="en-US"/>
          </a:p>
        </p:txBody>
      </p:sp>
      <p:sp>
        <p:nvSpPr>
          <p:cNvPr id="248836"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6289D08-4A50-42A8-A49E-8187819452F3}" type="slidenum">
              <a:rPr lang="en-US" altLang="en-US" smtClean="0">
                <a:solidFill>
                  <a:srgbClr val="000000"/>
                </a:solidFill>
              </a:rPr>
              <a:pPr eaLnBrk="1" hangingPunct="1"/>
              <a:t>19</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1" dirty="0"/>
              <a:t>Israel Carried Captive to Assyria</a:t>
            </a:r>
          </a:p>
          <a:p>
            <a:pPr lvl="1"/>
            <a:r>
              <a:rPr lang="en-US" dirty="0"/>
              <a:t>  (2 Ki 17:5). (1982). Thomas Nelson.</a:t>
            </a:r>
          </a:p>
          <a:p>
            <a:r>
              <a:rPr lang="en-US" b="0" i="0" u="none" strike="noStrike" baseline="0" dirty="0"/>
              <a:t> </a:t>
            </a:r>
            <a:r>
              <a:rPr lang="en-US" b="0" i="1" u="sng" strike="noStrike" baseline="0" dirty="0">
                <a:solidFill>
                  <a:srgbClr val="0000FF"/>
                </a:solidFill>
                <a:hlinkClick r:id="rId3"/>
              </a:rPr>
              <a:t>The New King James Version</a:t>
            </a:r>
            <a:r>
              <a:rPr lang="en-US" b="0" i="0" u="none" strike="noStrike" baseline="0" dirty="0">
                <a:solidFill>
                  <a:srgbClr val="0000FF"/>
                </a:solidFill>
                <a:hlinkClick r:id="rId3"/>
              </a:rPr>
              <a:t> (2 Ki 17:5). (1982). Thomas Nelson.</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20</a:t>
            </a:fld>
            <a:endParaRPr lang="en-US"/>
          </a:p>
        </p:txBody>
      </p:sp>
    </p:spTree>
    <p:extLst>
      <p:ext uri="{BB962C8B-B14F-4D97-AF65-F5344CB8AC3E}">
        <p14:creationId xmlns:p14="http://schemas.microsoft.com/office/powerpoint/2010/main" val="3164063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23295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259360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105910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2021859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478988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308488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1634749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3751500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542048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777046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21451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738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788651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4371646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19333197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2270844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4719256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11869899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3351822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9400029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13872120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26512072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3357425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25194709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3619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1595449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7692994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9863708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6673197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4022230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15376353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36382698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35886451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165051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3086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56"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pPr/>
              <a:t>9/20/2022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pPr/>
              <a:t>‹#›</a:t>
            </a:fld>
            <a:endParaRPr lang="en-US"/>
          </a:p>
        </p:txBody>
      </p:sp>
      <p:cxnSp>
        <p:nvCxnSpPr>
          <p:cNvPr id="8" name="Straight Connector 7"/>
          <p:cNvCxnSpPr/>
          <p:nvPr/>
        </p:nvCxnSpPr>
        <p:spPr>
          <a:xfrm>
            <a:off x="1484003"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019991"/>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55"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57"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solidFill>
                  <a:srgbClr val="244061"/>
                </a:solidFill>
              </a:rPr>
              <a:pPr/>
              <a:t>9/20/2022</a:t>
            </a:fld>
            <a:endParaRPr lang="en-US">
              <a:solidFill>
                <a:srgbClr val="244061"/>
              </a:solidFill>
            </a:endParaRPr>
          </a:p>
        </p:txBody>
      </p:sp>
      <p:sp>
        <p:nvSpPr>
          <p:cNvPr id="5" name="Footer Placeholder 4"/>
          <p:cNvSpPr>
            <a:spLocks noGrp="1"/>
          </p:cNvSpPr>
          <p:nvPr>
            <p:ph type="ftr" sz="quarter" idx="11"/>
          </p:nvPr>
        </p:nvSpPr>
        <p:spPr/>
        <p:txBody>
          <a:bodyPr/>
          <a:lstStyle/>
          <a:p>
            <a:endParaRPr lang="en-US">
              <a:solidFill>
                <a:srgbClr val="244061"/>
              </a:solidFill>
            </a:endParaRPr>
          </a:p>
        </p:txBody>
      </p:sp>
      <p:sp>
        <p:nvSpPr>
          <p:cNvPr id="6" name="Slide Number Placeholder 5"/>
          <p:cNvSpPr>
            <a:spLocks noGrp="1"/>
          </p:cNvSpPr>
          <p:nvPr>
            <p:ph type="sldNum" sz="quarter" idx="12"/>
          </p:nvPr>
        </p:nvSpPr>
        <p:spPr/>
        <p:txBody>
          <a:bodyPr/>
          <a:lstStyle/>
          <a:p>
            <a:fld id="{2F9D0853-84AD-4B1A-8D92-2319BE3AE78B}" type="slidenum">
              <a:rPr lang="en-US" smtClean="0">
                <a:solidFill>
                  <a:srgbClr val="244061"/>
                </a:solidFill>
              </a:rPr>
              <a:pPr/>
              <a:t>‹#›</a:t>
            </a:fld>
            <a:endParaRPr lang="en-US">
              <a:solidFill>
                <a:srgbClr val="244061"/>
              </a:solidFill>
            </a:endParaRPr>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57"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1467707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3"/>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solidFill>
                  <a:srgbClr val="244061"/>
                </a:solidFill>
              </a:rPr>
              <a:pPr/>
              <a:t>9/20/2022</a:t>
            </a:fld>
            <a:endParaRPr lang="en-US">
              <a:solidFill>
                <a:srgbClr val="244061"/>
              </a:solidFill>
            </a:endParaRPr>
          </a:p>
        </p:txBody>
      </p:sp>
      <p:sp>
        <p:nvSpPr>
          <p:cNvPr id="5" name="Footer Placeholder 4"/>
          <p:cNvSpPr>
            <a:spLocks noGrp="1"/>
          </p:cNvSpPr>
          <p:nvPr>
            <p:ph type="ftr" sz="quarter" idx="11"/>
          </p:nvPr>
        </p:nvSpPr>
        <p:spPr/>
        <p:txBody>
          <a:bodyPr/>
          <a:lstStyle/>
          <a:p>
            <a:endParaRPr lang="en-US">
              <a:solidFill>
                <a:srgbClr val="244061"/>
              </a:solidFill>
            </a:endParaRPr>
          </a:p>
        </p:txBody>
      </p:sp>
      <p:sp>
        <p:nvSpPr>
          <p:cNvPr id="6" name="Slide Number Placeholder 5"/>
          <p:cNvSpPr>
            <a:spLocks noGrp="1"/>
          </p:cNvSpPr>
          <p:nvPr>
            <p:ph type="sldNum" sz="quarter" idx="12"/>
          </p:nvPr>
        </p:nvSpPr>
        <p:spPr/>
        <p:txBody>
          <a:bodyPr/>
          <a:lstStyle/>
          <a:p>
            <a:fld id="{2F9D0853-84AD-4B1A-8D92-2319BE3AE78B}" type="slidenum">
              <a:rPr lang="en-US" smtClean="0">
                <a:solidFill>
                  <a:srgbClr val="244061"/>
                </a:solidFill>
              </a:rPr>
              <a:pPr/>
              <a:t>‹#›</a:t>
            </a:fld>
            <a:endParaRPr lang="en-US">
              <a:solidFill>
                <a:srgbClr val="244061"/>
              </a:solidFill>
            </a:endParaRPr>
          </a:p>
        </p:txBody>
      </p:sp>
      <p:cxnSp>
        <p:nvCxnSpPr>
          <p:cNvPr id="7" name="Straight Connector 6"/>
          <p:cNvCxnSpPr/>
          <p:nvPr/>
        </p:nvCxnSpPr>
        <p:spPr>
          <a:xfrm>
            <a:off x="1485908"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001620"/>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solidFill>
                  <a:srgbClr val="244061"/>
                </a:solidFill>
              </a:rPr>
              <a:pPr/>
              <a:t>9/20/2022</a:t>
            </a:fld>
            <a:endParaRPr lang="en-US">
              <a:solidFill>
                <a:srgbClr val="244061"/>
              </a:solidFill>
            </a:endParaRPr>
          </a:p>
        </p:txBody>
      </p:sp>
      <p:sp>
        <p:nvSpPr>
          <p:cNvPr id="4" name="Footer Placeholder 3"/>
          <p:cNvSpPr>
            <a:spLocks noGrp="1"/>
          </p:cNvSpPr>
          <p:nvPr>
            <p:ph type="ftr" sz="quarter" idx="11"/>
          </p:nvPr>
        </p:nvSpPr>
        <p:spPr/>
        <p:txBody>
          <a:bodyPr/>
          <a:lstStyle/>
          <a:p>
            <a:endParaRPr lang="en-US">
              <a:solidFill>
                <a:srgbClr val="244061"/>
              </a:solidFill>
            </a:endParaRPr>
          </a:p>
        </p:txBody>
      </p:sp>
      <p:sp>
        <p:nvSpPr>
          <p:cNvPr id="5" name="Slide Number Placeholder 4"/>
          <p:cNvSpPr>
            <a:spLocks noGrp="1"/>
          </p:cNvSpPr>
          <p:nvPr>
            <p:ph type="sldNum" sz="quarter" idx="12"/>
          </p:nvPr>
        </p:nvSpPr>
        <p:spPr/>
        <p:txBody>
          <a:bodyPr/>
          <a:lstStyle/>
          <a:p>
            <a:fld id="{2F9D0853-84AD-4B1A-8D92-2319BE3AE78B}" type="slidenum">
              <a:rPr lang="en-US" smtClean="0">
                <a:solidFill>
                  <a:srgbClr val="244061"/>
                </a:solidFill>
              </a:rPr>
              <a:pPr/>
              <a:t>‹#›</a:t>
            </a:fld>
            <a:endParaRPr lang="en-US">
              <a:solidFill>
                <a:srgbClr val="244061"/>
              </a:solidFill>
            </a:endParaRPr>
          </a:p>
        </p:txBody>
      </p:sp>
    </p:spTree>
    <p:extLst>
      <p:ext uri="{BB962C8B-B14F-4D97-AF65-F5344CB8AC3E}">
        <p14:creationId xmlns:p14="http://schemas.microsoft.com/office/powerpoint/2010/main" val="379834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solidFill>
                  <a:srgbClr val="244061"/>
                </a:solidFill>
              </a:rPr>
              <a:pPr/>
              <a:t>9/20/2022</a:t>
            </a:fld>
            <a:endParaRPr lang="en-US">
              <a:solidFill>
                <a:srgbClr val="244061"/>
              </a:solidFill>
            </a:endParaRPr>
          </a:p>
        </p:txBody>
      </p:sp>
      <p:sp>
        <p:nvSpPr>
          <p:cNvPr id="3" name="Footer Placeholder 2"/>
          <p:cNvSpPr>
            <a:spLocks noGrp="1"/>
          </p:cNvSpPr>
          <p:nvPr>
            <p:ph type="ftr" sz="quarter" idx="11"/>
          </p:nvPr>
        </p:nvSpPr>
        <p:spPr/>
        <p:txBody>
          <a:bodyPr/>
          <a:lstStyle/>
          <a:p>
            <a:endParaRPr lang="en-US">
              <a:solidFill>
                <a:srgbClr val="244061"/>
              </a:solidFill>
            </a:endParaRPr>
          </a:p>
        </p:txBody>
      </p:sp>
      <p:sp>
        <p:nvSpPr>
          <p:cNvPr id="4" name="Slide Number Placeholder 3"/>
          <p:cNvSpPr>
            <a:spLocks noGrp="1"/>
          </p:cNvSpPr>
          <p:nvPr>
            <p:ph type="sldNum" sz="quarter" idx="12"/>
          </p:nvPr>
        </p:nvSpPr>
        <p:spPr/>
        <p:txBody>
          <a:bodyPr/>
          <a:lstStyle/>
          <a:p>
            <a:fld id="{2F9D0853-84AD-4B1A-8D92-2319BE3AE78B}" type="slidenum">
              <a:rPr lang="en-US" smtClean="0">
                <a:solidFill>
                  <a:srgbClr val="244061"/>
                </a:solidFill>
              </a:rPr>
              <a:pPr/>
              <a:t>‹#›</a:t>
            </a:fld>
            <a:endParaRPr lang="en-US">
              <a:solidFill>
                <a:srgbClr val="244061"/>
              </a:solidFill>
            </a:endParaRPr>
          </a:p>
        </p:txBody>
      </p:sp>
    </p:spTree>
    <p:extLst>
      <p:ext uri="{BB962C8B-B14F-4D97-AF65-F5344CB8AC3E}">
        <p14:creationId xmlns:p14="http://schemas.microsoft.com/office/powerpoint/2010/main" val="3922897584"/>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solidFill>
                <a:srgbClr val="244061"/>
              </a:solidFill>
            </a:endParaRPr>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solidFill>
                <a:srgbClr val="244061"/>
              </a:solidFill>
            </a:endParaRPr>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solidFill>
                  <a:srgbClr val="244061"/>
                </a:solidFill>
              </a:rPr>
              <a:pPr/>
              <a:t>‹#›</a:t>
            </a:fld>
            <a:endParaRPr lang="en-US" altLang="en-US">
              <a:solidFill>
                <a:srgbClr val="244061"/>
              </a:solidFill>
            </a:endParaRPr>
          </a:p>
        </p:txBody>
      </p:sp>
    </p:spTree>
    <p:extLst>
      <p:ext uri="{BB962C8B-B14F-4D97-AF65-F5344CB8AC3E}">
        <p14:creationId xmlns:p14="http://schemas.microsoft.com/office/powerpoint/2010/main" val="196932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53140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294371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2064767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229783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1453844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13835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AAF7A9C8-CFBB-46F3-BE36-A226E954772A}"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89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386116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61948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313088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B028E71-A12F-F077-503D-962B702139D8}"/>
              </a:ext>
            </a:extLst>
          </p:cNvPr>
          <p:cNvSpPr>
            <a:spLocks noGrp="1"/>
          </p:cNvSpPr>
          <p:nvPr>
            <p:ph type="dt" sz="half" idx="10"/>
          </p:nvPr>
        </p:nvSpPr>
        <p:spPr/>
        <p:txBody>
          <a:bodyPr/>
          <a:lstStyle>
            <a:lvl1pPr>
              <a:defRPr/>
            </a:lvl1pPr>
          </a:lstStyle>
          <a:p>
            <a:pPr>
              <a:defRPr/>
            </a:pPr>
            <a:fld id="{FA5FA001-7B52-43DC-AF6A-7FD2CF279C22}" type="datetimeFigureOut">
              <a:rPr lang="en-US"/>
              <a:pPr>
                <a:defRPr/>
              </a:pPr>
              <a:t>9/20/2022</a:t>
            </a:fld>
            <a:endParaRPr lang="en-US"/>
          </a:p>
        </p:txBody>
      </p:sp>
      <p:sp>
        <p:nvSpPr>
          <p:cNvPr id="5" name="Footer Placeholder 4">
            <a:extLst>
              <a:ext uri="{FF2B5EF4-FFF2-40B4-BE49-F238E27FC236}">
                <a16:creationId xmlns:a16="http://schemas.microsoft.com/office/drawing/2014/main" id="{9C450E38-D345-3C4D-23BE-EFC9F9A853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23805F-5259-424D-6782-28906A1BB66A}"/>
              </a:ext>
            </a:extLst>
          </p:cNvPr>
          <p:cNvSpPr>
            <a:spLocks noGrp="1"/>
          </p:cNvSpPr>
          <p:nvPr>
            <p:ph type="sldNum" sz="quarter" idx="12"/>
          </p:nvPr>
        </p:nvSpPr>
        <p:spPr/>
        <p:txBody>
          <a:bodyPr/>
          <a:lstStyle>
            <a:lvl1pPr>
              <a:defRPr/>
            </a:lvl1pPr>
          </a:lstStyle>
          <a:p>
            <a:pPr>
              <a:defRPr/>
            </a:pPr>
            <a:fld id="{F47F8FA9-81D8-470B-89CE-F0B554630535}" type="slidenum">
              <a:rPr lang="en-US"/>
              <a:pPr>
                <a:defRPr/>
              </a:pPr>
              <a:t>‹#›</a:t>
            </a:fld>
            <a:endParaRPr lang="en-US"/>
          </a:p>
        </p:txBody>
      </p:sp>
    </p:spTree>
    <p:extLst>
      <p:ext uri="{BB962C8B-B14F-4D97-AF65-F5344CB8AC3E}">
        <p14:creationId xmlns:p14="http://schemas.microsoft.com/office/powerpoint/2010/main" val="3064840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153E1-1C8C-FA0A-52B8-AE6C5DF96851}"/>
              </a:ext>
            </a:extLst>
          </p:cNvPr>
          <p:cNvSpPr>
            <a:spLocks noGrp="1"/>
          </p:cNvSpPr>
          <p:nvPr>
            <p:ph type="dt" sz="half" idx="10"/>
          </p:nvPr>
        </p:nvSpPr>
        <p:spPr/>
        <p:txBody>
          <a:bodyPr/>
          <a:lstStyle>
            <a:lvl1pPr>
              <a:defRPr/>
            </a:lvl1pPr>
          </a:lstStyle>
          <a:p>
            <a:pPr>
              <a:defRPr/>
            </a:pPr>
            <a:fld id="{679358BC-3AC5-4BDB-BBF8-3A8F9A4B3B8F}" type="datetimeFigureOut">
              <a:rPr lang="en-US"/>
              <a:pPr>
                <a:defRPr/>
              </a:pPr>
              <a:t>9/20/2022</a:t>
            </a:fld>
            <a:endParaRPr lang="en-US"/>
          </a:p>
        </p:txBody>
      </p:sp>
      <p:sp>
        <p:nvSpPr>
          <p:cNvPr id="5" name="Footer Placeholder 4">
            <a:extLst>
              <a:ext uri="{FF2B5EF4-FFF2-40B4-BE49-F238E27FC236}">
                <a16:creationId xmlns:a16="http://schemas.microsoft.com/office/drawing/2014/main" id="{8385D7D6-7672-38A1-9698-95A590E999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9E5BE7-2302-6BE7-624A-0A556E65F0C5}"/>
              </a:ext>
            </a:extLst>
          </p:cNvPr>
          <p:cNvSpPr>
            <a:spLocks noGrp="1"/>
          </p:cNvSpPr>
          <p:nvPr>
            <p:ph type="sldNum" sz="quarter" idx="12"/>
          </p:nvPr>
        </p:nvSpPr>
        <p:spPr/>
        <p:txBody>
          <a:bodyPr/>
          <a:lstStyle>
            <a:lvl1pPr>
              <a:defRPr/>
            </a:lvl1pPr>
          </a:lstStyle>
          <a:p>
            <a:pPr>
              <a:defRPr/>
            </a:pPr>
            <a:fld id="{7C435471-5DF7-4081-8275-90FB325D7387}" type="slidenum">
              <a:rPr lang="en-US"/>
              <a:pPr>
                <a:defRPr/>
              </a:pPr>
              <a:t>‹#›</a:t>
            </a:fld>
            <a:endParaRPr lang="en-US"/>
          </a:p>
        </p:txBody>
      </p:sp>
    </p:spTree>
    <p:extLst>
      <p:ext uri="{BB962C8B-B14F-4D97-AF65-F5344CB8AC3E}">
        <p14:creationId xmlns:p14="http://schemas.microsoft.com/office/powerpoint/2010/main" val="2174514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50790-B044-439B-68C8-C6AB8EA7EF27}"/>
              </a:ext>
            </a:extLst>
          </p:cNvPr>
          <p:cNvSpPr>
            <a:spLocks noGrp="1"/>
          </p:cNvSpPr>
          <p:nvPr>
            <p:ph type="dt" sz="half" idx="10"/>
          </p:nvPr>
        </p:nvSpPr>
        <p:spPr/>
        <p:txBody>
          <a:bodyPr/>
          <a:lstStyle>
            <a:lvl1pPr>
              <a:defRPr/>
            </a:lvl1pPr>
          </a:lstStyle>
          <a:p>
            <a:pPr>
              <a:defRPr/>
            </a:pPr>
            <a:fld id="{BEFC57C7-587A-46D0-9FD2-703B95B3C513}" type="datetimeFigureOut">
              <a:rPr lang="en-US"/>
              <a:pPr>
                <a:defRPr/>
              </a:pPr>
              <a:t>9/20/2022</a:t>
            </a:fld>
            <a:endParaRPr lang="en-US"/>
          </a:p>
        </p:txBody>
      </p:sp>
      <p:sp>
        <p:nvSpPr>
          <p:cNvPr id="5" name="Footer Placeholder 4">
            <a:extLst>
              <a:ext uri="{FF2B5EF4-FFF2-40B4-BE49-F238E27FC236}">
                <a16:creationId xmlns:a16="http://schemas.microsoft.com/office/drawing/2014/main" id="{82E70D3D-9DB9-0CB1-F308-F8B124A66C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AFE5AC-439B-9815-42DC-4F3D98181A61}"/>
              </a:ext>
            </a:extLst>
          </p:cNvPr>
          <p:cNvSpPr>
            <a:spLocks noGrp="1"/>
          </p:cNvSpPr>
          <p:nvPr>
            <p:ph type="sldNum" sz="quarter" idx="12"/>
          </p:nvPr>
        </p:nvSpPr>
        <p:spPr/>
        <p:txBody>
          <a:bodyPr/>
          <a:lstStyle>
            <a:lvl1pPr>
              <a:defRPr/>
            </a:lvl1pPr>
          </a:lstStyle>
          <a:p>
            <a:pPr>
              <a:defRPr/>
            </a:pPr>
            <a:fld id="{C7C133EB-B8CA-4557-AFDF-597F7F01BD9D}" type="slidenum">
              <a:rPr lang="en-US"/>
              <a:pPr>
                <a:defRPr/>
              </a:pPr>
              <a:t>‹#›</a:t>
            </a:fld>
            <a:endParaRPr lang="en-US"/>
          </a:p>
        </p:txBody>
      </p:sp>
    </p:spTree>
    <p:extLst>
      <p:ext uri="{BB962C8B-B14F-4D97-AF65-F5344CB8AC3E}">
        <p14:creationId xmlns:p14="http://schemas.microsoft.com/office/powerpoint/2010/main" val="3641264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7DCE7DB-E66C-481E-5160-9D9DFDA43504}"/>
              </a:ext>
            </a:extLst>
          </p:cNvPr>
          <p:cNvSpPr>
            <a:spLocks noGrp="1"/>
          </p:cNvSpPr>
          <p:nvPr>
            <p:ph type="dt" sz="half" idx="10"/>
          </p:nvPr>
        </p:nvSpPr>
        <p:spPr/>
        <p:txBody>
          <a:bodyPr/>
          <a:lstStyle>
            <a:lvl1pPr>
              <a:defRPr/>
            </a:lvl1pPr>
          </a:lstStyle>
          <a:p>
            <a:pPr>
              <a:defRPr/>
            </a:pPr>
            <a:fld id="{D11BB4B2-DCE2-40F1-A783-D3ADC2D33EBC}" type="datetimeFigureOut">
              <a:rPr lang="en-US"/>
              <a:pPr>
                <a:defRPr/>
              </a:pPr>
              <a:t>9/20/2022</a:t>
            </a:fld>
            <a:endParaRPr lang="en-US"/>
          </a:p>
        </p:txBody>
      </p:sp>
      <p:sp>
        <p:nvSpPr>
          <p:cNvPr id="6" name="Footer Placeholder 4">
            <a:extLst>
              <a:ext uri="{FF2B5EF4-FFF2-40B4-BE49-F238E27FC236}">
                <a16:creationId xmlns:a16="http://schemas.microsoft.com/office/drawing/2014/main" id="{5A66EE8B-6F35-96A0-CD8F-3E9918E1D2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81C2FF8-6855-2C18-DB1E-690FA6D3111E}"/>
              </a:ext>
            </a:extLst>
          </p:cNvPr>
          <p:cNvSpPr>
            <a:spLocks noGrp="1"/>
          </p:cNvSpPr>
          <p:nvPr>
            <p:ph type="sldNum" sz="quarter" idx="12"/>
          </p:nvPr>
        </p:nvSpPr>
        <p:spPr/>
        <p:txBody>
          <a:bodyPr/>
          <a:lstStyle>
            <a:lvl1pPr>
              <a:defRPr/>
            </a:lvl1pPr>
          </a:lstStyle>
          <a:p>
            <a:pPr>
              <a:defRPr/>
            </a:pPr>
            <a:fld id="{A9403633-31FB-4394-87A6-82E8C7963DD8}" type="slidenum">
              <a:rPr lang="en-US"/>
              <a:pPr>
                <a:defRPr/>
              </a:pPr>
              <a:t>‹#›</a:t>
            </a:fld>
            <a:endParaRPr lang="en-US"/>
          </a:p>
        </p:txBody>
      </p:sp>
    </p:spTree>
    <p:extLst>
      <p:ext uri="{BB962C8B-B14F-4D97-AF65-F5344CB8AC3E}">
        <p14:creationId xmlns:p14="http://schemas.microsoft.com/office/powerpoint/2010/main" val="1010369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8386CD-A206-F0DB-F1F7-8CF6AF9DDD87}"/>
              </a:ext>
            </a:extLst>
          </p:cNvPr>
          <p:cNvSpPr>
            <a:spLocks noGrp="1"/>
          </p:cNvSpPr>
          <p:nvPr>
            <p:ph type="dt" sz="half" idx="10"/>
          </p:nvPr>
        </p:nvSpPr>
        <p:spPr/>
        <p:txBody>
          <a:bodyPr/>
          <a:lstStyle>
            <a:lvl1pPr>
              <a:defRPr/>
            </a:lvl1pPr>
          </a:lstStyle>
          <a:p>
            <a:pPr>
              <a:defRPr/>
            </a:pPr>
            <a:fld id="{37D68BB4-B337-4849-9971-9E5E2477CF21}" type="datetimeFigureOut">
              <a:rPr lang="en-US"/>
              <a:pPr>
                <a:defRPr/>
              </a:pPr>
              <a:t>9/20/2022</a:t>
            </a:fld>
            <a:endParaRPr lang="en-US"/>
          </a:p>
        </p:txBody>
      </p:sp>
      <p:sp>
        <p:nvSpPr>
          <p:cNvPr id="8" name="Footer Placeholder 4">
            <a:extLst>
              <a:ext uri="{FF2B5EF4-FFF2-40B4-BE49-F238E27FC236}">
                <a16:creationId xmlns:a16="http://schemas.microsoft.com/office/drawing/2014/main" id="{69B71DF8-8968-D17C-575E-EEEF9F05865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EFEA98-EB7D-73B9-A558-9871BA7BA867}"/>
              </a:ext>
            </a:extLst>
          </p:cNvPr>
          <p:cNvSpPr>
            <a:spLocks noGrp="1"/>
          </p:cNvSpPr>
          <p:nvPr>
            <p:ph type="sldNum" sz="quarter" idx="12"/>
          </p:nvPr>
        </p:nvSpPr>
        <p:spPr/>
        <p:txBody>
          <a:bodyPr/>
          <a:lstStyle>
            <a:lvl1pPr>
              <a:defRPr/>
            </a:lvl1pPr>
          </a:lstStyle>
          <a:p>
            <a:pPr>
              <a:defRPr/>
            </a:pPr>
            <a:fld id="{B75C2E87-8BAD-4E57-A5E5-B4A024132876}" type="slidenum">
              <a:rPr lang="en-US"/>
              <a:pPr>
                <a:defRPr/>
              </a:pPr>
              <a:t>‹#›</a:t>
            </a:fld>
            <a:endParaRPr lang="en-US"/>
          </a:p>
        </p:txBody>
      </p:sp>
    </p:spTree>
    <p:extLst>
      <p:ext uri="{BB962C8B-B14F-4D97-AF65-F5344CB8AC3E}">
        <p14:creationId xmlns:p14="http://schemas.microsoft.com/office/powerpoint/2010/main" val="3059718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D483B83-D842-6AD8-6EFA-9C1789FB5C55}"/>
              </a:ext>
            </a:extLst>
          </p:cNvPr>
          <p:cNvSpPr>
            <a:spLocks noGrp="1"/>
          </p:cNvSpPr>
          <p:nvPr>
            <p:ph type="dt" sz="half" idx="10"/>
          </p:nvPr>
        </p:nvSpPr>
        <p:spPr/>
        <p:txBody>
          <a:bodyPr/>
          <a:lstStyle>
            <a:lvl1pPr>
              <a:defRPr/>
            </a:lvl1pPr>
          </a:lstStyle>
          <a:p>
            <a:pPr>
              <a:defRPr/>
            </a:pPr>
            <a:fld id="{3C86C7F1-1BB6-4024-80BC-D8D6FC9C7C33}" type="datetimeFigureOut">
              <a:rPr lang="en-US"/>
              <a:pPr>
                <a:defRPr/>
              </a:pPr>
              <a:t>9/20/2022</a:t>
            </a:fld>
            <a:endParaRPr lang="en-US"/>
          </a:p>
        </p:txBody>
      </p:sp>
      <p:sp>
        <p:nvSpPr>
          <p:cNvPr id="4" name="Footer Placeholder 4">
            <a:extLst>
              <a:ext uri="{FF2B5EF4-FFF2-40B4-BE49-F238E27FC236}">
                <a16:creationId xmlns:a16="http://schemas.microsoft.com/office/drawing/2014/main" id="{268C259A-5A16-B4D8-D5AC-0B000861343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A5E3E7-22E8-1023-5581-5BA17737519C}"/>
              </a:ext>
            </a:extLst>
          </p:cNvPr>
          <p:cNvSpPr>
            <a:spLocks noGrp="1"/>
          </p:cNvSpPr>
          <p:nvPr>
            <p:ph type="sldNum" sz="quarter" idx="12"/>
          </p:nvPr>
        </p:nvSpPr>
        <p:spPr/>
        <p:txBody>
          <a:bodyPr/>
          <a:lstStyle>
            <a:lvl1pPr>
              <a:defRPr/>
            </a:lvl1pPr>
          </a:lstStyle>
          <a:p>
            <a:pPr>
              <a:defRPr/>
            </a:pPr>
            <a:fld id="{23E8E9EB-B2D4-49CE-BF04-61B7BE507F80}" type="slidenum">
              <a:rPr lang="en-US"/>
              <a:pPr>
                <a:defRPr/>
              </a:pPr>
              <a:t>‹#›</a:t>
            </a:fld>
            <a:endParaRPr lang="en-US"/>
          </a:p>
        </p:txBody>
      </p:sp>
    </p:spTree>
    <p:extLst>
      <p:ext uri="{BB962C8B-B14F-4D97-AF65-F5344CB8AC3E}">
        <p14:creationId xmlns:p14="http://schemas.microsoft.com/office/powerpoint/2010/main" val="1012711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D9348C-7083-0CB8-4199-777590C8CC3B}"/>
              </a:ext>
            </a:extLst>
          </p:cNvPr>
          <p:cNvSpPr>
            <a:spLocks noGrp="1"/>
          </p:cNvSpPr>
          <p:nvPr>
            <p:ph type="dt" sz="half" idx="10"/>
          </p:nvPr>
        </p:nvSpPr>
        <p:spPr/>
        <p:txBody>
          <a:bodyPr/>
          <a:lstStyle>
            <a:lvl1pPr>
              <a:defRPr/>
            </a:lvl1pPr>
          </a:lstStyle>
          <a:p>
            <a:pPr>
              <a:defRPr/>
            </a:pPr>
            <a:fld id="{BFD696A0-F363-45B2-9B77-15DA9F6CBA10}" type="datetimeFigureOut">
              <a:rPr lang="en-US"/>
              <a:pPr>
                <a:defRPr/>
              </a:pPr>
              <a:t>9/20/2022</a:t>
            </a:fld>
            <a:endParaRPr lang="en-US"/>
          </a:p>
        </p:txBody>
      </p:sp>
      <p:sp>
        <p:nvSpPr>
          <p:cNvPr id="3" name="Footer Placeholder 4">
            <a:extLst>
              <a:ext uri="{FF2B5EF4-FFF2-40B4-BE49-F238E27FC236}">
                <a16:creationId xmlns:a16="http://schemas.microsoft.com/office/drawing/2014/main" id="{93A51228-B066-BE68-8836-9E7E6D9FF7C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767E18F-9C5F-2355-438F-1C253138EBB6}"/>
              </a:ext>
            </a:extLst>
          </p:cNvPr>
          <p:cNvSpPr>
            <a:spLocks noGrp="1"/>
          </p:cNvSpPr>
          <p:nvPr>
            <p:ph type="sldNum" sz="quarter" idx="12"/>
          </p:nvPr>
        </p:nvSpPr>
        <p:spPr/>
        <p:txBody>
          <a:bodyPr/>
          <a:lstStyle>
            <a:lvl1pPr>
              <a:defRPr/>
            </a:lvl1pPr>
          </a:lstStyle>
          <a:p>
            <a:pPr>
              <a:defRPr/>
            </a:pPr>
            <a:fld id="{E58583D9-FE1A-428A-85D6-82EF8CCC1694}" type="slidenum">
              <a:rPr lang="en-US"/>
              <a:pPr>
                <a:defRPr/>
              </a:pPr>
              <a:t>‹#›</a:t>
            </a:fld>
            <a:endParaRPr lang="en-US"/>
          </a:p>
        </p:txBody>
      </p:sp>
    </p:spTree>
    <p:extLst>
      <p:ext uri="{BB962C8B-B14F-4D97-AF65-F5344CB8AC3E}">
        <p14:creationId xmlns:p14="http://schemas.microsoft.com/office/powerpoint/2010/main" val="228528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152699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2D7DDA-3AEE-7B4D-B680-2FF91A0A215A}"/>
              </a:ext>
            </a:extLst>
          </p:cNvPr>
          <p:cNvSpPr>
            <a:spLocks noGrp="1"/>
          </p:cNvSpPr>
          <p:nvPr>
            <p:ph type="dt" sz="half" idx="10"/>
          </p:nvPr>
        </p:nvSpPr>
        <p:spPr/>
        <p:txBody>
          <a:bodyPr/>
          <a:lstStyle>
            <a:lvl1pPr>
              <a:defRPr/>
            </a:lvl1pPr>
          </a:lstStyle>
          <a:p>
            <a:pPr>
              <a:defRPr/>
            </a:pPr>
            <a:fld id="{9BB65725-F053-4438-96E8-3708A89CA3F8}" type="datetimeFigureOut">
              <a:rPr lang="en-US"/>
              <a:pPr>
                <a:defRPr/>
              </a:pPr>
              <a:t>9/20/2022</a:t>
            </a:fld>
            <a:endParaRPr lang="en-US"/>
          </a:p>
        </p:txBody>
      </p:sp>
      <p:sp>
        <p:nvSpPr>
          <p:cNvPr id="6" name="Footer Placeholder 4">
            <a:extLst>
              <a:ext uri="{FF2B5EF4-FFF2-40B4-BE49-F238E27FC236}">
                <a16:creationId xmlns:a16="http://schemas.microsoft.com/office/drawing/2014/main" id="{B55A13F8-8EFA-6883-612E-009D13E4B0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2CFBA8-80A1-5BFF-EF82-FF8FDD8A1686}"/>
              </a:ext>
            </a:extLst>
          </p:cNvPr>
          <p:cNvSpPr>
            <a:spLocks noGrp="1"/>
          </p:cNvSpPr>
          <p:nvPr>
            <p:ph type="sldNum" sz="quarter" idx="12"/>
          </p:nvPr>
        </p:nvSpPr>
        <p:spPr/>
        <p:txBody>
          <a:bodyPr/>
          <a:lstStyle>
            <a:lvl1pPr>
              <a:defRPr/>
            </a:lvl1pPr>
          </a:lstStyle>
          <a:p>
            <a:pPr>
              <a:defRPr/>
            </a:pPr>
            <a:fld id="{128E8804-34D7-49B7-BAE8-F630EBDEF622}" type="slidenum">
              <a:rPr lang="en-US"/>
              <a:pPr>
                <a:defRPr/>
              </a:pPr>
              <a:t>‹#›</a:t>
            </a:fld>
            <a:endParaRPr lang="en-US"/>
          </a:p>
        </p:txBody>
      </p:sp>
    </p:spTree>
    <p:extLst>
      <p:ext uri="{BB962C8B-B14F-4D97-AF65-F5344CB8AC3E}">
        <p14:creationId xmlns:p14="http://schemas.microsoft.com/office/powerpoint/2010/main" val="3445170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D3595C5-E444-87B8-4FC9-90EB7A880C95}"/>
              </a:ext>
            </a:extLst>
          </p:cNvPr>
          <p:cNvSpPr>
            <a:spLocks noGrp="1"/>
          </p:cNvSpPr>
          <p:nvPr>
            <p:ph type="dt" sz="half" idx="10"/>
          </p:nvPr>
        </p:nvSpPr>
        <p:spPr/>
        <p:txBody>
          <a:bodyPr/>
          <a:lstStyle>
            <a:lvl1pPr>
              <a:defRPr/>
            </a:lvl1pPr>
          </a:lstStyle>
          <a:p>
            <a:pPr>
              <a:defRPr/>
            </a:pPr>
            <a:fld id="{7E0CAD45-8E5E-4437-9CC6-E9CBD4A97677}" type="datetimeFigureOut">
              <a:rPr lang="en-US"/>
              <a:pPr>
                <a:defRPr/>
              </a:pPr>
              <a:t>9/20/2022</a:t>
            </a:fld>
            <a:endParaRPr lang="en-US"/>
          </a:p>
        </p:txBody>
      </p:sp>
      <p:sp>
        <p:nvSpPr>
          <p:cNvPr id="6" name="Footer Placeholder 4">
            <a:extLst>
              <a:ext uri="{FF2B5EF4-FFF2-40B4-BE49-F238E27FC236}">
                <a16:creationId xmlns:a16="http://schemas.microsoft.com/office/drawing/2014/main" id="{B5FF43F8-4962-F3DA-94D0-EEC10FD875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31B7F3-B8DE-F48A-9FDF-CC62D4792CB6}"/>
              </a:ext>
            </a:extLst>
          </p:cNvPr>
          <p:cNvSpPr>
            <a:spLocks noGrp="1"/>
          </p:cNvSpPr>
          <p:nvPr>
            <p:ph type="sldNum" sz="quarter" idx="12"/>
          </p:nvPr>
        </p:nvSpPr>
        <p:spPr/>
        <p:txBody>
          <a:bodyPr/>
          <a:lstStyle>
            <a:lvl1pPr>
              <a:defRPr/>
            </a:lvl1pPr>
          </a:lstStyle>
          <a:p>
            <a:pPr>
              <a:defRPr/>
            </a:pPr>
            <a:fld id="{612BAE95-1CEA-4D97-BFAF-C20D01842909}" type="slidenum">
              <a:rPr lang="en-US"/>
              <a:pPr>
                <a:defRPr/>
              </a:pPr>
              <a:t>‹#›</a:t>
            </a:fld>
            <a:endParaRPr lang="en-US"/>
          </a:p>
        </p:txBody>
      </p:sp>
    </p:spTree>
    <p:extLst>
      <p:ext uri="{BB962C8B-B14F-4D97-AF65-F5344CB8AC3E}">
        <p14:creationId xmlns:p14="http://schemas.microsoft.com/office/powerpoint/2010/main" val="3088224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67493-AAB4-2409-1D3E-130902457B79}"/>
              </a:ext>
            </a:extLst>
          </p:cNvPr>
          <p:cNvSpPr>
            <a:spLocks noGrp="1"/>
          </p:cNvSpPr>
          <p:nvPr>
            <p:ph type="dt" sz="half" idx="10"/>
          </p:nvPr>
        </p:nvSpPr>
        <p:spPr/>
        <p:txBody>
          <a:bodyPr/>
          <a:lstStyle>
            <a:lvl1pPr>
              <a:defRPr/>
            </a:lvl1pPr>
          </a:lstStyle>
          <a:p>
            <a:pPr>
              <a:defRPr/>
            </a:pPr>
            <a:fld id="{FF878D0F-1F66-4E7D-8D1D-BFA2AE23A33C}" type="datetimeFigureOut">
              <a:rPr lang="en-US"/>
              <a:pPr>
                <a:defRPr/>
              </a:pPr>
              <a:t>9/20/2022</a:t>
            </a:fld>
            <a:endParaRPr lang="en-US"/>
          </a:p>
        </p:txBody>
      </p:sp>
      <p:sp>
        <p:nvSpPr>
          <p:cNvPr id="5" name="Footer Placeholder 4">
            <a:extLst>
              <a:ext uri="{FF2B5EF4-FFF2-40B4-BE49-F238E27FC236}">
                <a16:creationId xmlns:a16="http://schemas.microsoft.com/office/drawing/2014/main" id="{0752775A-90BF-BA3C-B445-8A71800187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F9ED9E-A603-8E45-FC37-6BA3B3B4A7CD}"/>
              </a:ext>
            </a:extLst>
          </p:cNvPr>
          <p:cNvSpPr>
            <a:spLocks noGrp="1"/>
          </p:cNvSpPr>
          <p:nvPr>
            <p:ph type="sldNum" sz="quarter" idx="12"/>
          </p:nvPr>
        </p:nvSpPr>
        <p:spPr/>
        <p:txBody>
          <a:bodyPr/>
          <a:lstStyle>
            <a:lvl1pPr>
              <a:defRPr/>
            </a:lvl1pPr>
          </a:lstStyle>
          <a:p>
            <a:pPr>
              <a:defRPr/>
            </a:pPr>
            <a:fld id="{A575E44A-AA0F-4369-941D-391FFDAAA2EB}" type="slidenum">
              <a:rPr lang="en-US"/>
              <a:pPr>
                <a:defRPr/>
              </a:pPr>
              <a:t>‹#›</a:t>
            </a:fld>
            <a:endParaRPr lang="en-US"/>
          </a:p>
        </p:txBody>
      </p:sp>
    </p:spTree>
    <p:extLst>
      <p:ext uri="{BB962C8B-B14F-4D97-AF65-F5344CB8AC3E}">
        <p14:creationId xmlns:p14="http://schemas.microsoft.com/office/powerpoint/2010/main" val="2986220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E4439-6A64-6366-E728-AF2C8841C9DA}"/>
              </a:ext>
            </a:extLst>
          </p:cNvPr>
          <p:cNvSpPr>
            <a:spLocks noGrp="1"/>
          </p:cNvSpPr>
          <p:nvPr>
            <p:ph type="dt" sz="half" idx="10"/>
          </p:nvPr>
        </p:nvSpPr>
        <p:spPr/>
        <p:txBody>
          <a:bodyPr/>
          <a:lstStyle>
            <a:lvl1pPr>
              <a:defRPr/>
            </a:lvl1pPr>
          </a:lstStyle>
          <a:p>
            <a:pPr>
              <a:defRPr/>
            </a:pPr>
            <a:fld id="{FF5CD349-3678-4D27-88BE-7764E961D4E1}" type="datetimeFigureOut">
              <a:rPr lang="en-US"/>
              <a:pPr>
                <a:defRPr/>
              </a:pPr>
              <a:t>9/20/2022</a:t>
            </a:fld>
            <a:endParaRPr lang="en-US"/>
          </a:p>
        </p:txBody>
      </p:sp>
      <p:sp>
        <p:nvSpPr>
          <p:cNvPr id="5" name="Footer Placeholder 4">
            <a:extLst>
              <a:ext uri="{FF2B5EF4-FFF2-40B4-BE49-F238E27FC236}">
                <a16:creationId xmlns:a16="http://schemas.microsoft.com/office/drawing/2014/main" id="{00A89D44-4DEA-D3F0-98A7-7D152D897E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E79A756-9D99-9504-6624-7BCCC706C9A2}"/>
              </a:ext>
            </a:extLst>
          </p:cNvPr>
          <p:cNvSpPr>
            <a:spLocks noGrp="1"/>
          </p:cNvSpPr>
          <p:nvPr>
            <p:ph type="sldNum" sz="quarter" idx="12"/>
          </p:nvPr>
        </p:nvSpPr>
        <p:spPr/>
        <p:txBody>
          <a:bodyPr/>
          <a:lstStyle>
            <a:lvl1pPr>
              <a:defRPr/>
            </a:lvl1pPr>
          </a:lstStyle>
          <a:p>
            <a:pPr>
              <a:defRPr/>
            </a:pPr>
            <a:fld id="{FA9E7792-7464-4B65-9354-0FED476830E1}" type="slidenum">
              <a:rPr lang="en-US"/>
              <a:pPr>
                <a:defRPr/>
              </a:pPr>
              <a:t>‹#›</a:t>
            </a:fld>
            <a:endParaRPr lang="en-US"/>
          </a:p>
        </p:txBody>
      </p:sp>
    </p:spTree>
    <p:extLst>
      <p:ext uri="{BB962C8B-B14F-4D97-AF65-F5344CB8AC3E}">
        <p14:creationId xmlns:p14="http://schemas.microsoft.com/office/powerpoint/2010/main" val="3532684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3611888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85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2374006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475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981476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91883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87698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145529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575394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3066185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856930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775632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pitchFamily="34" charset="0"/>
              </a:defRPr>
            </a:lvl1pPr>
          </a:lstStyle>
          <a:p>
            <a:pPr>
              <a:defRPr/>
            </a:pPr>
            <a:fld id="{3E9A75C6-3615-46A9-91C4-FEBF72F7FD1E}" type="datetimeFigureOut">
              <a:rPr lang="en-US"/>
              <a:pPr>
                <a:defRPr/>
              </a:pPr>
              <a:t>9/20/2022</a:t>
            </a:fld>
            <a:endParaRPr lang="en-US"/>
          </a:p>
        </p:txBody>
      </p:sp>
      <p:sp>
        <p:nvSpPr>
          <p:cNvPr id="5" name="Footer Placeholder 4"/>
          <p:cNvSpPr>
            <a:spLocks noGrp="1"/>
          </p:cNvSpPr>
          <p:nvPr>
            <p:ph type="ftr" sz="quarter" idx="11"/>
          </p:nvPr>
        </p:nvSpPr>
        <p:spPr/>
        <p:txBody>
          <a:bodyPr/>
          <a:lstStyle>
            <a:lvl1pPr>
              <a:defRPr smtClean="0">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itchFamily="34" charset="0"/>
              </a:defRPr>
            </a:lvl1pPr>
          </a:lstStyle>
          <a:p>
            <a:pPr>
              <a:defRPr/>
            </a:pPr>
            <a:fld id="{25BCF781-7FD1-4222-9482-59C5EF22A0F3}" type="slidenum">
              <a:rPr lang="en-US"/>
              <a:pPr>
                <a:defRPr/>
              </a:pPr>
              <a:t>‹#›</a:t>
            </a:fld>
            <a:endParaRPr lang="en-US"/>
          </a:p>
        </p:txBody>
      </p:sp>
    </p:spTree>
    <p:extLst>
      <p:ext uri="{BB962C8B-B14F-4D97-AF65-F5344CB8AC3E}">
        <p14:creationId xmlns:p14="http://schemas.microsoft.com/office/powerpoint/2010/main" val="3700979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7894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4925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272095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2190682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84338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3185228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217988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4220707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11982109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659021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37213952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2152754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4BD99E5F-7C28-4FEB-953A-8BCFD1926197}" type="slidenum">
              <a:rPr lang="en-US"/>
              <a:pPr>
                <a:defRPr/>
              </a:pPr>
              <a:t>‹#›</a:t>
            </a:fld>
            <a:endParaRPr lang="en-US"/>
          </a:p>
        </p:txBody>
      </p:sp>
    </p:spTree>
    <p:extLst>
      <p:ext uri="{BB962C8B-B14F-4D97-AF65-F5344CB8AC3E}">
        <p14:creationId xmlns:p14="http://schemas.microsoft.com/office/powerpoint/2010/main" val="1543156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85D820E2-F0FE-4A11-8244-6F797C1DD3D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770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30ACBE-F9A8-46E8-A2E7-FAF8F6A82198}" type="slidenum">
              <a:rPr lang="en-US"/>
              <a:pPr>
                <a:defRPr/>
              </a:pPr>
              <a:t>‹#›</a:t>
            </a:fld>
            <a:endParaRPr lang="en-US"/>
          </a:p>
        </p:txBody>
      </p:sp>
    </p:spTree>
    <p:extLst>
      <p:ext uri="{BB962C8B-B14F-4D97-AF65-F5344CB8AC3E}">
        <p14:creationId xmlns:p14="http://schemas.microsoft.com/office/powerpoint/2010/main" val="68717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D0174B-035F-4CA2-B5EF-CA7CA06F591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0530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933894-1DDE-472E-B8C2-A22C79498E0E}" type="slidenum">
              <a:rPr lang="en-US"/>
              <a:pPr>
                <a:defRPr/>
              </a:pPr>
              <a:t>‹#›</a:t>
            </a:fld>
            <a:endParaRPr lang="en-US"/>
          </a:p>
        </p:txBody>
      </p:sp>
    </p:spTree>
    <p:extLst>
      <p:ext uri="{BB962C8B-B14F-4D97-AF65-F5344CB8AC3E}">
        <p14:creationId xmlns:p14="http://schemas.microsoft.com/office/powerpoint/2010/main" val="895867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E8C1EE-5BCD-4BBF-8D9B-06FE4B702001}" type="slidenum">
              <a:rPr lang="en-US"/>
              <a:pPr>
                <a:defRPr/>
              </a:pPr>
              <a:t>‹#›</a:t>
            </a:fld>
            <a:endParaRPr lang="en-US"/>
          </a:p>
        </p:txBody>
      </p:sp>
    </p:spTree>
    <p:extLst>
      <p:ext uri="{BB962C8B-B14F-4D97-AF65-F5344CB8AC3E}">
        <p14:creationId xmlns:p14="http://schemas.microsoft.com/office/powerpoint/2010/main" val="2898502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10CCE38-653F-4C7F-9535-55F4F8111CB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32537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29C4D88-07BC-4F3A-A10E-65124232E5A9}" type="slidenum">
              <a:rPr lang="en-US"/>
              <a:pPr>
                <a:defRPr/>
              </a:pPr>
              <a:t>‹#›</a:t>
            </a:fld>
            <a:endParaRPr lang="en-US"/>
          </a:p>
        </p:txBody>
      </p:sp>
    </p:spTree>
    <p:extLst>
      <p:ext uri="{BB962C8B-B14F-4D97-AF65-F5344CB8AC3E}">
        <p14:creationId xmlns:p14="http://schemas.microsoft.com/office/powerpoint/2010/main" val="2062640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4DF09-D1C0-487B-A135-8CFEA1BDA6E1}" type="slidenum">
              <a:rPr lang="en-US"/>
              <a:pPr>
                <a:defRPr/>
              </a:pPr>
              <a:t>‹#›</a:t>
            </a:fld>
            <a:endParaRPr lang="en-US"/>
          </a:p>
        </p:txBody>
      </p:sp>
    </p:spTree>
    <p:extLst>
      <p:ext uri="{BB962C8B-B14F-4D97-AF65-F5344CB8AC3E}">
        <p14:creationId xmlns:p14="http://schemas.microsoft.com/office/powerpoint/2010/main" val="1228968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A6427-0D62-4440-9D31-DF327909B34C}" type="slidenum">
              <a:rPr lang="en-US"/>
              <a:pPr>
                <a:defRPr/>
              </a:pPr>
              <a:t>‹#›</a:t>
            </a:fld>
            <a:endParaRPr lang="en-US"/>
          </a:p>
        </p:txBody>
      </p:sp>
    </p:spTree>
    <p:extLst>
      <p:ext uri="{BB962C8B-B14F-4D97-AF65-F5344CB8AC3E}">
        <p14:creationId xmlns:p14="http://schemas.microsoft.com/office/powerpoint/2010/main" val="15626196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7ABAD-5DBA-4952-830E-0DAE5A2A554F}" type="slidenum">
              <a:rPr lang="en-US"/>
              <a:pPr>
                <a:defRPr/>
              </a:pPr>
              <a:t>‹#›</a:t>
            </a:fld>
            <a:endParaRPr lang="en-US"/>
          </a:p>
        </p:txBody>
      </p:sp>
    </p:spTree>
    <p:extLst>
      <p:ext uri="{BB962C8B-B14F-4D97-AF65-F5344CB8AC3E}">
        <p14:creationId xmlns:p14="http://schemas.microsoft.com/office/powerpoint/2010/main" val="25986778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0EFB5-3480-4808-9884-C58EEA819921}" type="slidenum">
              <a:rPr lang="en-US"/>
              <a:pPr>
                <a:defRPr/>
              </a:pPr>
              <a:t>‹#›</a:t>
            </a:fld>
            <a:endParaRPr lang="en-US"/>
          </a:p>
        </p:txBody>
      </p:sp>
    </p:spTree>
    <p:extLst>
      <p:ext uri="{BB962C8B-B14F-4D97-AF65-F5344CB8AC3E}">
        <p14:creationId xmlns:p14="http://schemas.microsoft.com/office/powerpoint/2010/main" val="31808604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3812945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7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52161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1657512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570309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42379741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15608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7922939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251914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3412621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3737125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7630404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24845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414602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9/20/2022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8400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735042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9/20/2022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108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9/20/2022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4592694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9/20/2022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094307842"/>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40585374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3"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79"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6"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5"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41"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2"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28"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29"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solidFill>
                <a:srgbClr val="EBCD5D"/>
              </a:solidFill>
            </a:endParaRPr>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solidFill>
                <a:srgbClr val="EBCD5D"/>
              </a:solidFill>
            </a:endParaRPr>
          </a:p>
        </p:txBody>
      </p:sp>
      <p:sp>
        <p:nvSpPr>
          <p:cNvPr id="111" name="Rectangle 99"/>
          <p:cNvSpPr>
            <a:spLocks noGrp="1" noChangeArrowheads="1"/>
          </p:cNvSpPr>
          <p:nvPr>
            <p:ph type="sldNum" sz="quarter" idx="12"/>
          </p:nvPr>
        </p:nvSpPr>
        <p:spPr/>
        <p:txBody>
          <a:bodyPr/>
          <a:lstStyle>
            <a:lvl1pPr>
              <a:defRPr smtClean="0"/>
            </a:lvl1pPr>
          </a:lstStyle>
          <a:p>
            <a:pPr>
              <a:defRPr/>
            </a:pPr>
            <a:fld id="{E36BFFE9-3C63-4A9F-97CA-79678CA5323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648771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3AB9D30C-DD6D-413D-8A4A-896A69C14F0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6751372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FB95EE11-4334-4437-8FFD-E7B538D9E7CF}"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990617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FCFCEC16-10BA-480E-AA61-4F6B5C6CF58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67672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401434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8"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9" name="Rectangle 99"/>
          <p:cNvSpPr>
            <a:spLocks noGrp="1" noChangeArrowheads="1"/>
          </p:cNvSpPr>
          <p:nvPr>
            <p:ph type="sldNum" sz="quarter" idx="12"/>
          </p:nvPr>
        </p:nvSpPr>
        <p:spPr>
          <a:ln/>
        </p:spPr>
        <p:txBody>
          <a:bodyPr/>
          <a:lstStyle>
            <a:lvl1pPr>
              <a:defRPr/>
            </a:lvl1pPr>
          </a:lstStyle>
          <a:p>
            <a:pPr>
              <a:defRPr/>
            </a:pPr>
            <a:fld id="{CC91DE1A-4C8B-4021-A43E-780F18B2CB47}"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8688844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4"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5" name="Rectangle 99"/>
          <p:cNvSpPr>
            <a:spLocks noGrp="1" noChangeArrowheads="1"/>
          </p:cNvSpPr>
          <p:nvPr>
            <p:ph type="sldNum" sz="quarter" idx="12"/>
          </p:nvPr>
        </p:nvSpPr>
        <p:spPr>
          <a:ln/>
        </p:spPr>
        <p:txBody>
          <a:bodyPr/>
          <a:lstStyle>
            <a:lvl1pPr>
              <a:defRPr/>
            </a:lvl1pPr>
          </a:lstStyle>
          <a:p>
            <a:pPr>
              <a:defRPr/>
            </a:pPr>
            <a:fld id="{1286B00C-30EB-4668-93B0-EB6AFBCCF6D3}"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792986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3"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4" name="Rectangle 99"/>
          <p:cNvSpPr>
            <a:spLocks noGrp="1" noChangeArrowheads="1"/>
          </p:cNvSpPr>
          <p:nvPr>
            <p:ph type="sldNum" sz="quarter" idx="12"/>
          </p:nvPr>
        </p:nvSpPr>
        <p:spPr>
          <a:ln/>
        </p:spPr>
        <p:txBody>
          <a:bodyPr/>
          <a:lstStyle>
            <a:lvl1pPr>
              <a:defRPr/>
            </a:lvl1pPr>
          </a:lstStyle>
          <a:p>
            <a:pPr>
              <a:defRPr/>
            </a:pPr>
            <a:fld id="{815B0FFA-E5BA-4DF9-A866-A72E2C6CD59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6428133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9EF8A5FC-2D4F-4AB3-B7E1-F018DEF18A1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572600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74C1DD66-FF5B-47B6-AF9E-3ED18F81BCFC}"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844149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5B38DF61-4B4E-46FC-A5DE-ED1901B0F872}"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8018619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7B3D2CC7-D608-4696-BA78-57E2971DF0B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5864838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137774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136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66974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2.xml"/><Relationship Id="rId7"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5" Type="http://schemas.openxmlformats.org/officeDocument/2006/relationships/slideLayout" Target="../slideLayouts/slideLayout134.xml"/><Relationship Id="rId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8.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20.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2066255-6DE2-4932-A73E-340080027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27" r:id="rId3"/>
    <p:sldLayoutId id="2147484728" r:id="rId4"/>
    <p:sldLayoutId id="2147484729" r:id="rId5"/>
    <p:sldLayoutId id="2147484746" r:id="rId6"/>
    <p:sldLayoutId id="2147484747" r:id="rId7"/>
    <p:sldLayoutId id="2147484730" r:id="rId8"/>
    <p:sldLayoutId id="2147484731" r:id="rId9"/>
    <p:sldLayoutId id="2147484732" r:id="rId10"/>
    <p:sldLayoutId id="21474847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1739045856"/>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3716658240"/>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3650081059"/>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9"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34"/>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pPr defTabSz="457200" fontAlgn="auto">
              <a:spcBef>
                <a:spcPts val="0"/>
              </a:spcBef>
              <a:spcAft>
                <a:spcPts val="0"/>
              </a:spcAft>
            </a:pPr>
            <a:fld id="{EB518395-2C89-4E91-B7F3-018EC0BF5214}" type="datetimeFigureOut">
              <a:rPr lang="en-US" smtClean="0">
                <a:solidFill>
                  <a:srgbClr val="244061"/>
                </a:solidFill>
                <a:cs typeface="+mn-cs"/>
              </a:rPr>
              <a:pPr defTabSz="457200" fontAlgn="auto">
                <a:spcBef>
                  <a:spcPts val="0"/>
                </a:spcBef>
                <a:spcAft>
                  <a:spcPts val="0"/>
                </a:spcAft>
              </a:pPr>
              <a:t>9/20/2022</a:t>
            </a:fld>
            <a:endParaRPr lang="en-US">
              <a:solidFill>
                <a:srgbClr val="244061"/>
              </a:solidFill>
              <a:cs typeface="+mn-cs"/>
            </a:endParaRPr>
          </a:p>
        </p:txBody>
      </p:sp>
      <p:sp>
        <p:nvSpPr>
          <p:cNvPr id="5" name="Footer Placeholder 4"/>
          <p:cNvSpPr>
            <a:spLocks noGrp="1"/>
          </p:cNvSpPr>
          <p:nvPr>
            <p:ph type="ftr" sz="quarter" idx="3"/>
          </p:nvPr>
        </p:nvSpPr>
        <p:spPr>
          <a:xfrm>
            <a:off x="2961865" y="6223834"/>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pPr defTabSz="457200" fontAlgn="auto">
              <a:spcBef>
                <a:spcPts val="0"/>
              </a:spcBef>
              <a:spcAft>
                <a:spcPts val="0"/>
              </a:spcAft>
            </a:pPr>
            <a:endParaRPr lang="en-US">
              <a:solidFill>
                <a:srgbClr val="244061"/>
              </a:solidFill>
              <a:cs typeface="+mn-cs"/>
            </a:endParaRPr>
          </a:p>
        </p:txBody>
      </p:sp>
      <p:sp>
        <p:nvSpPr>
          <p:cNvPr id="6" name="Slide Number Placeholder 5"/>
          <p:cNvSpPr>
            <a:spLocks noGrp="1"/>
          </p:cNvSpPr>
          <p:nvPr>
            <p:ph type="sldNum" sz="quarter" idx="4"/>
          </p:nvPr>
        </p:nvSpPr>
        <p:spPr>
          <a:xfrm>
            <a:off x="6997156" y="6223834"/>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pPr defTabSz="457200" fontAlgn="auto">
              <a:spcBef>
                <a:spcPts val="0"/>
              </a:spcBef>
              <a:spcAft>
                <a:spcPts val="0"/>
              </a:spcAft>
            </a:pPr>
            <a:fld id="{2F9D0853-84AD-4B1A-8D92-2319BE3AE78B}" type="slidenum">
              <a:rPr lang="en-US" smtClean="0">
                <a:solidFill>
                  <a:srgbClr val="244061"/>
                </a:solidFill>
                <a:cs typeface="+mn-cs"/>
              </a:rPr>
              <a:pPr defTabSz="457200" fontAlgn="auto">
                <a:spcBef>
                  <a:spcPts val="0"/>
                </a:spcBef>
                <a:spcAft>
                  <a:spcPts val="0"/>
                </a:spcAft>
              </a:pPr>
              <a:t>‹#›</a:t>
            </a:fld>
            <a:endParaRPr lang="en-US">
              <a:solidFill>
                <a:srgbClr val="244061"/>
              </a:solidFill>
              <a:cs typeface="+mn-cs"/>
            </a:endParaRPr>
          </a:p>
        </p:txBody>
      </p:sp>
    </p:spTree>
    <p:extLst>
      <p:ext uri="{BB962C8B-B14F-4D97-AF65-F5344CB8AC3E}">
        <p14:creationId xmlns:p14="http://schemas.microsoft.com/office/powerpoint/2010/main" val="1189611170"/>
      </p:ext>
    </p:extLst>
  </p:cSld>
  <p:clrMap bg1="lt1" tx1="dk1" bg2="lt2" tx2="dk2" accent1="accent1" accent2="accent2" accent3="accent3" accent4="accent4" accent5="accent5" accent6="accent6" hlink="hlink" folHlink="folHlink"/>
  <p:sldLayoutIdLst>
    <p:sldLayoutId id="2147485075" r:id="rId1"/>
    <p:sldLayoutId id="2147485076" r:id="rId2"/>
    <p:sldLayoutId id="2147485077" r:id="rId3"/>
    <p:sldLayoutId id="2147485078" r:id="rId4"/>
    <p:sldLayoutId id="2147485079" r:id="rId5"/>
    <p:sldLayoutId id="2147485080"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78671875"/>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D0A9AB5-C634-A15B-F651-0863DB0D43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3F91DD6-783E-2CF3-CA02-BE0E4CEE53A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EEF45C-7A61-EB51-7F22-B5F1DDD8100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0B54663F-37F6-4DB7-A890-11F555A958C3}" type="datetimeFigureOut">
              <a:rPr lang="en-US"/>
              <a:pPr>
                <a:defRPr/>
              </a:pPr>
              <a:t>9/20/2022</a:t>
            </a:fld>
            <a:endParaRPr lang="en-US"/>
          </a:p>
        </p:txBody>
      </p:sp>
      <p:sp>
        <p:nvSpPr>
          <p:cNvPr id="5" name="Footer Placeholder 4">
            <a:extLst>
              <a:ext uri="{FF2B5EF4-FFF2-40B4-BE49-F238E27FC236}">
                <a16:creationId xmlns:a16="http://schemas.microsoft.com/office/drawing/2014/main" id="{D96FE85D-0B3D-DBE3-9FDD-B4395665AE8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6707E94A-6E95-CD0C-BCEF-86AB2243BBC4}"/>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89180514-89F8-4D88-8229-21E0177CE714}" type="slidenum">
              <a:rPr lang="en-US"/>
              <a:pPr>
                <a:defRPr/>
              </a:pPr>
              <a:t>‹#›</a:t>
            </a:fld>
            <a:endParaRPr lang="en-US"/>
          </a:p>
        </p:txBody>
      </p:sp>
    </p:spTree>
    <p:extLst>
      <p:ext uri="{BB962C8B-B14F-4D97-AF65-F5344CB8AC3E}">
        <p14:creationId xmlns:p14="http://schemas.microsoft.com/office/powerpoint/2010/main" val="1599307597"/>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235163821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 id="2147484933"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485757525"/>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3D06789-55DB-49F7-801F-6A23EF7169E6}" type="slidenum">
              <a:rPr lang="en-US"/>
              <a:pPr>
                <a:defRPr/>
              </a:pPr>
              <a:t>‹#›</a:t>
            </a:fld>
            <a:endParaRPr lang="en-US"/>
          </a:p>
        </p:txBody>
      </p:sp>
    </p:spTree>
    <p:extLst>
      <p:ext uri="{BB962C8B-B14F-4D97-AF65-F5344CB8AC3E}">
        <p14:creationId xmlns:p14="http://schemas.microsoft.com/office/powerpoint/2010/main" val="1251431963"/>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9707972"/>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498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9/20/2022</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863504916"/>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p:cNvGrpSpPr>
            <a:grpSpLocks/>
          </p:cNvGrpSpPr>
          <p:nvPr/>
        </p:nvGrpSpPr>
        <p:grpSpPr bwMode="auto">
          <a:xfrm>
            <a:off x="0" y="0"/>
            <a:ext cx="9144000" cy="6858000"/>
            <a:chOff x="0" y="0"/>
            <a:chExt cx="5760" cy="4320"/>
          </a:xfrm>
        </p:grpSpPr>
        <p:grpSp>
          <p:nvGrpSpPr>
            <p:cNvPr id="1032" name="Group 100"/>
            <p:cNvGrpSpPr>
              <a:grpSpLocks/>
            </p:cNvGrpSpPr>
            <p:nvPr userDrawn="1"/>
          </p:nvGrpSpPr>
          <p:grpSpPr bwMode="auto">
            <a:xfrm>
              <a:off x="0" y="0"/>
              <a:ext cx="5760" cy="4320"/>
              <a:chOff x="0" y="0"/>
              <a:chExt cx="5760" cy="4320"/>
            </a:xfrm>
          </p:grpSpPr>
          <p:sp>
            <p:nvSpPr>
              <p:cNvPr id="1034"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35"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38"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1039" name="Group 8"/>
              <p:cNvGrpSpPr>
                <a:grpSpLocks/>
              </p:cNvGrpSpPr>
              <p:nvPr/>
            </p:nvGrpSpPr>
            <p:grpSpPr bwMode="auto">
              <a:xfrm>
                <a:off x="8" y="32"/>
                <a:ext cx="5724" cy="608"/>
                <a:chOff x="8" y="32"/>
                <a:chExt cx="5724" cy="608"/>
              </a:xfrm>
            </p:grpSpPr>
            <p:sp>
              <p:nvSpPr>
                <p:cNvPr id="1040"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41"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1042" name="Group 11"/>
                <p:cNvGrpSpPr>
                  <a:grpSpLocks/>
                </p:cNvGrpSpPr>
                <p:nvPr userDrawn="1"/>
              </p:nvGrpSpPr>
              <p:grpSpPr bwMode="auto">
                <a:xfrm>
                  <a:off x="272" y="400"/>
                  <a:ext cx="5208" cy="113"/>
                  <a:chOff x="254" y="463"/>
                  <a:chExt cx="5208" cy="113"/>
                </a:xfrm>
              </p:grpSpPr>
              <p:sp>
                <p:nvSpPr>
                  <p:cNvPr id="1088"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9"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1090" name="Group 14"/>
                  <p:cNvGrpSpPr>
                    <a:grpSpLocks/>
                  </p:cNvGrpSpPr>
                  <p:nvPr/>
                </p:nvGrpSpPr>
                <p:grpSpPr bwMode="auto">
                  <a:xfrm>
                    <a:off x="450" y="463"/>
                    <a:ext cx="4812" cy="113"/>
                    <a:chOff x="450" y="463"/>
                    <a:chExt cx="4812" cy="113"/>
                  </a:xfrm>
                </p:grpSpPr>
                <p:grpSp>
                  <p:nvGrpSpPr>
                    <p:cNvPr id="1091" name="Group 15"/>
                    <p:cNvGrpSpPr>
                      <a:grpSpLocks/>
                    </p:cNvGrpSpPr>
                    <p:nvPr/>
                  </p:nvGrpSpPr>
                  <p:grpSpPr bwMode="auto">
                    <a:xfrm>
                      <a:off x="450" y="464"/>
                      <a:ext cx="2928" cy="112"/>
                      <a:chOff x="0" y="283"/>
                      <a:chExt cx="5760" cy="220"/>
                    </a:xfrm>
                  </p:grpSpPr>
                  <p:grpSp>
                    <p:nvGrpSpPr>
                      <p:cNvPr id="1105" name="Group 16"/>
                      <p:cNvGrpSpPr>
                        <a:grpSpLocks/>
                      </p:cNvGrpSpPr>
                      <p:nvPr/>
                    </p:nvGrpSpPr>
                    <p:grpSpPr bwMode="auto">
                      <a:xfrm>
                        <a:off x="0" y="283"/>
                        <a:ext cx="823" cy="220"/>
                        <a:chOff x="240" y="720"/>
                        <a:chExt cx="3980" cy="1064"/>
                      </a:xfrm>
                    </p:grpSpPr>
                    <p:sp>
                      <p:nvSpPr>
                        <p:cNvPr id="1124"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5"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6" name="Group 19"/>
                      <p:cNvGrpSpPr>
                        <a:grpSpLocks/>
                      </p:cNvGrpSpPr>
                      <p:nvPr/>
                    </p:nvGrpSpPr>
                    <p:grpSpPr bwMode="auto">
                      <a:xfrm>
                        <a:off x="823" y="283"/>
                        <a:ext cx="823" cy="220"/>
                        <a:chOff x="240" y="720"/>
                        <a:chExt cx="3980" cy="1064"/>
                      </a:xfrm>
                    </p:grpSpPr>
                    <p:sp>
                      <p:nvSpPr>
                        <p:cNvPr id="1122"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3"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7" name="Group 22"/>
                      <p:cNvGrpSpPr>
                        <a:grpSpLocks/>
                      </p:cNvGrpSpPr>
                      <p:nvPr/>
                    </p:nvGrpSpPr>
                    <p:grpSpPr bwMode="auto">
                      <a:xfrm>
                        <a:off x="1646" y="283"/>
                        <a:ext cx="823" cy="220"/>
                        <a:chOff x="1646" y="283"/>
                        <a:chExt cx="823" cy="220"/>
                      </a:xfrm>
                    </p:grpSpPr>
                    <p:sp>
                      <p:nvSpPr>
                        <p:cNvPr id="1120"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1"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8" name="Group 25"/>
                      <p:cNvGrpSpPr>
                        <a:grpSpLocks/>
                      </p:cNvGrpSpPr>
                      <p:nvPr/>
                    </p:nvGrpSpPr>
                    <p:grpSpPr bwMode="auto">
                      <a:xfrm>
                        <a:off x="2469" y="283"/>
                        <a:ext cx="822" cy="220"/>
                        <a:chOff x="240" y="720"/>
                        <a:chExt cx="3980" cy="1064"/>
                      </a:xfrm>
                    </p:grpSpPr>
                    <p:sp>
                      <p:nvSpPr>
                        <p:cNvPr id="1118"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9"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9" name="Group 28"/>
                      <p:cNvGrpSpPr>
                        <a:grpSpLocks/>
                      </p:cNvGrpSpPr>
                      <p:nvPr/>
                    </p:nvGrpSpPr>
                    <p:grpSpPr bwMode="auto">
                      <a:xfrm>
                        <a:off x="3291" y="283"/>
                        <a:ext cx="823" cy="220"/>
                        <a:chOff x="240" y="720"/>
                        <a:chExt cx="3980" cy="1064"/>
                      </a:xfrm>
                    </p:grpSpPr>
                    <p:sp>
                      <p:nvSpPr>
                        <p:cNvPr id="1116"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7"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10" name="Group 31"/>
                      <p:cNvGrpSpPr>
                        <a:grpSpLocks/>
                      </p:cNvGrpSpPr>
                      <p:nvPr/>
                    </p:nvGrpSpPr>
                    <p:grpSpPr bwMode="auto">
                      <a:xfrm>
                        <a:off x="4114" y="283"/>
                        <a:ext cx="823" cy="220"/>
                        <a:chOff x="240" y="720"/>
                        <a:chExt cx="3980" cy="1064"/>
                      </a:xfrm>
                    </p:grpSpPr>
                    <p:sp>
                      <p:nvSpPr>
                        <p:cNvPr id="1114"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5"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11" name="Group 34"/>
                      <p:cNvGrpSpPr>
                        <a:grpSpLocks/>
                      </p:cNvGrpSpPr>
                      <p:nvPr/>
                    </p:nvGrpSpPr>
                    <p:grpSpPr bwMode="auto">
                      <a:xfrm>
                        <a:off x="4937" y="283"/>
                        <a:ext cx="823" cy="220"/>
                        <a:chOff x="240" y="720"/>
                        <a:chExt cx="3980" cy="1064"/>
                      </a:xfrm>
                    </p:grpSpPr>
                    <p:sp>
                      <p:nvSpPr>
                        <p:cNvPr id="1112"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3"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92" name="Group 37"/>
                    <p:cNvGrpSpPr>
                      <a:grpSpLocks/>
                    </p:cNvGrpSpPr>
                    <p:nvPr/>
                  </p:nvGrpSpPr>
                  <p:grpSpPr bwMode="auto">
                    <a:xfrm>
                      <a:off x="3378" y="463"/>
                      <a:ext cx="418" cy="112"/>
                      <a:chOff x="240" y="720"/>
                      <a:chExt cx="3980" cy="1064"/>
                    </a:xfrm>
                  </p:grpSpPr>
                  <p:sp>
                    <p:nvSpPr>
                      <p:cNvPr id="1103"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4"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3" name="Group 40"/>
                    <p:cNvGrpSpPr>
                      <a:grpSpLocks/>
                    </p:cNvGrpSpPr>
                    <p:nvPr/>
                  </p:nvGrpSpPr>
                  <p:grpSpPr bwMode="auto">
                    <a:xfrm>
                      <a:off x="3796" y="463"/>
                      <a:ext cx="419" cy="112"/>
                      <a:chOff x="240" y="720"/>
                      <a:chExt cx="3980" cy="1064"/>
                    </a:xfrm>
                  </p:grpSpPr>
                  <p:sp>
                    <p:nvSpPr>
                      <p:cNvPr id="1101"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2"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4" name="Group 43"/>
                    <p:cNvGrpSpPr>
                      <a:grpSpLocks/>
                    </p:cNvGrpSpPr>
                    <p:nvPr/>
                  </p:nvGrpSpPr>
                  <p:grpSpPr bwMode="auto">
                    <a:xfrm>
                      <a:off x="4215" y="463"/>
                      <a:ext cx="418" cy="112"/>
                      <a:chOff x="1646" y="283"/>
                      <a:chExt cx="823" cy="220"/>
                    </a:xfrm>
                  </p:grpSpPr>
                  <p:sp>
                    <p:nvSpPr>
                      <p:cNvPr id="1099"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0"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5" name="Group 46"/>
                    <p:cNvGrpSpPr>
                      <a:grpSpLocks/>
                    </p:cNvGrpSpPr>
                    <p:nvPr/>
                  </p:nvGrpSpPr>
                  <p:grpSpPr bwMode="auto">
                    <a:xfrm>
                      <a:off x="4633" y="463"/>
                      <a:ext cx="418" cy="112"/>
                      <a:chOff x="240" y="720"/>
                      <a:chExt cx="3980" cy="1064"/>
                    </a:xfrm>
                  </p:grpSpPr>
                  <p:sp>
                    <p:nvSpPr>
                      <p:cNvPr id="1097"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98"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96"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43" name="Group 50"/>
                <p:cNvGrpSpPr>
                  <a:grpSpLocks/>
                </p:cNvGrpSpPr>
                <p:nvPr userDrawn="1"/>
              </p:nvGrpSpPr>
              <p:grpSpPr bwMode="auto">
                <a:xfrm>
                  <a:off x="262" y="399"/>
                  <a:ext cx="5208" cy="113"/>
                  <a:chOff x="254" y="463"/>
                  <a:chExt cx="5208" cy="113"/>
                </a:xfrm>
              </p:grpSpPr>
              <p:sp>
                <p:nvSpPr>
                  <p:cNvPr id="1050"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51"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1052" name="Group 53"/>
                  <p:cNvGrpSpPr>
                    <a:grpSpLocks/>
                  </p:cNvGrpSpPr>
                  <p:nvPr/>
                </p:nvGrpSpPr>
                <p:grpSpPr bwMode="auto">
                  <a:xfrm>
                    <a:off x="450" y="463"/>
                    <a:ext cx="4812" cy="113"/>
                    <a:chOff x="450" y="463"/>
                    <a:chExt cx="4812" cy="113"/>
                  </a:xfrm>
                </p:grpSpPr>
                <p:grpSp>
                  <p:nvGrpSpPr>
                    <p:cNvPr id="1053" name="Group 54"/>
                    <p:cNvGrpSpPr>
                      <a:grpSpLocks/>
                    </p:cNvGrpSpPr>
                    <p:nvPr/>
                  </p:nvGrpSpPr>
                  <p:grpSpPr bwMode="auto">
                    <a:xfrm>
                      <a:off x="450" y="464"/>
                      <a:ext cx="2928" cy="112"/>
                      <a:chOff x="0" y="283"/>
                      <a:chExt cx="5760" cy="220"/>
                    </a:xfrm>
                  </p:grpSpPr>
                  <p:grpSp>
                    <p:nvGrpSpPr>
                      <p:cNvPr id="1067" name="Group 55"/>
                      <p:cNvGrpSpPr>
                        <a:grpSpLocks/>
                      </p:cNvGrpSpPr>
                      <p:nvPr/>
                    </p:nvGrpSpPr>
                    <p:grpSpPr bwMode="auto">
                      <a:xfrm>
                        <a:off x="0" y="283"/>
                        <a:ext cx="823" cy="220"/>
                        <a:chOff x="240" y="720"/>
                        <a:chExt cx="3980" cy="1064"/>
                      </a:xfrm>
                    </p:grpSpPr>
                    <p:sp>
                      <p:nvSpPr>
                        <p:cNvPr id="1086"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7"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68" name="Group 58"/>
                      <p:cNvGrpSpPr>
                        <a:grpSpLocks/>
                      </p:cNvGrpSpPr>
                      <p:nvPr/>
                    </p:nvGrpSpPr>
                    <p:grpSpPr bwMode="auto">
                      <a:xfrm>
                        <a:off x="823" y="283"/>
                        <a:ext cx="823" cy="220"/>
                        <a:chOff x="240" y="720"/>
                        <a:chExt cx="3980" cy="1064"/>
                      </a:xfrm>
                    </p:grpSpPr>
                    <p:sp>
                      <p:nvSpPr>
                        <p:cNvPr id="1084"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5"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69" name="Group 61"/>
                      <p:cNvGrpSpPr>
                        <a:grpSpLocks/>
                      </p:cNvGrpSpPr>
                      <p:nvPr/>
                    </p:nvGrpSpPr>
                    <p:grpSpPr bwMode="auto">
                      <a:xfrm>
                        <a:off x="1646" y="283"/>
                        <a:ext cx="823" cy="220"/>
                        <a:chOff x="1646" y="283"/>
                        <a:chExt cx="823" cy="220"/>
                      </a:xfrm>
                    </p:grpSpPr>
                    <p:sp>
                      <p:nvSpPr>
                        <p:cNvPr id="1082"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3"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0" name="Group 64"/>
                      <p:cNvGrpSpPr>
                        <a:grpSpLocks/>
                      </p:cNvGrpSpPr>
                      <p:nvPr/>
                    </p:nvGrpSpPr>
                    <p:grpSpPr bwMode="auto">
                      <a:xfrm>
                        <a:off x="2469" y="283"/>
                        <a:ext cx="822" cy="220"/>
                        <a:chOff x="240" y="720"/>
                        <a:chExt cx="3980" cy="1064"/>
                      </a:xfrm>
                    </p:grpSpPr>
                    <p:sp>
                      <p:nvSpPr>
                        <p:cNvPr id="1080"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1"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1" name="Group 67"/>
                      <p:cNvGrpSpPr>
                        <a:grpSpLocks/>
                      </p:cNvGrpSpPr>
                      <p:nvPr/>
                    </p:nvGrpSpPr>
                    <p:grpSpPr bwMode="auto">
                      <a:xfrm>
                        <a:off x="3291" y="283"/>
                        <a:ext cx="823" cy="220"/>
                        <a:chOff x="240" y="720"/>
                        <a:chExt cx="3980" cy="1064"/>
                      </a:xfrm>
                    </p:grpSpPr>
                    <p:sp>
                      <p:nvSpPr>
                        <p:cNvPr id="1078"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9"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2" name="Group 70"/>
                      <p:cNvGrpSpPr>
                        <a:grpSpLocks/>
                      </p:cNvGrpSpPr>
                      <p:nvPr/>
                    </p:nvGrpSpPr>
                    <p:grpSpPr bwMode="auto">
                      <a:xfrm>
                        <a:off x="4114" y="283"/>
                        <a:ext cx="823" cy="220"/>
                        <a:chOff x="240" y="720"/>
                        <a:chExt cx="3980" cy="1064"/>
                      </a:xfrm>
                    </p:grpSpPr>
                    <p:sp>
                      <p:nvSpPr>
                        <p:cNvPr id="1076"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7"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3" name="Group 73"/>
                      <p:cNvGrpSpPr>
                        <a:grpSpLocks/>
                      </p:cNvGrpSpPr>
                      <p:nvPr/>
                    </p:nvGrpSpPr>
                    <p:grpSpPr bwMode="auto">
                      <a:xfrm>
                        <a:off x="4937" y="283"/>
                        <a:ext cx="823" cy="220"/>
                        <a:chOff x="240" y="720"/>
                        <a:chExt cx="3980" cy="1064"/>
                      </a:xfrm>
                    </p:grpSpPr>
                    <p:sp>
                      <p:nvSpPr>
                        <p:cNvPr id="1074"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5"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54" name="Group 76"/>
                    <p:cNvGrpSpPr>
                      <a:grpSpLocks/>
                    </p:cNvGrpSpPr>
                    <p:nvPr/>
                  </p:nvGrpSpPr>
                  <p:grpSpPr bwMode="auto">
                    <a:xfrm>
                      <a:off x="3378" y="463"/>
                      <a:ext cx="418" cy="112"/>
                      <a:chOff x="240" y="720"/>
                      <a:chExt cx="3980" cy="1064"/>
                    </a:xfrm>
                  </p:grpSpPr>
                  <p:sp>
                    <p:nvSpPr>
                      <p:cNvPr id="1065"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6"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5" name="Group 79"/>
                    <p:cNvGrpSpPr>
                      <a:grpSpLocks/>
                    </p:cNvGrpSpPr>
                    <p:nvPr/>
                  </p:nvGrpSpPr>
                  <p:grpSpPr bwMode="auto">
                    <a:xfrm>
                      <a:off x="3796" y="463"/>
                      <a:ext cx="419" cy="112"/>
                      <a:chOff x="240" y="720"/>
                      <a:chExt cx="3980" cy="1064"/>
                    </a:xfrm>
                  </p:grpSpPr>
                  <p:sp>
                    <p:nvSpPr>
                      <p:cNvPr id="1063"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4"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6" name="Group 82"/>
                    <p:cNvGrpSpPr>
                      <a:grpSpLocks/>
                    </p:cNvGrpSpPr>
                    <p:nvPr/>
                  </p:nvGrpSpPr>
                  <p:grpSpPr bwMode="auto">
                    <a:xfrm>
                      <a:off x="4215" y="463"/>
                      <a:ext cx="418" cy="112"/>
                      <a:chOff x="1646" y="283"/>
                      <a:chExt cx="823" cy="220"/>
                    </a:xfrm>
                  </p:grpSpPr>
                  <p:sp>
                    <p:nvSpPr>
                      <p:cNvPr id="1061"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2"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7" name="Group 85"/>
                    <p:cNvGrpSpPr>
                      <a:grpSpLocks/>
                    </p:cNvGrpSpPr>
                    <p:nvPr/>
                  </p:nvGrpSpPr>
                  <p:grpSpPr bwMode="auto">
                    <a:xfrm>
                      <a:off x="4633" y="463"/>
                      <a:ext cx="418" cy="112"/>
                      <a:chOff x="240" y="720"/>
                      <a:chExt cx="3980" cy="1064"/>
                    </a:xfrm>
                  </p:grpSpPr>
                  <p:sp>
                    <p:nvSpPr>
                      <p:cNvPr id="1059"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0"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58"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44" name="Group 89"/>
                <p:cNvGrpSpPr>
                  <a:grpSpLocks/>
                </p:cNvGrpSpPr>
                <p:nvPr userDrawn="1"/>
              </p:nvGrpSpPr>
              <p:grpSpPr bwMode="auto">
                <a:xfrm>
                  <a:off x="8" y="32"/>
                  <a:ext cx="568" cy="608"/>
                  <a:chOff x="8" y="32"/>
                  <a:chExt cx="568" cy="608"/>
                </a:xfrm>
              </p:grpSpPr>
              <p:sp>
                <p:nvSpPr>
                  <p:cNvPr id="1048"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9"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45"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6"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7"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sp>
          <p:nvSpPr>
            <p:cNvPr id="1033"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sp>
        <p:nvSpPr>
          <p:cNvPr id="1027"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smtClean="0">
                <a:solidFill>
                  <a:schemeClr val="tx2"/>
                </a:solidFill>
              </a:defRPr>
            </a:lvl1pPr>
          </a:lstStyle>
          <a:p>
            <a:pPr fontAlgn="base">
              <a:spcBef>
                <a:spcPct val="0"/>
              </a:spcBef>
              <a:spcAft>
                <a:spcPct val="0"/>
              </a:spcAft>
              <a:defRPr/>
            </a:pPr>
            <a:endParaRPr lang="en-US" kern="1200">
              <a:solidFill>
                <a:srgbClr val="EBCD5D"/>
              </a:solidFill>
              <a:latin typeface="Times New Roman" pitchFamily="18" charset="0"/>
              <a:ea typeface="+mn-ea"/>
              <a:cs typeface="+mn-cs"/>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1" smtClean="0">
                <a:solidFill>
                  <a:schemeClr val="tx2"/>
                </a:solidFill>
              </a:defRPr>
            </a:lvl1pPr>
          </a:lstStyle>
          <a:p>
            <a:pPr algn="ctr" fontAlgn="base">
              <a:spcBef>
                <a:spcPct val="0"/>
              </a:spcBef>
              <a:spcAft>
                <a:spcPct val="0"/>
              </a:spcAft>
              <a:defRPr/>
            </a:pPr>
            <a:endParaRPr lang="en-US" kern="1200">
              <a:solidFill>
                <a:srgbClr val="EBCD5D"/>
              </a:solidFill>
              <a:latin typeface="Times New Roman" pitchFamily="18" charset="0"/>
              <a:ea typeface="+mn-ea"/>
              <a:cs typeface="+mn-cs"/>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smtClean="0">
                <a:solidFill>
                  <a:schemeClr val="tx2"/>
                </a:solidFill>
              </a:defRPr>
            </a:lvl1pPr>
          </a:lstStyle>
          <a:p>
            <a:pPr fontAlgn="base">
              <a:spcBef>
                <a:spcPct val="0"/>
              </a:spcBef>
              <a:spcAft>
                <a:spcPct val="0"/>
              </a:spcAft>
              <a:defRPr/>
            </a:pPr>
            <a:fld id="{C3AA3FF6-0BEB-4BBD-8A75-545185C8A20F}" type="slidenum">
              <a:rPr lang="en-US" kern="1200">
                <a:solidFill>
                  <a:srgbClr val="EBCD5D"/>
                </a:solidFill>
                <a:latin typeface="Times New Roman" pitchFamily="18" charset="0"/>
                <a:ea typeface="+mn-ea"/>
                <a:cs typeface="+mn-cs"/>
              </a:rPr>
              <a:pPr fontAlgn="base">
                <a:spcBef>
                  <a:spcPct val="0"/>
                </a:spcBef>
                <a:spcAft>
                  <a:spcPct val="0"/>
                </a:spcAft>
                <a:defRPr/>
              </a:pPr>
              <a:t>‹#›</a:t>
            </a:fld>
            <a:endParaRPr lang="en-US" kern="1200">
              <a:solidFill>
                <a:srgbClr val="EBCD5D"/>
              </a:solidFill>
              <a:latin typeface="Times New Roman" pitchFamily="18" charset="0"/>
              <a:ea typeface="+mn-ea"/>
              <a:cs typeface="+mn-cs"/>
            </a:endParaRPr>
          </a:p>
        </p:txBody>
      </p:sp>
    </p:spTree>
    <p:extLst>
      <p:ext uri="{BB962C8B-B14F-4D97-AF65-F5344CB8AC3E}">
        <p14:creationId xmlns:p14="http://schemas.microsoft.com/office/powerpoint/2010/main" val="3599182601"/>
      </p:ext>
    </p:extLst>
  </p:cSld>
  <p:clrMap bg1="dk2" tx1="lt1" bg2="dk1" tx2="lt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hyperlink" Target="https://ref.ly/logosres/fsb?ref=Bible.Jon1.1&amp;off=337&amp;ctx=++Jonah+BEB%0a++Jonah%0a~Jonah+was+from+Gath+" TargetMode="External"/><Relationship Id="rId2" Type="http://schemas.openxmlformats.org/officeDocument/2006/relationships/image" Target="../media/image35.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18" Type="http://schemas.openxmlformats.org/officeDocument/2006/relationships/image" Target="../media/image51.png"/><Relationship Id="rId3" Type="http://schemas.openxmlformats.org/officeDocument/2006/relationships/image" Target="../media/image36.jpe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jpg"/></Relationships>
</file>

<file path=ppt/slides/_rels/slide1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5.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png"/><Relationship Id="rId5" Type="http://schemas.openxmlformats.org/officeDocument/2006/relationships/image" Target="../media/image49.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48.jpeg"/><Relationship Id="rId9" Type="http://schemas.openxmlformats.org/officeDocument/2006/relationships/image" Target="../media/image58.jpeg"/><Relationship Id="rId14" Type="http://schemas.openxmlformats.org/officeDocument/2006/relationships/image" Target="../media/image63.png"/><Relationship Id="rId22"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5.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80.png"/><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7.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62.jpeg"/><Relationship Id="rId14"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1.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4.png"/><Relationship Id="rId5" Type="http://schemas.openxmlformats.org/officeDocument/2006/relationships/image" Target="../media/image66.png"/><Relationship Id="rId15" Type="http://schemas.openxmlformats.org/officeDocument/2006/relationships/image" Target="../media/image78.png"/><Relationship Id="rId10" Type="http://schemas.openxmlformats.org/officeDocument/2006/relationships/image" Target="../media/image62.jpeg"/><Relationship Id="rId19" Type="http://schemas.openxmlformats.org/officeDocument/2006/relationships/image" Target="../media/image82.png"/><Relationship Id="rId4" Type="http://schemas.openxmlformats.org/officeDocument/2006/relationships/image" Target="../media/image65.png"/><Relationship Id="rId9" Type="http://schemas.openxmlformats.org/officeDocument/2006/relationships/image" Target="../media/image73.pn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1.png"/><Relationship Id="rId3" Type="http://schemas.openxmlformats.org/officeDocument/2006/relationships/image" Target="../media/image75.jpeg"/><Relationship Id="rId7"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2.png"/><Relationship Id="rId15" Type="http://schemas.openxmlformats.org/officeDocument/2006/relationships/image" Target="../media/image93.pn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88.png"/><Relationship Id="rId1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jpeg"/><Relationship Id="rId1" Type="http://schemas.openxmlformats.org/officeDocument/2006/relationships/slideLayout" Target="../slideLayouts/slideLayout1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T8euK48TaAhVqjK0KHeLrCYEQjRx6BAgAEAU&amp;url=http://bible-lists.pw/Jealousy/Psalms-37-1.shtml&amp;psig=AOvVaw3E_gCYyUu-IDm0MA6AJgNK&amp;ust=1524173463656926" TargetMode="External"/><Relationship Id="rId2" Type="http://schemas.openxmlformats.org/officeDocument/2006/relationships/image" Target="../media/image114.png"/><Relationship Id="rId1" Type="http://schemas.openxmlformats.org/officeDocument/2006/relationships/slideLayout" Target="../slideLayouts/slideLayout51.xml"/><Relationship Id="rId4" Type="http://schemas.openxmlformats.org/officeDocument/2006/relationships/image" Target="../media/image1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35.xml"/><Relationship Id="rId4" Type="http://schemas.openxmlformats.org/officeDocument/2006/relationships/image" Target="../media/image1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8" Type="http://schemas.openxmlformats.org/officeDocument/2006/relationships/hyperlink" Target="http://www.esvstudybible.org/search?q=Isa+13:1-14:23,21:1-10,46:1-47:15" TargetMode="External"/><Relationship Id="rId13" Type="http://schemas.openxmlformats.org/officeDocument/2006/relationships/hyperlink" Target="http://www.esvstudybible.org/search?q=Amos+1:3-5" TargetMode="External"/><Relationship Id="rId18" Type="http://schemas.openxmlformats.org/officeDocument/2006/relationships/hyperlink" Target="http://www.esvstudybible.org/search?q=Amos+1:11-12" TargetMode="External"/><Relationship Id="rId26" Type="http://schemas.openxmlformats.org/officeDocument/2006/relationships/hyperlink" Target="http://www.esvstudybible.org/search?q=Zech+9:5" TargetMode="External"/><Relationship Id="rId39" Type="http://schemas.openxmlformats.org/officeDocument/2006/relationships/hyperlink" Target="http://www.esvstudybible.org/search?q=Zech+9:6" TargetMode="External"/><Relationship Id="rId3" Type="http://schemas.openxmlformats.org/officeDocument/2006/relationships/hyperlink" Target="http://www.esvstudybible.org/search?q=Jer+49:1-6" TargetMode="External"/><Relationship Id="rId21" Type="http://schemas.openxmlformats.org/officeDocument/2006/relationships/hyperlink" Target="http://www.esvstudybible.org/search?q=Jer+46:2-26" TargetMode="External"/><Relationship Id="rId34" Type="http://schemas.openxmlformats.org/officeDocument/2006/relationships/hyperlink" Target="http://www.esvstudybible.org/search?q=Isa+14:28-32" TargetMode="External"/><Relationship Id="rId42" Type="http://schemas.openxmlformats.org/officeDocument/2006/relationships/hyperlink" Target="http://www.esvstudybible.org/search?q=Amos+1:9-10" TargetMode="External"/><Relationship Id="rId7" Type="http://schemas.openxmlformats.org/officeDocument/2006/relationships/hyperlink" Target="http://www.esvstudybible.org/search?q=Isa+10:5-19,14:24-27" TargetMode="External"/><Relationship Id="rId12" Type="http://schemas.openxmlformats.org/officeDocument/2006/relationships/hyperlink" Target="http://www.esvstudybible.org/search?q=Jer+49:23-27" TargetMode="External"/><Relationship Id="rId17" Type="http://schemas.openxmlformats.org/officeDocument/2006/relationships/hyperlink" Target="http://www.esvstudybible.org/search?q=Ezek+25:12-14" TargetMode="External"/><Relationship Id="rId25" Type="http://schemas.openxmlformats.org/officeDocument/2006/relationships/hyperlink" Target="http://www.esvstudybible.org/search?q=Amos+1:6-8" TargetMode="External"/><Relationship Id="rId33" Type="http://schemas.openxmlformats.org/officeDocument/2006/relationships/hyperlink" Target="http://www.esvstudybible.org/search?q=Zeph+2:8-11" TargetMode="External"/><Relationship Id="rId38" Type="http://schemas.openxmlformats.org/officeDocument/2006/relationships/hyperlink" Target="http://www.esvstudybible.org/search?q=Zeph+2:5-7" TargetMode="External"/><Relationship Id="rId2" Type="http://schemas.openxmlformats.org/officeDocument/2006/relationships/hyperlink" Target="http://www.esvstudybible.org/sb/objects/chart-23-03.html#chart-23-03-star-1" TargetMode="External"/><Relationship Id="rId16" Type="http://schemas.openxmlformats.org/officeDocument/2006/relationships/hyperlink" Target="http://www.esvstudybible.org/search?q=Jer+49:7-22" TargetMode="External"/><Relationship Id="rId20" Type="http://schemas.openxmlformats.org/officeDocument/2006/relationships/hyperlink" Target="http://www.esvstudybible.org/search?q=Isa+18:1-20:6" TargetMode="External"/><Relationship Id="rId29" Type="http://schemas.openxmlformats.org/officeDocument/2006/relationships/hyperlink" Target="http://www.esvstudybible.org/search?q=Isa+15:1-16:14" TargetMode="External"/><Relationship Id="rId41" Type="http://schemas.openxmlformats.org/officeDocument/2006/relationships/hyperlink" Target="http://www.esvstudybible.org/search?q=Ezek+26:1-28:19,28:20-23" TargetMode="External"/><Relationship Id="rId1" Type="http://schemas.openxmlformats.org/officeDocument/2006/relationships/slideLayout" Target="../slideLayouts/slideLayout62.xml"/><Relationship Id="rId6" Type="http://schemas.openxmlformats.org/officeDocument/2006/relationships/hyperlink" Target="http://www.esvstudybible.org/search?q=Isa+21:13-17" TargetMode="External"/><Relationship Id="rId11" Type="http://schemas.openxmlformats.org/officeDocument/2006/relationships/hyperlink" Target="http://www.esvstudybible.org/search?q=Isa+17:1-6" TargetMode="External"/><Relationship Id="rId24" Type="http://schemas.openxmlformats.org/officeDocument/2006/relationships/hyperlink" Target="http://www.esvstudybible.org/search?q=Zeph+2:12-15" TargetMode="External"/><Relationship Id="rId32" Type="http://schemas.openxmlformats.org/officeDocument/2006/relationships/hyperlink" Target="http://www.esvstudybible.org/search?q=Amos+2:1-3" TargetMode="External"/><Relationship Id="rId37" Type="http://schemas.openxmlformats.org/officeDocument/2006/relationships/hyperlink" Target="http://www.esvstudybible.org/search?q=Joel+3:4-8" TargetMode="External"/><Relationship Id="rId40" Type="http://schemas.openxmlformats.org/officeDocument/2006/relationships/hyperlink" Target="http://www.esvstudybible.org/search?q=Isa+23:1-18" TargetMode="External"/><Relationship Id="rId5" Type="http://schemas.openxmlformats.org/officeDocument/2006/relationships/hyperlink" Target="http://www.esvstudybible.org/search?q=Amos+1:13-15" TargetMode="External"/><Relationship Id="rId15" Type="http://schemas.openxmlformats.org/officeDocument/2006/relationships/hyperlink" Target="http://www.esvstudybible.org/search?q=Isa+21:11-12" TargetMode="External"/><Relationship Id="rId23" Type="http://schemas.openxmlformats.org/officeDocument/2006/relationships/hyperlink" Target="http://www.esvstudybible.org/search?q=Jer+49:34-39" TargetMode="External"/><Relationship Id="rId28" Type="http://schemas.openxmlformats.org/officeDocument/2006/relationships/hyperlink" Target="http://www.esvstudybible.org/search?q=Zech+11:1-3" TargetMode="External"/><Relationship Id="rId36" Type="http://schemas.openxmlformats.org/officeDocument/2006/relationships/hyperlink" Target="http://www.esvstudybible.org/search?q=Ezek+25:15-17" TargetMode="External"/><Relationship Id="rId10" Type="http://schemas.openxmlformats.org/officeDocument/2006/relationships/hyperlink" Target="http://www.esvstudybible.org/search?q=Zech+2:9-12" TargetMode="External"/><Relationship Id="rId19" Type="http://schemas.openxmlformats.org/officeDocument/2006/relationships/hyperlink" Target="http://www.esvstudybible.org/search?q=Obad+1:1-14" TargetMode="External"/><Relationship Id="rId31" Type="http://schemas.openxmlformats.org/officeDocument/2006/relationships/hyperlink" Target="http://www.esvstudybible.org/search?q=Ezek+25:8-11" TargetMode="External"/><Relationship Id="rId4" Type="http://schemas.openxmlformats.org/officeDocument/2006/relationships/hyperlink" Target="http://www.esvstudybible.org/search?q=Ezek+25:1-7" TargetMode="External"/><Relationship Id="rId9" Type="http://schemas.openxmlformats.org/officeDocument/2006/relationships/hyperlink" Target="http://www.esvstudybible.org/search?q=Jer+50:1-51:64" TargetMode="External"/><Relationship Id="rId14" Type="http://schemas.openxmlformats.org/officeDocument/2006/relationships/hyperlink" Target="http://www.esvstudybible.org/search?q=Zech+9:1" TargetMode="External"/><Relationship Id="rId22" Type="http://schemas.openxmlformats.org/officeDocument/2006/relationships/hyperlink" Target="http://www.esvstudybible.org/search?q=Ezek+29:1-32:32" TargetMode="External"/><Relationship Id="rId27" Type="http://schemas.openxmlformats.org/officeDocument/2006/relationships/hyperlink" Target="http://www.esvstudybible.org/search?q=Jer+49:28-33" TargetMode="External"/><Relationship Id="rId30" Type="http://schemas.openxmlformats.org/officeDocument/2006/relationships/hyperlink" Target="http://www.esvstudybible.org/search?q=Jer+48:1-47" TargetMode="External"/><Relationship Id="rId35" Type="http://schemas.openxmlformats.org/officeDocument/2006/relationships/hyperlink" Target="http://www.esvstudybible.org/search?q=Jer+47:1-7" TargetMode="External"/><Relationship Id="rId43" Type="http://schemas.openxmlformats.org/officeDocument/2006/relationships/hyperlink" Target="http://www.esvstudybible.org/search?q=Zech+9:2-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http://www.taiwandna.com/TunisianPhoenicia.png" TargetMode="External"/><Relationship Id="rId2" Type="http://schemas.openxmlformats.org/officeDocument/2006/relationships/image" Target="../media/image129.png"/><Relationship Id="rId1" Type="http://schemas.openxmlformats.org/officeDocument/2006/relationships/slideLayout" Target="../slideLayouts/slideLayout91.xml"/><Relationship Id="rId4" Type="http://schemas.openxmlformats.org/officeDocument/2006/relationships/image" Target="../media/image1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4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5.png"/><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4.jpeg"/><Relationship Id="rId1" Type="http://schemas.openxmlformats.org/officeDocument/2006/relationships/slideLayout" Target="../slideLayouts/slideLayout124.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4.jpeg"/><Relationship Id="rId1" Type="http://schemas.openxmlformats.org/officeDocument/2006/relationships/slideLayout" Target="../slideLayouts/slideLayout124.xml"/><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google.com/url?sa=i&amp;rct=j&amp;q=&amp;esrc=s&amp;source=images&amp;cd=&amp;cad=rja&amp;uact=8&amp;ved=2ahUKEwj9pMPkuN_aAhVD2IMKHRRRDNoQjRx6BAgBEAU&amp;url=http://www.bible-chat.net/TimelineJesusCrucifixion.html&amp;psig=AOvVaw3u5K9cigQNSHrGdJneIjuV&amp;ust=1525089722681728" TargetMode="External"/><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2.jpeg"/><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8.jpg"/><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9.jpeg"/><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0.jpg"/><Relationship Id="rId1" Type="http://schemas.openxmlformats.org/officeDocument/2006/relationships/slideLayout" Target="../slideLayouts/slideLayout113.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5.png"/><Relationship Id="rId2" Type="http://schemas.openxmlformats.org/officeDocument/2006/relationships/image" Target="../media/image151.jpg"/><Relationship Id="rId1" Type="http://schemas.openxmlformats.org/officeDocument/2006/relationships/slideLayout" Target="../slideLayouts/slideLayout11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5xLWDxt3aAhXK34MKHRxeAtUQjRx6BAgBEAU&amp;url=https://www.researchgate.net/figure/General-bathymetry-of-the-eastern-Mediterranean-Sea-showing-the-proximity-of-the-500-m_fig3_258614046&amp;psig=AOvVaw1unlQxhh0KZCmbBpZvJhKv&amp;ust=1525024743607166" TargetMode="External"/><Relationship Id="rId2" Type="http://schemas.openxmlformats.org/officeDocument/2006/relationships/notesSlide" Target="../notesSlides/notesSlide12.xml"/><Relationship Id="rId1" Type="http://schemas.openxmlformats.org/officeDocument/2006/relationships/slideLayout" Target="../slideLayouts/slideLayout113.xml"/><Relationship Id="rId5" Type="http://schemas.openxmlformats.org/officeDocument/2006/relationships/image" Target="../media/image159.png"/><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0.png"/><Relationship Id="rId1" Type="http://schemas.openxmlformats.org/officeDocument/2006/relationships/slideLayout" Target="../slideLayouts/slideLayout113.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13.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3.png"/><Relationship Id="rId1" Type="http://schemas.openxmlformats.org/officeDocument/2006/relationships/slideLayout" Target="../slideLayouts/slideLayout114.xml"/><Relationship Id="rId5" Type="http://schemas.openxmlformats.org/officeDocument/2006/relationships/image" Target="../media/image165.png"/><Relationship Id="rId4" Type="http://schemas.openxmlformats.org/officeDocument/2006/relationships/image" Target="../media/image164.jpe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6.jpeg"/><Relationship Id="rId1" Type="http://schemas.openxmlformats.org/officeDocument/2006/relationships/slideLayout" Target="../slideLayouts/slideLayout113.xml"/></Relationships>
</file>

<file path=ppt/slides/_rels/slide7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13.xml"/></Relationships>
</file>

<file path=ppt/slides/_rels/slide7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16D264A9-68EB-9F0A-B94B-045A9CBB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3204927"/>
          </a:xfrm>
          <a:prstGeom prst="rect">
            <a:avLst/>
          </a:prstGeom>
        </p:spPr>
      </p:pic>
      <p:pic>
        <p:nvPicPr>
          <p:cNvPr id="3" name="Picture 3">
            <a:extLst>
              <a:ext uri="{FF2B5EF4-FFF2-40B4-BE49-F238E27FC236}">
                <a16:creationId xmlns:a16="http://schemas.microsoft.com/office/drawing/2014/main" id="{1F946F82-1EB8-6369-EF1B-B878EC809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4928"/>
            <a:ext cx="9143998" cy="1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0" name="Subtitle 3"/>
          <p:cNvSpPr>
            <a:spLocks noGrp="1"/>
          </p:cNvSpPr>
          <p:nvPr>
            <p:ph type="subTitle" idx="1"/>
          </p:nvPr>
        </p:nvSpPr>
        <p:spPr>
          <a:xfrm>
            <a:off x="1318033" y="3336203"/>
            <a:ext cx="7713552" cy="1023041"/>
          </a:xfrm>
        </p:spPr>
        <p:txBody>
          <a:bodyPr/>
          <a:lstStyle/>
          <a:p>
            <a:pPr algn="l"/>
            <a:r>
              <a:rPr lang="en-US" altLang="en-US"/>
              <a:t>Lesson 3</a:t>
            </a:r>
            <a:endParaRPr lang="en-US" altLang="en-US" dirty="0"/>
          </a:p>
          <a:p>
            <a:pPr algn="l"/>
            <a:r>
              <a:rPr lang="en-US" altLang="en-US" sz="2400" b="1" dirty="0"/>
              <a:t>Jonah Flees Chap 1 &amp; 2</a:t>
            </a:r>
            <a:endParaRPr lang="en-US" altLang="en-US" sz="2400" dirty="0"/>
          </a:p>
        </p:txBody>
      </p:sp>
      <p:pic>
        <p:nvPicPr>
          <p:cNvPr id="4" name="Picture 3" descr="A picture containing fireworks, dark, outdoor object&#10;&#10;Description automatically generated">
            <a:extLst>
              <a:ext uri="{FF2B5EF4-FFF2-40B4-BE49-F238E27FC236}">
                <a16:creationId xmlns:a16="http://schemas.microsoft.com/office/drawing/2014/main" id="{E856D54A-59F9-8568-9C5F-9ABA60956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717" y="1810693"/>
            <a:ext cx="5496669" cy="1842381"/>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9AAB3181-0B45-E2B2-D1C7-A974BF8623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186" y="2296457"/>
            <a:ext cx="1676399" cy="2233336"/>
          </a:xfrm>
          <a:prstGeom prst="rect">
            <a:avLst/>
          </a:prstGeom>
        </p:spPr>
      </p:pic>
      <p:pic>
        <p:nvPicPr>
          <p:cNvPr id="8" name="Picture 7">
            <a:extLst>
              <a:ext uri="{FF2B5EF4-FFF2-40B4-BE49-F238E27FC236}">
                <a16:creationId xmlns:a16="http://schemas.microsoft.com/office/drawing/2014/main" id="{11084CF1-C600-D313-4119-C1D247DBC0A4}"/>
              </a:ext>
            </a:extLst>
          </p:cNvPr>
          <p:cNvPicPr>
            <a:picLocks noChangeAspect="1"/>
          </p:cNvPicPr>
          <p:nvPr/>
        </p:nvPicPr>
        <p:blipFill>
          <a:blip r:embed="rId6"/>
          <a:stretch>
            <a:fillRect/>
          </a:stretch>
        </p:blipFill>
        <p:spPr>
          <a:xfrm>
            <a:off x="0" y="2408237"/>
            <a:ext cx="1238250" cy="2009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23364" y="863080"/>
            <a:ext cx="6878072" cy="5181600"/>
          </a:xfrm>
          <a:prstGeom prst="rect">
            <a:avLst/>
          </a:prstGeom>
          <a:solidFill>
            <a:schemeClr val="bg1"/>
          </a:solidFill>
          <a:ln>
            <a:noFill/>
          </a:ln>
          <a:effectLst/>
        </p:spPr>
      </p:pic>
      <p:sp>
        <p:nvSpPr>
          <p:cNvPr id="4" name="Star: 5 Points 3">
            <a:extLst>
              <a:ext uri="{FF2B5EF4-FFF2-40B4-BE49-F238E27FC236}">
                <a16:creationId xmlns:a16="http://schemas.microsoft.com/office/drawing/2014/main" id="{3BFC4031-D3AC-3AF7-B56A-6F025BE0CAB4}"/>
              </a:ext>
            </a:extLst>
          </p:cNvPr>
          <p:cNvSpPr/>
          <p:nvPr/>
        </p:nvSpPr>
        <p:spPr>
          <a:xfrm>
            <a:off x="4629150" y="3812376"/>
            <a:ext cx="190500" cy="171450"/>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DEF0687-61F0-17D5-D5D6-9562ED490093}"/>
              </a:ext>
            </a:extLst>
          </p:cNvPr>
          <p:cNvSpPr txBox="1"/>
          <p:nvPr/>
        </p:nvSpPr>
        <p:spPr>
          <a:xfrm>
            <a:off x="5518297" y="2617550"/>
            <a:ext cx="867545" cy="584775"/>
          </a:xfrm>
          <a:prstGeom prst="rect">
            <a:avLst/>
          </a:prstGeom>
          <a:solidFill>
            <a:srgbClr val="FFFFCC"/>
          </a:solidFill>
        </p:spPr>
        <p:txBody>
          <a:bodyPr wrap="none" rtlCol="0">
            <a:spAutoFit/>
          </a:bodyPr>
          <a:lstStyle/>
          <a:p>
            <a:r>
              <a:rPr lang="en-US" sz="1600" dirty="0"/>
              <a:t>Jonah</a:t>
            </a:r>
          </a:p>
          <a:p>
            <a:r>
              <a:rPr lang="en-US" sz="1600" dirty="0"/>
              <a:t>780 BC</a:t>
            </a:r>
          </a:p>
        </p:txBody>
      </p:sp>
      <p:sp>
        <p:nvSpPr>
          <p:cNvPr id="6" name="TextBox 5">
            <a:extLst>
              <a:ext uri="{FF2B5EF4-FFF2-40B4-BE49-F238E27FC236}">
                <a16:creationId xmlns:a16="http://schemas.microsoft.com/office/drawing/2014/main" id="{4CBB116C-848B-DB25-ADD4-846468942303}"/>
              </a:ext>
            </a:extLst>
          </p:cNvPr>
          <p:cNvSpPr txBox="1"/>
          <p:nvPr/>
        </p:nvSpPr>
        <p:spPr>
          <a:xfrm>
            <a:off x="6670602" y="1668741"/>
            <a:ext cx="2394096" cy="3108543"/>
          </a:xfrm>
          <a:prstGeom prst="rect">
            <a:avLst/>
          </a:prstGeom>
          <a:noFill/>
        </p:spPr>
        <p:txBody>
          <a:bodyPr wrap="square" rtlCol="0">
            <a:spAutoFit/>
          </a:bodyPr>
          <a:lstStyle/>
          <a:p>
            <a:r>
              <a:rPr lang="en-US" sz="1400" dirty="0"/>
              <a:t>Jonah was from Gath </a:t>
            </a:r>
            <a:r>
              <a:rPr lang="en-US" sz="1400" dirty="0" err="1"/>
              <a:t>Hepher</a:t>
            </a:r>
            <a:r>
              <a:rPr lang="en-US" sz="1400" dirty="0"/>
              <a:t> (meaning “winepress of the pit”), a town in lower Galilee near Nazareth (2 Kgs 14:25).</a:t>
            </a:r>
          </a:p>
          <a:p>
            <a:endParaRPr lang="en-US" sz="1400" dirty="0"/>
          </a:p>
          <a:p>
            <a:r>
              <a:rPr lang="en-US" sz="1400" dirty="0"/>
              <a:t>Gath </a:t>
            </a:r>
            <a:r>
              <a:rPr lang="en-US" sz="1400" dirty="0" err="1"/>
              <a:t>Hepher</a:t>
            </a:r>
            <a:r>
              <a:rPr lang="en-US" sz="1400" dirty="0"/>
              <a:t> was within the tribal territory given to Zebulun (see Josh 19:10, 13), so it is likely Jonah belonged to that tribe. </a:t>
            </a:r>
          </a:p>
          <a:p>
            <a:endParaRPr lang="en-US" sz="1400" b="0" i="1" u="sng" strike="noStrike" baseline="0" dirty="0">
              <a:solidFill>
                <a:srgbClr val="0000FF"/>
              </a:solidFill>
              <a:hlinkClick r:id="rId3"/>
            </a:endParaRPr>
          </a:p>
          <a:p>
            <a:r>
              <a:rPr lang="en-US" sz="1400" b="0" i="1" u="sng" strike="noStrike" baseline="0" dirty="0" err="1">
                <a:solidFill>
                  <a:srgbClr val="0000FF"/>
                </a:solidFill>
                <a:hlinkClick r:id="rId3"/>
              </a:rPr>
              <a:t>Faithlife</a:t>
            </a:r>
            <a:r>
              <a:rPr lang="en-US" sz="1400" b="0" i="1" u="sng" strike="noStrike" baseline="0" dirty="0">
                <a:solidFill>
                  <a:srgbClr val="0000FF"/>
                </a:solidFill>
                <a:hlinkClick r:id="rId3"/>
              </a:rPr>
              <a:t> Study Bible</a:t>
            </a:r>
            <a:endParaRPr lang="en-US" sz="1400" b="0" i="0" u="none" strike="noStrike" baseline="0" dirty="0">
              <a:solidFill>
                <a:srgbClr val="0000FF"/>
              </a:solidFill>
              <a:hlinkClick r:id="rId3"/>
            </a:endParaRPr>
          </a:p>
          <a:p>
            <a:endParaRPr lang="en-US" sz="1400" dirty="0"/>
          </a:p>
        </p:txBody>
      </p:sp>
      <p:sp>
        <p:nvSpPr>
          <p:cNvPr id="7" name="Star: 5 Points 6">
            <a:extLst>
              <a:ext uri="{FF2B5EF4-FFF2-40B4-BE49-F238E27FC236}">
                <a16:creationId xmlns:a16="http://schemas.microsoft.com/office/drawing/2014/main" id="{F0787BD8-D4AA-735E-6CB1-A22D4E7B9489}"/>
              </a:ext>
            </a:extLst>
          </p:cNvPr>
          <p:cNvSpPr/>
          <p:nvPr/>
        </p:nvSpPr>
        <p:spPr>
          <a:xfrm>
            <a:off x="2066925" y="4777284"/>
            <a:ext cx="190500" cy="171450"/>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539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868" y="1064753"/>
            <a:ext cx="730300" cy="1096372"/>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8"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40" y="4648203"/>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727" y="4648203"/>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2583"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98" y="3244333"/>
            <a:ext cx="118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Early Kings</a:t>
            </a:r>
          </a:p>
        </p:txBody>
      </p:sp>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00" y="4627524"/>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5207" y="4627600"/>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19" y="2133600"/>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Ahijah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 of God</a:t>
            </a:r>
          </a:p>
        </p:txBody>
      </p:sp>
      <p:pic>
        <p:nvPicPr>
          <p:cNvPr id="14" name="Picture 7" descr="Ahab-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6"/>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Omri</a:t>
            </a:r>
            <a:r>
              <a:rPr kumimoji="0" lang="en-US" sz="1800" b="0" i="0" u="none" strike="noStrike" kern="1200" cap="none" spc="0" normalizeH="0" baseline="0" noProof="0" dirty="0">
                <a:ln>
                  <a:noFill/>
                </a:ln>
                <a:solidFill>
                  <a:prstClr val="black"/>
                </a:solidFill>
                <a:effectLst/>
                <a:uLnTx/>
                <a:uFillTx/>
                <a:latin typeface="Calibri"/>
                <a:ea typeface="+mn-ea"/>
                <a:cs typeface="+mn-cs"/>
              </a:rPr>
              <a:t> Kings</a:t>
            </a:r>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859" y="3297855"/>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7663" y="2207998"/>
            <a:ext cx="611113" cy="992406"/>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9173" y="2195917"/>
            <a:ext cx="747359" cy="921809"/>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98381" y="345575"/>
            <a:ext cx="1155501" cy="1734710"/>
          </a:xfrm>
          <a:prstGeom prst="rect">
            <a:avLst/>
          </a:prstGeom>
        </p:spPr>
      </p:pic>
      <p:pic>
        <p:nvPicPr>
          <p:cNvPr id="23" name="Picture 3" descr="Judean Chariot-clear.png"/>
          <p:cNvPicPr>
            <a:picLocks noChangeAspect="1"/>
          </p:cNvPicPr>
          <p:nvPr/>
        </p:nvPicPr>
        <p:blipFill rotWithShape="1">
          <a:blip r:embed="rId16" cstate="print">
            <a:extLst>
              <a:ext uri="{28A0092B-C50C-407E-A947-70E740481C1C}">
                <a14:useLocalDpi xmlns:a14="http://schemas.microsoft.com/office/drawing/2010/main" val="0"/>
              </a:ext>
            </a:extLst>
          </a:blip>
          <a:srcRect l="1" r="42469"/>
          <a:stretch/>
        </p:blipFill>
        <p:spPr bwMode="auto">
          <a:xfrm flipH="1">
            <a:off x="7373925" y="116976"/>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666"/>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61613" y="383651"/>
            <a:ext cx="1167417" cy="1752600"/>
          </a:xfrm>
          <a:prstGeom prst="rect">
            <a:avLst/>
          </a:prstGeom>
        </p:spPr>
      </p:pic>
      <p:sp>
        <p:nvSpPr>
          <p:cNvPr id="27" name="TextBox 26"/>
          <p:cNvSpPr txBox="1"/>
          <p:nvPr/>
        </p:nvSpPr>
        <p:spPr>
          <a:xfrm>
            <a:off x="2548248" y="1932123"/>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Baasha</a:t>
            </a:r>
          </a:p>
        </p:txBody>
      </p:sp>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7191" y="639726"/>
            <a:ext cx="737087" cy="1364395"/>
          </a:xfrm>
          <a:prstGeom prst="rect">
            <a:avLst/>
          </a:prstGeom>
        </p:spPr>
      </p:pic>
      <p:sp>
        <p:nvSpPr>
          <p:cNvPr id="29" name="TextBox 28"/>
          <p:cNvSpPr txBox="1"/>
          <p:nvPr/>
        </p:nvSpPr>
        <p:spPr>
          <a:xfrm>
            <a:off x="1066822" y="6407841"/>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Shemaiah</a:t>
            </a:r>
          </a:p>
        </p:txBody>
      </p:sp>
      <p:sp>
        <p:nvSpPr>
          <p:cNvPr id="30" name="TextBox 29"/>
          <p:cNvSpPr txBox="1"/>
          <p:nvPr/>
        </p:nvSpPr>
        <p:spPr>
          <a:xfrm>
            <a:off x="2150701" y="6367790"/>
            <a:ext cx="1350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Azariah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Hanani</a:t>
            </a:r>
            <a:r>
              <a:rPr kumimoji="0" lang="en-US" sz="1400" b="0" i="0" u="none" strike="noStrike" kern="1200" cap="none" spc="0" normalizeH="0" baseline="0" noProof="0" dirty="0">
                <a:ln>
                  <a:noFill/>
                </a:ln>
                <a:solidFill>
                  <a:prstClr val="black"/>
                </a:solidFill>
                <a:effectLst/>
                <a:uLnTx/>
                <a:uFillTx/>
                <a:latin typeface="Calibri"/>
                <a:ea typeface="+mn-ea"/>
                <a:cs typeface="+mn-cs"/>
              </a:rPr>
              <a:t> the Seer</a:t>
            </a:r>
          </a:p>
        </p:txBody>
      </p:sp>
      <p:sp>
        <p:nvSpPr>
          <p:cNvPr id="21" name="TextBox 20"/>
          <p:cNvSpPr txBox="1"/>
          <p:nvPr/>
        </p:nvSpPr>
        <p:spPr>
          <a:xfrm>
            <a:off x="2261586" y="4371203"/>
            <a:ext cx="1084977"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Syria</a:t>
            </a:r>
          </a:p>
        </p:txBody>
      </p:sp>
      <p:sp>
        <p:nvSpPr>
          <p:cNvPr id="22" name="TextBox 21"/>
          <p:cNvSpPr txBox="1"/>
          <p:nvPr/>
        </p:nvSpPr>
        <p:spPr>
          <a:xfrm>
            <a:off x="2331849" y="2256710"/>
            <a:ext cx="987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Rocks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Mizpah</a:t>
            </a:r>
            <a:r>
              <a:rPr kumimoji="0" lang="en-US" sz="1000" b="0" i="0" u="none" strike="noStrike" kern="1200" cap="none" spc="0" normalizeH="0" baseline="0" noProof="0" dirty="0">
                <a:ln>
                  <a:noFill/>
                </a:ln>
                <a:solidFill>
                  <a:prstClr val="black"/>
                </a:solidFill>
                <a:effectLst/>
                <a:uLnTx/>
                <a:uFillTx/>
                <a:latin typeface="Calibri"/>
                <a:ea typeface="+mn-ea"/>
                <a:cs typeface="+mn-cs"/>
              </a:rPr>
              <a:t> &amp;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Geba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5447408" y="843599"/>
            <a:ext cx="10226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Ahaziah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Jehoram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4" name="Picture 10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79840" y="1139215"/>
            <a:ext cx="454360" cy="890897"/>
          </a:xfrm>
          <a:prstGeom prst="rect">
            <a:avLst/>
          </a:prstGeom>
        </p:spPr>
      </p:pic>
      <p:pic>
        <p:nvPicPr>
          <p:cNvPr id="1025" name="Picture 10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14861" y="373721"/>
            <a:ext cx="454361" cy="843814"/>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52313" y="4213038"/>
            <a:ext cx="1236051" cy="403531"/>
          </a:xfrm>
          <a:prstGeom prst="rect">
            <a:avLst/>
          </a:prstGeom>
        </p:spPr>
      </p:pic>
      <p:sp>
        <p:nvSpPr>
          <p:cNvPr id="41" name="TextBox 40"/>
          <p:cNvSpPr txBox="1"/>
          <p:nvPr/>
        </p:nvSpPr>
        <p:spPr>
          <a:xfrm>
            <a:off x="4975965" y="4263479"/>
            <a:ext cx="90281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Obadiah 845-836</a:t>
            </a:r>
          </a:p>
        </p:txBody>
      </p:sp>
      <p:sp>
        <p:nvSpPr>
          <p:cNvPr id="1032" name="TextBox 1031"/>
          <p:cNvSpPr txBox="1"/>
          <p:nvPr/>
        </p:nvSpPr>
        <p:spPr>
          <a:xfrm>
            <a:off x="6106630" y="437129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
        <p:nvSpPr>
          <p:cNvPr id="44" name="TextBox 43"/>
          <p:cNvSpPr txBox="1"/>
          <p:nvPr/>
        </p:nvSpPr>
        <p:spPr>
          <a:xfrm>
            <a:off x="5603350" y="154724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Tree>
    <p:extLst>
      <p:ext uri="{BB962C8B-B14F-4D97-AF65-F5344CB8AC3E}">
        <p14:creationId xmlns:p14="http://schemas.microsoft.com/office/powerpoint/2010/main" val="139878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289" y="462495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345" y="3277476"/>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88" y="342925"/>
            <a:ext cx="1155501" cy="1734710"/>
          </a:xfrm>
          <a:prstGeom prst="rect">
            <a:avLst/>
          </a:prstGeom>
        </p:spPr>
      </p:pic>
      <p:pic>
        <p:nvPicPr>
          <p:cNvPr id="23" name="Picture 3" descr="Judean Chariot-clear.png"/>
          <p:cNvPicPr>
            <a:picLocks noChangeAspect="1"/>
          </p:cNvPicPr>
          <p:nvPr/>
        </p:nvPicPr>
        <p:blipFill rotWithShape="1">
          <a:blip r:embed="rId5" cstate="print">
            <a:extLst>
              <a:ext uri="{28A0092B-C50C-407E-A947-70E740481C1C}">
                <a14:useLocalDpi xmlns:a14="http://schemas.microsoft.com/office/drawing/2010/main" val="0"/>
              </a:ext>
            </a:extLst>
          </a:blip>
          <a:srcRect l="1" r="42469"/>
          <a:stretch/>
        </p:blipFill>
        <p:spPr bwMode="auto">
          <a:xfrm flipH="1">
            <a:off x="1570856" y="11631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7017"/>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29" y="3277476"/>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080" y="1066799"/>
            <a:ext cx="795557" cy="119434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5181" y="1066799"/>
            <a:ext cx="609495" cy="1010836"/>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146" y="1066800"/>
            <a:ext cx="795557" cy="11943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417" y="1068846"/>
            <a:ext cx="528787" cy="982033"/>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3810" y="462214"/>
            <a:ext cx="1050527" cy="1803937"/>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8110" y="555376"/>
            <a:ext cx="821927" cy="152643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710" y="1071737"/>
            <a:ext cx="795557" cy="1194340"/>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3485" y="1078639"/>
            <a:ext cx="606669" cy="1039445"/>
          </a:xfrm>
          <a:prstGeom prst="rect">
            <a:avLst/>
          </a:prstGeom>
        </p:spPr>
      </p:pic>
      <p:sp>
        <p:nvSpPr>
          <p:cNvPr id="26" name="Rectangle 25"/>
          <p:cNvSpPr/>
          <p:nvPr/>
        </p:nvSpPr>
        <p:spPr>
          <a:xfrm>
            <a:off x="3020075" y="2261232"/>
            <a:ext cx="66556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Jehoahaz</a:t>
            </a:r>
          </a:p>
        </p:txBody>
      </p:sp>
      <p:sp>
        <p:nvSpPr>
          <p:cNvPr id="49" name="Rectangle 48"/>
          <p:cNvSpPr/>
          <p:nvPr/>
        </p:nvSpPr>
        <p:spPr>
          <a:xfrm>
            <a:off x="3906433" y="2266071"/>
            <a:ext cx="760144"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Elisha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the Arrows</a:t>
            </a:r>
          </a:p>
        </p:txBody>
      </p:sp>
      <p:sp>
        <p:nvSpPr>
          <p:cNvPr id="50" name="Rectangle 49"/>
          <p:cNvSpPr/>
          <p:nvPr/>
        </p:nvSpPr>
        <p:spPr>
          <a:xfrm>
            <a:off x="4860943" y="2261230"/>
            <a:ext cx="79380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p:txBody>
      </p:sp>
      <p:sp>
        <p:nvSpPr>
          <p:cNvPr id="51" name="Rectangle 50"/>
          <p:cNvSpPr/>
          <p:nvPr/>
        </p:nvSpPr>
        <p:spPr>
          <a:xfrm>
            <a:off x="5997093" y="2261230"/>
            <a:ext cx="6928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Zechariah</a:t>
            </a:r>
          </a:p>
        </p:txBody>
      </p:sp>
      <p:sp>
        <p:nvSpPr>
          <p:cNvPr id="52" name="TextBox 51"/>
          <p:cNvSpPr txBox="1"/>
          <p:nvPr/>
        </p:nvSpPr>
        <p:spPr>
          <a:xfrm>
            <a:off x="1774718" y="2081828"/>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841-814</a:t>
            </a:r>
          </a:p>
        </p:txBody>
      </p:sp>
      <p:sp>
        <p:nvSpPr>
          <p:cNvPr id="53" name="TextBox 52"/>
          <p:cNvSpPr txBox="1"/>
          <p:nvPr/>
        </p:nvSpPr>
        <p:spPr>
          <a:xfrm>
            <a:off x="4949108" y="2480451"/>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793-753</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600" y="1598357"/>
            <a:ext cx="1241287" cy="769986"/>
          </a:xfrm>
          <a:prstGeom prst="rect">
            <a:avLst/>
          </a:prstGeom>
        </p:spPr>
      </p:pic>
      <p:sp>
        <p:nvSpPr>
          <p:cNvPr id="55" name="Rectangle 54"/>
          <p:cNvSpPr/>
          <p:nvPr/>
        </p:nvSpPr>
        <p:spPr>
          <a:xfrm>
            <a:off x="7821396" y="2328032"/>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6" name="Picture 2" descr="C:\Users\Danny\Documents\Danny's Bible Classes\Kings\Kings\Images\Cards\Hezekia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Jehoiada Made covenant</a:t>
            </a:r>
          </a:p>
        </p:txBody>
      </p:sp>
      <p:pic>
        <p:nvPicPr>
          <p:cNvPr id="307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77004" y="462495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604"/>
            <a:ext cx="4716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Joash</a:t>
            </a:r>
          </a:p>
        </p:txBody>
      </p:sp>
      <p:pic>
        <p:nvPicPr>
          <p:cNvPr id="307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8" y="5986492"/>
            <a:ext cx="63030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Amaziah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9800" y="4598735"/>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491"/>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77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40539"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491"/>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71"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74869" y="2726653"/>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8092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5678" y="2868468"/>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66280" y="4288899"/>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98910"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812" y="4378913"/>
            <a:ext cx="1133987" cy="26161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Brings in Assyria</a:t>
            </a:r>
          </a:p>
        </p:txBody>
      </p:sp>
    </p:spTree>
    <p:extLst>
      <p:ext uri="{BB962C8B-B14F-4D97-AF65-F5344CB8AC3E}">
        <p14:creationId xmlns:p14="http://schemas.microsoft.com/office/powerpoint/2010/main" val="215775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7"/>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91"/>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601" y="477599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66439" y="5305126"/>
            <a:ext cx="2650386"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12" y="2365251"/>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86929" y="24014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9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81345D4E-506D-4C14-86F0-C780ACB6E2D7}"/>
              </a:ext>
            </a:extLst>
          </p:cNvPr>
          <p:cNvSpPr txBox="1"/>
          <p:nvPr/>
        </p:nvSpPr>
        <p:spPr>
          <a:xfrm>
            <a:off x="3294483" y="5717317"/>
            <a:ext cx="1180580"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Aayria</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046A036-DE2A-4BA1-8D5B-C68D2BB06B46}"/>
              </a:ext>
            </a:extLst>
          </p:cNvPr>
          <p:cNvSpPr txBox="1"/>
          <p:nvPr/>
        </p:nvSpPr>
        <p:spPr>
          <a:xfrm>
            <a:off x="5653377" y="1491174"/>
            <a:ext cx="233589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Revolt of 652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Maybe occasion of Manasseh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Being taken captive</a:t>
            </a:r>
          </a:p>
        </p:txBody>
      </p:sp>
      <p:sp>
        <p:nvSpPr>
          <p:cNvPr id="8" name="Lightning Bolt 7">
            <a:extLst>
              <a:ext uri="{FF2B5EF4-FFF2-40B4-BE49-F238E27FC236}">
                <a16:creationId xmlns:a16="http://schemas.microsoft.com/office/drawing/2014/main" id="{A0B2D603-9EAA-49DC-92A7-D225A2D606A7}"/>
              </a:ext>
            </a:extLst>
          </p:cNvPr>
          <p:cNvSpPr/>
          <p:nvPr/>
        </p:nvSpPr>
        <p:spPr>
          <a:xfrm>
            <a:off x="5282451" y="1522667"/>
            <a:ext cx="383134" cy="45710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6535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25245" y="443673"/>
            <a:ext cx="332219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99117" y="13218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a:t>
            </a:r>
          </a:p>
        </p:txBody>
      </p:sp>
      <p:pic>
        <p:nvPicPr>
          <p:cNvPr id="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Egypt</a:t>
            </a:r>
          </a:p>
        </p:txBody>
      </p:sp>
      <p:pic>
        <p:nvPicPr>
          <p:cNvPr id="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0" name="Rectangle 39"/>
          <p:cNvSpPr/>
          <p:nvPr/>
        </p:nvSpPr>
        <p:spPr>
          <a:xfrm>
            <a:off x="7542032" y="5720633"/>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1" name="Rectangle 40"/>
          <p:cNvSpPr/>
          <p:nvPr/>
        </p:nvSpPr>
        <p:spPr>
          <a:xfrm>
            <a:off x="6095272" y="389056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609-597</a:t>
            </a:r>
          </a:p>
        </p:txBody>
      </p:sp>
      <p:sp>
        <p:nvSpPr>
          <p:cNvPr id="42" name="Rectangle 41"/>
          <p:cNvSpPr/>
          <p:nvPr/>
        </p:nvSpPr>
        <p:spPr>
          <a:xfrm>
            <a:off x="5620684" y="622102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a:t>
            </a:r>
          </a:p>
        </p:txBody>
      </p:sp>
      <p:sp>
        <p:nvSpPr>
          <p:cNvPr id="43" name="Rectangle 42"/>
          <p:cNvSpPr/>
          <p:nvPr/>
        </p:nvSpPr>
        <p:spPr>
          <a:xfrm>
            <a:off x="7509007" y="5467375"/>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597-586</a:t>
            </a:r>
          </a:p>
        </p:txBody>
      </p:sp>
    </p:spTree>
    <p:extLst>
      <p:ext uri="{BB962C8B-B14F-4D97-AF65-F5344CB8AC3E}">
        <p14:creationId xmlns:p14="http://schemas.microsoft.com/office/powerpoint/2010/main" val="149109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476608"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153461" y="1207860"/>
            <a:ext cx="2291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Babylonian Captivity</a:t>
            </a:r>
          </a:p>
        </p:txBody>
      </p:sp>
      <p:cxnSp>
        <p:nvCxnSpPr>
          <p:cNvPr id="44" name="Straight Connector 43"/>
          <p:cNvCxnSpPr/>
          <p:nvPr/>
        </p:nvCxnSpPr>
        <p:spPr>
          <a:xfrm flipV="1">
            <a:off x="7543800" y="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6897727" y="759024"/>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7715130" y="1862315"/>
            <a:ext cx="10647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538-425?</a:t>
            </a:r>
          </a:p>
        </p:txBody>
      </p:sp>
      <p:sp>
        <p:nvSpPr>
          <p:cNvPr id="45" name="TextBox 44"/>
          <p:cNvSpPr txBox="1"/>
          <p:nvPr/>
        </p:nvSpPr>
        <p:spPr>
          <a:xfrm>
            <a:off x="2552808" y="174369"/>
            <a:ext cx="1258678"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605-538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4901"/>
            <a:ext cx="1294800" cy="19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Josia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70" y="2667000"/>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73" y="4367258"/>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335" y="4372126"/>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49345"/>
            <a:ext cx="1322546" cy="20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5394"/>
            <a:ext cx="1290753" cy="20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6484" y="4326176"/>
            <a:ext cx="952549" cy="14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1341" y="503778"/>
            <a:ext cx="1231372" cy="20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6732" y="4375929"/>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5259" y="5686397"/>
            <a:ext cx="763985" cy="11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0291" y="2592579"/>
            <a:ext cx="1125255" cy="17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5070" y="2592579"/>
            <a:ext cx="1121414" cy="171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826484" y="3048000"/>
            <a:ext cx="271731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Daniel</a:t>
            </a:r>
          </a:p>
        </p:txBody>
      </p:sp>
      <p:sp>
        <p:nvSpPr>
          <p:cNvPr id="7" name="Down Arrow 6"/>
          <p:cNvSpPr/>
          <p:nvPr/>
        </p:nvSpPr>
        <p:spPr>
          <a:xfrm>
            <a:off x="2997642" y="5686397"/>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1618706" y="36253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 BC</a:t>
            </a:r>
          </a:p>
        </p:txBody>
      </p:sp>
      <p:sp>
        <p:nvSpPr>
          <p:cNvPr id="31" name="TextBox 30"/>
          <p:cNvSpPr txBox="1"/>
          <p:nvPr/>
        </p:nvSpPr>
        <p:spPr>
          <a:xfrm>
            <a:off x="947713" y="61399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597 BC</a:t>
            </a:r>
          </a:p>
        </p:txBody>
      </p:sp>
      <p:sp>
        <p:nvSpPr>
          <p:cNvPr id="32" name="Down Arrow 31"/>
          <p:cNvSpPr/>
          <p:nvPr/>
        </p:nvSpPr>
        <p:spPr>
          <a:xfrm>
            <a:off x="1381592" y="6469859"/>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own Arrow 32"/>
          <p:cNvSpPr/>
          <p:nvPr/>
        </p:nvSpPr>
        <p:spPr>
          <a:xfrm>
            <a:off x="1780426" y="3995481"/>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2763602" y="6093901"/>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586 BC</a:t>
            </a:r>
          </a:p>
        </p:txBody>
      </p:sp>
      <p:sp>
        <p:nvSpPr>
          <p:cNvPr id="35" name="TextBox 34"/>
          <p:cNvSpPr txBox="1"/>
          <p:nvPr/>
        </p:nvSpPr>
        <p:spPr>
          <a:xfrm>
            <a:off x="503980" y="220535"/>
            <a:ext cx="1412341" cy="369332"/>
          </a:xfrm>
          <a:prstGeom prst="rect">
            <a:avLst/>
          </a:prstGeom>
          <a:solidFill>
            <a:schemeClr val="tx1"/>
          </a:solidFill>
        </p:spPr>
        <p:txBody>
          <a:bodyPr wrap="square">
            <a:spAutoFit/>
          </a:bodyPr>
          <a:lstStyle>
            <a:defPPr>
              <a:defRPr lang="en-US"/>
            </a:defPPr>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Judah Alone</a:t>
            </a:r>
          </a:p>
        </p:txBody>
      </p:sp>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0781" y="3636397"/>
            <a:ext cx="2094413" cy="5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0583" y="5720458"/>
            <a:ext cx="2103276" cy="5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1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Connector 43"/>
          <p:cNvCxnSpPr/>
          <p:nvPr/>
        </p:nvCxnSpPr>
        <p:spPr>
          <a:xfrm flipV="1">
            <a:off x="1127097" y="-9643"/>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481024" y="749381"/>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1274925" y="6424655"/>
            <a:ext cx="18000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537 Rebuild Altar</a:t>
            </a:r>
          </a:p>
        </p:txBody>
      </p:sp>
      <p:sp>
        <p:nvSpPr>
          <p:cNvPr id="45" name="TextBox 44"/>
          <p:cNvSpPr txBox="1"/>
          <p:nvPr/>
        </p:nvSpPr>
        <p:spPr>
          <a:xfrm>
            <a:off x="1621559" y="34333"/>
            <a:ext cx="1366080"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538-425? BC</a:t>
            </a:r>
          </a:p>
        </p:txBody>
      </p:sp>
      <p:pic>
        <p:nvPicPr>
          <p:cNvPr id="4098" name="Picture 2" descr="S:\OT Lessons-Danny\Prophets and Kings Intro\Cards\2016-11-06_ef9fa1cb88d76c14a7933d67c004861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525" y="49616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189" y="3220631"/>
            <a:ext cx="1139294" cy="17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317" y="838905"/>
            <a:ext cx="1321288" cy="20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577" y="2505259"/>
            <a:ext cx="2250221" cy="1055145"/>
          </a:xfrm>
          <a:prstGeom prst="rect">
            <a:avLst/>
          </a:prstGeom>
        </p:spPr>
      </p:pic>
      <p:sp>
        <p:nvSpPr>
          <p:cNvPr id="4" name="TextBox 3"/>
          <p:cNvSpPr txBox="1"/>
          <p:nvPr/>
        </p:nvSpPr>
        <p:spPr>
          <a:xfrm>
            <a:off x="2999047" y="2116080"/>
            <a:ext cx="11108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Cyrus Cylinder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Freeing People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237" y="4360847"/>
            <a:ext cx="1862498" cy="2130991"/>
          </a:xfrm>
          <a:prstGeom prst="rect">
            <a:avLst/>
          </a:prstGeom>
        </p:spPr>
      </p:pic>
      <p:sp>
        <p:nvSpPr>
          <p:cNvPr id="39" name="Rectangle 38"/>
          <p:cNvSpPr/>
          <p:nvPr/>
        </p:nvSpPr>
        <p:spPr>
          <a:xfrm>
            <a:off x="3074970" y="6442288"/>
            <a:ext cx="20308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516 Rebuild Temple</a:t>
            </a: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5565" y="3560404"/>
            <a:ext cx="1992721" cy="5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7483" y="4084803"/>
            <a:ext cx="1963658" cy="53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9683" y="4961615"/>
            <a:ext cx="2234317" cy="6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0187" y="3058122"/>
            <a:ext cx="1193813" cy="18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0444" y="838905"/>
            <a:ext cx="1404582" cy="212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3052" y="3045475"/>
            <a:ext cx="1212054" cy="185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7827" y="838905"/>
            <a:ext cx="1371856"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6186" y="3019949"/>
            <a:ext cx="1248767" cy="19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8263" y="838905"/>
            <a:ext cx="1379289"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3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14400" y="76200"/>
            <a:ext cx="8229600" cy="838200"/>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4000" dirty="0">
                <a:solidFill>
                  <a:prstClr val="white"/>
                </a:solidFill>
              </a:rPr>
              <a:t>Kings &amp; Prophets</a:t>
            </a:r>
          </a:p>
        </p:txBody>
      </p:sp>
      <p:sp>
        <p:nvSpPr>
          <p:cNvPr id="3" name="Rectangle 2"/>
          <p:cNvSpPr/>
          <p:nvPr/>
        </p:nvSpPr>
        <p:spPr>
          <a:xfrm>
            <a:off x="914400" y="882650"/>
            <a:ext cx="1439863" cy="2989263"/>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dirty="0">
                <a:solidFill>
                  <a:prstClr val="white"/>
                </a:solidFill>
              </a:rPr>
              <a:t>Oral Prophets</a:t>
            </a:r>
          </a:p>
        </p:txBody>
      </p:sp>
      <p:graphicFrame>
        <p:nvGraphicFramePr>
          <p:cNvPr id="6" name="Table 5"/>
          <p:cNvGraphicFramePr>
            <a:graphicFrameLocks noGrp="1"/>
          </p:cNvGraphicFramePr>
          <p:nvPr/>
        </p:nvGraphicFramePr>
        <p:xfrm>
          <a:off x="2354263" y="914400"/>
          <a:ext cx="6694487" cy="2959104"/>
        </p:xfrm>
        <a:graphic>
          <a:graphicData uri="http://schemas.openxmlformats.org/drawingml/2006/table">
            <a:tbl>
              <a:tblPr/>
              <a:tblGrid>
                <a:gridCol w="1673225">
                  <a:extLst>
                    <a:ext uri="{9D8B030D-6E8A-4147-A177-3AD203B41FA5}">
                      <a16:colId xmlns:a16="http://schemas.microsoft.com/office/drawing/2014/main" val="20000"/>
                    </a:ext>
                  </a:extLst>
                </a:gridCol>
                <a:gridCol w="1763712">
                  <a:extLst>
                    <a:ext uri="{9D8B030D-6E8A-4147-A177-3AD203B41FA5}">
                      <a16:colId xmlns:a16="http://schemas.microsoft.com/office/drawing/2014/main" val="20001"/>
                    </a:ext>
                  </a:extLst>
                </a:gridCol>
                <a:gridCol w="1077913">
                  <a:extLst>
                    <a:ext uri="{9D8B030D-6E8A-4147-A177-3AD203B41FA5}">
                      <a16:colId xmlns:a16="http://schemas.microsoft.com/office/drawing/2014/main" val="20002"/>
                    </a:ext>
                  </a:extLst>
                </a:gridCol>
                <a:gridCol w="2179637">
                  <a:extLst>
                    <a:ext uri="{9D8B030D-6E8A-4147-A177-3AD203B41FA5}">
                      <a16:colId xmlns:a16="http://schemas.microsoft.com/office/drawing/2014/main" val="20003"/>
                    </a:ext>
                  </a:extLst>
                </a:gridCol>
              </a:tblGrid>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Prophet</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King</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Peoples</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Purpose</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9267" name="TextBox 4"/>
          <p:cNvSpPr txBox="1">
            <a:spLocks noChangeArrowheads="1"/>
          </p:cNvSpPr>
          <p:nvPr/>
        </p:nvSpPr>
        <p:spPr bwMode="auto">
          <a:xfrm>
            <a:off x="2444750" y="130016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Ahijah</a:t>
            </a:r>
          </a:p>
        </p:txBody>
      </p:sp>
      <p:sp>
        <p:nvSpPr>
          <p:cNvPr id="9268" name="TextBox 6"/>
          <p:cNvSpPr txBox="1">
            <a:spLocks noChangeArrowheads="1"/>
          </p:cNvSpPr>
          <p:nvPr/>
        </p:nvSpPr>
        <p:spPr bwMode="auto">
          <a:xfrm>
            <a:off x="2444750" y="2033588"/>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Shemaiah</a:t>
            </a:r>
          </a:p>
        </p:txBody>
      </p:sp>
      <p:sp>
        <p:nvSpPr>
          <p:cNvPr id="9269" name="Rectangle 7"/>
          <p:cNvSpPr>
            <a:spLocks noChangeArrowheads="1"/>
          </p:cNvSpPr>
          <p:nvPr/>
        </p:nvSpPr>
        <p:spPr bwMode="auto">
          <a:xfrm>
            <a:off x="2444750" y="1670050"/>
            <a:ext cx="138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Man of God</a:t>
            </a:r>
          </a:p>
        </p:txBody>
      </p:sp>
      <p:sp>
        <p:nvSpPr>
          <p:cNvPr id="121910" name="Rectangle 8"/>
          <p:cNvSpPr>
            <a:spLocks noChangeArrowheads="1"/>
          </p:cNvSpPr>
          <p:nvPr/>
        </p:nvSpPr>
        <p:spPr bwMode="auto">
          <a:xfrm>
            <a:off x="4068763" y="1300163"/>
            <a:ext cx="120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Jeroboam</a:t>
            </a:r>
          </a:p>
        </p:txBody>
      </p:sp>
      <p:sp>
        <p:nvSpPr>
          <p:cNvPr id="121911" name="Rectangle 9"/>
          <p:cNvSpPr>
            <a:spLocks noChangeArrowheads="1"/>
          </p:cNvSpPr>
          <p:nvPr/>
        </p:nvSpPr>
        <p:spPr bwMode="auto">
          <a:xfrm>
            <a:off x="4078288" y="1662113"/>
            <a:ext cx="121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Jeroboam</a:t>
            </a:r>
          </a:p>
        </p:txBody>
      </p:sp>
      <p:sp>
        <p:nvSpPr>
          <p:cNvPr id="121912" name="Rectangle 10"/>
          <p:cNvSpPr>
            <a:spLocks noChangeArrowheads="1"/>
          </p:cNvSpPr>
          <p:nvPr/>
        </p:nvSpPr>
        <p:spPr bwMode="auto">
          <a:xfrm>
            <a:off x="4094163" y="2030413"/>
            <a:ext cx="131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Rehoboam</a:t>
            </a:r>
          </a:p>
        </p:txBody>
      </p:sp>
      <p:sp>
        <p:nvSpPr>
          <p:cNvPr id="121913" name="Rectangle 11"/>
          <p:cNvSpPr>
            <a:spLocks noChangeArrowheads="1"/>
          </p:cNvSpPr>
          <p:nvPr/>
        </p:nvSpPr>
        <p:spPr bwMode="auto">
          <a:xfrm>
            <a:off x="5753100" y="129222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14" name="Rectangle 12"/>
          <p:cNvSpPr>
            <a:spLocks noChangeArrowheads="1"/>
          </p:cNvSpPr>
          <p:nvPr/>
        </p:nvSpPr>
        <p:spPr bwMode="auto">
          <a:xfrm>
            <a:off x="5768975" y="1662113"/>
            <a:ext cx="749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15" name="Rectangle 13"/>
          <p:cNvSpPr>
            <a:spLocks noChangeArrowheads="1"/>
          </p:cNvSpPr>
          <p:nvPr/>
        </p:nvSpPr>
        <p:spPr bwMode="auto">
          <a:xfrm>
            <a:off x="5726113" y="202088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Judah</a:t>
            </a:r>
          </a:p>
        </p:txBody>
      </p:sp>
      <p:sp>
        <p:nvSpPr>
          <p:cNvPr id="121916" name="Rectangle 14"/>
          <p:cNvSpPr>
            <a:spLocks noChangeArrowheads="1"/>
          </p:cNvSpPr>
          <p:nvPr/>
        </p:nvSpPr>
        <p:spPr bwMode="auto">
          <a:xfrm>
            <a:off x="6894513" y="1292225"/>
            <a:ext cx="1617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Divide Kingdom</a:t>
            </a:r>
          </a:p>
        </p:txBody>
      </p:sp>
      <p:sp>
        <p:nvSpPr>
          <p:cNvPr id="121917" name="Rectangle 15"/>
          <p:cNvSpPr>
            <a:spLocks noChangeArrowheads="1"/>
          </p:cNvSpPr>
          <p:nvPr/>
        </p:nvSpPr>
        <p:spPr bwMode="auto">
          <a:xfrm>
            <a:off x="6911975" y="1658938"/>
            <a:ext cx="152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Golden Calves</a:t>
            </a:r>
          </a:p>
        </p:txBody>
      </p:sp>
      <p:sp>
        <p:nvSpPr>
          <p:cNvPr id="121918" name="TextBox 16"/>
          <p:cNvSpPr txBox="1">
            <a:spLocks noChangeArrowheads="1"/>
          </p:cNvSpPr>
          <p:nvPr/>
        </p:nvSpPr>
        <p:spPr bwMode="auto">
          <a:xfrm>
            <a:off x="5103813" y="32559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121919" name="Rectangle 17"/>
          <p:cNvSpPr>
            <a:spLocks noChangeArrowheads="1"/>
          </p:cNvSpPr>
          <p:nvPr/>
        </p:nvSpPr>
        <p:spPr bwMode="auto">
          <a:xfrm>
            <a:off x="6875463" y="20066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Into hands of Shishak</a:t>
            </a:r>
          </a:p>
        </p:txBody>
      </p:sp>
      <p:sp>
        <p:nvSpPr>
          <p:cNvPr id="9280" name="Rectangle 18"/>
          <p:cNvSpPr>
            <a:spLocks noChangeArrowheads="1"/>
          </p:cNvSpPr>
          <p:nvPr/>
        </p:nvSpPr>
        <p:spPr bwMode="auto">
          <a:xfrm>
            <a:off x="2514600" y="2433638"/>
            <a:ext cx="96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Azariah</a:t>
            </a:r>
          </a:p>
        </p:txBody>
      </p:sp>
      <p:sp>
        <p:nvSpPr>
          <p:cNvPr id="121921" name="Rectangle 19"/>
          <p:cNvSpPr>
            <a:spLocks noChangeArrowheads="1"/>
          </p:cNvSpPr>
          <p:nvPr/>
        </p:nvSpPr>
        <p:spPr bwMode="auto">
          <a:xfrm>
            <a:off x="4191000" y="2433638"/>
            <a:ext cx="58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Asa</a:t>
            </a:r>
          </a:p>
        </p:txBody>
      </p:sp>
      <p:sp>
        <p:nvSpPr>
          <p:cNvPr id="121922" name="Rectangle 20"/>
          <p:cNvSpPr>
            <a:spLocks noChangeArrowheads="1"/>
          </p:cNvSpPr>
          <p:nvPr/>
        </p:nvSpPr>
        <p:spPr bwMode="auto">
          <a:xfrm>
            <a:off x="5791200" y="2433638"/>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Judah</a:t>
            </a:r>
          </a:p>
        </p:txBody>
      </p:sp>
      <p:sp>
        <p:nvSpPr>
          <p:cNvPr id="121923" name="Rectangle 21"/>
          <p:cNvSpPr>
            <a:spLocks noChangeArrowheads="1"/>
          </p:cNvSpPr>
          <p:nvPr/>
        </p:nvSpPr>
        <p:spPr bwMode="auto">
          <a:xfrm>
            <a:off x="6934200" y="2433638"/>
            <a:ext cx="1954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Renew Covenant</a:t>
            </a:r>
          </a:p>
        </p:txBody>
      </p:sp>
      <p:sp>
        <p:nvSpPr>
          <p:cNvPr id="9284" name="Rectangle 24"/>
          <p:cNvSpPr>
            <a:spLocks noChangeArrowheads="1"/>
          </p:cNvSpPr>
          <p:nvPr/>
        </p:nvSpPr>
        <p:spPr bwMode="auto">
          <a:xfrm>
            <a:off x="2514600" y="2771775"/>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Micaiah</a:t>
            </a:r>
          </a:p>
        </p:txBody>
      </p:sp>
      <p:sp>
        <p:nvSpPr>
          <p:cNvPr id="121925" name="Rectangle 25"/>
          <p:cNvSpPr>
            <a:spLocks noChangeArrowheads="1"/>
          </p:cNvSpPr>
          <p:nvPr/>
        </p:nvSpPr>
        <p:spPr bwMode="auto">
          <a:xfrm>
            <a:off x="4114800" y="27717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Ahab</a:t>
            </a:r>
          </a:p>
        </p:txBody>
      </p:sp>
      <p:sp>
        <p:nvSpPr>
          <p:cNvPr id="121926" name="Rectangle 26"/>
          <p:cNvSpPr>
            <a:spLocks noChangeArrowheads="1"/>
          </p:cNvSpPr>
          <p:nvPr/>
        </p:nvSpPr>
        <p:spPr bwMode="auto">
          <a:xfrm>
            <a:off x="5867400" y="27717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27" name="Rectangle 27"/>
          <p:cNvSpPr>
            <a:spLocks noChangeArrowheads="1"/>
          </p:cNvSpPr>
          <p:nvPr/>
        </p:nvSpPr>
        <p:spPr bwMode="auto">
          <a:xfrm>
            <a:off x="6934200" y="2771775"/>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Syrian threat</a:t>
            </a:r>
          </a:p>
        </p:txBody>
      </p:sp>
      <p:sp>
        <p:nvSpPr>
          <p:cNvPr id="9288" name="Rectangle 28"/>
          <p:cNvSpPr>
            <a:spLocks noChangeArrowheads="1"/>
          </p:cNvSpPr>
          <p:nvPr/>
        </p:nvSpPr>
        <p:spPr bwMode="auto">
          <a:xfrm>
            <a:off x="2514600" y="31527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Elijah</a:t>
            </a:r>
          </a:p>
        </p:txBody>
      </p:sp>
      <p:sp>
        <p:nvSpPr>
          <p:cNvPr id="121929" name="Rectangle 29"/>
          <p:cNvSpPr>
            <a:spLocks noChangeArrowheads="1"/>
          </p:cNvSpPr>
          <p:nvPr/>
        </p:nvSpPr>
        <p:spPr bwMode="auto">
          <a:xfrm>
            <a:off x="4114800" y="31527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Ahab</a:t>
            </a:r>
          </a:p>
        </p:txBody>
      </p:sp>
      <p:sp>
        <p:nvSpPr>
          <p:cNvPr id="121930" name="Rectangle 30"/>
          <p:cNvSpPr>
            <a:spLocks noChangeArrowheads="1"/>
          </p:cNvSpPr>
          <p:nvPr/>
        </p:nvSpPr>
        <p:spPr bwMode="auto">
          <a:xfrm>
            <a:off x="5867400" y="31527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31" name="Rectangle 31"/>
          <p:cNvSpPr>
            <a:spLocks noChangeArrowheads="1"/>
          </p:cNvSpPr>
          <p:nvPr/>
        </p:nvSpPr>
        <p:spPr bwMode="auto">
          <a:xfrm>
            <a:off x="6934200" y="3152775"/>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Baal worship</a:t>
            </a:r>
          </a:p>
        </p:txBody>
      </p:sp>
      <p:sp>
        <p:nvSpPr>
          <p:cNvPr id="9292" name="Rectangle 32"/>
          <p:cNvSpPr>
            <a:spLocks noChangeArrowheads="1"/>
          </p:cNvSpPr>
          <p:nvPr/>
        </p:nvSpPr>
        <p:spPr bwMode="auto">
          <a:xfrm>
            <a:off x="2514600" y="3533775"/>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Elisha</a:t>
            </a:r>
          </a:p>
        </p:txBody>
      </p:sp>
      <p:sp>
        <p:nvSpPr>
          <p:cNvPr id="121933" name="Rectangle 33"/>
          <p:cNvSpPr>
            <a:spLocks noChangeArrowheads="1"/>
          </p:cNvSpPr>
          <p:nvPr/>
        </p:nvSpPr>
        <p:spPr bwMode="auto">
          <a:xfrm>
            <a:off x="4029075" y="35226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Ahaziah to Jehu</a:t>
            </a:r>
          </a:p>
        </p:txBody>
      </p:sp>
      <p:sp>
        <p:nvSpPr>
          <p:cNvPr id="121934" name="Rectangle 34"/>
          <p:cNvSpPr>
            <a:spLocks noChangeArrowheads="1"/>
          </p:cNvSpPr>
          <p:nvPr/>
        </p:nvSpPr>
        <p:spPr bwMode="auto">
          <a:xfrm>
            <a:off x="5943600" y="35337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35" name="Rectangle 35"/>
          <p:cNvSpPr>
            <a:spLocks noChangeArrowheads="1"/>
          </p:cNvSpPr>
          <p:nvPr/>
        </p:nvSpPr>
        <p:spPr bwMode="auto">
          <a:xfrm>
            <a:off x="6934200" y="3533775"/>
            <a:ext cx="149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Syrian threat</a:t>
            </a:r>
          </a:p>
        </p:txBody>
      </p:sp>
      <p:sp>
        <p:nvSpPr>
          <p:cNvPr id="34" name="Rectangle 33"/>
          <p:cNvSpPr/>
          <p:nvPr/>
        </p:nvSpPr>
        <p:spPr>
          <a:xfrm>
            <a:off x="914400" y="3808413"/>
            <a:ext cx="1439863" cy="2635250"/>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dirty="0">
                <a:solidFill>
                  <a:prstClr val="white"/>
                </a:solidFill>
              </a:rPr>
              <a:t>Minor</a:t>
            </a:r>
          </a:p>
          <a:p>
            <a:pPr algn="ctr">
              <a:defRPr/>
            </a:pPr>
            <a:r>
              <a:rPr lang="en-US" dirty="0">
                <a:solidFill>
                  <a:prstClr val="white"/>
                </a:solidFill>
              </a:rPr>
              <a:t>Prophets</a:t>
            </a:r>
          </a:p>
          <a:p>
            <a:pPr algn="ctr">
              <a:defRPr/>
            </a:pPr>
            <a:r>
              <a:rPr lang="en-US" dirty="0">
                <a:solidFill>
                  <a:prstClr val="white"/>
                </a:solidFill>
              </a:rPr>
              <a:t>Assyria</a:t>
            </a:r>
          </a:p>
        </p:txBody>
      </p:sp>
      <p:graphicFrame>
        <p:nvGraphicFramePr>
          <p:cNvPr id="35" name="Table 34"/>
          <p:cNvGraphicFramePr>
            <a:graphicFrameLocks noGrp="1"/>
          </p:cNvGraphicFramePr>
          <p:nvPr/>
        </p:nvGraphicFramePr>
        <p:xfrm>
          <a:off x="2359025" y="3892550"/>
          <a:ext cx="6694488" cy="2589216"/>
        </p:xfrm>
        <a:graphic>
          <a:graphicData uri="http://schemas.openxmlformats.org/drawingml/2006/table">
            <a:tbl>
              <a:tblPr/>
              <a:tblGrid>
                <a:gridCol w="1673225">
                  <a:extLst>
                    <a:ext uri="{9D8B030D-6E8A-4147-A177-3AD203B41FA5}">
                      <a16:colId xmlns:a16="http://schemas.microsoft.com/office/drawing/2014/main" val="20000"/>
                    </a:ext>
                  </a:extLst>
                </a:gridCol>
                <a:gridCol w="1763713">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gridCol w="2179638">
                  <a:extLst>
                    <a:ext uri="{9D8B030D-6E8A-4147-A177-3AD203B41FA5}">
                      <a16:colId xmlns:a16="http://schemas.microsoft.com/office/drawing/2014/main" val="20003"/>
                    </a:ext>
                  </a:extLst>
                </a:gridCol>
              </a:tblGrid>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Prophet</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King</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Peoples</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Purpose</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38" name="TextBox 4"/>
          <p:cNvSpPr txBox="1">
            <a:spLocks noChangeArrowheads="1"/>
          </p:cNvSpPr>
          <p:nvPr/>
        </p:nvSpPr>
        <p:spPr bwMode="auto">
          <a:xfrm>
            <a:off x="2547938" y="4278313"/>
            <a:ext cx="852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Hosea</a:t>
            </a:r>
          </a:p>
        </p:txBody>
      </p:sp>
      <p:sp>
        <p:nvSpPr>
          <p:cNvPr id="121980" name="Rectangle 38"/>
          <p:cNvSpPr>
            <a:spLocks noChangeArrowheads="1"/>
          </p:cNvSpPr>
          <p:nvPr/>
        </p:nvSpPr>
        <p:spPr bwMode="auto">
          <a:xfrm>
            <a:off x="3935413" y="4278313"/>
            <a:ext cx="1985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Jeroboam II&gt;end</a:t>
            </a:r>
          </a:p>
        </p:txBody>
      </p:sp>
      <p:sp>
        <p:nvSpPr>
          <p:cNvPr id="121981" name="Rectangle 39"/>
          <p:cNvSpPr>
            <a:spLocks noChangeArrowheads="1"/>
          </p:cNvSpPr>
          <p:nvPr/>
        </p:nvSpPr>
        <p:spPr bwMode="auto">
          <a:xfrm>
            <a:off x="5856288" y="4270375"/>
            <a:ext cx="748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dirty="0">
                <a:solidFill>
                  <a:srgbClr val="000000"/>
                </a:solidFill>
              </a:rPr>
              <a:t>Israel</a:t>
            </a:r>
          </a:p>
        </p:txBody>
      </p:sp>
      <p:sp>
        <p:nvSpPr>
          <p:cNvPr id="121982" name="Rectangle 40"/>
          <p:cNvSpPr>
            <a:spLocks noChangeArrowheads="1"/>
          </p:cNvSpPr>
          <p:nvPr/>
        </p:nvSpPr>
        <p:spPr bwMode="auto">
          <a:xfrm>
            <a:off x="6997700" y="4270375"/>
            <a:ext cx="203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Unfaithful Israel/wife</a:t>
            </a:r>
          </a:p>
        </p:txBody>
      </p:sp>
      <p:sp>
        <p:nvSpPr>
          <p:cNvPr id="42" name="TextBox 4"/>
          <p:cNvSpPr txBox="1">
            <a:spLocks noChangeArrowheads="1"/>
          </p:cNvSpPr>
          <p:nvPr/>
        </p:nvSpPr>
        <p:spPr bwMode="auto">
          <a:xfrm>
            <a:off x="2547938" y="4640263"/>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dirty="0">
                <a:solidFill>
                  <a:srgbClr val="FF0000"/>
                </a:solidFill>
              </a:rPr>
              <a:t>Joel</a:t>
            </a:r>
          </a:p>
        </p:txBody>
      </p:sp>
      <p:sp>
        <p:nvSpPr>
          <p:cNvPr id="121984" name="Rectangle 42"/>
          <p:cNvSpPr>
            <a:spLocks noChangeArrowheads="1"/>
          </p:cNvSpPr>
          <p:nvPr/>
        </p:nvSpPr>
        <p:spPr bwMode="auto">
          <a:xfrm>
            <a:off x="4041775" y="4640263"/>
            <a:ext cx="174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Joash of Judah</a:t>
            </a:r>
          </a:p>
        </p:txBody>
      </p:sp>
      <p:sp>
        <p:nvSpPr>
          <p:cNvPr id="121985" name="Rectangle 43"/>
          <p:cNvSpPr>
            <a:spLocks noChangeArrowheads="1"/>
          </p:cNvSpPr>
          <p:nvPr/>
        </p:nvSpPr>
        <p:spPr bwMode="auto">
          <a:xfrm>
            <a:off x="5856288" y="463232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86" name="Rectangle 44"/>
          <p:cNvSpPr>
            <a:spLocks noChangeArrowheads="1"/>
          </p:cNvSpPr>
          <p:nvPr/>
        </p:nvSpPr>
        <p:spPr bwMode="auto">
          <a:xfrm>
            <a:off x="6997700" y="4632325"/>
            <a:ext cx="18272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Locust like armies</a:t>
            </a:r>
          </a:p>
        </p:txBody>
      </p:sp>
      <p:sp>
        <p:nvSpPr>
          <p:cNvPr id="46" name="TextBox 4"/>
          <p:cNvSpPr txBox="1">
            <a:spLocks noChangeArrowheads="1"/>
          </p:cNvSpPr>
          <p:nvPr/>
        </p:nvSpPr>
        <p:spPr bwMode="auto">
          <a:xfrm>
            <a:off x="2547938" y="50022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Amos</a:t>
            </a:r>
          </a:p>
        </p:txBody>
      </p:sp>
      <p:sp>
        <p:nvSpPr>
          <p:cNvPr id="121988" name="Rectangle 46"/>
          <p:cNvSpPr>
            <a:spLocks noChangeArrowheads="1"/>
          </p:cNvSpPr>
          <p:nvPr/>
        </p:nvSpPr>
        <p:spPr bwMode="auto">
          <a:xfrm>
            <a:off x="4171950" y="5002213"/>
            <a:ext cx="1403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Jeroboam II</a:t>
            </a:r>
          </a:p>
        </p:txBody>
      </p:sp>
      <p:sp>
        <p:nvSpPr>
          <p:cNvPr id="121989" name="Rectangle 47"/>
          <p:cNvSpPr>
            <a:spLocks noChangeArrowheads="1"/>
          </p:cNvSpPr>
          <p:nvPr/>
        </p:nvSpPr>
        <p:spPr bwMode="auto">
          <a:xfrm>
            <a:off x="5856288" y="4994275"/>
            <a:ext cx="749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Israel</a:t>
            </a:r>
          </a:p>
        </p:txBody>
      </p:sp>
      <p:sp>
        <p:nvSpPr>
          <p:cNvPr id="121990" name="Rectangle 48"/>
          <p:cNvSpPr>
            <a:spLocks noChangeArrowheads="1"/>
          </p:cNvSpPr>
          <p:nvPr/>
        </p:nvSpPr>
        <p:spPr bwMode="auto">
          <a:xfrm>
            <a:off x="6859649" y="4956761"/>
            <a:ext cx="137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200" dirty="0">
                <a:solidFill>
                  <a:srgbClr val="000000"/>
                </a:solidFill>
              </a:rPr>
              <a:t>Injustice/Idolatry-</a:t>
            </a:r>
          </a:p>
          <a:p>
            <a:pPr eaLnBrk="1" hangingPunct="1"/>
            <a:r>
              <a:rPr lang="en-US" altLang="en-US" sz="1200" dirty="0">
                <a:solidFill>
                  <a:srgbClr val="000000"/>
                </a:solidFill>
              </a:rPr>
              <a:t>Spiral Judgement</a:t>
            </a:r>
          </a:p>
        </p:txBody>
      </p:sp>
      <p:sp>
        <p:nvSpPr>
          <p:cNvPr id="50" name="TextBox 4"/>
          <p:cNvSpPr txBox="1">
            <a:spLocks noChangeArrowheads="1"/>
          </p:cNvSpPr>
          <p:nvPr/>
        </p:nvSpPr>
        <p:spPr bwMode="auto">
          <a:xfrm>
            <a:off x="2560638" y="538162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dirty="0">
                <a:solidFill>
                  <a:srgbClr val="FF0000"/>
                </a:solidFill>
              </a:rPr>
              <a:t>Obadiah</a:t>
            </a:r>
          </a:p>
        </p:txBody>
      </p:sp>
      <p:sp>
        <p:nvSpPr>
          <p:cNvPr id="121992" name="Rectangle 50"/>
          <p:cNvSpPr>
            <a:spLocks noChangeArrowheads="1"/>
          </p:cNvSpPr>
          <p:nvPr/>
        </p:nvSpPr>
        <p:spPr bwMode="auto">
          <a:xfrm>
            <a:off x="3970338" y="5381625"/>
            <a:ext cx="19351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700">
                <a:solidFill>
                  <a:srgbClr val="000000"/>
                </a:solidFill>
              </a:rPr>
              <a:t>Jehoram of Judah</a:t>
            </a:r>
          </a:p>
        </p:txBody>
      </p:sp>
      <p:sp>
        <p:nvSpPr>
          <p:cNvPr id="121993" name="Rectangle 51"/>
          <p:cNvSpPr>
            <a:spLocks noChangeArrowheads="1"/>
          </p:cNvSpPr>
          <p:nvPr/>
        </p:nvSpPr>
        <p:spPr bwMode="auto">
          <a:xfrm>
            <a:off x="5868988" y="5373688"/>
            <a:ext cx="78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Edom</a:t>
            </a:r>
          </a:p>
        </p:txBody>
      </p:sp>
      <p:sp>
        <p:nvSpPr>
          <p:cNvPr id="121994" name="Rectangle 52"/>
          <p:cNvSpPr>
            <a:spLocks noChangeArrowheads="1"/>
          </p:cNvSpPr>
          <p:nvPr/>
        </p:nvSpPr>
        <p:spPr bwMode="auto">
          <a:xfrm>
            <a:off x="7010400" y="5373688"/>
            <a:ext cx="1608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Edom punished</a:t>
            </a:r>
          </a:p>
        </p:txBody>
      </p:sp>
      <p:sp>
        <p:nvSpPr>
          <p:cNvPr id="54" name="TextBox 4"/>
          <p:cNvSpPr txBox="1">
            <a:spLocks noChangeArrowheads="1"/>
          </p:cNvSpPr>
          <p:nvPr/>
        </p:nvSpPr>
        <p:spPr bwMode="auto">
          <a:xfrm>
            <a:off x="2606675" y="5751513"/>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dirty="0">
                <a:solidFill>
                  <a:srgbClr val="FF0000"/>
                </a:solidFill>
              </a:rPr>
              <a:t>Jonah</a:t>
            </a:r>
          </a:p>
        </p:txBody>
      </p:sp>
      <p:sp>
        <p:nvSpPr>
          <p:cNvPr id="121996" name="Rectangle 54"/>
          <p:cNvSpPr>
            <a:spLocks noChangeArrowheads="1"/>
          </p:cNvSpPr>
          <p:nvPr/>
        </p:nvSpPr>
        <p:spPr bwMode="auto">
          <a:xfrm>
            <a:off x="4230688" y="5751513"/>
            <a:ext cx="140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Jeroboam II</a:t>
            </a:r>
          </a:p>
        </p:txBody>
      </p:sp>
      <p:sp>
        <p:nvSpPr>
          <p:cNvPr id="121997" name="Rectangle 55"/>
          <p:cNvSpPr>
            <a:spLocks noChangeArrowheads="1"/>
          </p:cNvSpPr>
          <p:nvPr/>
        </p:nvSpPr>
        <p:spPr bwMode="auto">
          <a:xfrm>
            <a:off x="5915025" y="5743575"/>
            <a:ext cx="93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Assyria</a:t>
            </a:r>
          </a:p>
        </p:txBody>
      </p:sp>
      <p:sp>
        <p:nvSpPr>
          <p:cNvPr id="121998" name="Rectangle 56"/>
          <p:cNvSpPr>
            <a:spLocks noChangeArrowheads="1"/>
          </p:cNvSpPr>
          <p:nvPr/>
        </p:nvSpPr>
        <p:spPr bwMode="auto">
          <a:xfrm>
            <a:off x="7056438" y="5743575"/>
            <a:ext cx="1652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Repent Nineveh</a:t>
            </a:r>
          </a:p>
        </p:txBody>
      </p:sp>
      <p:sp>
        <p:nvSpPr>
          <p:cNvPr id="58" name="TextBox 4"/>
          <p:cNvSpPr txBox="1">
            <a:spLocks noChangeArrowheads="1"/>
          </p:cNvSpPr>
          <p:nvPr/>
        </p:nvSpPr>
        <p:spPr bwMode="auto">
          <a:xfrm>
            <a:off x="2597150" y="6113463"/>
            <a:ext cx="8386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b="1" dirty="0">
                <a:solidFill>
                  <a:srgbClr val="FF0000"/>
                </a:solidFill>
              </a:rPr>
              <a:t>Micah</a:t>
            </a:r>
          </a:p>
        </p:txBody>
      </p:sp>
      <p:sp>
        <p:nvSpPr>
          <p:cNvPr id="122000" name="Rectangle 58"/>
          <p:cNvSpPr>
            <a:spLocks noChangeArrowheads="1"/>
          </p:cNvSpPr>
          <p:nvPr/>
        </p:nvSpPr>
        <p:spPr bwMode="auto">
          <a:xfrm>
            <a:off x="4221163" y="6113463"/>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Ahaz</a:t>
            </a:r>
          </a:p>
        </p:txBody>
      </p:sp>
      <p:sp>
        <p:nvSpPr>
          <p:cNvPr id="122001" name="Rectangle 59"/>
          <p:cNvSpPr>
            <a:spLocks noChangeArrowheads="1"/>
          </p:cNvSpPr>
          <p:nvPr/>
        </p:nvSpPr>
        <p:spPr bwMode="auto">
          <a:xfrm>
            <a:off x="5905500" y="610552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Judah</a:t>
            </a:r>
          </a:p>
        </p:txBody>
      </p:sp>
      <p:sp>
        <p:nvSpPr>
          <p:cNvPr id="122002" name="Rectangle 60"/>
          <p:cNvSpPr>
            <a:spLocks noChangeArrowheads="1"/>
          </p:cNvSpPr>
          <p:nvPr/>
        </p:nvSpPr>
        <p:spPr bwMode="auto">
          <a:xfrm>
            <a:off x="7046913" y="6105525"/>
            <a:ext cx="1665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600">
                <a:solidFill>
                  <a:srgbClr val="000000"/>
                </a:solidFill>
              </a:rPr>
              <a:t>Judah like Israel</a:t>
            </a:r>
          </a:p>
        </p:txBody>
      </p:sp>
    </p:spTree>
    <p:extLst>
      <p:ext uri="{BB962C8B-B14F-4D97-AF65-F5344CB8AC3E}">
        <p14:creationId xmlns:p14="http://schemas.microsoft.com/office/powerpoint/2010/main" val="439520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J:\Temp\BibleMaps &amp; Clipart\Waldron Bible Maps\JPEG Folder\Assyr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263"/>
            <a:ext cx="87915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685800" y="495300"/>
            <a:ext cx="7772400" cy="1143000"/>
          </a:xfrm>
          <a:solidFill>
            <a:schemeClr val="bg2"/>
          </a:solidFill>
        </p:spPr>
        <p:txBody>
          <a:bodyPr/>
          <a:lstStyle/>
          <a:p>
            <a:pPr eaLnBrk="1" hangingPunct="1"/>
            <a:r>
              <a:rPr lang="en-US" altLang="en-US"/>
              <a:t>Prophets of the Assyrian Period</a:t>
            </a:r>
          </a:p>
        </p:txBody>
      </p:sp>
      <p:sp>
        <p:nvSpPr>
          <p:cNvPr id="6148" name="Text Box 4"/>
          <p:cNvSpPr txBox="1">
            <a:spLocks noChangeArrowheads="1"/>
          </p:cNvSpPr>
          <p:nvPr/>
        </p:nvSpPr>
        <p:spPr bwMode="ltGray">
          <a:xfrm>
            <a:off x="152400" y="1752600"/>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2000" kern="1200" dirty="0">
                <a:solidFill>
                  <a:srgbClr val="7030A0"/>
                </a:solidFill>
                <a:latin typeface="Tahoma" pitchFamily="34" charset="0"/>
                <a:ea typeface="+mn-ea"/>
                <a:cs typeface="+mn-cs"/>
              </a:rPr>
              <a:t>Obadiah</a:t>
            </a:r>
            <a:r>
              <a:rPr lang="en-US" altLang="en-US" sz="2000" kern="1200" dirty="0">
                <a:latin typeface="Tahoma" pitchFamily="34" charset="0"/>
                <a:ea typeface="+mn-ea"/>
                <a:cs typeface="+mn-cs"/>
              </a:rPr>
              <a:t> (~845 BC)</a:t>
            </a:r>
          </a:p>
          <a:p>
            <a:pPr algn="ctr" eaLnBrk="1" fontAlgn="base" hangingPunct="1">
              <a:spcBef>
                <a:spcPct val="0"/>
              </a:spcBef>
              <a:spcAft>
                <a:spcPct val="0"/>
              </a:spcAft>
            </a:pPr>
            <a:r>
              <a:rPr lang="en-US" altLang="en-US" sz="2000" kern="1200" dirty="0">
                <a:solidFill>
                  <a:srgbClr val="7030A0"/>
                </a:solidFill>
                <a:latin typeface="Tahoma" pitchFamily="34" charset="0"/>
                <a:ea typeface="+mn-ea"/>
                <a:cs typeface="+mn-cs"/>
              </a:rPr>
              <a:t>Joel</a:t>
            </a:r>
            <a:r>
              <a:rPr lang="en-US" altLang="en-US" sz="2000" kern="1200" dirty="0">
                <a:latin typeface="Tahoma" pitchFamily="34" charset="0"/>
                <a:ea typeface="+mn-ea"/>
                <a:cs typeface="+mn-cs"/>
              </a:rPr>
              <a:t> (~830)</a:t>
            </a:r>
          </a:p>
          <a:p>
            <a:pPr algn="ctr" eaLnBrk="1" fontAlgn="base" hangingPunct="1">
              <a:spcBef>
                <a:spcPct val="0"/>
              </a:spcBef>
              <a:spcAft>
                <a:spcPct val="0"/>
              </a:spcAft>
            </a:pPr>
            <a:r>
              <a:rPr lang="en-US" altLang="en-US" sz="2000" kern="1200" dirty="0">
                <a:solidFill>
                  <a:srgbClr val="7030A0"/>
                </a:solidFill>
                <a:latin typeface="Tahoma" pitchFamily="34" charset="0"/>
                <a:ea typeface="+mn-ea"/>
                <a:cs typeface="+mn-cs"/>
              </a:rPr>
              <a:t>Jonah</a:t>
            </a:r>
            <a:r>
              <a:rPr lang="en-US" altLang="en-US" sz="2000" kern="1200" dirty="0">
                <a:latin typeface="Tahoma" pitchFamily="34" charset="0"/>
                <a:ea typeface="+mn-ea"/>
                <a:cs typeface="+mn-cs"/>
              </a:rPr>
              <a:t> (~780)</a:t>
            </a:r>
          </a:p>
          <a:p>
            <a:pPr algn="ctr" eaLnBrk="1" fontAlgn="base" hangingPunct="1">
              <a:spcBef>
                <a:spcPct val="0"/>
              </a:spcBef>
              <a:spcAft>
                <a:spcPct val="0"/>
              </a:spcAft>
            </a:pPr>
            <a:r>
              <a:rPr lang="en-US" altLang="en-US" sz="2000" kern="1200" dirty="0">
                <a:latin typeface="Tahoma" pitchFamily="34" charset="0"/>
                <a:ea typeface="+mn-ea"/>
                <a:cs typeface="+mn-cs"/>
              </a:rPr>
              <a:t>Amos (~755)</a:t>
            </a:r>
          </a:p>
        </p:txBody>
      </p:sp>
      <p:sp>
        <p:nvSpPr>
          <p:cNvPr id="6149" name="Text Box 5"/>
          <p:cNvSpPr txBox="1">
            <a:spLocks noChangeArrowheads="1"/>
          </p:cNvSpPr>
          <p:nvPr/>
        </p:nvSpPr>
        <p:spPr bwMode="ltGray">
          <a:xfrm>
            <a:off x="176213" y="3076575"/>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2000" kern="1200" dirty="0">
                <a:latin typeface="Tahoma" pitchFamily="34" charset="0"/>
                <a:ea typeface="+mn-ea"/>
                <a:cs typeface="+mn-cs"/>
              </a:rPr>
              <a:t>Hosea (750-725)</a:t>
            </a:r>
          </a:p>
          <a:p>
            <a:pPr algn="ctr" eaLnBrk="1" fontAlgn="base" hangingPunct="1">
              <a:spcBef>
                <a:spcPct val="0"/>
              </a:spcBef>
              <a:spcAft>
                <a:spcPct val="0"/>
              </a:spcAft>
            </a:pPr>
            <a:r>
              <a:rPr lang="en-US" altLang="en-US" sz="2000" kern="1200" dirty="0">
                <a:latin typeface="Tahoma" pitchFamily="34" charset="0"/>
                <a:ea typeface="+mn-ea"/>
                <a:cs typeface="+mn-cs"/>
              </a:rPr>
              <a:t>Isaiah (740-690)</a:t>
            </a:r>
          </a:p>
          <a:p>
            <a:pPr algn="ctr" eaLnBrk="1" fontAlgn="base" hangingPunct="1">
              <a:spcBef>
                <a:spcPct val="0"/>
              </a:spcBef>
              <a:spcAft>
                <a:spcPct val="0"/>
              </a:spcAft>
            </a:pPr>
            <a:r>
              <a:rPr lang="en-US" altLang="en-US" sz="2000" kern="1200" dirty="0">
                <a:solidFill>
                  <a:srgbClr val="7030A0"/>
                </a:solidFill>
                <a:latin typeface="Tahoma" pitchFamily="34" charset="0"/>
                <a:ea typeface="+mn-ea"/>
                <a:cs typeface="+mn-cs"/>
              </a:rPr>
              <a:t>Micah</a:t>
            </a:r>
            <a:r>
              <a:rPr lang="en-US" altLang="en-US" sz="2000" kern="1200" dirty="0">
                <a:latin typeface="Tahoma" pitchFamily="34" charset="0"/>
                <a:ea typeface="+mn-ea"/>
                <a:cs typeface="+mn-cs"/>
              </a:rPr>
              <a:t> (735-700)</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4769186" cy="2294197"/>
          </a:xfrm>
          <a:prstGeom prst="rect">
            <a:avLst/>
          </a:prstGeom>
          <a:solidFill>
            <a:schemeClr val="accent2">
              <a:lumMod val="20000"/>
              <a:lumOff val="80000"/>
            </a:schemeClr>
          </a:solidFill>
          <a:ln>
            <a:noFill/>
          </a:ln>
          <a:effectLst/>
        </p:spPr>
      </p:pic>
    </p:spTree>
    <p:extLst>
      <p:ext uri="{BB962C8B-B14F-4D97-AF65-F5344CB8AC3E}">
        <p14:creationId xmlns:p14="http://schemas.microsoft.com/office/powerpoint/2010/main" val="483685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914400" y="76200"/>
            <a:ext cx="8229600" cy="838200"/>
          </a:xfrm>
          <a:prstGeom prst="rect">
            <a:avLst/>
          </a:prstGeom>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en-US" sz="4000" kern="1200" dirty="0">
                <a:solidFill>
                  <a:prstClr val="white"/>
                </a:solidFill>
              </a:rPr>
              <a:t>Kings &amp; Prophets</a:t>
            </a:r>
          </a:p>
        </p:txBody>
      </p:sp>
      <p:sp>
        <p:nvSpPr>
          <p:cNvPr id="34" name="Rectangle 33"/>
          <p:cNvSpPr/>
          <p:nvPr/>
        </p:nvSpPr>
        <p:spPr>
          <a:xfrm>
            <a:off x="909638" y="874713"/>
            <a:ext cx="1439862" cy="1555750"/>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en-US" sz="1800" kern="1200" dirty="0">
                <a:solidFill>
                  <a:prstClr val="white"/>
                </a:solidFill>
              </a:rPr>
              <a:t>Minor</a:t>
            </a:r>
          </a:p>
          <a:p>
            <a:pPr algn="ctr" fontAlgn="base">
              <a:spcBef>
                <a:spcPct val="0"/>
              </a:spcBef>
              <a:spcAft>
                <a:spcPct val="0"/>
              </a:spcAft>
              <a:defRPr/>
            </a:pPr>
            <a:r>
              <a:rPr lang="en-US" sz="1800" kern="1200" dirty="0">
                <a:solidFill>
                  <a:prstClr val="white"/>
                </a:solidFill>
              </a:rPr>
              <a:t>Prophets</a:t>
            </a:r>
          </a:p>
          <a:p>
            <a:pPr algn="ctr" fontAlgn="base">
              <a:spcBef>
                <a:spcPct val="0"/>
              </a:spcBef>
              <a:spcAft>
                <a:spcPct val="0"/>
              </a:spcAft>
              <a:defRPr/>
            </a:pPr>
            <a:r>
              <a:rPr lang="en-US" sz="1800" kern="1200" dirty="0">
                <a:solidFill>
                  <a:prstClr val="white"/>
                </a:solidFill>
              </a:rPr>
              <a:t>Babylon</a:t>
            </a:r>
          </a:p>
        </p:txBody>
      </p:sp>
      <p:graphicFrame>
        <p:nvGraphicFramePr>
          <p:cNvPr id="35" name="Table 34"/>
          <p:cNvGraphicFramePr>
            <a:graphicFrameLocks noGrp="1"/>
          </p:cNvGraphicFramePr>
          <p:nvPr/>
        </p:nvGraphicFramePr>
        <p:xfrm>
          <a:off x="2354263" y="958850"/>
          <a:ext cx="6694488" cy="2589216"/>
        </p:xfrm>
        <a:graphic>
          <a:graphicData uri="http://schemas.openxmlformats.org/drawingml/2006/table">
            <a:tbl>
              <a:tblPr/>
              <a:tblGrid>
                <a:gridCol w="1673225">
                  <a:extLst>
                    <a:ext uri="{9D8B030D-6E8A-4147-A177-3AD203B41FA5}">
                      <a16:colId xmlns:a16="http://schemas.microsoft.com/office/drawing/2014/main" val="20000"/>
                    </a:ext>
                  </a:extLst>
                </a:gridCol>
                <a:gridCol w="1763713">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gridCol w="2179638">
                  <a:extLst>
                    <a:ext uri="{9D8B030D-6E8A-4147-A177-3AD203B41FA5}">
                      <a16:colId xmlns:a16="http://schemas.microsoft.com/office/drawing/2014/main" val="20003"/>
                    </a:ext>
                  </a:extLst>
                </a:gridCol>
              </a:tblGrid>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34" charset="0"/>
                          <a:cs typeface="Arial" pitchFamily="34" charset="0"/>
                        </a:rPr>
                        <a:t>Prophet</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King</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Peoples</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Purpose</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38" name="TextBox 4"/>
          <p:cNvSpPr txBox="1">
            <a:spLocks noChangeArrowheads="1"/>
          </p:cNvSpPr>
          <p:nvPr/>
        </p:nvSpPr>
        <p:spPr bwMode="auto">
          <a:xfrm>
            <a:off x="2543175" y="1344613"/>
            <a:ext cx="928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Nahum</a:t>
            </a:r>
          </a:p>
        </p:txBody>
      </p:sp>
      <p:sp>
        <p:nvSpPr>
          <p:cNvPr id="205871" name="Rectangle 38"/>
          <p:cNvSpPr>
            <a:spLocks noChangeArrowheads="1"/>
          </p:cNvSpPr>
          <p:nvPr/>
        </p:nvSpPr>
        <p:spPr bwMode="auto">
          <a:xfrm>
            <a:off x="4021138" y="1344613"/>
            <a:ext cx="124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Manasseh</a:t>
            </a:r>
          </a:p>
        </p:txBody>
      </p:sp>
      <p:sp>
        <p:nvSpPr>
          <p:cNvPr id="205872" name="Rectangle 39"/>
          <p:cNvSpPr>
            <a:spLocks noChangeArrowheads="1"/>
          </p:cNvSpPr>
          <p:nvPr/>
        </p:nvSpPr>
        <p:spPr bwMode="auto">
          <a:xfrm>
            <a:off x="5851525" y="1336675"/>
            <a:ext cx="941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Assyria</a:t>
            </a:r>
          </a:p>
        </p:txBody>
      </p:sp>
      <p:sp>
        <p:nvSpPr>
          <p:cNvPr id="205873" name="Rectangle 40"/>
          <p:cNvSpPr>
            <a:spLocks noChangeArrowheads="1"/>
          </p:cNvSpPr>
          <p:nvPr/>
        </p:nvSpPr>
        <p:spPr bwMode="auto">
          <a:xfrm>
            <a:off x="6992938" y="1336675"/>
            <a:ext cx="1550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Fall of Nineveh</a:t>
            </a:r>
          </a:p>
        </p:txBody>
      </p:sp>
      <p:sp>
        <p:nvSpPr>
          <p:cNvPr id="42" name="TextBox 4"/>
          <p:cNvSpPr txBox="1">
            <a:spLocks noChangeArrowheads="1"/>
          </p:cNvSpPr>
          <p:nvPr/>
        </p:nvSpPr>
        <p:spPr bwMode="auto">
          <a:xfrm>
            <a:off x="2543175" y="1706563"/>
            <a:ext cx="1274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Zephaniah</a:t>
            </a:r>
          </a:p>
        </p:txBody>
      </p:sp>
      <p:sp>
        <p:nvSpPr>
          <p:cNvPr id="205875" name="Rectangle 42"/>
          <p:cNvSpPr>
            <a:spLocks noChangeArrowheads="1"/>
          </p:cNvSpPr>
          <p:nvPr/>
        </p:nvSpPr>
        <p:spPr bwMode="auto">
          <a:xfrm>
            <a:off x="4037013" y="1706563"/>
            <a:ext cx="85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Josiah</a:t>
            </a:r>
          </a:p>
        </p:txBody>
      </p:sp>
      <p:sp>
        <p:nvSpPr>
          <p:cNvPr id="205876" name="Rectangle 43"/>
          <p:cNvSpPr>
            <a:spLocks noChangeArrowheads="1"/>
          </p:cNvSpPr>
          <p:nvPr/>
        </p:nvSpPr>
        <p:spPr bwMode="auto">
          <a:xfrm>
            <a:off x="5851525" y="169862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877" name="Rectangle 44"/>
          <p:cNvSpPr>
            <a:spLocks noChangeArrowheads="1"/>
          </p:cNvSpPr>
          <p:nvPr/>
        </p:nvSpPr>
        <p:spPr bwMode="auto">
          <a:xfrm>
            <a:off x="6992938" y="1698625"/>
            <a:ext cx="1971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Day of Lord’s anger</a:t>
            </a:r>
          </a:p>
        </p:txBody>
      </p:sp>
      <p:sp>
        <p:nvSpPr>
          <p:cNvPr id="46" name="TextBox 4"/>
          <p:cNvSpPr txBox="1">
            <a:spLocks noChangeArrowheads="1"/>
          </p:cNvSpPr>
          <p:nvPr/>
        </p:nvSpPr>
        <p:spPr bwMode="auto">
          <a:xfrm>
            <a:off x="2543175" y="2068513"/>
            <a:ext cx="1211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Habakkuk</a:t>
            </a:r>
          </a:p>
        </p:txBody>
      </p:sp>
      <p:sp>
        <p:nvSpPr>
          <p:cNvPr id="205879" name="Rectangle 46"/>
          <p:cNvSpPr>
            <a:spLocks noChangeArrowheads="1"/>
          </p:cNvSpPr>
          <p:nvPr/>
        </p:nvSpPr>
        <p:spPr bwMode="auto">
          <a:xfrm>
            <a:off x="4167188" y="2068513"/>
            <a:ext cx="85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Josiah</a:t>
            </a:r>
          </a:p>
        </p:txBody>
      </p:sp>
      <p:sp>
        <p:nvSpPr>
          <p:cNvPr id="205880" name="Rectangle 47"/>
          <p:cNvSpPr>
            <a:spLocks noChangeArrowheads="1"/>
          </p:cNvSpPr>
          <p:nvPr/>
        </p:nvSpPr>
        <p:spPr bwMode="auto">
          <a:xfrm>
            <a:off x="5851525" y="206057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881" name="Rectangle 48"/>
          <p:cNvSpPr>
            <a:spLocks noChangeArrowheads="1"/>
          </p:cNvSpPr>
          <p:nvPr/>
        </p:nvSpPr>
        <p:spPr bwMode="auto">
          <a:xfrm>
            <a:off x="6992938" y="2060575"/>
            <a:ext cx="2132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Why wicked Babylon</a:t>
            </a:r>
          </a:p>
        </p:txBody>
      </p:sp>
      <p:sp>
        <p:nvSpPr>
          <p:cNvPr id="50" name="TextBox 4"/>
          <p:cNvSpPr txBox="1">
            <a:spLocks noChangeArrowheads="1"/>
          </p:cNvSpPr>
          <p:nvPr/>
        </p:nvSpPr>
        <p:spPr bwMode="auto">
          <a:xfrm>
            <a:off x="2592388" y="2816225"/>
            <a:ext cx="1211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Zechariah</a:t>
            </a:r>
          </a:p>
        </p:txBody>
      </p:sp>
      <p:sp>
        <p:nvSpPr>
          <p:cNvPr id="205883" name="Rectangle 51"/>
          <p:cNvSpPr>
            <a:spLocks noChangeArrowheads="1"/>
          </p:cNvSpPr>
          <p:nvPr/>
        </p:nvSpPr>
        <p:spPr bwMode="auto">
          <a:xfrm>
            <a:off x="5900738" y="280828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54" name="TextBox 4"/>
          <p:cNvSpPr txBox="1">
            <a:spLocks noChangeArrowheads="1"/>
          </p:cNvSpPr>
          <p:nvPr/>
        </p:nvSpPr>
        <p:spPr bwMode="auto">
          <a:xfrm>
            <a:off x="2655888" y="2436813"/>
            <a:ext cx="91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Haggai</a:t>
            </a:r>
          </a:p>
        </p:txBody>
      </p:sp>
      <p:sp>
        <p:nvSpPr>
          <p:cNvPr id="205885" name="Rectangle 54"/>
          <p:cNvSpPr>
            <a:spLocks noChangeArrowheads="1"/>
          </p:cNvSpPr>
          <p:nvPr/>
        </p:nvSpPr>
        <p:spPr bwMode="auto">
          <a:xfrm>
            <a:off x="4103688" y="243681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Zerubbabel-gov</a:t>
            </a:r>
          </a:p>
        </p:txBody>
      </p:sp>
      <p:sp>
        <p:nvSpPr>
          <p:cNvPr id="205886" name="Rectangle 55"/>
          <p:cNvSpPr>
            <a:spLocks noChangeArrowheads="1"/>
          </p:cNvSpPr>
          <p:nvPr/>
        </p:nvSpPr>
        <p:spPr bwMode="auto">
          <a:xfrm>
            <a:off x="5964238" y="2428875"/>
            <a:ext cx="814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887" name="Rectangle 56"/>
          <p:cNvSpPr>
            <a:spLocks noChangeArrowheads="1"/>
          </p:cNvSpPr>
          <p:nvPr/>
        </p:nvSpPr>
        <p:spPr bwMode="auto">
          <a:xfrm>
            <a:off x="7105650" y="2428875"/>
            <a:ext cx="159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Rebuild Temple</a:t>
            </a:r>
          </a:p>
        </p:txBody>
      </p:sp>
      <p:sp>
        <p:nvSpPr>
          <p:cNvPr id="58" name="TextBox 4"/>
          <p:cNvSpPr txBox="1">
            <a:spLocks noChangeArrowheads="1"/>
          </p:cNvSpPr>
          <p:nvPr/>
        </p:nvSpPr>
        <p:spPr bwMode="auto">
          <a:xfrm>
            <a:off x="2592388" y="317976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Malachi</a:t>
            </a:r>
          </a:p>
        </p:txBody>
      </p:sp>
      <p:sp>
        <p:nvSpPr>
          <p:cNvPr id="205889" name="Rectangle 59"/>
          <p:cNvSpPr>
            <a:spLocks noChangeArrowheads="1"/>
          </p:cNvSpPr>
          <p:nvPr/>
        </p:nvSpPr>
        <p:spPr bwMode="auto">
          <a:xfrm>
            <a:off x="5900738" y="3171825"/>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890" name="Rectangle 60"/>
          <p:cNvSpPr>
            <a:spLocks noChangeArrowheads="1"/>
          </p:cNvSpPr>
          <p:nvPr/>
        </p:nvSpPr>
        <p:spPr bwMode="auto">
          <a:xfrm>
            <a:off x="7042150" y="3171825"/>
            <a:ext cx="1671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You robbed God</a:t>
            </a:r>
          </a:p>
        </p:txBody>
      </p:sp>
      <p:sp>
        <p:nvSpPr>
          <p:cNvPr id="60" name="Rectangle 59"/>
          <p:cNvSpPr/>
          <p:nvPr/>
        </p:nvSpPr>
        <p:spPr>
          <a:xfrm>
            <a:off x="909638" y="2439988"/>
            <a:ext cx="1439862" cy="1100137"/>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en-US" sz="1800" kern="1200" dirty="0">
                <a:solidFill>
                  <a:prstClr val="white"/>
                </a:solidFill>
              </a:rPr>
              <a:t>Minor</a:t>
            </a:r>
          </a:p>
          <a:p>
            <a:pPr algn="ctr" fontAlgn="base">
              <a:spcBef>
                <a:spcPct val="0"/>
              </a:spcBef>
              <a:spcAft>
                <a:spcPct val="0"/>
              </a:spcAft>
              <a:defRPr/>
            </a:pPr>
            <a:r>
              <a:rPr lang="en-US" sz="1800" kern="1200" dirty="0">
                <a:solidFill>
                  <a:prstClr val="white"/>
                </a:solidFill>
              </a:rPr>
              <a:t>Prophets</a:t>
            </a:r>
          </a:p>
          <a:p>
            <a:pPr algn="ctr" fontAlgn="base">
              <a:spcBef>
                <a:spcPct val="0"/>
              </a:spcBef>
              <a:spcAft>
                <a:spcPct val="0"/>
              </a:spcAft>
              <a:defRPr/>
            </a:pPr>
            <a:r>
              <a:rPr lang="en-US" sz="1800" kern="1200" dirty="0">
                <a:solidFill>
                  <a:prstClr val="white"/>
                </a:solidFill>
              </a:rPr>
              <a:t>Post-exile</a:t>
            </a:r>
          </a:p>
        </p:txBody>
      </p:sp>
      <p:sp>
        <p:nvSpPr>
          <p:cNvPr id="61" name="Rectangle 60"/>
          <p:cNvSpPr/>
          <p:nvPr/>
        </p:nvSpPr>
        <p:spPr>
          <a:xfrm>
            <a:off x="914400" y="3597275"/>
            <a:ext cx="1439863" cy="1927225"/>
          </a:xfrm>
          <a:prstGeom prst="rect">
            <a:avLst/>
          </a:prstGeom>
          <a:solidFill>
            <a:srgbClr val="7030A0"/>
          </a:solidFill>
        </p:spPr>
        <p:style>
          <a:lnRef idx="1">
            <a:schemeClr val="accent5"/>
          </a:lnRef>
          <a:fillRef idx="3">
            <a:schemeClr val="accent5"/>
          </a:fillRef>
          <a:effectRef idx="2">
            <a:schemeClr val="accent5"/>
          </a:effectRef>
          <a:fontRef idx="minor">
            <a:schemeClr val="lt1"/>
          </a:fontRef>
        </p:style>
        <p:txBody>
          <a:bodyPr anchor="ctr"/>
          <a:lstStyle/>
          <a:p>
            <a:pPr algn="ctr" fontAlgn="base">
              <a:spcBef>
                <a:spcPct val="0"/>
              </a:spcBef>
              <a:spcAft>
                <a:spcPct val="0"/>
              </a:spcAft>
              <a:defRPr/>
            </a:pPr>
            <a:r>
              <a:rPr lang="en-US" sz="1800" kern="1200" dirty="0">
                <a:solidFill>
                  <a:prstClr val="white"/>
                </a:solidFill>
              </a:rPr>
              <a:t>Major</a:t>
            </a:r>
          </a:p>
          <a:p>
            <a:pPr algn="ctr" fontAlgn="base">
              <a:spcBef>
                <a:spcPct val="0"/>
              </a:spcBef>
              <a:spcAft>
                <a:spcPct val="0"/>
              </a:spcAft>
              <a:defRPr/>
            </a:pPr>
            <a:r>
              <a:rPr lang="en-US" sz="1800" kern="1200" dirty="0">
                <a:solidFill>
                  <a:prstClr val="white"/>
                </a:solidFill>
              </a:rPr>
              <a:t>Prophets</a:t>
            </a:r>
          </a:p>
        </p:txBody>
      </p:sp>
      <p:graphicFrame>
        <p:nvGraphicFramePr>
          <p:cNvPr id="62" name="Table 61"/>
          <p:cNvGraphicFramePr>
            <a:graphicFrameLocks noGrp="1"/>
          </p:cNvGraphicFramePr>
          <p:nvPr/>
        </p:nvGraphicFramePr>
        <p:xfrm>
          <a:off x="2359025" y="3681413"/>
          <a:ext cx="6694488" cy="1849435"/>
        </p:xfrm>
        <a:graphic>
          <a:graphicData uri="http://schemas.openxmlformats.org/drawingml/2006/table">
            <a:tbl>
              <a:tblPr/>
              <a:tblGrid>
                <a:gridCol w="1673225">
                  <a:extLst>
                    <a:ext uri="{9D8B030D-6E8A-4147-A177-3AD203B41FA5}">
                      <a16:colId xmlns:a16="http://schemas.microsoft.com/office/drawing/2014/main" val="20000"/>
                    </a:ext>
                  </a:extLst>
                </a:gridCol>
                <a:gridCol w="1763713">
                  <a:extLst>
                    <a:ext uri="{9D8B030D-6E8A-4147-A177-3AD203B41FA5}">
                      <a16:colId xmlns:a16="http://schemas.microsoft.com/office/drawing/2014/main" val="20001"/>
                    </a:ext>
                  </a:extLst>
                </a:gridCol>
                <a:gridCol w="1077912">
                  <a:extLst>
                    <a:ext uri="{9D8B030D-6E8A-4147-A177-3AD203B41FA5}">
                      <a16:colId xmlns:a16="http://schemas.microsoft.com/office/drawing/2014/main" val="20002"/>
                    </a:ext>
                  </a:extLst>
                </a:gridCol>
                <a:gridCol w="2179638">
                  <a:extLst>
                    <a:ext uri="{9D8B030D-6E8A-4147-A177-3AD203B41FA5}">
                      <a16:colId xmlns:a16="http://schemas.microsoft.com/office/drawing/2014/main" val="20003"/>
                    </a:ext>
                  </a:extLst>
                </a:gridCol>
              </a:tblGrid>
              <a:tr h="369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34" charset="0"/>
                          <a:cs typeface="Arial" pitchFamily="34" charset="0"/>
                        </a:rPr>
                        <a:t>Prophet</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King</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Peoples</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Calibri" pitchFamily="34" charset="0"/>
                          <a:cs typeface="Arial" pitchFamily="34" charset="0"/>
                        </a:rPr>
                        <a:t>Purpose</a:t>
                      </a: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69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9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988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itchFamily="34" charset="0"/>
                        <a:cs typeface="Arial" pitchFamily="34" charset="0"/>
                      </a:endParaRPr>
                    </a:p>
                  </a:txBody>
                  <a:tcPr marL="91446" marR="91446"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
        <p:nvSpPr>
          <p:cNvPr id="63" name="TextBox 4"/>
          <p:cNvSpPr txBox="1">
            <a:spLocks noChangeArrowheads="1"/>
          </p:cNvSpPr>
          <p:nvPr/>
        </p:nvSpPr>
        <p:spPr bwMode="auto">
          <a:xfrm>
            <a:off x="2547938" y="4067175"/>
            <a:ext cx="800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Isaiah</a:t>
            </a:r>
          </a:p>
        </p:txBody>
      </p:sp>
      <p:sp>
        <p:nvSpPr>
          <p:cNvPr id="205926" name="Rectangle 38"/>
          <p:cNvSpPr>
            <a:spLocks noChangeArrowheads="1"/>
          </p:cNvSpPr>
          <p:nvPr/>
        </p:nvSpPr>
        <p:spPr bwMode="auto">
          <a:xfrm>
            <a:off x="4273550" y="4067175"/>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Hezekiah</a:t>
            </a:r>
          </a:p>
        </p:txBody>
      </p:sp>
      <p:sp>
        <p:nvSpPr>
          <p:cNvPr id="205927" name="Rectangle 39"/>
          <p:cNvSpPr>
            <a:spLocks noChangeArrowheads="1"/>
          </p:cNvSpPr>
          <p:nvPr/>
        </p:nvSpPr>
        <p:spPr bwMode="auto">
          <a:xfrm>
            <a:off x="5856288" y="4059238"/>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928" name="Rectangle 40"/>
          <p:cNvSpPr>
            <a:spLocks noChangeArrowheads="1"/>
          </p:cNvSpPr>
          <p:nvPr/>
        </p:nvSpPr>
        <p:spPr bwMode="auto">
          <a:xfrm>
            <a:off x="6997700" y="4059238"/>
            <a:ext cx="1025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Salvation</a:t>
            </a:r>
          </a:p>
        </p:txBody>
      </p:sp>
      <p:sp>
        <p:nvSpPr>
          <p:cNvPr id="67" name="TextBox 4"/>
          <p:cNvSpPr txBox="1">
            <a:spLocks noChangeArrowheads="1"/>
          </p:cNvSpPr>
          <p:nvPr/>
        </p:nvSpPr>
        <p:spPr bwMode="auto">
          <a:xfrm>
            <a:off x="2547938" y="4429125"/>
            <a:ext cx="113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Jeremiah</a:t>
            </a:r>
          </a:p>
        </p:txBody>
      </p:sp>
      <p:sp>
        <p:nvSpPr>
          <p:cNvPr id="205930" name="Rectangle 42"/>
          <p:cNvSpPr>
            <a:spLocks noChangeArrowheads="1"/>
          </p:cNvSpPr>
          <p:nvPr/>
        </p:nvSpPr>
        <p:spPr bwMode="auto">
          <a:xfrm>
            <a:off x="3987800" y="4429125"/>
            <a:ext cx="1903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a:solidFill>
                  <a:srgbClr val="000000"/>
                </a:solidFill>
                <a:ea typeface="+mn-ea"/>
              </a:rPr>
              <a:t>Josiah to Zedekiah</a:t>
            </a:r>
          </a:p>
        </p:txBody>
      </p:sp>
      <p:sp>
        <p:nvSpPr>
          <p:cNvPr id="205931" name="Rectangle 43"/>
          <p:cNvSpPr>
            <a:spLocks noChangeArrowheads="1"/>
          </p:cNvSpPr>
          <p:nvPr/>
        </p:nvSpPr>
        <p:spPr bwMode="auto">
          <a:xfrm>
            <a:off x="5856288" y="4421188"/>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Judah</a:t>
            </a:r>
          </a:p>
        </p:txBody>
      </p:sp>
      <p:sp>
        <p:nvSpPr>
          <p:cNvPr id="205932" name="Rectangle 44"/>
          <p:cNvSpPr>
            <a:spLocks noChangeArrowheads="1"/>
          </p:cNvSpPr>
          <p:nvPr/>
        </p:nvSpPr>
        <p:spPr bwMode="auto">
          <a:xfrm>
            <a:off x="6740525" y="4462463"/>
            <a:ext cx="2430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kern="1200" dirty="0">
                <a:solidFill>
                  <a:prstClr val="black"/>
                </a:solidFill>
                <a:ea typeface="+mn-ea"/>
              </a:rPr>
              <a:t>Sword, Pestilence, Famine</a:t>
            </a:r>
          </a:p>
        </p:txBody>
      </p:sp>
      <p:sp>
        <p:nvSpPr>
          <p:cNvPr id="71" name="TextBox 4"/>
          <p:cNvSpPr txBox="1">
            <a:spLocks noChangeArrowheads="1"/>
          </p:cNvSpPr>
          <p:nvPr/>
        </p:nvSpPr>
        <p:spPr bwMode="auto">
          <a:xfrm>
            <a:off x="2547938" y="4791075"/>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Daniel</a:t>
            </a:r>
          </a:p>
        </p:txBody>
      </p:sp>
      <p:sp>
        <p:nvSpPr>
          <p:cNvPr id="205934" name="Rectangle 46"/>
          <p:cNvSpPr>
            <a:spLocks noChangeArrowheads="1"/>
          </p:cNvSpPr>
          <p:nvPr/>
        </p:nvSpPr>
        <p:spPr bwMode="auto">
          <a:xfrm>
            <a:off x="4171950" y="479107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Jeroboam II</a:t>
            </a:r>
          </a:p>
        </p:txBody>
      </p:sp>
      <p:sp>
        <p:nvSpPr>
          <p:cNvPr id="205935" name="Rectangle 47"/>
          <p:cNvSpPr>
            <a:spLocks noChangeArrowheads="1"/>
          </p:cNvSpPr>
          <p:nvPr/>
        </p:nvSpPr>
        <p:spPr bwMode="auto">
          <a:xfrm>
            <a:off x="5856288" y="4783138"/>
            <a:ext cx="1017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Babylon</a:t>
            </a:r>
          </a:p>
        </p:txBody>
      </p:sp>
      <p:sp>
        <p:nvSpPr>
          <p:cNvPr id="205936" name="Rectangle 48"/>
          <p:cNvSpPr>
            <a:spLocks noChangeArrowheads="1"/>
          </p:cNvSpPr>
          <p:nvPr/>
        </p:nvSpPr>
        <p:spPr bwMode="auto">
          <a:xfrm>
            <a:off x="6997700" y="4783138"/>
            <a:ext cx="1152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God Rules</a:t>
            </a:r>
          </a:p>
        </p:txBody>
      </p:sp>
      <p:sp>
        <p:nvSpPr>
          <p:cNvPr id="75" name="TextBox 4"/>
          <p:cNvSpPr txBox="1">
            <a:spLocks noChangeArrowheads="1"/>
          </p:cNvSpPr>
          <p:nvPr/>
        </p:nvSpPr>
        <p:spPr bwMode="auto">
          <a:xfrm>
            <a:off x="2560638" y="5170488"/>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Ezekiel</a:t>
            </a:r>
          </a:p>
        </p:txBody>
      </p:sp>
      <p:sp>
        <p:nvSpPr>
          <p:cNvPr id="205938" name="Rectangle 50"/>
          <p:cNvSpPr>
            <a:spLocks noChangeArrowheads="1"/>
          </p:cNvSpPr>
          <p:nvPr/>
        </p:nvSpPr>
        <p:spPr bwMode="auto">
          <a:xfrm>
            <a:off x="4340225" y="5170488"/>
            <a:ext cx="10842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700" kern="1200">
                <a:solidFill>
                  <a:srgbClr val="000000"/>
                </a:solidFill>
                <a:ea typeface="+mn-ea"/>
              </a:rPr>
              <a:t>Zedekiah</a:t>
            </a:r>
          </a:p>
        </p:txBody>
      </p:sp>
      <p:sp>
        <p:nvSpPr>
          <p:cNvPr id="205939" name="Rectangle 51"/>
          <p:cNvSpPr>
            <a:spLocks noChangeArrowheads="1"/>
          </p:cNvSpPr>
          <p:nvPr/>
        </p:nvSpPr>
        <p:spPr bwMode="auto">
          <a:xfrm>
            <a:off x="5868988" y="5162550"/>
            <a:ext cx="684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Exile</a:t>
            </a:r>
          </a:p>
        </p:txBody>
      </p:sp>
      <p:sp>
        <p:nvSpPr>
          <p:cNvPr id="205940" name="Rectangle 52"/>
          <p:cNvSpPr>
            <a:spLocks noChangeArrowheads="1"/>
          </p:cNvSpPr>
          <p:nvPr/>
        </p:nvSpPr>
        <p:spPr bwMode="auto">
          <a:xfrm>
            <a:off x="6935788" y="5162550"/>
            <a:ext cx="1668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Settle in - 70 </a:t>
            </a:r>
            <a:r>
              <a:rPr lang="en-US" altLang="en-US" sz="1600" kern="1200" dirty="0" err="1">
                <a:solidFill>
                  <a:srgbClr val="000000"/>
                </a:solidFill>
                <a:ea typeface="+mn-ea"/>
              </a:rPr>
              <a:t>yrs</a:t>
            </a:r>
            <a:endParaRPr lang="en-US" altLang="en-US" sz="1600" kern="1200" dirty="0">
              <a:solidFill>
                <a:srgbClr val="000000"/>
              </a:solidFill>
              <a:ea typeface="+mn-ea"/>
            </a:endParaRPr>
          </a:p>
        </p:txBody>
      </p:sp>
      <p:sp>
        <p:nvSpPr>
          <p:cNvPr id="205941" name="Rectangle 56"/>
          <p:cNvSpPr>
            <a:spLocks noChangeArrowheads="1"/>
          </p:cNvSpPr>
          <p:nvPr/>
        </p:nvSpPr>
        <p:spPr bwMode="auto">
          <a:xfrm>
            <a:off x="7073900" y="2811463"/>
            <a:ext cx="1785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kern="1200" dirty="0">
                <a:solidFill>
                  <a:srgbClr val="000000"/>
                </a:solidFill>
                <a:ea typeface="+mn-ea"/>
              </a:rPr>
              <a:t>Turn back to Lord</a:t>
            </a:r>
          </a:p>
        </p:txBody>
      </p:sp>
      <p:sp>
        <p:nvSpPr>
          <p:cNvPr id="205942" name="Rectangle 54"/>
          <p:cNvSpPr>
            <a:spLocks noChangeArrowheads="1"/>
          </p:cNvSpPr>
          <p:nvPr/>
        </p:nvSpPr>
        <p:spPr bwMode="auto">
          <a:xfrm>
            <a:off x="4079875" y="28067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800" kern="1200">
                <a:solidFill>
                  <a:srgbClr val="000000"/>
                </a:solidFill>
                <a:ea typeface="+mn-ea"/>
              </a:rPr>
              <a:t>Zerubbabel-gov</a:t>
            </a:r>
          </a:p>
        </p:txBody>
      </p:sp>
    </p:spTree>
    <p:extLst>
      <p:ext uri="{BB962C8B-B14F-4D97-AF65-F5344CB8AC3E}">
        <p14:creationId xmlns:p14="http://schemas.microsoft.com/office/powerpoint/2010/main" val="33929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873"/>
                                        </p:tgtEl>
                                        <p:attrNameLst>
                                          <p:attrName>style.visibility</p:attrName>
                                        </p:attrNameLst>
                                      </p:cBhvr>
                                      <p:to>
                                        <p:strVal val="visible"/>
                                      </p:to>
                                    </p:set>
                                    <p:anim calcmode="lin" valueType="num">
                                      <p:cBhvr additive="base">
                                        <p:cTn id="7" dur="500" fill="hold"/>
                                        <p:tgtEl>
                                          <p:spTgt spid="205873"/>
                                        </p:tgtEl>
                                        <p:attrNameLst>
                                          <p:attrName>ppt_x</p:attrName>
                                        </p:attrNameLst>
                                      </p:cBhvr>
                                      <p:tavLst>
                                        <p:tav tm="0">
                                          <p:val>
                                            <p:strVal val="#ppt_x"/>
                                          </p:val>
                                        </p:tav>
                                        <p:tav tm="100000">
                                          <p:val>
                                            <p:strVal val="#ppt_x"/>
                                          </p:val>
                                        </p:tav>
                                      </p:tavLst>
                                    </p:anim>
                                    <p:anim calcmode="lin" valueType="num">
                                      <p:cBhvr additive="base">
                                        <p:cTn id="8" dur="500" fill="hold"/>
                                        <p:tgtEl>
                                          <p:spTgt spid="2058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877"/>
                                        </p:tgtEl>
                                        <p:attrNameLst>
                                          <p:attrName>style.visibility</p:attrName>
                                        </p:attrNameLst>
                                      </p:cBhvr>
                                      <p:to>
                                        <p:strVal val="visible"/>
                                      </p:to>
                                    </p:set>
                                    <p:anim calcmode="lin" valueType="num">
                                      <p:cBhvr additive="base">
                                        <p:cTn id="13" dur="500" fill="hold"/>
                                        <p:tgtEl>
                                          <p:spTgt spid="205877"/>
                                        </p:tgtEl>
                                        <p:attrNameLst>
                                          <p:attrName>ppt_x</p:attrName>
                                        </p:attrNameLst>
                                      </p:cBhvr>
                                      <p:tavLst>
                                        <p:tav tm="0">
                                          <p:val>
                                            <p:strVal val="#ppt_x"/>
                                          </p:val>
                                        </p:tav>
                                        <p:tav tm="100000">
                                          <p:val>
                                            <p:strVal val="#ppt_x"/>
                                          </p:val>
                                        </p:tav>
                                      </p:tavLst>
                                    </p:anim>
                                    <p:anim calcmode="lin" valueType="num">
                                      <p:cBhvr additive="base">
                                        <p:cTn id="14" dur="500" fill="hold"/>
                                        <p:tgtEl>
                                          <p:spTgt spid="20587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5881"/>
                                        </p:tgtEl>
                                        <p:attrNameLst>
                                          <p:attrName>style.visibility</p:attrName>
                                        </p:attrNameLst>
                                      </p:cBhvr>
                                      <p:to>
                                        <p:strVal val="visible"/>
                                      </p:to>
                                    </p:set>
                                    <p:anim calcmode="lin" valueType="num">
                                      <p:cBhvr additive="base">
                                        <p:cTn id="19" dur="500" fill="hold"/>
                                        <p:tgtEl>
                                          <p:spTgt spid="205881"/>
                                        </p:tgtEl>
                                        <p:attrNameLst>
                                          <p:attrName>ppt_x</p:attrName>
                                        </p:attrNameLst>
                                      </p:cBhvr>
                                      <p:tavLst>
                                        <p:tav tm="0">
                                          <p:val>
                                            <p:strVal val="#ppt_x"/>
                                          </p:val>
                                        </p:tav>
                                        <p:tav tm="100000">
                                          <p:val>
                                            <p:strVal val="#ppt_x"/>
                                          </p:val>
                                        </p:tav>
                                      </p:tavLst>
                                    </p:anim>
                                    <p:anim calcmode="lin" valueType="num">
                                      <p:cBhvr additive="base">
                                        <p:cTn id="20" dur="500" fill="hold"/>
                                        <p:tgtEl>
                                          <p:spTgt spid="2058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5887"/>
                                        </p:tgtEl>
                                        <p:attrNameLst>
                                          <p:attrName>style.visibility</p:attrName>
                                        </p:attrNameLst>
                                      </p:cBhvr>
                                      <p:to>
                                        <p:strVal val="visible"/>
                                      </p:to>
                                    </p:set>
                                    <p:anim calcmode="lin" valueType="num">
                                      <p:cBhvr additive="base">
                                        <p:cTn id="25" dur="500" fill="hold"/>
                                        <p:tgtEl>
                                          <p:spTgt spid="205887"/>
                                        </p:tgtEl>
                                        <p:attrNameLst>
                                          <p:attrName>ppt_x</p:attrName>
                                        </p:attrNameLst>
                                      </p:cBhvr>
                                      <p:tavLst>
                                        <p:tav tm="0">
                                          <p:val>
                                            <p:strVal val="#ppt_x"/>
                                          </p:val>
                                        </p:tav>
                                        <p:tav tm="100000">
                                          <p:val>
                                            <p:strVal val="#ppt_x"/>
                                          </p:val>
                                        </p:tav>
                                      </p:tavLst>
                                    </p:anim>
                                    <p:anim calcmode="lin" valueType="num">
                                      <p:cBhvr additive="base">
                                        <p:cTn id="26" dur="500" fill="hold"/>
                                        <p:tgtEl>
                                          <p:spTgt spid="20588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5941"/>
                                        </p:tgtEl>
                                        <p:attrNameLst>
                                          <p:attrName>style.visibility</p:attrName>
                                        </p:attrNameLst>
                                      </p:cBhvr>
                                      <p:to>
                                        <p:strVal val="visible"/>
                                      </p:to>
                                    </p:set>
                                    <p:anim calcmode="lin" valueType="num">
                                      <p:cBhvr additive="base">
                                        <p:cTn id="31" dur="500" fill="hold"/>
                                        <p:tgtEl>
                                          <p:spTgt spid="205941"/>
                                        </p:tgtEl>
                                        <p:attrNameLst>
                                          <p:attrName>ppt_x</p:attrName>
                                        </p:attrNameLst>
                                      </p:cBhvr>
                                      <p:tavLst>
                                        <p:tav tm="0">
                                          <p:val>
                                            <p:strVal val="#ppt_x"/>
                                          </p:val>
                                        </p:tav>
                                        <p:tav tm="100000">
                                          <p:val>
                                            <p:strVal val="#ppt_x"/>
                                          </p:val>
                                        </p:tav>
                                      </p:tavLst>
                                    </p:anim>
                                    <p:anim calcmode="lin" valueType="num">
                                      <p:cBhvr additive="base">
                                        <p:cTn id="32" dur="500" fill="hold"/>
                                        <p:tgtEl>
                                          <p:spTgt spid="2059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5890"/>
                                        </p:tgtEl>
                                        <p:attrNameLst>
                                          <p:attrName>style.visibility</p:attrName>
                                        </p:attrNameLst>
                                      </p:cBhvr>
                                      <p:to>
                                        <p:strVal val="visible"/>
                                      </p:to>
                                    </p:set>
                                    <p:anim calcmode="lin" valueType="num">
                                      <p:cBhvr additive="base">
                                        <p:cTn id="37" dur="500" fill="hold"/>
                                        <p:tgtEl>
                                          <p:spTgt spid="205890"/>
                                        </p:tgtEl>
                                        <p:attrNameLst>
                                          <p:attrName>ppt_x</p:attrName>
                                        </p:attrNameLst>
                                      </p:cBhvr>
                                      <p:tavLst>
                                        <p:tav tm="0">
                                          <p:val>
                                            <p:strVal val="#ppt_x"/>
                                          </p:val>
                                        </p:tav>
                                        <p:tav tm="100000">
                                          <p:val>
                                            <p:strVal val="#ppt_x"/>
                                          </p:val>
                                        </p:tav>
                                      </p:tavLst>
                                    </p:anim>
                                    <p:anim calcmode="lin" valueType="num">
                                      <p:cBhvr additive="base">
                                        <p:cTn id="38" dur="500" fill="hold"/>
                                        <p:tgtEl>
                                          <p:spTgt spid="20589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5928"/>
                                        </p:tgtEl>
                                        <p:attrNameLst>
                                          <p:attrName>style.visibility</p:attrName>
                                        </p:attrNameLst>
                                      </p:cBhvr>
                                      <p:to>
                                        <p:strVal val="visible"/>
                                      </p:to>
                                    </p:set>
                                    <p:anim calcmode="lin" valueType="num">
                                      <p:cBhvr additive="base">
                                        <p:cTn id="43" dur="500" fill="hold"/>
                                        <p:tgtEl>
                                          <p:spTgt spid="205928"/>
                                        </p:tgtEl>
                                        <p:attrNameLst>
                                          <p:attrName>ppt_x</p:attrName>
                                        </p:attrNameLst>
                                      </p:cBhvr>
                                      <p:tavLst>
                                        <p:tav tm="0">
                                          <p:val>
                                            <p:strVal val="#ppt_x"/>
                                          </p:val>
                                        </p:tav>
                                        <p:tav tm="100000">
                                          <p:val>
                                            <p:strVal val="#ppt_x"/>
                                          </p:val>
                                        </p:tav>
                                      </p:tavLst>
                                    </p:anim>
                                    <p:anim calcmode="lin" valueType="num">
                                      <p:cBhvr additive="base">
                                        <p:cTn id="44" dur="500" fill="hold"/>
                                        <p:tgtEl>
                                          <p:spTgt spid="2059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5932"/>
                                        </p:tgtEl>
                                        <p:attrNameLst>
                                          <p:attrName>style.visibility</p:attrName>
                                        </p:attrNameLst>
                                      </p:cBhvr>
                                      <p:to>
                                        <p:strVal val="visible"/>
                                      </p:to>
                                    </p:set>
                                    <p:animEffect transition="in" filter="barn(inVertical)">
                                      <p:cBhvr>
                                        <p:cTn id="49" dur="500"/>
                                        <p:tgtEl>
                                          <p:spTgt spid="20593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5936"/>
                                        </p:tgtEl>
                                        <p:attrNameLst>
                                          <p:attrName>style.visibility</p:attrName>
                                        </p:attrNameLst>
                                      </p:cBhvr>
                                      <p:to>
                                        <p:strVal val="visible"/>
                                      </p:to>
                                    </p:set>
                                    <p:anim calcmode="lin" valueType="num">
                                      <p:cBhvr additive="base">
                                        <p:cTn id="54" dur="500" fill="hold"/>
                                        <p:tgtEl>
                                          <p:spTgt spid="205936"/>
                                        </p:tgtEl>
                                        <p:attrNameLst>
                                          <p:attrName>ppt_x</p:attrName>
                                        </p:attrNameLst>
                                      </p:cBhvr>
                                      <p:tavLst>
                                        <p:tav tm="0">
                                          <p:val>
                                            <p:strVal val="#ppt_x"/>
                                          </p:val>
                                        </p:tav>
                                        <p:tav tm="100000">
                                          <p:val>
                                            <p:strVal val="#ppt_x"/>
                                          </p:val>
                                        </p:tav>
                                      </p:tavLst>
                                    </p:anim>
                                    <p:anim calcmode="lin" valueType="num">
                                      <p:cBhvr additive="base">
                                        <p:cTn id="55" dur="500" fill="hold"/>
                                        <p:tgtEl>
                                          <p:spTgt spid="20593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5940"/>
                                        </p:tgtEl>
                                        <p:attrNameLst>
                                          <p:attrName>style.visibility</p:attrName>
                                        </p:attrNameLst>
                                      </p:cBhvr>
                                      <p:to>
                                        <p:strVal val="visible"/>
                                      </p:to>
                                    </p:set>
                                    <p:anim calcmode="lin" valueType="num">
                                      <p:cBhvr additive="base">
                                        <p:cTn id="60" dur="500" fill="hold"/>
                                        <p:tgtEl>
                                          <p:spTgt spid="205940"/>
                                        </p:tgtEl>
                                        <p:attrNameLst>
                                          <p:attrName>ppt_x</p:attrName>
                                        </p:attrNameLst>
                                      </p:cBhvr>
                                      <p:tavLst>
                                        <p:tav tm="0">
                                          <p:val>
                                            <p:strVal val="#ppt_x"/>
                                          </p:val>
                                        </p:tav>
                                        <p:tav tm="100000">
                                          <p:val>
                                            <p:strVal val="#ppt_x"/>
                                          </p:val>
                                        </p:tav>
                                      </p:tavLst>
                                    </p:anim>
                                    <p:anim calcmode="lin" valueType="num">
                                      <p:cBhvr additive="base">
                                        <p:cTn id="61" dur="500" fill="hold"/>
                                        <p:tgtEl>
                                          <p:spTgt spid="205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73" grpId="0"/>
      <p:bldP spid="205877" grpId="0"/>
      <p:bldP spid="205881" grpId="0"/>
      <p:bldP spid="205887" grpId="0"/>
      <p:bldP spid="205890" grpId="0"/>
      <p:bldP spid="205928" grpId="0"/>
      <p:bldP spid="205932" grpId="0"/>
      <p:bldP spid="205936" grpId="0"/>
      <p:bldP spid="205940" grpId="0"/>
      <p:bldP spid="2059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C26BB23-9147-15C0-D374-C9547664AB69}"/>
              </a:ext>
            </a:extLst>
          </p:cNvPr>
          <p:cNvSpPr>
            <a:spLocks noGrp="1" noChangeArrowheads="1"/>
          </p:cNvSpPr>
          <p:nvPr>
            <p:ph type="title"/>
          </p:nvPr>
        </p:nvSpPr>
        <p:spPr>
          <a:xfrm>
            <a:off x="916048" y="510758"/>
            <a:ext cx="3114675" cy="1143000"/>
          </a:xfrm>
        </p:spPr>
        <p:txBody>
          <a:bodyPr/>
          <a:lstStyle/>
          <a:p>
            <a:pPr algn="l"/>
            <a:r>
              <a:rPr lang="en-US" altLang="en-US" sz="4000" dirty="0"/>
              <a:t>Where are the 4 Prophets?</a:t>
            </a:r>
          </a:p>
        </p:txBody>
      </p:sp>
      <p:pic>
        <p:nvPicPr>
          <p:cNvPr id="70659" name="Picture 3">
            <a:extLst>
              <a:ext uri="{FF2B5EF4-FFF2-40B4-BE49-F238E27FC236}">
                <a16:creationId xmlns:a16="http://schemas.microsoft.com/office/drawing/2014/main" id="{FA9E4360-C017-EDF4-6EC3-111EEB30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0"/>
            <a:ext cx="525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0" name="AutoShape 4">
            <a:extLst>
              <a:ext uri="{FF2B5EF4-FFF2-40B4-BE49-F238E27FC236}">
                <a16:creationId xmlns:a16="http://schemas.microsoft.com/office/drawing/2014/main" id="{3B0ED2D5-0478-8CAB-7763-9F85E9E30792}"/>
              </a:ext>
            </a:extLst>
          </p:cNvPr>
          <p:cNvSpPr>
            <a:spLocks noChangeArrowheads="1"/>
          </p:cNvSpPr>
          <p:nvPr/>
        </p:nvSpPr>
        <p:spPr bwMode="ltGray">
          <a:xfrm>
            <a:off x="6753225" y="2300288"/>
            <a:ext cx="104775" cy="109537"/>
          </a:xfrm>
          <a:prstGeom prst="star5">
            <a:avLst/>
          </a:prstGeom>
          <a:solidFill>
            <a:srgbClr val="FFFF00"/>
          </a:solidFill>
          <a:ln w="317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2" name="AutoShape 6">
            <a:extLst>
              <a:ext uri="{FF2B5EF4-FFF2-40B4-BE49-F238E27FC236}">
                <a16:creationId xmlns:a16="http://schemas.microsoft.com/office/drawing/2014/main" id="{59E7A343-A0A3-E613-439D-A750A124E2A9}"/>
              </a:ext>
            </a:extLst>
          </p:cNvPr>
          <p:cNvSpPr>
            <a:spLocks noChangeArrowheads="1"/>
          </p:cNvSpPr>
          <p:nvPr/>
        </p:nvSpPr>
        <p:spPr bwMode="ltGray">
          <a:xfrm rot="-2392990">
            <a:off x="6064250" y="766763"/>
            <a:ext cx="2305050" cy="465137"/>
          </a:xfrm>
          <a:prstGeom prst="curvedDownArrow">
            <a:avLst>
              <a:gd name="adj1" fmla="val 99113"/>
              <a:gd name="adj2" fmla="val 198225"/>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Text Box 7">
            <a:extLst>
              <a:ext uri="{FF2B5EF4-FFF2-40B4-BE49-F238E27FC236}">
                <a16:creationId xmlns:a16="http://schemas.microsoft.com/office/drawing/2014/main" id="{A085C8A3-A0FD-0AA0-DE68-369AADC6D593}"/>
              </a:ext>
            </a:extLst>
          </p:cNvPr>
          <p:cNvSpPr txBox="1">
            <a:spLocks noChangeArrowheads="1"/>
          </p:cNvSpPr>
          <p:nvPr/>
        </p:nvSpPr>
        <p:spPr bwMode="ltGray">
          <a:xfrm>
            <a:off x="7747000" y="8604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NINEVEH</a:t>
            </a:r>
          </a:p>
        </p:txBody>
      </p:sp>
      <p:sp>
        <p:nvSpPr>
          <p:cNvPr id="70664" name="Text Box 8">
            <a:extLst>
              <a:ext uri="{FF2B5EF4-FFF2-40B4-BE49-F238E27FC236}">
                <a16:creationId xmlns:a16="http://schemas.microsoft.com/office/drawing/2014/main" id="{A61D9642-068C-95FF-B22D-36288F8FEB25}"/>
              </a:ext>
            </a:extLst>
          </p:cNvPr>
          <p:cNvSpPr txBox="1">
            <a:spLocks noChangeArrowheads="1"/>
          </p:cNvSpPr>
          <p:nvPr/>
        </p:nvSpPr>
        <p:spPr bwMode="ltGray">
          <a:xfrm>
            <a:off x="7410450" y="5045075"/>
            <a:ext cx="143510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EDOM</a:t>
            </a:r>
          </a:p>
        </p:txBody>
      </p:sp>
      <p:pic>
        <p:nvPicPr>
          <p:cNvPr id="70667" name="Picture 11">
            <a:extLst>
              <a:ext uri="{FF2B5EF4-FFF2-40B4-BE49-F238E27FC236}">
                <a16:creationId xmlns:a16="http://schemas.microsoft.com/office/drawing/2014/main" id="{D275BCEE-C604-930E-FC66-E9AF7D107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886200"/>
            <a:ext cx="1430337" cy="600075"/>
          </a:xfrm>
          <a:prstGeom prst="rect">
            <a:avLst/>
          </a:prstGeom>
          <a:noFill/>
          <a:extLst>
            <a:ext uri="{909E8E84-426E-40DD-AFC4-6F175D3DCCD1}">
              <a14:hiddenFill xmlns:a14="http://schemas.microsoft.com/office/drawing/2010/main">
                <a:solidFill>
                  <a:srgbClr val="FFFFFF"/>
                </a:solidFill>
              </a14:hiddenFill>
            </a:ext>
          </a:extLst>
        </p:spPr>
      </p:pic>
      <p:sp>
        <p:nvSpPr>
          <p:cNvPr id="70669" name="Text Box 13">
            <a:extLst>
              <a:ext uri="{FF2B5EF4-FFF2-40B4-BE49-F238E27FC236}">
                <a16:creationId xmlns:a16="http://schemas.microsoft.com/office/drawing/2014/main" id="{0C791E6C-B458-FBCD-7B99-3B78918C8DE2}"/>
              </a:ext>
            </a:extLst>
          </p:cNvPr>
          <p:cNvSpPr txBox="1">
            <a:spLocks noChangeArrowheads="1"/>
          </p:cNvSpPr>
          <p:nvPr/>
        </p:nvSpPr>
        <p:spPr bwMode="ltGray">
          <a:xfrm>
            <a:off x="4902200" y="54705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JUDAH</a:t>
            </a:r>
          </a:p>
        </p:txBody>
      </p:sp>
      <p:sp>
        <p:nvSpPr>
          <p:cNvPr id="70670" name="Text Box 14">
            <a:extLst>
              <a:ext uri="{FF2B5EF4-FFF2-40B4-BE49-F238E27FC236}">
                <a16:creationId xmlns:a16="http://schemas.microsoft.com/office/drawing/2014/main" id="{54ADEDCB-0016-D23E-2A5A-CED01BC1CD04}"/>
              </a:ext>
            </a:extLst>
          </p:cNvPr>
          <p:cNvSpPr txBox="1">
            <a:spLocks noChangeArrowheads="1"/>
          </p:cNvSpPr>
          <p:nvPr/>
        </p:nvSpPr>
        <p:spPr bwMode="ltGray">
          <a:xfrm>
            <a:off x="6819900" y="3429000"/>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ISRAEL</a:t>
            </a:r>
          </a:p>
        </p:txBody>
      </p:sp>
      <p:sp>
        <p:nvSpPr>
          <p:cNvPr id="70672" name="Line 16">
            <a:extLst>
              <a:ext uri="{FF2B5EF4-FFF2-40B4-BE49-F238E27FC236}">
                <a16:creationId xmlns:a16="http://schemas.microsoft.com/office/drawing/2014/main" id="{11798394-3464-C556-6725-1CC9BCEFBA20}"/>
              </a:ext>
            </a:extLst>
          </p:cNvPr>
          <p:cNvSpPr>
            <a:spLocks noChangeShapeType="1"/>
          </p:cNvSpPr>
          <p:nvPr/>
        </p:nvSpPr>
        <p:spPr bwMode="ltGray">
          <a:xfrm flipV="1">
            <a:off x="6604000" y="3733800"/>
            <a:ext cx="457200" cy="952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3" name="Line 17">
            <a:extLst>
              <a:ext uri="{FF2B5EF4-FFF2-40B4-BE49-F238E27FC236}">
                <a16:creationId xmlns:a16="http://schemas.microsoft.com/office/drawing/2014/main" id="{EDCDFABA-1866-29F1-292C-D94EEF8F3602}"/>
              </a:ext>
            </a:extLst>
          </p:cNvPr>
          <p:cNvSpPr>
            <a:spLocks noChangeShapeType="1"/>
          </p:cNvSpPr>
          <p:nvPr/>
        </p:nvSpPr>
        <p:spPr bwMode="ltGray">
          <a:xfrm flipH="1">
            <a:off x="5765800" y="4940300"/>
            <a:ext cx="292100" cy="482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1" name="Text Box 15">
            <a:extLst>
              <a:ext uri="{FF2B5EF4-FFF2-40B4-BE49-F238E27FC236}">
                <a16:creationId xmlns:a16="http://schemas.microsoft.com/office/drawing/2014/main" id="{05895F2F-B773-131C-4734-EECF0DF3D71E}"/>
              </a:ext>
            </a:extLst>
          </p:cNvPr>
          <p:cNvSpPr txBox="1">
            <a:spLocks noChangeArrowheads="1"/>
          </p:cNvSpPr>
          <p:nvPr/>
        </p:nvSpPr>
        <p:spPr bwMode="ltGray">
          <a:xfrm>
            <a:off x="5749925" y="4797425"/>
            <a:ext cx="118110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MICAH</a:t>
            </a:r>
          </a:p>
        </p:txBody>
      </p:sp>
      <p:sp>
        <p:nvSpPr>
          <p:cNvPr id="70674" name="Text Box 18">
            <a:extLst>
              <a:ext uri="{FF2B5EF4-FFF2-40B4-BE49-F238E27FC236}">
                <a16:creationId xmlns:a16="http://schemas.microsoft.com/office/drawing/2014/main" id="{81F5F706-41D3-641D-8ADF-B2FE70032472}"/>
              </a:ext>
            </a:extLst>
          </p:cNvPr>
          <p:cNvSpPr txBox="1">
            <a:spLocks noChangeArrowheads="1"/>
          </p:cNvSpPr>
          <p:nvPr/>
        </p:nvSpPr>
        <p:spPr bwMode="ltGray">
          <a:xfrm>
            <a:off x="3902075" y="3668713"/>
            <a:ext cx="1428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solidFill>
                  <a:srgbClr val="FFFF00"/>
                </a:solidFill>
                <a:latin typeface="Tempus Sans ITC" panose="04020404030D07020202" pitchFamily="82" charset="0"/>
              </a:rPr>
              <a:t>JOEL</a:t>
            </a:r>
          </a:p>
        </p:txBody>
      </p:sp>
      <p:sp>
        <p:nvSpPr>
          <p:cNvPr id="70676" name="Line 20">
            <a:extLst>
              <a:ext uri="{FF2B5EF4-FFF2-40B4-BE49-F238E27FC236}">
                <a16:creationId xmlns:a16="http://schemas.microsoft.com/office/drawing/2014/main" id="{D73C66C9-9E64-C3A4-30A5-30BFD8A6321E}"/>
              </a:ext>
            </a:extLst>
          </p:cNvPr>
          <p:cNvSpPr>
            <a:spLocks noChangeShapeType="1"/>
          </p:cNvSpPr>
          <p:nvPr/>
        </p:nvSpPr>
        <p:spPr bwMode="ltGray">
          <a:xfrm>
            <a:off x="6807200" y="5448300"/>
            <a:ext cx="552450" cy="444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5" name="Text Box 19">
            <a:extLst>
              <a:ext uri="{FF2B5EF4-FFF2-40B4-BE49-F238E27FC236}">
                <a16:creationId xmlns:a16="http://schemas.microsoft.com/office/drawing/2014/main" id="{0EC4C8CA-15EA-DC09-B4FF-883184ECE2B0}"/>
              </a:ext>
            </a:extLst>
          </p:cNvPr>
          <p:cNvSpPr txBox="1">
            <a:spLocks noChangeArrowheads="1"/>
          </p:cNvSpPr>
          <p:nvPr/>
        </p:nvSpPr>
        <p:spPr bwMode="ltGray">
          <a:xfrm>
            <a:off x="6170613" y="5238750"/>
            <a:ext cx="996950" cy="21272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latin typeface="Tempus Sans ITC" panose="04020404030D07020202" pitchFamily="82" charset="0"/>
              </a:rPr>
              <a:t>OBADIAH</a:t>
            </a:r>
          </a:p>
        </p:txBody>
      </p:sp>
      <p:pic>
        <p:nvPicPr>
          <p:cNvPr id="70677" name="Picture 21">
            <a:extLst>
              <a:ext uri="{FF2B5EF4-FFF2-40B4-BE49-F238E27FC236}">
                <a16:creationId xmlns:a16="http://schemas.microsoft.com/office/drawing/2014/main" id="{B67669F6-F136-602B-6FD2-BFE9A1A85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163" y="1095375"/>
            <a:ext cx="1042987" cy="1565275"/>
          </a:xfrm>
          <a:prstGeom prst="rect">
            <a:avLst/>
          </a:prstGeom>
          <a:noFill/>
          <a:extLst>
            <a:ext uri="{909E8E84-426E-40DD-AFC4-6F175D3DCCD1}">
              <a14:hiddenFill xmlns:a14="http://schemas.microsoft.com/office/drawing/2010/main">
                <a:solidFill>
                  <a:srgbClr val="FFFFFF"/>
                </a:solidFill>
              </a14:hiddenFill>
            </a:ext>
          </a:extLst>
        </p:spPr>
      </p:pic>
      <p:pic>
        <p:nvPicPr>
          <p:cNvPr id="70680" name="Picture 24">
            <a:extLst>
              <a:ext uri="{FF2B5EF4-FFF2-40B4-BE49-F238E27FC236}">
                <a16:creationId xmlns:a16="http://schemas.microsoft.com/office/drawing/2014/main" id="{F988C810-C94D-1572-9A34-40D620CC5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200" y="442913"/>
            <a:ext cx="1628775" cy="2016125"/>
          </a:xfrm>
          <a:prstGeom prst="rect">
            <a:avLst/>
          </a:prstGeom>
          <a:noFill/>
          <a:extLst>
            <a:ext uri="{909E8E84-426E-40DD-AFC4-6F175D3DCCD1}">
              <a14:hiddenFill xmlns:a14="http://schemas.microsoft.com/office/drawing/2010/main">
                <a:solidFill>
                  <a:srgbClr val="FFFFFF"/>
                </a:solidFill>
              </a14:hiddenFill>
            </a:ext>
          </a:extLst>
        </p:spPr>
      </p:pic>
      <p:sp>
        <p:nvSpPr>
          <p:cNvPr id="70681" name="AutoShape 25">
            <a:extLst>
              <a:ext uri="{FF2B5EF4-FFF2-40B4-BE49-F238E27FC236}">
                <a16:creationId xmlns:a16="http://schemas.microsoft.com/office/drawing/2014/main" id="{E8237162-6574-A6DF-A9E7-F63096CEE79B}"/>
              </a:ext>
            </a:extLst>
          </p:cNvPr>
          <p:cNvSpPr>
            <a:spLocks noChangeArrowheads="1"/>
          </p:cNvSpPr>
          <p:nvPr/>
        </p:nvSpPr>
        <p:spPr bwMode="ltGray">
          <a:xfrm rot="2392990" flipH="1">
            <a:off x="4867275" y="2465388"/>
            <a:ext cx="1652588" cy="239712"/>
          </a:xfrm>
          <a:prstGeom prst="curvedDownArrow">
            <a:avLst>
              <a:gd name="adj1" fmla="val 137881"/>
              <a:gd name="adj2" fmla="val 275762"/>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Text Box 5">
            <a:extLst>
              <a:ext uri="{FF2B5EF4-FFF2-40B4-BE49-F238E27FC236}">
                <a16:creationId xmlns:a16="http://schemas.microsoft.com/office/drawing/2014/main" id="{98870D9A-38C0-7C9F-489E-7F79D988C605}"/>
              </a:ext>
            </a:extLst>
          </p:cNvPr>
          <p:cNvSpPr txBox="1">
            <a:spLocks noChangeArrowheads="1"/>
          </p:cNvSpPr>
          <p:nvPr/>
        </p:nvSpPr>
        <p:spPr bwMode="ltGray">
          <a:xfrm>
            <a:off x="5944679" y="2164516"/>
            <a:ext cx="666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JONAH</a:t>
            </a:r>
          </a:p>
        </p:txBody>
      </p:sp>
      <p:pic>
        <p:nvPicPr>
          <p:cNvPr id="70682" name="Picture 26" descr="Sela from southeast">
            <a:extLst>
              <a:ext uri="{FF2B5EF4-FFF2-40B4-BE49-F238E27FC236}">
                <a16:creationId xmlns:a16="http://schemas.microsoft.com/office/drawing/2014/main" id="{00E8C458-0CF7-BF37-73AC-80F050D1A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13" y="5340350"/>
            <a:ext cx="14557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
            <a:extLst>
              <a:ext uri="{FF2B5EF4-FFF2-40B4-BE49-F238E27FC236}">
                <a16:creationId xmlns:a16="http://schemas.microsoft.com/office/drawing/2014/main" id="{E559A05C-1858-ACE6-4C89-2034512923F8}"/>
              </a:ext>
            </a:extLst>
          </p:cNvPr>
          <p:cNvSpPr txBox="1">
            <a:spLocks noChangeArrowheads="1"/>
          </p:cNvSpPr>
          <p:nvPr/>
        </p:nvSpPr>
        <p:spPr bwMode="ltGray">
          <a:xfrm>
            <a:off x="712787" y="2164516"/>
            <a:ext cx="3116263" cy="397031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1800" dirty="0">
                <a:latin typeface="Tahoma" panose="020B0604030504040204" pitchFamily="34" charset="0"/>
              </a:rPr>
              <a:t>Obadiah	 Edom Punished</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Jonah 	Nineveh repent or </a:t>
            </a:r>
          </a:p>
          <a:p>
            <a:pPr algn="l" eaLnBrk="1" hangingPunct="1"/>
            <a:r>
              <a:rPr lang="en-US" altLang="en-US" sz="1800" dirty="0">
                <a:latin typeface="Tahoma" panose="020B0604030504040204" pitchFamily="34" charset="0"/>
              </a:rPr>
              <a:t>             be overthrown in 	40 days</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Joel 	Day of the Lord is 	great and terrible, 	who can endure</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Micah	do justly, love 	mercy &amp; walk</a:t>
            </a:r>
          </a:p>
          <a:p>
            <a:pPr algn="l" eaLnBrk="1" hangingPunct="1"/>
            <a:r>
              <a:rPr lang="en-US" altLang="en-US" sz="1800" dirty="0">
                <a:latin typeface="Tahoma" panose="020B0604030504040204" pitchFamily="34" charset="0"/>
              </a:rPr>
              <a:t>             humbly with your 	God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C78B145-9DB9-CA4D-5648-2CC34E4C6167}"/>
              </a:ext>
            </a:extLst>
          </p:cNvPr>
          <p:cNvSpPr>
            <a:spLocks noGrp="1" noChangeArrowheads="1"/>
          </p:cNvSpPr>
          <p:nvPr>
            <p:ph type="title"/>
          </p:nvPr>
        </p:nvSpPr>
        <p:spPr/>
        <p:txBody>
          <a:bodyPr/>
          <a:lstStyle/>
          <a:p>
            <a:r>
              <a:rPr lang="en-US" altLang="en-US" dirty="0"/>
              <a:t>Prophets are Important</a:t>
            </a:r>
            <a:br>
              <a:rPr lang="en-US" altLang="en-US" dirty="0"/>
            </a:br>
            <a:endParaRPr lang="en-US" altLang="en-US" dirty="0"/>
          </a:p>
        </p:txBody>
      </p:sp>
      <p:sp>
        <p:nvSpPr>
          <p:cNvPr id="65539" name="Text Box 3">
            <a:extLst>
              <a:ext uri="{FF2B5EF4-FFF2-40B4-BE49-F238E27FC236}">
                <a16:creationId xmlns:a16="http://schemas.microsoft.com/office/drawing/2014/main" id="{9DE7DCA4-324C-1BF5-D107-6FE885B1111C}"/>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5540" name="Text Box 4">
            <a:extLst>
              <a:ext uri="{FF2B5EF4-FFF2-40B4-BE49-F238E27FC236}">
                <a16:creationId xmlns:a16="http://schemas.microsoft.com/office/drawing/2014/main" id="{531D8F1C-0177-6397-A23C-A8509D503659}"/>
              </a:ext>
            </a:extLst>
          </p:cNvPr>
          <p:cNvSpPr txBox="1">
            <a:spLocks noChangeArrowheads="1"/>
          </p:cNvSpPr>
          <p:nvPr/>
        </p:nvSpPr>
        <p:spPr bwMode="ltGray">
          <a:xfrm>
            <a:off x="1011045" y="1282005"/>
            <a:ext cx="8132955" cy="501675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0188" indent="-230188"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Israel Carried Captive to Assyria</a:t>
            </a:r>
          </a:p>
          <a:p>
            <a:pPr>
              <a:spcBef>
                <a:spcPct val="50000"/>
              </a:spcBef>
            </a:pPr>
            <a:r>
              <a:rPr lang="en-US" alt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2 Kings 17:13 - 15 (ESV) </a:t>
            </a:r>
            <a:r>
              <a:rPr lang="en-US" altLang="en-US"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13</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Yet the Lord warned Israel and Judah by every prophet and every seer, saying,</a:t>
            </a:r>
          </a:p>
          <a:p>
            <a:pPr>
              <a:spcBef>
                <a:spcPct val="50000"/>
              </a:spcBef>
            </a:pP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“Turn from your evil ways and keep my commandments and my statutes, in accordance with all the Law that I commanded your fathers, and that </a:t>
            </a:r>
            <a:r>
              <a:rPr lang="en-US" alt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I sent to you by my servants the prophets</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spcBef>
                <a:spcPct val="50000"/>
              </a:spcBef>
            </a:pPr>
            <a:r>
              <a:rPr lang="en-US" altLang="en-US"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14</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US" altLang="en-US" sz="2000" u="sng" dirty="0">
                <a:solidFill>
                  <a:schemeClr val="bg1"/>
                </a:solidFill>
                <a:latin typeface="Tahoma" panose="020B0604030504040204" pitchFamily="34" charset="0"/>
                <a:ea typeface="Tahoma" panose="020B0604030504040204" pitchFamily="34" charset="0"/>
                <a:cs typeface="Tahoma" panose="020B0604030504040204" pitchFamily="34" charset="0"/>
              </a:rPr>
              <a:t>they would not listen, but were stubborn</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as their fathers had been, who did not believe in the Lord their God. </a:t>
            </a:r>
          </a:p>
          <a:p>
            <a:pPr>
              <a:spcBef>
                <a:spcPct val="50000"/>
              </a:spcBef>
            </a:pP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2000" u="sng"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15</a:t>
            </a:r>
            <a:r>
              <a:rPr lang="en-US" altLang="en-US" sz="2000" u="sng" dirty="0">
                <a:solidFill>
                  <a:schemeClr val="bg1"/>
                </a:solidFill>
                <a:latin typeface="Tahoma" panose="020B0604030504040204" pitchFamily="34" charset="0"/>
                <a:ea typeface="Tahoma" panose="020B0604030504040204" pitchFamily="34" charset="0"/>
                <a:cs typeface="Tahoma" panose="020B0604030504040204" pitchFamily="34" charset="0"/>
              </a:rPr>
              <a:t>They despised his statutes and his covenant</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that he made with their fathers and the warnings that he gave them. </a:t>
            </a:r>
          </a:p>
          <a:p>
            <a:pPr>
              <a:spcBef>
                <a:spcPct val="50000"/>
              </a:spcBef>
            </a:pPr>
            <a:r>
              <a:rPr lang="en-US" altLang="en-US" sz="2000" u="sng" dirty="0">
                <a:solidFill>
                  <a:schemeClr val="bg1"/>
                </a:solidFill>
                <a:latin typeface="Tahoma" panose="020B0604030504040204" pitchFamily="34" charset="0"/>
                <a:ea typeface="Tahoma" panose="020B0604030504040204" pitchFamily="34" charset="0"/>
                <a:cs typeface="Tahoma" panose="020B0604030504040204" pitchFamily="34" charset="0"/>
              </a:rPr>
              <a:t>They went after false idols</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and became false, and </a:t>
            </a:r>
          </a:p>
          <a:p>
            <a:pPr>
              <a:spcBef>
                <a:spcPct val="50000"/>
              </a:spcBef>
            </a:pPr>
            <a:r>
              <a:rPr lang="en-US" altLang="en-US" sz="2000" u="sng" dirty="0">
                <a:solidFill>
                  <a:schemeClr val="bg1"/>
                </a:solidFill>
                <a:latin typeface="Tahoma" panose="020B0604030504040204" pitchFamily="34" charset="0"/>
                <a:ea typeface="Tahoma" panose="020B0604030504040204" pitchFamily="34" charset="0"/>
                <a:cs typeface="Tahoma" panose="020B0604030504040204" pitchFamily="34" charset="0"/>
              </a:rPr>
              <a:t>they followed the nations that were around them</a:t>
            </a:r>
            <a:r>
              <a:rPr lang="en-US" alt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concerning whom the Lord had commanded them that they should not do like them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407E9F-8C13-4076-8B7D-06159468BA19}"/>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Calibri" pitchFamily="34" charset="0"/>
              <a:ea typeface="+mn-ea"/>
              <a:cs typeface="Arial" pitchFamily="34" charset="0"/>
              <a:sym typeface="Arial"/>
              <a:rtl val="0"/>
            </a:endParaRPr>
          </a:p>
        </p:txBody>
      </p:sp>
      <p:sp>
        <p:nvSpPr>
          <p:cNvPr id="93187" name="Title 1">
            <a:extLst>
              <a:ext uri="{FF2B5EF4-FFF2-40B4-BE49-F238E27FC236}">
                <a16:creationId xmlns:a16="http://schemas.microsoft.com/office/drawing/2014/main" id="{9EE6F8E1-434B-4B4B-9EC4-70AF301F4AA4}"/>
              </a:ext>
            </a:extLst>
          </p:cNvPr>
          <p:cNvSpPr>
            <a:spLocks noGrp="1"/>
          </p:cNvSpPr>
          <p:nvPr>
            <p:ph type="ctrTitle"/>
          </p:nvPr>
        </p:nvSpPr>
        <p:spPr>
          <a:xfrm>
            <a:off x="-100013" y="381000"/>
            <a:ext cx="9144001" cy="838200"/>
          </a:xfrm>
        </p:spPr>
        <p:txBody>
          <a:bodyPr/>
          <a:lstStyle/>
          <a:p>
            <a:pPr eaLnBrk="1" hangingPunct="1"/>
            <a:r>
              <a:rPr lang="en-US" altLang="en-US" sz="2400"/>
              <a:t>Kings of United &amp; Divided Kingdom</a:t>
            </a:r>
          </a:p>
        </p:txBody>
      </p:sp>
      <p:sp>
        <p:nvSpPr>
          <p:cNvPr id="93188" name="TextBox 3">
            <a:extLst>
              <a:ext uri="{FF2B5EF4-FFF2-40B4-BE49-F238E27FC236}">
                <a16:creationId xmlns:a16="http://schemas.microsoft.com/office/drawing/2014/main" id="{B39A5FCA-660C-4A1E-B1F1-A6C47C171687}"/>
              </a:ext>
            </a:extLst>
          </p:cNvPr>
          <p:cNvSpPr txBox="1">
            <a:spLocks noChangeArrowheads="1"/>
          </p:cNvSpPr>
          <p:nvPr/>
        </p:nvSpPr>
        <p:spPr bwMode="auto">
          <a:xfrm>
            <a:off x="52388" y="1001713"/>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anose="020F0502020204030204" pitchFamily="34" charset="0"/>
                <a:ea typeface="+mn-ea"/>
                <a:cs typeface="Arial" panose="020B0604020202020204" pitchFamily="34" charset="0"/>
                <a:sym typeface="Arial"/>
                <a:rtl val="0"/>
              </a:rPr>
              <a:t>United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anose="020F0502020204030204" pitchFamily="34" charset="0"/>
                <a:ea typeface="+mn-ea"/>
                <a:cs typeface="Arial" panose="020B0604020202020204" pitchFamily="34" charset="0"/>
                <a:sym typeface="Arial"/>
                <a:rtl val="0"/>
              </a:rPr>
              <a:t>Kingdom</a:t>
            </a:r>
          </a:p>
        </p:txBody>
      </p:sp>
      <p:sp>
        <p:nvSpPr>
          <p:cNvPr id="93189" name="TextBox 4">
            <a:extLst>
              <a:ext uri="{FF2B5EF4-FFF2-40B4-BE49-F238E27FC236}">
                <a16:creationId xmlns:a16="http://schemas.microsoft.com/office/drawing/2014/main" id="{957C2317-3B55-4C26-AB8E-0B7C9ACDA03E}"/>
              </a:ext>
            </a:extLst>
          </p:cNvPr>
          <p:cNvSpPr txBox="1">
            <a:spLocks noChangeArrowheads="1"/>
          </p:cNvSpPr>
          <p:nvPr/>
        </p:nvSpPr>
        <p:spPr bwMode="auto">
          <a:xfrm>
            <a:off x="77788" y="2514600"/>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Saul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(1050-1010)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David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(1010-970)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Solomon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(970-930)</a:t>
            </a:r>
          </a:p>
        </p:txBody>
      </p:sp>
      <p:sp>
        <p:nvSpPr>
          <p:cNvPr id="93190" name="TextBox 6">
            <a:extLst>
              <a:ext uri="{FF2B5EF4-FFF2-40B4-BE49-F238E27FC236}">
                <a16:creationId xmlns:a16="http://schemas.microsoft.com/office/drawing/2014/main" id="{65805D6B-E0F4-4A2B-AD8D-47852E8B9E3A}"/>
              </a:ext>
            </a:extLst>
          </p:cNvPr>
          <p:cNvSpPr txBox="1">
            <a:spLocks noChangeArrowheads="1"/>
          </p:cNvSpPr>
          <p:nvPr/>
        </p:nvSpPr>
        <p:spPr bwMode="auto">
          <a:xfrm>
            <a:off x="1652588" y="1001713"/>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anose="020F0502020204030204" pitchFamily="34" charset="0"/>
                <a:ea typeface="+mn-ea"/>
                <a:cs typeface="Arial" panose="020B0604020202020204" pitchFamily="34" charset="0"/>
                <a:sym typeface="Arial"/>
                <a:rtl val="0"/>
              </a:rPr>
              <a:t>Divided Kingdom</a:t>
            </a:r>
          </a:p>
        </p:txBody>
      </p:sp>
      <p:cxnSp>
        <p:nvCxnSpPr>
          <p:cNvPr id="9" name="Straight Connector 8">
            <a:extLst>
              <a:ext uri="{FF2B5EF4-FFF2-40B4-BE49-F238E27FC236}">
                <a16:creationId xmlns:a16="http://schemas.microsoft.com/office/drawing/2014/main" id="{8DE8CB53-0C9F-4AE3-9338-F5840A47CC55}"/>
              </a:ext>
            </a:extLst>
          </p:cNvPr>
          <p:cNvCxnSpPr/>
          <p:nvPr/>
        </p:nvCxnSpPr>
        <p:spPr>
          <a:xfrm rot="5400000">
            <a:off x="-1357312" y="3848100"/>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192" name="TextBox 9">
            <a:extLst>
              <a:ext uri="{FF2B5EF4-FFF2-40B4-BE49-F238E27FC236}">
                <a16:creationId xmlns:a16="http://schemas.microsoft.com/office/drawing/2014/main" id="{977A043B-7FC8-4018-B446-58C1C343CC0D}"/>
              </a:ext>
            </a:extLst>
          </p:cNvPr>
          <p:cNvSpPr txBox="1">
            <a:spLocks noChangeArrowheads="1"/>
          </p:cNvSpPr>
          <p:nvPr/>
        </p:nvSpPr>
        <p:spPr bwMode="auto">
          <a:xfrm>
            <a:off x="7837488" y="1001713"/>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17375E"/>
                </a:solidFill>
                <a:effectLst/>
                <a:uLnTx/>
                <a:uFillTx/>
                <a:latin typeface="Calibri" panose="020F0502020204030204" pitchFamily="34" charset="0"/>
                <a:ea typeface="+mn-ea"/>
                <a:cs typeface="Arial" panose="020B0604020202020204" pitchFamily="34" charset="0"/>
                <a:sym typeface="Arial"/>
                <a:rtl val="0"/>
              </a:rPr>
              <a:t>Judah Alone</a:t>
            </a:r>
          </a:p>
        </p:txBody>
      </p:sp>
      <p:sp>
        <p:nvSpPr>
          <p:cNvPr id="93193" name="TextBox 10">
            <a:extLst>
              <a:ext uri="{FF2B5EF4-FFF2-40B4-BE49-F238E27FC236}">
                <a16:creationId xmlns:a16="http://schemas.microsoft.com/office/drawing/2014/main" id="{B8BECE80-52DF-41B4-945D-3E5827ACF920}"/>
              </a:ext>
            </a:extLst>
          </p:cNvPr>
          <p:cNvSpPr txBox="1">
            <a:spLocks noChangeArrowheads="1"/>
          </p:cNvSpPr>
          <p:nvPr/>
        </p:nvSpPr>
        <p:spPr bwMode="auto">
          <a:xfrm>
            <a:off x="1500188" y="1371600"/>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Early Kings –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1&amp;2</a:t>
            </a:r>
          </a:p>
        </p:txBody>
      </p:sp>
      <p:sp>
        <p:nvSpPr>
          <p:cNvPr id="93194" name="TextBox 12">
            <a:extLst>
              <a:ext uri="{FF2B5EF4-FFF2-40B4-BE49-F238E27FC236}">
                <a16:creationId xmlns:a16="http://schemas.microsoft.com/office/drawing/2014/main" id="{2BE721A8-949A-42CF-B758-71F863CB1BAB}"/>
              </a:ext>
            </a:extLst>
          </p:cNvPr>
          <p:cNvSpPr txBox="1">
            <a:spLocks noChangeArrowheads="1"/>
          </p:cNvSpPr>
          <p:nvPr/>
        </p:nvSpPr>
        <p:spPr bwMode="auto">
          <a:xfrm>
            <a:off x="1804988" y="2020888"/>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Jereboam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Nadab</a:t>
            </a:r>
          </a:p>
        </p:txBody>
      </p:sp>
      <p:sp>
        <p:nvSpPr>
          <p:cNvPr id="93195" name="TextBox 13">
            <a:extLst>
              <a:ext uri="{FF2B5EF4-FFF2-40B4-BE49-F238E27FC236}">
                <a16:creationId xmlns:a16="http://schemas.microsoft.com/office/drawing/2014/main" id="{F428043B-7575-4998-A8F3-77162226D60F}"/>
              </a:ext>
            </a:extLst>
          </p:cNvPr>
          <p:cNvSpPr txBox="1">
            <a:spLocks noChangeArrowheads="1"/>
          </p:cNvSpPr>
          <p:nvPr/>
        </p:nvSpPr>
        <p:spPr bwMode="auto">
          <a:xfrm>
            <a:off x="1500188" y="202088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1</a:t>
            </a:r>
          </a:p>
        </p:txBody>
      </p:sp>
      <p:sp>
        <p:nvSpPr>
          <p:cNvPr id="93196" name="TextBox 14">
            <a:extLst>
              <a:ext uri="{FF2B5EF4-FFF2-40B4-BE49-F238E27FC236}">
                <a16:creationId xmlns:a16="http://schemas.microsoft.com/office/drawing/2014/main" id="{AA92504F-CBC3-43BF-8719-4EC9189998A1}"/>
              </a:ext>
            </a:extLst>
          </p:cNvPr>
          <p:cNvSpPr txBox="1">
            <a:spLocks noChangeArrowheads="1"/>
          </p:cNvSpPr>
          <p:nvPr/>
        </p:nvSpPr>
        <p:spPr bwMode="auto">
          <a:xfrm>
            <a:off x="2185988" y="2670175"/>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Baasha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Elah</a:t>
            </a:r>
          </a:p>
        </p:txBody>
      </p:sp>
      <p:sp>
        <p:nvSpPr>
          <p:cNvPr id="93197" name="TextBox 15">
            <a:extLst>
              <a:ext uri="{FF2B5EF4-FFF2-40B4-BE49-F238E27FC236}">
                <a16:creationId xmlns:a16="http://schemas.microsoft.com/office/drawing/2014/main" id="{B1E1B839-4F37-4DA3-AC07-B644DD9B21E1}"/>
              </a:ext>
            </a:extLst>
          </p:cNvPr>
          <p:cNvSpPr txBox="1">
            <a:spLocks noChangeArrowheads="1"/>
          </p:cNvSpPr>
          <p:nvPr/>
        </p:nvSpPr>
        <p:spPr bwMode="auto">
          <a:xfrm>
            <a:off x="1881188" y="2670175"/>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2</a:t>
            </a:r>
          </a:p>
        </p:txBody>
      </p:sp>
      <p:sp>
        <p:nvSpPr>
          <p:cNvPr id="93198" name="TextBox 16">
            <a:extLst>
              <a:ext uri="{FF2B5EF4-FFF2-40B4-BE49-F238E27FC236}">
                <a16:creationId xmlns:a16="http://schemas.microsoft.com/office/drawing/2014/main" id="{3B9BF05D-D80B-4447-A4E5-1205EF6F7757}"/>
              </a:ext>
            </a:extLst>
          </p:cNvPr>
          <p:cNvSpPr txBox="1">
            <a:spLocks noChangeArrowheads="1"/>
          </p:cNvSpPr>
          <p:nvPr/>
        </p:nvSpPr>
        <p:spPr bwMode="auto">
          <a:xfrm>
            <a:off x="2454275" y="3240088"/>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Zimri ~ 885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Tibni</a:t>
            </a:r>
          </a:p>
        </p:txBody>
      </p:sp>
      <p:sp>
        <p:nvSpPr>
          <p:cNvPr id="93199" name="TextBox 18">
            <a:extLst>
              <a:ext uri="{FF2B5EF4-FFF2-40B4-BE49-F238E27FC236}">
                <a16:creationId xmlns:a16="http://schemas.microsoft.com/office/drawing/2014/main" id="{A3DA162A-F5F2-48B0-94E4-86FB8789134E}"/>
              </a:ext>
            </a:extLst>
          </p:cNvPr>
          <p:cNvSpPr txBox="1">
            <a:spLocks noChangeArrowheads="1"/>
          </p:cNvSpPr>
          <p:nvPr/>
        </p:nvSpPr>
        <p:spPr bwMode="auto">
          <a:xfrm>
            <a:off x="1500188" y="3944938"/>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Early Kings – Judah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1&amp;2</a:t>
            </a:r>
          </a:p>
        </p:txBody>
      </p:sp>
      <p:sp>
        <p:nvSpPr>
          <p:cNvPr id="93200" name="TextBox 19">
            <a:extLst>
              <a:ext uri="{FF2B5EF4-FFF2-40B4-BE49-F238E27FC236}">
                <a16:creationId xmlns:a16="http://schemas.microsoft.com/office/drawing/2014/main" id="{3283BCD4-D49A-4726-8392-FB08C96C61D9}"/>
              </a:ext>
            </a:extLst>
          </p:cNvPr>
          <p:cNvSpPr txBox="1">
            <a:spLocks noChangeArrowheads="1"/>
          </p:cNvSpPr>
          <p:nvPr/>
        </p:nvSpPr>
        <p:spPr bwMode="auto">
          <a:xfrm>
            <a:off x="1804988" y="4591050"/>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Rehoboam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Abijam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(930-870)</a:t>
            </a:r>
          </a:p>
        </p:txBody>
      </p:sp>
      <p:cxnSp>
        <p:nvCxnSpPr>
          <p:cNvPr id="21" name="Straight Connector 20">
            <a:extLst>
              <a:ext uri="{FF2B5EF4-FFF2-40B4-BE49-F238E27FC236}">
                <a16:creationId xmlns:a16="http://schemas.microsoft.com/office/drawing/2014/main" id="{D2AD55BA-A495-4B1A-A363-5E7EF41276DD}"/>
              </a:ext>
            </a:extLst>
          </p:cNvPr>
          <p:cNvCxnSpPr/>
          <p:nvPr/>
        </p:nvCxnSpPr>
        <p:spPr>
          <a:xfrm rot="5400000">
            <a:off x="852488" y="3848100"/>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202" name="TextBox 21">
            <a:extLst>
              <a:ext uri="{FF2B5EF4-FFF2-40B4-BE49-F238E27FC236}">
                <a16:creationId xmlns:a16="http://schemas.microsoft.com/office/drawing/2014/main" id="{DD069123-64C9-43CF-AC72-8DB73057A7D8}"/>
              </a:ext>
            </a:extLst>
          </p:cNvPr>
          <p:cNvSpPr txBox="1">
            <a:spLocks noChangeArrowheads="1"/>
          </p:cNvSpPr>
          <p:nvPr/>
        </p:nvSpPr>
        <p:spPr bwMode="auto">
          <a:xfrm>
            <a:off x="3757613" y="1371600"/>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3</a:t>
            </a:r>
          </a:p>
        </p:txBody>
      </p:sp>
      <p:sp>
        <p:nvSpPr>
          <p:cNvPr id="93203" name="TextBox 22">
            <a:extLst>
              <a:ext uri="{FF2B5EF4-FFF2-40B4-BE49-F238E27FC236}">
                <a16:creationId xmlns:a16="http://schemas.microsoft.com/office/drawing/2014/main" id="{5DF026D9-2F54-4212-B462-D03FFFC607C3}"/>
              </a:ext>
            </a:extLst>
          </p:cNvPr>
          <p:cNvSpPr txBox="1">
            <a:spLocks noChangeArrowheads="1"/>
          </p:cNvSpPr>
          <p:nvPr/>
        </p:nvSpPr>
        <p:spPr bwMode="auto">
          <a:xfrm>
            <a:off x="4014788" y="2057400"/>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Ahab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(874-853)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Jehoram</a:t>
            </a:r>
          </a:p>
        </p:txBody>
      </p:sp>
      <p:sp>
        <p:nvSpPr>
          <p:cNvPr id="93204" name="TextBox 23">
            <a:extLst>
              <a:ext uri="{FF2B5EF4-FFF2-40B4-BE49-F238E27FC236}">
                <a16:creationId xmlns:a16="http://schemas.microsoft.com/office/drawing/2014/main" id="{7B1FA91D-E30A-433E-BCAE-9E6EF996DDFD}"/>
              </a:ext>
            </a:extLst>
          </p:cNvPr>
          <p:cNvSpPr txBox="1">
            <a:spLocks noChangeArrowheads="1"/>
          </p:cNvSpPr>
          <p:nvPr/>
        </p:nvSpPr>
        <p:spPr bwMode="auto">
          <a:xfrm>
            <a:off x="3709988" y="2057400"/>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3</a:t>
            </a:r>
          </a:p>
        </p:txBody>
      </p:sp>
      <p:sp>
        <p:nvSpPr>
          <p:cNvPr id="93205" name="TextBox 24">
            <a:extLst>
              <a:ext uri="{FF2B5EF4-FFF2-40B4-BE49-F238E27FC236}">
                <a16:creationId xmlns:a16="http://schemas.microsoft.com/office/drawing/2014/main" id="{E1F871F4-402E-4389-8B57-B2883665DFDE}"/>
              </a:ext>
            </a:extLst>
          </p:cNvPr>
          <p:cNvSpPr txBox="1">
            <a:spLocks noChangeArrowheads="1"/>
          </p:cNvSpPr>
          <p:nvPr/>
        </p:nvSpPr>
        <p:spPr bwMode="auto">
          <a:xfrm>
            <a:off x="3800475" y="4591050"/>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Jehosphat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(873-848)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Athaliah</a:t>
            </a:r>
          </a:p>
        </p:txBody>
      </p:sp>
      <p:cxnSp>
        <p:nvCxnSpPr>
          <p:cNvPr id="26" name="Straight Connector 25">
            <a:extLst>
              <a:ext uri="{FF2B5EF4-FFF2-40B4-BE49-F238E27FC236}">
                <a16:creationId xmlns:a16="http://schemas.microsoft.com/office/drawing/2014/main" id="{03EA42C2-32A3-47B9-9D87-F43DBC781AEB}"/>
              </a:ext>
            </a:extLst>
          </p:cNvPr>
          <p:cNvCxnSpPr/>
          <p:nvPr/>
        </p:nvCxnSpPr>
        <p:spPr>
          <a:xfrm rot="5400000">
            <a:off x="2198688" y="3924300"/>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207" name="TextBox 26">
            <a:extLst>
              <a:ext uri="{FF2B5EF4-FFF2-40B4-BE49-F238E27FC236}">
                <a16:creationId xmlns:a16="http://schemas.microsoft.com/office/drawing/2014/main" id="{D26BAA86-0D5B-4379-BEAE-C827A80F1F27}"/>
              </a:ext>
            </a:extLst>
          </p:cNvPr>
          <p:cNvSpPr txBox="1">
            <a:spLocks noChangeArrowheads="1"/>
          </p:cNvSpPr>
          <p:nvPr/>
        </p:nvSpPr>
        <p:spPr bwMode="auto">
          <a:xfrm>
            <a:off x="5129213" y="1371600"/>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4</a:t>
            </a:r>
          </a:p>
        </p:txBody>
      </p:sp>
      <p:sp>
        <p:nvSpPr>
          <p:cNvPr id="93208" name="TextBox 27">
            <a:extLst>
              <a:ext uri="{FF2B5EF4-FFF2-40B4-BE49-F238E27FC236}">
                <a16:creationId xmlns:a16="http://schemas.microsoft.com/office/drawing/2014/main" id="{A36D3640-8996-4B93-ADD6-C85EEA41F333}"/>
              </a:ext>
            </a:extLst>
          </p:cNvPr>
          <p:cNvSpPr txBox="1">
            <a:spLocks noChangeArrowheads="1"/>
          </p:cNvSpPr>
          <p:nvPr/>
        </p:nvSpPr>
        <p:spPr bwMode="auto">
          <a:xfrm>
            <a:off x="4979988" y="1958975"/>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4</a:t>
            </a:r>
          </a:p>
        </p:txBody>
      </p:sp>
      <p:sp>
        <p:nvSpPr>
          <p:cNvPr id="93209" name="TextBox 28">
            <a:extLst>
              <a:ext uri="{FF2B5EF4-FFF2-40B4-BE49-F238E27FC236}">
                <a16:creationId xmlns:a16="http://schemas.microsoft.com/office/drawing/2014/main" id="{380486BC-5B92-4E7F-9D7F-714914332835}"/>
              </a:ext>
            </a:extLst>
          </p:cNvPr>
          <p:cNvSpPr txBox="1">
            <a:spLocks noChangeArrowheads="1"/>
          </p:cNvSpPr>
          <p:nvPr/>
        </p:nvSpPr>
        <p:spPr bwMode="auto">
          <a:xfrm>
            <a:off x="5157788" y="1958975"/>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(841-814)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Jereboam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(793-753)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Zechariah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p:txBody>
      </p:sp>
      <p:sp>
        <p:nvSpPr>
          <p:cNvPr id="93210" name="TextBox 30">
            <a:extLst>
              <a:ext uri="{FF2B5EF4-FFF2-40B4-BE49-F238E27FC236}">
                <a16:creationId xmlns:a16="http://schemas.microsoft.com/office/drawing/2014/main" id="{3A2AF40E-4523-405F-A5DB-02CC8766F7E2}"/>
              </a:ext>
            </a:extLst>
          </p:cNvPr>
          <p:cNvSpPr txBox="1">
            <a:spLocks noChangeArrowheads="1"/>
          </p:cNvSpPr>
          <p:nvPr/>
        </p:nvSpPr>
        <p:spPr bwMode="auto">
          <a:xfrm>
            <a:off x="3760788" y="3944938"/>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3</a:t>
            </a:r>
          </a:p>
        </p:txBody>
      </p:sp>
      <p:sp>
        <p:nvSpPr>
          <p:cNvPr id="93211" name="TextBox 31">
            <a:extLst>
              <a:ext uri="{FF2B5EF4-FFF2-40B4-BE49-F238E27FC236}">
                <a16:creationId xmlns:a16="http://schemas.microsoft.com/office/drawing/2014/main" id="{1A4B4486-C149-4CEB-AB7C-B667DA4C8949}"/>
              </a:ext>
            </a:extLst>
          </p:cNvPr>
          <p:cNvSpPr txBox="1">
            <a:spLocks noChangeArrowheads="1"/>
          </p:cNvSpPr>
          <p:nvPr/>
        </p:nvSpPr>
        <p:spPr bwMode="auto">
          <a:xfrm>
            <a:off x="5056188" y="3962400"/>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Dynasty 4</a:t>
            </a:r>
          </a:p>
        </p:txBody>
      </p:sp>
      <p:sp>
        <p:nvSpPr>
          <p:cNvPr id="93212" name="TextBox 33">
            <a:extLst>
              <a:ext uri="{FF2B5EF4-FFF2-40B4-BE49-F238E27FC236}">
                <a16:creationId xmlns:a16="http://schemas.microsoft.com/office/drawing/2014/main" id="{2ECE5AD1-CD0C-4678-B049-82217EB3088C}"/>
              </a:ext>
            </a:extLst>
          </p:cNvPr>
          <p:cNvSpPr txBox="1">
            <a:spLocks noChangeArrowheads="1"/>
          </p:cNvSpPr>
          <p:nvPr/>
        </p:nvSpPr>
        <p:spPr bwMode="auto">
          <a:xfrm>
            <a:off x="4979988" y="4591050"/>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Amaziah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Azariah/Uzziah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(790-739)</a:t>
            </a:r>
          </a:p>
        </p:txBody>
      </p:sp>
      <p:cxnSp>
        <p:nvCxnSpPr>
          <p:cNvPr id="35" name="Straight Connector 34">
            <a:extLst>
              <a:ext uri="{FF2B5EF4-FFF2-40B4-BE49-F238E27FC236}">
                <a16:creationId xmlns:a16="http://schemas.microsoft.com/office/drawing/2014/main" id="{27AD7A47-3825-446F-A602-291CACE29F9D}"/>
              </a:ext>
            </a:extLst>
          </p:cNvPr>
          <p:cNvCxnSpPr/>
          <p:nvPr/>
        </p:nvCxnSpPr>
        <p:spPr>
          <a:xfrm rot="5400000">
            <a:off x="3797300" y="3924300"/>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214" name="TextBox 35">
            <a:extLst>
              <a:ext uri="{FF2B5EF4-FFF2-40B4-BE49-F238E27FC236}">
                <a16:creationId xmlns:a16="http://schemas.microsoft.com/office/drawing/2014/main" id="{B0391021-0924-4DF3-B1E6-716C394AE22D}"/>
              </a:ext>
            </a:extLst>
          </p:cNvPr>
          <p:cNvSpPr txBox="1">
            <a:spLocks noChangeArrowheads="1"/>
          </p:cNvSpPr>
          <p:nvPr/>
        </p:nvSpPr>
        <p:spPr bwMode="auto">
          <a:xfrm>
            <a:off x="6605588" y="1371600"/>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Dynasties</a:t>
            </a:r>
          </a:p>
        </p:txBody>
      </p:sp>
      <p:cxnSp>
        <p:nvCxnSpPr>
          <p:cNvPr id="37" name="Straight Connector 36">
            <a:extLst>
              <a:ext uri="{FF2B5EF4-FFF2-40B4-BE49-F238E27FC236}">
                <a16:creationId xmlns:a16="http://schemas.microsoft.com/office/drawing/2014/main" id="{273ACA50-FFCF-4F1D-8BA7-ACD848D94E89}"/>
              </a:ext>
            </a:extLst>
          </p:cNvPr>
          <p:cNvCxnSpPr/>
          <p:nvPr/>
        </p:nvCxnSpPr>
        <p:spPr>
          <a:xfrm rot="5400000">
            <a:off x="5016500" y="3924300"/>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216" name="TextBox 37">
            <a:extLst>
              <a:ext uri="{FF2B5EF4-FFF2-40B4-BE49-F238E27FC236}">
                <a16:creationId xmlns:a16="http://schemas.microsoft.com/office/drawing/2014/main" id="{69A4DBD9-A1F7-4F9B-B29A-E4AE99A0E210}"/>
              </a:ext>
            </a:extLst>
          </p:cNvPr>
          <p:cNvSpPr txBox="1">
            <a:spLocks noChangeArrowheads="1"/>
          </p:cNvSpPr>
          <p:nvPr/>
        </p:nvSpPr>
        <p:spPr bwMode="auto">
          <a:xfrm>
            <a:off x="6618288" y="2057400"/>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Shallum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Menahem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Pekaiah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Pekah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        Hosea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(732-722)</a:t>
            </a:r>
          </a:p>
        </p:txBody>
      </p:sp>
      <p:sp>
        <p:nvSpPr>
          <p:cNvPr id="93217" name="TextBox 38">
            <a:extLst>
              <a:ext uri="{FF2B5EF4-FFF2-40B4-BE49-F238E27FC236}">
                <a16:creationId xmlns:a16="http://schemas.microsoft.com/office/drawing/2014/main" id="{A1A827CA-B975-44C4-9B46-C89317BECD29}"/>
              </a:ext>
            </a:extLst>
          </p:cNvPr>
          <p:cNvSpPr txBox="1">
            <a:spLocks noChangeArrowheads="1"/>
          </p:cNvSpPr>
          <p:nvPr/>
        </p:nvSpPr>
        <p:spPr bwMode="auto">
          <a:xfrm>
            <a:off x="6588125" y="4768850"/>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Jotham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Hezekiah</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p:txBody>
      </p:sp>
      <p:sp>
        <p:nvSpPr>
          <p:cNvPr id="93218" name="TextBox 39">
            <a:extLst>
              <a:ext uri="{FF2B5EF4-FFF2-40B4-BE49-F238E27FC236}">
                <a16:creationId xmlns:a16="http://schemas.microsoft.com/office/drawing/2014/main" id="{67C6B146-B6DB-4A52-B72D-B79FEA3703D1}"/>
              </a:ext>
            </a:extLst>
          </p:cNvPr>
          <p:cNvSpPr txBox="1">
            <a:spLocks noChangeArrowheads="1"/>
          </p:cNvSpPr>
          <p:nvPr/>
        </p:nvSpPr>
        <p:spPr bwMode="auto">
          <a:xfrm>
            <a:off x="7837488" y="2838450"/>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(728-686)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Anon</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endParaRPr>
          </a:p>
        </p:txBody>
      </p:sp>
      <p:sp>
        <p:nvSpPr>
          <p:cNvPr id="93219" name="TextBox 40">
            <a:extLst>
              <a:ext uri="{FF2B5EF4-FFF2-40B4-BE49-F238E27FC236}">
                <a16:creationId xmlns:a16="http://schemas.microsoft.com/office/drawing/2014/main" id="{47F3D5FE-6764-4922-9997-996345CE714B}"/>
              </a:ext>
            </a:extLst>
          </p:cNvPr>
          <p:cNvSpPr txBox="1">
            <a:spLocks noChangeArrowheads="1"/>
          </p:cNvSpPr>
          <p:nvPr/>
        </p:nvSpPr>
        <p:spPr bwMode="auto">
          <a:xfrm>
            <a:off x="7874000" y="2390775"/>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Hezekiah</a:t>
            </a:r>
          </a:p>
        </p:txBody>
      </p:sp>
      <p:sp>
        <p:nvSpPr>
          <p:cNvPr id="93220" name="TextBox 41">
            <a:extLst>
              <a:ext uri="{FF2B5EF4-FFF2-40B4-BE49-F238E27FC236}">
                <a16:creationId xmlns:a16="http://schemas.microsoft.com/office/drawing/2014/main" id="{3F62EBA9-F41C-43A6-8013-655525EC02D8}"/>
              </a:ext>
            </a:extLst>
          </p:cNvPr>
          <p:cNvSpPr txBox="1">
            <a:spLocks noChangeArrowheads="1"/>
          </p:cNvSpPr>
          <p:nvPr/>
        </p:nvSpPr>
        <p:spPr bwMode="auto">
          <a:xfrm>
            <a:off x="7950200" y="4038600"/>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Josiah &amp;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Sons</a:t>
            </a:r>
          </a:p>
        </p:txBody>
      </p:sp>
      <p:sp>
        <p:nvSpPr>
          <p:cNvPr id="93221" name="TextBox 42">
            <a:extLst>
              <a:ext uri="{FF2B5EF4-FFF2-40B4-BE49-F238E27FC236}">
                <a16:creationId xmlns:a16="http://schemas.microsoft.com/office/drawing/2014/main" id="{C46B246F-DB87-41A7-80B3-A03C94C18514}"/>
              </a:ext>
            </a:extLst>
          </p:cNvPr>
          <p:cNvSpPr txBox="1">
            <a:spLocks noChangeArrowheads="1"/>
          </p:cNvSpPr>
          <p:nvPr/>
        </p:nvSpPr>
        <p:spPr bwMode="auto">
          <a:xfrm>
            <a:off x="7874000" y="4724400"/>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Josiah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(640-609)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Jehoiakim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Jehoiachin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Zedekiah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(597-586)</a:t>
            </a:r>
          </a:p>
        </p:txBody>
      </p:sp>
      <p:cxnSp>
        <p:nvCxnSpPr>
          <p:cNvPr id="44" name="Straight Connector 43">
            <a:extLst>
              <a:ext uri="{FF2B5EF4-FFF2-40B4-BE49-F238E27FC236}">
                <a16:creationId xmlns:a16="http://schemas.microsoft.com/office/drawing/2014/main" id="{20BBF395-975C-4B0C-811A-FA2FC216406E}"/>
              </a:ext>
            </a:extLst>
          </p:cNvPr>
          <p:cNvCxnSpPr/>
          <p:nvPr/>
        </p:nvCxnSpPr>
        <p:spPr>
          <a:xfrm rot="10800000" flipV="1">
            <a:off x="1371600" y="1981200"/>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3223" name="TextBox 44">
            <a:extLst>
              <a:ext uri="{FF2B5EF4-FFF2-40B4-BE49-F238E27FC236}">
                <a16:creationId xmlns:a16="http://schemas.microsoft.com/office/drawing/2014/main" id="{F807CF6F-918A-46CE-9E29-5AE7AB935A7F}"/>
              </a:ext>
            </a:extLst>
          </p:cNvPr>
          <p:cNvSpPr txBox="1">
            <a:spLocks noChangeArrowheads="1"/>
          </p:cNvSpPr>
          <p:nvPr/>
        </p:nvSpPr>
        <p:spPr bwMode="auto">
          <a:xfrm>
            <a:off x="6535738" y="2332038"/>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5</a:t>
            </a:r>
          </a:p>
        </p:txBody>
      </p:sp>
      <p:sp>
        <p:nvSpPr>
          <p:cNvPr id="93224" name="TextBox 45">
            <a:extLst>
              <a:ext uri="{FF2B5EF4-FFF2-40B4-BE49-F238E27FC236}">
                <a16:creationId xmlns:a16="http://schemas.microsoft.com/office/drawing/2014/main" id="{D551EEA4-49AB-4B5B-99CC-0E83FFC35608}"/>
              </a:ext>
            </a:extLst>
          </p:cNvPr>
          <p:cNvSpPr txBox="1">
            <a:spLocks noChangeArrowheads="1"/>
          </p:cNvSpPr>
          <p:nvPr/>
        </p:nvSpPr>
        <p:spPr bwMode="auto">
          <a:xfrm>
            <a:off x="6616700" y="3967163"/>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l"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l"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l"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Confusing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tl val="0"/>
              </a:rPr>
              <a:t>Dynasties</a:t>
            </a:r>
          </a:p>
        </p:txBody>
      </p:sp>
    </p:spTree>
    <p:extLst>
      <p:ext uri="{BB962C8B-B14F-4D97-AF65-F5344CB8AC3E}">
        <p14:creationId xmlns:p14="http://schemas.microsoft.com/office/powerpoint/2010/main" val="860831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F72F3C-2144-EAED-6180-DB7064C8EED0}"/>
              </a:ext>
            </a:extLst>
          </p:cNvPr>
          <p:cNvSpPr/>
          <p:nvPr/>
        </p:nvSpPr>
        <p:spPr>
          <a:xfrm>
            <a:off x="0" y="571500"/>
            <a:ext cx="9123363"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291" name="TextBox 13">
            <a:extLst>
              <a:ext uri="{FF2B5EF4-FFF2-40B4-BE49-F238E27FC236}">
                <a16:creationId xmlns:a16="http://schemas.microsoft.com/office/drawing/2014/main" id="{6A231495-7AC5-4363-3F06-CE9C7DEA9F9D}"/>
              </a:ext>
            </a:extLst>
          </p:cNvPr>
          <p:cNvSpPr txBox="1">
            <a:spLocks noChangeArrowheads="1"/>
          </p:cNvSpPr>
          <p:nvPr/>
        </p:nvSpPr>
        <p:spPr bwMode="auto">
          <a:xfrm>
            <a:off x="6469063" y="6610350"/>
            <a:ext cx="26543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Based on Graphics from Marc Hinds &amp; David Maxson</a:t>
            </a:r>
          </a:p>
        </p:txBody>
      </p:sp>
      <p:grpSp>
        <p:nvGrpSpPr>
          <p:cNvPr id="12292" name="Group 56">
            <a:extLst>
              <a:ext uri="{FF2B5EF4-FFF2-40B4-BE49-F238E27FC236}">
                <a16:creationId xmlns:a16="http://schemas.microsoft.com/office/drawing/2014/main" id="{81584370-F32E-8811-B615-D07E97180A46}"/>
              </a:ext>
            </a:extLst>
          </p:cNvPr>
          <p:cNvGrpSpPr>
            <a:grpSpLocks/>
          </p:cNvGrpSpPr>
          <p:nvPr/>
        </p:nvGrpSpPr>
        <p:grpSpPr bwMode="auto">
          <a:xfrm>
            <a:off x="142875" y="801688"/>
            <a:ext cx="8885238" cy="1343025"/>
            <a:chOff x="238571" y="1268895"/>
            <a:chExt cx="8884526" cy="1342818"/>
          </a:xfrm>
        </p:grpSpPr>
        <p:grpSp>
          <p:nvGrpSpPr>
            <p:cNvPr id="12384" name="Group 27">
              <a:extLst>
                <a:ext uri="{FF2B5EF4-FFF2-40B4-BE49-F238E27FC236}">
                  <a16:creationId xmlns:a16="http://schemas.microsoft.com/office/drawing/2014/main" id="{FCEB982F-080A-3E36-70B6-A4FAA6F055E0}"/>
                </a:ext>
              </a:extLst>
            </p:cNvPr>
            <p:cNvGrpSpPr>
              <a:grpSpLocks/>
            </p:cNvGrpSpPr>
            <p:nvPr/>
          </p:nvGrpSpPr>
          <p:grpSpPr bwMode="auto">
            <a:xfrm>
              <a:off x="238571" y="1810619"/>
              <a:ext cx="8501553" cy="315751"/>
              <a:chOff x="238539" y="1486923"/>
              <a:chExt cx="8501553" cy="378901"/>
            </a:xfrm>
          </p:grpSpPr>
          <p:grpSp>
            <p:nvGrpSpPr>
              <p:cNvPr id="12399" name="Group 12">
                <a:extLst>
                  <a:ext uri="{FF2B5EF4-FFF2-40B4-BE49-F238E27FC236}">
                    <a16:creationId xmlns:a16="http://schemas.microsoft.com/office/drawing/2014/main" id="{13FE01E6-9190-4178-9117-012E0252914C}"/>
                  </a:ext>
                </a:extLst>
              </p:cNvPr>
              <p:cNvGrpSpPr>
                <a:grpSpLocks/>
              </p:cNvGrpSpPr>
              <p:nvPr/>
            </p:nvGrpSpPr>
            <p:grpSpPr bwMode="auto">
              <a:xfrm>
                <a:off x="238539" y="1547192"/>
                <a:ext cx="8501553" cy="246490"/>
                <a:chOff x="238539" y="1547192"/>
                <a:chExt cx="8501553" cy="246490"/>
              </a:xfrm>
            </p:grpSpPr>
            <p:sp>
              <p:nvSpPr>
                <p:cNvPr id="3" name="Rectangle 2">
                  <a:extLst>
                    <a:ext uri="{FF2B5EF4-FFF2-40B4-BE49-F238E27FC236}">
                      <a16:creationId xmlns:a16="http://schemas.microsoft.com/office/drawing/2014/main" id="{A7DAE2D1-88E3-40BE-1A9D-55A976EC41BA}"/>
                    </a:ext>
                  </a:extLst>
                </p:cNvPr>
                <p:cNvSpPr/>
                <p:nvPr/>
              </p:nvSpPr>
              <p:spPr>
                <a:xfrm>
                  <a:off x="3491066" y="1547308"/>
                  <a:ext cx="954011" cy="24570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E700743-0C42-3575-96C6-E9B68F617E65}"/>
                    </a:ext>
                  </a:extLst>
                </p:cNvPr>
                <p:cNvSpPr/>
                <p:nvPr/>
              </p:nvSpPr>
              <p:spPr>
                <a:xfrm>
                  <a:off x="2941835" y="1547308"/>
                  <a:ext cx="160324" cy="2457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1EF98C2-E4E5-E659-F212-639545AC6D22}"/>
                    </a:ext>
                  </a:extLst>
                </p:cNvPr>
                <p:cNvSpPr/>
                <p:nvPr/>
              </p:nvSpPr>
              <p:spPr>
                <a:xfrm>
                  <a:off x="6711845" y="1547308"/>
                  <a:ext cx="1773096" cy="24570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CF0702CC-5C5D-B8C0-E2B4-DEB16BA5694F}"/>
                    </a:ext>
                  </a:extLst>
                </p:cNvPr>
                <p:cNvSpPr/>
                <p:nvPr/>
              </p:nvSpPr>
              <p:spPr>
                <a:xfrm>
                  <a:off x="238539" y="1547308"/>
                  <a:ext cx="1161957" cy="24570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E088835-A494-4A16-8632-AA813589ECF5}"/>
                    </a:ext>
                  </a:extLst>
                </p:cNvPr>
                <p:cNvSpPr/>
                <p:nvPr/>
              </p:nvSpPr>
              <p:spPr>
                <a:xfrm>
                  <a:off x="8535737" y="1547308"/>
                  <a:ext cx="204771" cy="2457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977AD9A-5512-BA8E-4772-B179D6B9B6E1}"/>
                    </a:ext>
                  </a:extLst>
                </p:cNvPr>
                <p:cNvSpPr/>
                <p:nvPr/>
              </p:nvSpPr>
              <p:spPr>
                <a:xfrm>
                  <a:off x="1400496" y="1547308"/>
                  <a:ext cx="1541340" cy="24570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6CF79D3-07DF-E34A-CB7E-8D10BA161D3F}"/>
                    </a:ext>
                  </a:extLst>
                </p:cNvPr>
                <p:cNvSpPr/>
                <p:nvPr/>
              </p:nvSpPr>
              <p:spPr>
                <a:xfrm flipH="1">
                  <a:off x="3102160" y="1547308"/>
                  <a:ext cx="388907" cy="2457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13D7E5F-175D-997C-9AAE-F2C42D36A347}"/>
                    </a:ext>
                  </a:extLst>
                </p:cNvPr>
                <p:cNvSpPr/>
                <p:nvPr/>
              </p:nvSpPr>
              <p:spPr>
                <a:xfrm>
                  <a:off x="4445077" y="1547308"/>
                  <a:ext cx="2266768" cy="24570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42EA8AC0-43B6-A3E2-0F61-FCE83590C605}"/>
                    </a:ext>
                  </a:extLst>
                </p:cNvPr>
                <p:cNvSpPr/>
                <p:nvPr/>
              </p:nvSpPr>
              <p:spPr>
                <a:xfrm>
                  <a:off x="8484941" y="1547308"/>
                  <a:ext cx="50796" cy="24570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035FBFD4-22A2-9331-5A53-41A2AF2C0EEB}"/>
                  </a:ext>
                </a:extLst>
              </p:cNvPr>
              <p:cNvSpPr/>
              <p:nvPr/>
            </p:nvSpPr>
            <p:spPr>
              <a:xfrm>
                <a:off x="238539" y="1490167"/>
                <a:ext cx="1161957"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CEC3332-5EF2-90F4-5B5F-BDE88C6A640A}"/>
                  </a:ext>
                </a:extLst>
              </p:cNvPr>
              <p:cNvSpPr/>
              <p:nvPr/>
            </p:nvSpPr>
            <p:spPr>
              <a:xfrm>
                <a:off x="1402084" y="1819682"/>
                <a:ext cx="1539752"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DE8A19BB-0F5C-C0D3-2288-AF7E6A299A0F}"/>
                  </a:ext>
                </a:extLst>
              </p:cNvPr>
              <p:cNvSpPr/>
              <p:nvPr/>
            </p:nvSpPr>
            <p:spPr>
              <a:xfrm>
                <a:off x="2941835" y="1490167"/>
                <a:ext cx="160324"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31A3E27-C46B-12D1-C093-2FF9479B9A53}"/>
                  </a:ext>
                </a:extLst>
              </p:cNvPr>
              <p:cNvSpPr/>
              <p:nvPr/>
            </p:nvSpPr>
            <p:spPr>
              <a:xfrm>
                <a:off x="3491066" y="1490167"/>
                <a:ext cx="954011"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2EAD275-E995-5BDC-6FAA-52F416161BF1}"/>
                  </a:ext>
                </a:extLst>
              </p:cNvPr>
              <p:cNvSpPr/>
              <p:nvPr/>
            </p:nvSpPr>
            <p:spPr>
              <a:xfrm>
                <a:off x="3102160" y="1819682"/>
                <a:ext cx="388907"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CFB499AF-7854-AEBE-3995-0746DFACE41F}"/>
                  </a:ext>
                </a:extLst>
              </p:cNvPr>
              <p:cNvSpPr/>
              <p:nvPr/>
            </p:nvSpPr>
            <p:spPr>
              <a:xfrm>
                <a:off x="4900654" y="1488263"/>
                <a:ext cx="780987" cy="4761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7F210A1F-AB15-2545-CF63-DFD4FE728AAA}"/>
                  </a:ext>
                </a:extLst>
              </p:cNvPr>
              <p:cNvSpPr/>
              <p:nvPr/>
            </p:nvSpPr>
            <p:spPr>
              <a:xfrm>
                <a:off x="4445077" y="1819682"/>
                <a:ext cx="417480"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F69A77F-9D75-B78D-1739-8BC89C2D7A3C}"/>
                  </a:ext>
                </a:extLst>
              </p:cNvPr>
              <p:cNvSpPr/>
              <p:nvPr/>
            </p:nvSpPr>
            <p:spPr>
              <a:xfrm>
                <a:off x="5681641" y="1819682"/>
                <a:ext cx="495260"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F2354062-EC2F-C456-9A8F-5DFDA3E18282}"/>
                  </a:ext>
                </a:extLst>
              </p:cNvPr>
              <p:cNvSpPr/>
              <p:nvPr/>
            </p:nvSpPr>
            <p:spPr>
              <a:xfrm>
                <a:off x="6448342" y="1819682"/>
                <a:ext cx="263504"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E2574600-19AB-659F-D6EB-50F0CE29D8E0}"/>
                  </a:ext>
                </a:extLst>
              </p:cNvPr>
              <p:cNvSpPr/>
              <p:nvPr/>
            </p:nvSpPr>
            <p:spPr>
              <a:xfrm>
                <a:off x="6176901" y="1490167"/>
                <a:ext cx="276203"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BD293BF4-AB81-5545-0837-FAD7CF361AF4}"/>
                  </a:ext>
                </a:extLst>
              </p:cNvPr>
              <p:cNvSpPr/>
              <p:nvPr/>
            </p:nvSpPr>
            <p:spPr>
              <a:xfrm>
                <a:off x="6711845" y="1490167"/>
                <a:ext cx="1773096"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7FDC01A8-7B7C-A304-7388-A708BAA8C744}"/>
                  </a:ext>
                </a:extLst>
              </p:cNvPr>
              <p:cNvSpPr/>
              <p:nvPr/>
            </p:nvSpPr>
            <p:spPr>
              <a:xfrm>
                <a:off x="8535737" y="1486358"/>
                <a:ext cx="204771" cy="4952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17927C48-55F4-D0CC-6FA4-5723424FC348}"/>
                  </a:ext>
                </a:extLst>
              </p:cNvPr>
              <p:cNvSpPr/>
              <p:nvPr/>
            </p:nvSpPr>
            <p:spPr>
              <a:xfrm>
                <a:off x="8488116" y="1819682"/>
                <a:ext cx="44446" cy="457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385" name="TextBox 28">
              <a:extLst>
                <a:ext uri="{FF2B5EF4-FFF2-40B4-BE49-F238E27FC236}">
                  <a16:creationId xmlns:a16="http://schemas.microsoft.com/office/drawing/2014/main" id="{F973B0D7-0F5C-D9AD-7A8D-C727D7D4E582}"/>
                </a:ext>
              </a:extLst>
            </p:cNvPr>
            <p:cNvSpPr txBox="1">
              <a:spLocks noChangeArrowheads="1"/>
            </p:cNvSpPr>
            <p:nvPr/>
          </p:nvSpPr>
          <p:spPr bwMode="auto">
            <a:xfrm>
              <a:off x="399870" y="1417260"/>
              <a:ext cx="92845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2166-1859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Patriarchs</a:t>
              </a:r>
            </a:p>
          </p:txBody>
        </p:sp>
        <p:sp>
          <p:nvSpPr>
            <p:cNvPr id="12386" name="TextBox 30">
              <a:extLst>
                <a:ext uri="{FF2B5EF4-FFF2-40B4-BE49-F238E27FC236}">
                  <a16:creationId xmlns:a16="http://schemas.microsoft.com/office/drawing/2014/main" id="{DA44F16E-6FAA-BAF9-6255-B30CC5D58715}"/>
                </a:ext>
              </a:extLst>
            </p:cNvPr>
            <p:cNvSpPr txBox="1">
              <a:spLocks noChangeArrowheads="1"/>
            </p:cNvSpPr>
            <p:nvPr/>
          </p:nvSpPr>
          <p:spPr bwMode="auto">
            <a:xfrm>
              <a:off x="1531098" y="2126370"/>
              <a:ext cx="12811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Slavery in Egypt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1859-1445 BC</a:t>
              </a:r>
            </a:p>
          </p:txBody>
        </p:sp>
        <p:sp>
          <p:nvSpPr>
            <p:cNvPr id="12387" name="TextBox 32">
              <a:extLst>
                <a:ext uri="{FF2B5EF4-FFF2-40B4-BE49-F238E27FC236}">
                  <a16:creationId xmlns:a16="http://schemas.microsoft.com/office/drawing/2014/main" id="{5C69D157-2F56-0DF6-0B5E-582589D6F6CB}"/>
                </a:ext>
              </a:extLst>
            </p:cNvPr>
            <p:cNvSpPr txBox="1">
              <a:spLocks noChangeArrowheads="1"/>
            </p:cNvSpPr>
            <p:nvPr/>
          </p:nvSpPr>
          <p:spPr bwMode="auto">
            <a:xfrm>
              <a:off x="2393120" y="1279846"/>
              <a:ext cx="992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1445-1405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Wilderness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Wanderings</a:t>
              </a:r>
            </a:p>
          </p:txBody>
        </p:sp>
        <p:sp>
          <p:nvSpPr>
            <p:cNvPr id="12388" name="TextBox 33">
              <a:extLst>
                <a:ext uri="{FF2B5EF4-FFF2-40B4-BE49-F238E27FC236}">
                  <a16:creationId xmlns:a16="http://schemas.microsoft.com/office/drawing/2014/main" id="{3E40DEA8-1F89-0353-4328-B8DD981AB10C}"/>
                </a:ext>
              </a:extLst>
            </p:cNvPr>
            <p:cNvSpPr txBox="1">
              <a:spLocks noChangeArrowheads="1"/>
            </p:cNvSpPr>
            <p:nvPr/>
          </p:nvSpPr>
          <p:spPr bwMode="auto">
            <a:xfrm>
              <a:off x="2851306" y="2134659"/>
              <a:ext cx="92845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Canaan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1405-1300 BC</a:t>
              </a:r>
            </a:p>
          </p:txBody>
        </p:sp>
        <p:sp>
          <p:nvSpPr>
            <p:cNvPr id="12389" name="TextBox 34">
              <a:extLst>
                <a:ext uri="{FF2B5EF4-FFF2-40B4-BE49-F238E27FC236}">
                  <a16:creationId xmlns:a16="http://schemas.microsoft.com/office/drawing/2014/main" id="{6E8E2F9A-65B6-36CF-7A76-DF99BB48E96F}"/>
                </a:ext>
              </a:extLst>
            </p:cNvPr>
            <p:cNvSpPr txBox="1">
              <a:spLocks noChangeArrowheads="1"/>
            </p:cNvSpPr>
            <p:nvPr/>
          </p:nvSpPr>
          <p:spPr bwMode="auto">
            <a:xfrm>
              <a:off x="3503476" y="1417260"/>
              <a:ext cx="92845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1300-1050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Judges</a:t>
              </a:r>
            </a:p>
          </p:txBody>
        </p:sp>
        <p:sp>
          <p:nvSpPr>
            <p:cNvPr id="12390" name="TextBox 35">
              <a:extLst>
                <a:ext uri="{FF2B5EF4-FFF2-40B4-BE49-F238E27FC236}">
                  <a16:creationId xmlns:a16="http://schemas.microsoft.com/office/drawing/2014/main" id="{6EEB778B-EAAE-6A24-493C-E67F1D813215}"/>
                </a:ext>
              </a:extLst>
            </p:cNvPr>
            <p:cNvSpPr txBox="1">
              <a:spLocks noChangeArrowheads="1"/>
            </p:cNvSpPr>
            <p:nvPr/>
          </p:nvSpPr>
          <p:spPr bwMode="auto">
            <a:xfrm>
              <a:off x="4221498" y="2134659"/>
              <a:ext cx="86433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1050-931 BC</a:t>
              </a:r>
            </a:p>
          </p:txBody>
        </p:sp>
        <p:sp>
          <p:nvSpPr>
            <p:cNvPr id="12391" name="TextBox 36">
              <a:extLst>
                <a:ext uri="{FF2B5EF4-FFF2-40B4-BE49-F238E27FC236}">
                  <a16:creationId xmlns:a16="http://schemas.microsoft.com/office/drawing/2014/main" id="{40A1CB0B-42EE-30C9-ACFB-C65B26912255}"/>
                </a:ext>
              </a:extLst>
            </p:cNvPr>
            <p:cNvSpPr txBox="1">
              <a:spLocks noChangeArrowheads="1"/>
            </p:cNvSpPr>
            <p:nvPr/>
          </p:nvSpPr>
          <p:spPr bwMode="auto">
            <a:xfrm>
              <a:off x="4884908" y="1268895"/>
              <a:ext cx="8002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931-722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Divided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Kingdom</a:t>
              </a:r>
            </a:p>
          </p:txBody>
        </p:sp>
        <p:sp>
          <p:nvSpPr>
            <p:cNvPr id="12392" name="TextBox 37">
              <a:extLst>
                <a:ext uri="{FF2B5EF4-FFF2-40B4-BE49-F238E27FC236}">
                  <a16:creationId xmlns:a16="http://schemas.microsoft.com/office/drawing/2014/main" id="{C1FD25C2-6F25-1EF4-9C37-361FB6BFB19E}"/>
                </a:ext>
              </a:extLst>
            </p:cNvPr>
            <p:cNvSpPr txBox="1">
              <a:spLocks noChangeArrowheads="1"/>
            </p:cNvSpPr>
            <p:nvPr/>
          </p:nvSpPr>
          <p:spPr bwMode="auto">
            <a:xfrm>
              <a:off x="5529213" y="2134659"/>
              <a:ext cx="80021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Judah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722-605 BC</a:t>
              </a:r>
            </a:p>
          </p:txBody>
        </p:sp>
        <p:sp>
          <p:nvSpPr>
            <p:cNvPr id="12393" name="TextBox 38">
              <a:extLst>
                <a:ext uri="{FF2B5EF4-FFF2-40B4-BE49-F238E27FC236}">
                  <a16:creationId xmlns:a16="http://schemas.microsoft.com/office/drawing/2014/main" id="{38C1FAFB-2182-4484-C0B3-F082073F7320}"/>
                </a:ext>
              </a:extLst>
            </p:cNvPr>
            <p:cNvSpPr txBox="1">
              <a:spLocks noChangeArrowheads="1"/>
            </p:cNvSpPr>
            <p:nvPr/>
          </p:nvSpPr>
          <p:spPr bwMode="auto">
            <a:xfrm>
              <a:off x="5856393" y="1274572"/>
              <a:ext cx="9460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605-538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Babylonian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Captivity</a:t>
              </a:r>
            </a:p>
          </p:txBody>
        </p:sp>
        <p:sp>
          <p:nvSpPr>
            <p:cNvPr id="12394" name="TextBox 39">
              <a:extLst>
                <a:ext uri="{FF2B5EF4-FFF2-40B4-BE49-F238E27FC236}">
                  <a16:creationId xmlns:a16="http://schemas.microsoft.com/office/drawing/2014/main" id="{E161712E-558B-8750-3070-4A73431CD732}"/>
                </a:ext>
              </a:extLst>
            </p:cNvPr>
            <p:cNvSpPr txBox="1">
              <a:spLocks noChangeArrowheads="1"/>
            </p:cNvSpPr>
            <p:nvPr/>
          </p:nvSpPr>
          <p:spPr bwMode="auto">
            <a:xfrm>
              <a:off x="6245587" y="2134659"/>
              <a:ext cx="90441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Return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From 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538-444 BC</a:t>
              </a:r>
            </a:p>
          </p:txBody>
        </p:sp>
        <p:sp>
          <p:nvSpPr>
            <p:cNvPr id="12395" name="TextBox 40">
              <a:extLst>
                <a:ext uri="{FF2B5EF4-FFF2-40B4-BE49-F238E27FC236}">
                  <a16:creationId xmlns:a16="http://schemas.microsoft.com/office/drawing/2014/main" id="{19A8CEB8-740D-91E4-BF7E-8F1D5A8FC706}"/>
                </a:ext>
              </a:extLst>
            </p:cNvPr>
            <p:cNvSpPr txBox="1">
              <a:spLocks noChangeArrowheads="1"/>
            </p:cNvSpPr>
            <p:nvPr/>
          </p:nvSpPr>
          <p:spPr bwMode="auto">
            <a:xfrm>
              <a:off x="6988826" y="1312601"/>
              <a:ext cx="128112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444 BC - ~4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Silent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(Intertestamental)</a:t>
              </a:r>
            </a:p>
          </p:txBody>
        </p:sp>
        <p:sp>
          <p:nvSpPr>
            <p:cNvPr id="12396" name="TextBox 42">
              <a:extLst>
                <a:ext uri="{FF2B5EF4-FFF2-40B4-BE49-F238E27FC236}">
                  <a16:creationId xmlns:a16="http://schemas.microsoft.com/office/drawing/2014/main" id="{91AB7824-8449-F27B-6361-1A1FD8426964}"/>
                </a:ext>
              </a:extLst>
            </p:cNvPr>
            <p:cNvSpPr txBox="1">
              <a:spLocks noChangeArrowheads="1"/>
            </p:cNvSpPr>
            <p:nvPr/>
          </p:nvSpPr>
          <p:spPr bwMode="auto">
            <a:xfrm>
              <a:off x="7925956" y="2126353"/>
              <a:ext cx="8899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Life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 BC – 30 AD</a:t>
              </a:r>
            </a:p>
          </p:txBody>
        </p:sp>
        <p:sp>
          <p:nvSpPr>
            <p:cNvPr id="12397" name="TextBox 43">
              <a:extLst>
                <a:ext uri="{FF2B5EF4-FFF2-40B4-BE49-F238E27FC236}">
                  <a16:creationId xmlns:a16="http://schemas.microsoft.com/office/drawing/2014/main" id="{91B3CA44-C853-7EF0-2848-40A0F157783B}"/>
                </a:ext>
              </a:extLst>
            </p:cNvPr>
            <p:cNvSpPr txBox="1">
              <a:spLocks noChangeArrowheads="1"/>
            </p:cNvSpPr>
            <p:nvPr/>
          </p:nvSpPr>
          <p:spPr bwMode="auto">
            <a:xfrm>
              <a:off x="8152960" y="1279846"/>
              <a:ext cx="97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30-90 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 Era</a:t>
              </a:r>
            </a:p>
          </p:txBody>
        </p:sp>
        <p:sp>
          <p:nvSpPr>
            <p:cNvPr id="12398" name="TextBox 53">
              <a:extLst>
                <a:ext uri="{FF2B5EF4-FFF2-40B4-BE49-F238E27FC236}">
                  <a16:creationId xmlns:a16="http://schemas.microsoft.com/office/drawing/2014/main" id="{D11988A4-3643-DA58-891D-8DBA91313FA5}"/>
                </a:ext>
              </a:extLst>
            </p:cNvPr>
            <p:cNvSpPr txBox="1">
              <a:spLocks noChangeArrowheads="1"/>
            </p:cNvSpPr>
            <p:nvPr/>
          </p:nvSpPr>
          <p:spPr bwMode="auto">
            <a:xfrm>
              <a:off x="4218638" y="2132269"/>
              <a:ext cx="86433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United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1050-931 BC</a:t>
              </a:r>
            </a:p>
          </p:txBody>
        </p:sp>
      </p:grpSp>
      <p:sp>
        <p:nvSpPr>
          <p:cNvPr id="59" name="Rounded Rectangle 58">
            <a:extLst>
              <a:ext uri="{FF2B5EF4-FFF2-40B4-BE49-F238E27FC236}">
                <a16:creationId xmlns:a16="http://schemas.microsoft.com/office/drawing/2014/main" id="{93C55961-8002-C8FE-E540-9C3375E09B86}"/>
              </a:ext>
            </a:extLst>
          </p:cNvPr>
          <p:cNvSpPr/>
          <p:nvPr/>
        </p:nvSpPr>
        <p:spPr>
          <a:xfrm>
            <a:off x="171450" y="5629275"/>
            <a:ext cx="1714500" cy="436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62">
            <a:extLst>
              <a:ext uri="{FF2B5EF4-FFF2-40B4-BE49-F238E27FC236}">
                <a16:creationId xmlns:a16="http://schemas.microsoft.com/office/drawing/2014/main" id="{66BB0273-6A4E-6C00-820F-8B1F59C29FFA}"/>
              </a:ext>
            </a:extLst>
          </p:cNvPr>
          <p:cNvSpPr/>
          <p:nvPr/>
        </p:nvSpPr>
        <p:spPr>
          <a:xfrm>
            <a:off x="266700" y="2593975"/>
            <a:ext cx="1676400" cy="4365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8" name="Straight Connector 57">
            <a:extLst>
              <a:ext uri="{FF2B5EF4-FFF2-40B4-BE49-F238E27FC236}">
                <a16:creationId xmlns:a16="http://schemas.microsoft.com/office/drawing/2014/main" id="{0B7D3458-1C3C-2890-0462-E31C12C456D1}"/>
              </a:ext>
            </a:extLst>
          </p:cNvPr>
          <p:cNvCxnSpPr>
            <a:cxnSpLocks/>
          </p:cNvCxnSpPr>
          <p:nvPr/>
        </p:nvCxnSpPr>
        <p:spPr>
          <a:xfrm>
            <a:off x="890588" y="5099050"/>
            <a:ext cx="7288212" cy="63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96" name="TextBox 59">
            <a:extLst>
              <a:ext uri="{FF2B5EF4-FFF2-40B4-BE49-F238E27FC236}">
                <a16:creationId xmlns:a16="http://schemas.microsoft.com/office/drawing/2014/main" id="{0580E22C-F5E1-BE3D-E2EA-0A1BC7C33E30}"/>
              </a:ext>
            </a:extLst>
          </p:cNvPr>
          <p:cNvSpPr txBox="1">
            <a:spLocks noChangeArrowheads="1"/>
          </p:cNvSpPr>
          <p:nvPr/>
        </p:nvSpPr>
        <p:spPr bwMode="auto">
          <a:xfrm>
            <a:off x="188913" y="5578475"/>
            <a:ext cx="1582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Southern 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JUDAH</a:t>
            </a:r>
          </a:p>
        </p:txBody>
      </p:sp>
      <p:cxnSp>
        <p:nvCxnSpPr>
          <p:cNvPr id="62" name="Straight Connector 61">
            <a:extLst>
              <a:ext uri="{FF2B5EF4-FFF2-40B4-BE49-F238E27FC236}">
                <a16:creationId xmlns:a16="http://schemas.microsoft.com/office/drawing/2014/main" id="{9A629450-24A2-2B48-E29B-56B372373C8F}"/>
              </a:ext>
            </a:extLst>
          </p:cNvPr>
          <p:cNvCxnSpPr>
            <a:cxnSpLocks/>
          </p:cNvCxnSpPr>
          <p:nvPr/>
        </p:nvCxnSpPr>
        <p:spPr>
          <a:xfrm>
            <a:off x="890588" y="3362325"/>
            <a:ext cx="4645025" cy="428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98" name="TextBox 63">
            <a:extLst>
              <a:ext uri="{FF2B5EF4-FFF2-40B4-BE49-F238E27FC236}">
                <a16:creationId xmlns:a16="http://schemas.microsoft.com/office/drawing/2014/main" id="{16276626-AAF2-E9A7-9826-E8CB0F736E99}"/>
              </a:ext>
            </a:extLst>
          </p:cNvPr>
          <p:cNvSpPr txBox="1">
            <a:spLocks noChangeArrowheads="1"/>
          </p:cNvSpPr>
          <p:nvPr/>
        </p:nvSpPr>
        <p:spPr bwMode="auto">
          <a:xfrm>
            <a:off x="255588" y="2566988"/>
            <a:ext cx="1582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Northern 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ISRAEL</a:t>
            </a:r>
          </a:p>
        </p:txBody>
      </p:sp>
      <p:cxnSp>
        <p:nvCxnSpPr>
          <p:cNvPr id="66" name="Straight Connector 65">
            <a:extLst>
              <a:ext uri="{FF2B5EF4-FFF2-40B4-BE49-F238E27FC236}">
                <a16:creationId xmlns:a16="http://schemas.microsoft.com/office/drawing/2014/main" id="{28DDBA6C-30E8-E545-BE6D-2BF35E80D159}"/>
              </a:ext>
            </a:extLst>
          </p:cNvPr>
          <p:cNvCxnSpPr>
            <a:cxnSpLocks/>
          </p:cNvCxnSpPr>
          <p:nvPr/>
        </p:nvCxnSpPr>
        <p:spPr>
          <a:xfrm flipH="1">
            <a:off x="882650" y="3362325"/>
            <a:ext cx="7938" cy="174307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300" name="Group 92">
            <a:extLst>
              <a:ext uri="{FF2B5EF4-FFF2-40B4-BE49-F238E27FC236}">
                <a16:creationId xmlns:a16="http://schemas.microsoft.com/office/drawing/2014/main" id="{5B258023-76A5-864A-F238-B0FC2A2581B4}"/>
              </a:ext>
            </a:extLst>
          </p:cNvPr>
          <p:cNvGrpSpPr>
            <a:grpSpLocks/>
          </p:cNvGrpSpPr>
          <p:nvPr/>
        </p:nvGrpSpPr>
        <p:grpSpPr bwMode="auto">
          <a:xfrm>
            <a:off x="14288" y="4100513"/>
            <a:ext cx="990600" cy="777875"/>
            <a:chOff x="2235747" y="5335437"/>
            <a:chExt cx="990600" cy="934197"/>
          </a:xfrm>
        </p:grpSpPr>
        <p:sp>
          <p:nvSpPr>
            <p:cNvPr id="12381" name="TextBox 55">
              <a:extLst>
                <a:ext uri="{FF2B5EF4-FFF2-40B4-BE49-F238E27FC236}">
                  <a16:creationId xmlns:a16="http://schemas.microsoft.com/office/drawing/2014/main" id="{C8B4DDC1-6591-6626-E2AF-B77274F0BC9B}"/>
                </a:ext>
              </a:extLst>
            </p:cNvPr>
            <p:cNvSpPr txBox="1">
              <a:spLocks noChangeArrowheads="1"/>
            </p:cNvSpPr>
            <p:nvPr/>
          </p:nvSpPr>
          <p:spPr bwMode="auto">
            <a:xfrm>
              <a:off x="2235747" y="5826436"/>
              <a:ext cx="9906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931 BC</a:t>
              </a:r>
            </a:p>
          </p:txBody>
        </p:sp>
        <p:cxnSp>
          <p:nvCxnSpPr>
            <p:cNvPr id="67" name="Straight Connector 66">
              <a:extLst>
                <a:ext uri="{FF2B5EF4-FFF2-40B4-BE49-F238E27FC236}">
                  <a16:creationId xmlns:a16="http://schemas.microsoft.com/office/drawing/2014/main" id="{4777FA84-6174-983B-19C0-1496E8B01601}"/>
                </a:ext>
              </a:extLst>
            </p:cNvPr>
            <p:cNvCxnSpPr/>
            <p:nvPr/>
          </p:nvCxnSpPr>
          <p:spPr>
            <a:xfrm flipV="1">
              <a:off x="2716759" y="5335437"/>
              <a:ext cx="0" cy="49188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2C66689-1D73-07CB-13BD-3A34D74D811A}"/>
                </a:ext>
              </a:extLst>
            </p:cNvPr>
            <p:cNvCxnSpPr/>
            <p:nvPr/>
          </p:nvCxnSpPr>
          <p:spPr>
            <a:xfrm>
              <a:off x="2350047" y="582732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01" name="Group 68">
            <a:extLst>
              <a:ext uri="{FF2B5EF4-FFF2-40B4-BE49-F238E27FC236}">
                <a16:creationId xmlns:a16="http://schemas.microsoft.com/office/drawing/2014/main" id="{D199A913-C9F5-CD7B-21AC-C4441C5BD9F6}"/>
              </a:ext>
            </a:extLst>
          </p:cNvPr>
          <p:cNvGrpSpPr>
            <a:grpSpLocks/>
          </p:cNvGrpSpPr>
          <p:nvPr/>
        </p:nvGrpSpPr>
        <p:grpSpPr bwMode="auto">
          <a:xfrm>
            <a:off x="5076825" y="2671763"/>
            <a:ext cx="914400" cy="752475"/>
            <a:chOff x="6553200" y="2066330"/>
            <a:chExt cx="914400" cy="902732"/>
          </a:xfrm>
        </p:grpSpPr>
        <p:sp>
          <p:nvSpPr>
            <p:cNvPr id="12378" name="TextBox 69">
              <a:extLst>
                <a:ext uri="{FF2B5EF4-FFF2-40B4-BE49-F238E27FC236}">
                  <a16:creationId xmlns:a16="http://schemas.microsoft.com/office/drawing/2014/main" id="{3652B488-2371-1404-B0E8-69C6B807F3DF}"/>
                </a:ext>
              </a:extLst>
            </p:cNvPr>
            <p:cNvSpPr txBox="1">
              <a:spLocks noChangeArrowheads="1"/>
            </p:cNvSpPr>
            <p:nvPr/>
          </p:nvSpPr>
          <p:spPr bwMode="auto">
            <a:xfrm>
              <a:off x="6553200" y="2066330"/>
              <a:ext cx="91440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722 BC</a:t>
              </a:r>
            </a:p>
          </p:txBody>
        </p:sp>
        <p:cxnSp>
          <p:nvCxnSpPr>
            <p:cNvPr id="71" name="Straight Connector 70">
              <a:extLst>
                <a:ext uri="{FF2B5EF4-FFF2-40B4-BE49-F238E27FC236}">
                  <a16:creationId xmlns:a16="http://schemas.microsoft.com/office/drawing/2014/main" id="{22F977F0-1F57-5332-A647-A735C5D75CBA}"/>
                </a:ext>
              </a:extLst>
            </p:cNvPr>
            <p:cNvCxnSpPr/>
            <p:nvPr/>
          </p:nvCxnSpPr>
          <p:spPr>
            <a:xfrm flipV="1">
              <a:off x="7010400" y="2473893"/>
              <a:ext cx="0" cy="49516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39BDE49-CFE9-02D8-B167-069BCF922741}"/>
                </a:ext>
              </a:extLst>
            </p:cNvPr>
            <p:cNvCxnSpPr/>
            <p:nvPr/>
          </p:nvCxnSpPr>
          <p:spPr>
            <a:xfrm>
              <a:off x="6629400" y="2435803"/>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02" name="Group 77">
            <a:extLst>
              <a:ext uri="{FF2B5EF4-FFF2-40B4-BE49-F238E27FC236}">
                <a16:creationId xmlns:a16="http://schemas.microsoft.com/office/drawing/2014/main" id="{167F233A-C0D3-4E63-8D14-C4AEBAFCAE7E}"/>
              </a:ext>
            </a:extLst>
          </p:cNvPr>
          <p:cNvGrpSpPr>
            <a:grpSpLocks/>
          </p:cNvGrpSpPr>
          <p:nvPr/>
        </p:nvGrpSpPr>
        <p:grpSpPr bwMode="auto">
          <a:xfrm>
            <a:off x="6835775" y="3081338"/>
            <a:ext cx="1062038" cy="2035175"/>
            <a:chOff x="8194413" y="3158828"/>
            <a:chExt cx="1062577" cy="2443242"/>
          </a:xfrm>
        </p:grpSpPr>
        <p:sp>
          <p:nvSpPr>
            <p:cNvPr id="12375" name="TextBox 78">
              <a:extLst>
                <a:ext uri="{FF2B5EF4-FFF2-40B4-BE49-F238E27FC236}">
                  <a16:creationId xmlns:a16="http://schemas.microsoft.com/office/drawing/2014/main" id="{5EC414BE-E774-CD73-C208-3239E1ECBE51}"/>
                </a:ext>
              </a:extLst>
            </p:cNvPr>
            <p:cNvSpPr txBox="1">
              <a:spLocks noChangeArrowheads="1"/>
            </p:cNvSpPr>
            <p:nvPr/>
          </p:nvSpPr>
          <p:spPr bwMode="auto">
            <a:xfrm>
              <a:off x="8194413" y="3158828"/>
              <a:ext cx="1062577" cy="9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586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Temple/City Destroyed</a:t>
              </a:r>
            </a:p>
          </p:txBody>
        </p:sp>
        <p:cxnSp>
          <p:nvCxnSpPr>
            <p:cNvPr id="80" name="Straight Connector 79">
              <a:extLst>
                <a:ext uri="{FF2B5EF4-FFF2-40B4-BE49-F238E27FC236}">
                  <a16:creationId xmlns:a16="http://schemas.microsoft.com/office/drawing/2014/main" id="{0761548D-8EF3-4787-1511-0A2C4C6CE0FD}"/>
                </a:ext>
              </a:extLst>
            </p:cNvPr>
            <p:cNvCxnSpPr/>
            <p:nvPr/>
          </p:nvCxnSpPr>
          <p:spPr>
            <a:xfrm flipV="1">
              <a:off x="8686788" y="4191774"/>
              <a:ext cx="0" cy="14102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B2A2239-EA04-340F-DEBB-BA35FB2C1223}"/>
                </a:ext>
              </a:extLst>
            </p:cNvPr>
            <p:cNvCxnSpPr/>
            <p:nvPr/>
          </p:nvCxnSpPr>
          <p:spPr>
            <a:xfrm>
              <a:off x="8324654" y="4060273"/>
              <a:ext cx="76238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03" name="Group 81">
            <a:extLst>
              <a:ext uri="{FF2B5EF4-FFF2-40B4-BE49-F238E27FC236}">
                <a16:creationId xmlns:a16="http://schemas.microsoft.com/office/drawing/2014/main" id="{F3E6483D-E966-29F3-6D4A-9767CE85E90B}"/>
              </a:ext>
            </a:extLst>
          </p:cNvPr>
          <p:cNvGrpSpPr>
            <a:grpSpLocks/>
          </p:cNvGrpSpPr>
          <p:nvPr/>
        </p:nvGrpSpPr>
        <p:grpSpPr bwMode="auto">
          <a:xfrm>
            <a:off x="5832475" y="4159250"/>
            <a:ext cx="933450" cy="947738"/>
            <a:chOff x="8305800" y="3485770"/>
            <a:chExt cx="933839" cy="1137367"/>
          </a:xfrm>
        </p:grpSpPr>
        <p:sp>
          <p:nvSpPr>
            <p:cNvPr id="12372" name="TextBox 82">
              <a:extLst>
                <a:ext uri="{FF2B5EF4-FFF2-40B4-BE49-F238E27FC236}">
                  <a16:creationId xmlns:a16="http://schemas.microsoft.com/office/drawing/2014/main" id="{8983DA8D-1D5F-54FF-0A56-44FEFB638C43}"/>
                </a:ext>
              </a:extLst>
            </p:cNvPr>
            <p:cNvSpPr txBox="1">
              <a:spLocks noChangeArrowheads="1"/>
            </p:cNvSpPr>
            <p:nvPr/>
          </p:nvSpPr>
          <p:spPr bwMode="auto">
            <a:xfrm>
              <a:off x="8325239" y="3485770"/>
              <a:ext cx="914400" cy="77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605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Daniel</a:t>
              </a:r>
            </a:p>
          </p:txBody>
        </p:sp>
        <p:cxnSp>
          <p:nvCxnSpPr>
            <p:cNvPr id="84" name="Straight Connector 83">
              <a:extLst>
                <a:ext uri="{FF2B5EF4-FFF2-40B4-BE49-F238E27FC236}">
                  <a16:creationId xmlns:a16="http://schemas.microsoft.com/office/drawing/2014/main" id="{ED570392-CAFA-D73F-66DA-7A09F90C0EAD}"/>
                </a:ext>
              </a:extLst>
            </p:cNvPr>
            <p:cNvCxnSpPr/>
            <p:nvPr/>
          </p:nvCxnSpPr>
          <p:spPr>
            <a:xfrm flipH="1" flipV="1">
              <a:off x="8686959" y="4226869"/>
              <a:ext cx="0" cy="3962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52AD8F8-7E15-D49C-435C-01BF9539D791}"/>
                </a:ext>
              </a:extLst>
            </p:cNvPr>
            <p:cNvCxnSpPr/>
            <p:nvPr/>
          </p:nvCxnSpPr>
          <p:spPr>
            <a:xfrm>
              <a:off x="8305800" y="4190670"/>
              <a:ext cx="76231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304" name="Group 85">
            <a:extLst>
              <a:ext uri="{FF2B5EF4-FFF2-40B4-BE49-F238E27FC236}">
                <a16:creationId xmlns:a16="http://schemas.microsoft.com/office/drawing/2014/main" id="{C854C238-10C1-0C3E-FB88-F153ECA1C83C}"/>
              </a:ext>
            </a:extLst>
          </p:cNvPr>
          <p:cNvGrpSpPr>
            <a:grpSpLocks/>
          </p:cNvGrpSpPr>
          <p:nvPr/>
        </p:nvGrpSpPr>
        <p:grpSpPr bwMode="auto">
          <a:xfrm>
            <a:off x="6548438" y="3776663"/>
            <a:ext cx="965200" cy="1279525"/>
            <a:chOff x="8305800" y="3570792"/>
            <a:chExt cx="964816" cy="1535620"/>
          </a:xfrm>
        </p:grpSpPr>
        <p:sp>
          <p:nvSpPr>
            <p:cNvPr id="12369" name="TextBox 86">
              <a:extLst>
                <a:ext uri="{FF2B5EF4-FFF2-40B4-BE49-F238E27FC236}">
                  <a16:creationId xmlns:a16="http://schemas.microsoft.com/office/drawing/2014/main" id="{9ABA467B-B3DA-9597-4460-D9280D581BBD}"/>
                </a:ext>
              </a:extLst>
            </p:cNvPr>
            <p:cNvSpPr txBox="1">
              <a:spLocks noChangeArrowheads="1"/>
            </p:cNvSpPr>
            <p:nvPr/>
          </p:nvSpPr>
          <p:spPr bwMode="auto">
            <a:xfrm>
              <a:off x="8356216" y="3570792"/>
              <a:ext cx="914400" cy="77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597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Ezekiel</a:t>
              </a:r>
            </a:p>
          </p:txBody>
        </p:sp>
        <p:cxnSp>
          <p:nvCxnSpPr>
            <p:cNvPr id="88" name="Straight Connector 87">
              <a:extLst>
                <a:ext uri="{FF2B5EF4-FFF2-40B4-BE49-F238E27FC236}">
                  <a16:creationId xmlns:a16="http://schemas.microsoft.com/office/drawing/2014/main" id="{F231CF48-29F0-2CEA-85DE-156C9DB5D65D}"/>
                </a:ext>
              </a:extLst>
            </p:cNvPr>
            <p:cNvCxnSpPr/>
            <p:nvPr/>
          </p:nvCxnSpPr>
          <p:spPr>
            <a:xfrm flipV="1">
              <a:off x="8686648" y="4216666"/>
              <a:ext cx="0" cy="8897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C0A706C-2A99-825D-3C44-4D0C9A5F3419}"/>
                </a:ext>
              </a:extLst>
            </p:cNvPr>
            <p:cNvCxnSpPr/>
            <p:nvPr/>
          </p:nvCxnSpPr>
          <p:spPr>
            <a:xfrm>
              <a:off x="8305800" y="4216666"/>
              <a:ext cx="76169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305" name="TextBox 60">
            <a:extLst>
              <a:ext uri="{FF2B5EF4-FFF2-40B4-BE49-F238E27FC236}">
                <a16:creationId xmlns:a16="http://schemas.microsoft.com/office/drawing/2014/main" id="{47F9D964-647C-E65B-0172-A1115746BE3D}"/>
              </a:ext>
            </a:extLst>
          </p:cNvPr>
          <p:cNvSpPr txBox="1">
            <a:spLocks noChangeArrowheads="1"/>
          </p:cNvSpPr>
          <p:nvPr/>
        </p:nvSpPr>
        <p:spPr bwMode="auto">
          <a:xfrm>
            <a:off x="903288" y="3360738"/>
            <a:ext cx="9350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Jeroboam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Baasha </a:t>
            </a:r>
          </a:p>
        </p:txBody>
      </p:sp>
      <p:sp>
        <p:nvSpPr>
          <p:cNvPr id="12306" name="TextBox 64">
            <a:extLst>
              <a:ext uri="{FF2B5EF4-FFF2-40B4-BE49-F238E27FC236}">
                <a16:creationId xmlns:a16="http://schemas.microsoft.com/office/drawing/2014/main" id="{8BEBE7DE-CCAB-72DD-C1CD-D4508194C379}"/>
              </a:ext>
            </a:extLst>
          </p:cNvPr>
          <p:cNvSpPr txBox="1">
            <a:spLocks noChangeArrowheads="1"/>
          </p:cNvSpPr>
          <p:nvPr/>
        </p:nvSpPr>
        <p:spPr bwMode="auto">
          <a:xfrm>
            <a:off x="876300" y="4635500"/>
            <a:ext cx="1546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Rehoboam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Asa </a:t>
            </a:r>
          </a:p>
        </p:txBody>
      </p:sp>
      <p:cxnSp>
        <p:nvCxnSpPr>
          <p:cNvPr id="73" name="Straight Connector 72">
            <a:extLst>
              <a:ext uri="{FF2B5EF4-FFF2-40B4-BE49-F238E27FC236}">
                <a16:creationId xmlns:a16="http://schemas.microsoft.com/office/drawing/2014/main" id="{0CF953E9-81C5-5D17-D61D-BD52F07DDD43}"/>
              </a:ext>
            </a:extLst>
          </p:cNvPr>
          <p:cNvCxnSpPr>
            <a:cxnSpLocks/>
          </p:cNvCxnSpPr>
          <p:nvPr/>
        </p:nvCxnSpPr>
        <p:spPr>
          <a:xfrm flipV="1">
            <a:off x="1838325" y="3481388"/>
            <a:ext cx="12700" cy="147002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DF92718-AF0F-5D10-1A88-576C94F97025}"/>
              </a:ext>
            </a:extLst>
          </p:cNvPr>
          <p:cNvSpPr txBox="1"/>
          <p:nvPr/>
        </p:nvSpPr>
        <p:spPr>
          <a:xfrm>
            <a:off x="1044575" y="3908425"/>
            <a:ext cx="614363" cy="5238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Early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Kings</a:t>
            </a:r>
          </a:p>
        </p:txBody>
      </p:sp>
      <p:sp>
        <p:nvSpPr>
          <p:cNvPr id="12309" name="TextBox 89">
            <a:extLst>
              <a:ext uri="{FF2B5EF4-FFF2-40B4-BE49-F238E27FC236}">
                <a16:creationId xmlns:a16="http://schemas.microsoft.com/office/drawing/2014/main" id="{03C35FB1-34B9-0F76-B326-AD943ECDC13F}"/>
              </a:ext>
            </a:extLst>
          </p:cNvPr>
          <p:cNvSpPr txBox="1">
            <a:spLocks noChangeArrowheads="1"/>
          </p:cNvSpPr>
          <p:nvPr/>
        </p:nvSpPr>
        <p:spPr bwMode="auto">
          <a:xfrm>
            <a:off x="31750" y="4886325"/>
            <a:ext cx="908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Kingdom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Divides</a:t>
            </a:r>
          </a:p>
        </p:txBody>
      </p:sp>
      <p:pic>
        <p:nvPicPr>
          <p:cNvPr id="12310" name="Picture 93">
            <a:extLst>
              <a:ext uri="{FF2B5EF4-FFF2-40B4-BE49-F238E27FC236}">
                <a16:creationId xmlns:a16="http://schemas.microsoft.com/office/drawing/2014/main" id="{508DDFE4-5813-0D1E-71F0-A5356EA6E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138" y="5661025"/>
            <a:ext cx="415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95" descr="A picture containing text&#10;&#10;Description automatically generated">
            <a:extLst>
              <a:ext uri="{FF2B5EF4-FFF2-40B4-BE49-F238E27FC236}">
                <a16:creationId xmlns:a16="http://schemas.microsoft.com/office/drawing/2014/main" id="{B957C979-1D6C-8C4A-195A-D281103A6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225" y="5697538"/>
            <a:ext cx="2778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7">
            <a:extLst>
              <a:ext uri="{FF2B5EF4-FFF2-40B4-BE49-F238E27FC236}">
                <a16:creationId xmlns:a16="http://schemas.microsoft.com/office/drawing/2014/main" id="{923CFDF2-C0F6-A486-854C-EF71FA9739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6775" y="5648325"/>
            <a:ext cx="373063"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3" name="TextBox 97">
            <a:extLst>
              <a:ext uri="{FF2B5EF4-FFF2-40B4-BE49-F238E27FC236}">
                <a16:creationId xmlns:a16="http://schemas.microsoft.com/office/drawing/2014/main" id="{660C80EB-F0A6-0B8D-EEF6-A668EF1B410B}"/>
              </a:ext>
            </a:extLst>
          </p:cNvPr>
          <p:cNvSpPr txBox="1">
            <a:spLocks noChangeArrowheads="1"/>
          </p:cNvSpPr>
          <p:nvPr/>
        </p:nvSpPr>
        <p:spPr bwMode="auto">
          <a:xfrm>
            <a:off x="285750" y="3840163"/>
            <a:ext cx="6191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Ahijah</a:t>
            </a:r>
          </a:p>
        </p:txBody>
      </p:sp>
      <p:pic>
        <p:nvPicPr>
          <p:cNvPr id="12314" name="Picture 7">
            <a:extLst>
              <a:ext uri="{FF2B5EF4-FFF2-40B4-BE49-F238E27FC236}">
                <a16:creationId xmlns:a16="http://schemas.microsoft.com/office/drawing/2014/main" id="{E0F17262-4C27-57E4-A6DB-D84C13AE5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325" y="3275013"/>
            <a:ext cx="373063"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5" name="TextBox 100">
            <a:extLst>
              <a:ext uri="{FF2B5EF4-FFF2-40B4-BE49-F238E27FC236}">
                <a16:creationId xmlns:a16="http://schemas.microsoft.com/office/drawing/2014/main" id="{F77C3647-AA41-63C2-4565-12667EDD4F6F}"/>
              </a:ext>
            </a:extLst>
          </p:cNvPr>
          <p:cNvSpPr txBox="1">
            <a:spLocks noChangeArrowheads="1"/>
          </p:cNvSpPr>
          <p:nvPr/>
        </p:nvSpPr>
        <p:spPr bwMode="auto">
          <a:xfrm>
            <a:off x="1957388" y="2917825"/>
            <a:ext cx="9350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Omri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Ahab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Jehoram </a:t>
            </a:r>
          </a:p>
        </p:txBody>
      </p:sp>
      <p:sp>
        <p:nvSpPr>
          <p:cNvPr id="12316" name="TextBox 101">
            <a:extLst>
              <a:ext uri="{FF2B5EF4-FFF2-40B4-BE49-F238E27FC236}">
                <a16:creationId xmlns:a16="http://schemas.microsoft.com/office/drawing/2014/main" id="{74510656-9BE1-49BE-3178-B3F8EB713A7E}"/>
              </a:ext>
            </a:extLst>
          </p:cNvPr>
          <p:cNvSpPr txBox="1">
            <a:spLocks noChangeArrowheads="1"/>
          </p:cNvSpPr>
          <p:nvPr/>
        </p:nvSpPr>
        <p:spPr bwMode="auto">
          <a:xfrm>
            <a:off x="1879600" y="4608513"/>
            <a:ext cx="9350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Jehosphat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Jehoram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Ahaziah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Athaliah</a:t>
            </a:r>
          </a:p>
        </p:txBody>
      </p:sp>
      <p:sp>
        <p:nvSpPr>
          <p:cNvPr id="103" name="TextBox 102">
            <a:extLst>
              <a:ext uri="{FF2B5EF4-FFF2-40B4-BE49-F238E27FC236}">
                <a16:creationId xmlns:a16="http://schemas.microsoft.com/office/drawing/2014/main" id="{40E2B554-63F2-54B3-1155-A40A95F34568}"/>
              </a:ext>
            </a:extLst>
          </p:cNvPr>
          <p:cNvSpPr txBox="1"/>
          <p:nvPr/>
        </p:nvSpPr>
        <p:spPr>
          <a:xfrm>
            <a:off x="1930400" y="3908425"/>
            <a:ext cx="784225" cy="5238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Omri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Dynasty</a:t>
            </a:r>
          </a:p>
        </p:txBody>
      </p:sp>
      <p:sp>
        <p:nvSpPr>
          <p:cNvPr id="12318" name="TextBox 103">
            <a:extLst>
              <a:ext uri="{FF2B5EF4-FFF2-40B4-BE49-F238E27FC236}">
                <a16:creationId xmlns:a16="http://schemas.microsoft.com/office/drawing/2014/main" id="{074C3D26-4C88-EED4-7AF7-E6A81EC39DCD}"/>
              </a:ext>
            </a:extLst>
          </p:cNvPr>
          <p:cNvSpPr txBox="1">
            <a:spLocks noChangeArrowheads="1"/>
          </p:cNvSpPr>
          <p:nvPr/>
        </p:nvSpPr>
        <p:spPr bwMode="auto">
          <a:xfrm>
            <a:off x="2709863" y="2949575"/>
            <a:ext cx="6889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Elijah-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Micaiah</a:t>
            </a:r>
          </a:p>
        </p:txBody>
      </p:sp>
      <p:pic>
        <p:nvPicPr>
          <p:cNvPr id="12319" name="Picture 7">
            <a:extLst>
              <a:ext uri="{FF2B5EF4-FFF2-40B4-BE49-F238E27FC236}">
                <a16:creationId xmlns:a16="http://schemas.microsoft.com/office/drawing/2014/main" id="{BC71E818-DF02-050E-E16E-B0E93993F5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1738" y="2767013"/>
            <a:ext cx="3714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0" name="TextBox 105">
            <a:extLst>
              <a:ext uri="{FF2B5EF4-FFF2-40B4-BE49-F238E27FC236}">
                <a16:creationId xmlns:a16="http://schemas.microsoft.com/office/drawing/2014/main" id="{3668992D-D37F-F486-0A8E-331A53787A1B}"/>
              </a:ext>
            </a:extLst>
          </p:cNvPr>
          <p:cNvSpPr txBox="1">
            <a:spLocks noChangeArrowheads="1"/>
          </p:cNvSpPr>
          <p:nvPr/>
        </p:nvSpPr>
        <p:spPr bwMode="auto">
          <a:xfrm>
            <a:off x="2678113" y="3592513"/>
            <a:ext cx="5746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Elisha</a:t>
            </a:r>
          </a:p>
        </p:txBody>
      </p:sp>
      <p:cxnSp>
        <p:nvCxnSpPr>
          <p:cNvPr id="109" name="Straight Connector 108">
            <a:extLst>
              <a:ext uri="{FF2B5EF4-FFF2-40B4-BE49-F238E27FC236}">
                <a16:creationId xmlns:a16="http://schemas.microsoft.com/office/drawing/2014/main" id="{46A1E48C-F069-05BC-9242-0FD3DA1B41DA}"/>
              </a:ext>
            </a:extLst>
          </p:cNvPr>
          <p:cNvCxnSpPr>
            <a:cxnSpLocks/>
          </p:cNvCxnSpPr>
          <p:nvPr/>
        </p:nvCxnSpPr>
        <p:spPr>
          <a:xfrm flipV="1">
            <a:off x="3216275" y="3444875"/>
            <a:ext cx="12700" cy="147002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39AA5A2A-1DC0-132E-1B78-4BB584BEF1C1}"/>
              </a:ext>
            </a:extLst>
          </p:cNvPr>
          <p:cNvSpPr txBox="1"/>
          <p:nvPr/>
        </p:nvSpPr>
        <p:spPr>
          <a:xfrm>
            <a:off x="3170238" y="3908425"/>
            <a:ext cx="784225" cy="52387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Jehu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Dynasty</a:t>
            </a:r>
          </a:p>
        </p:txBody>
      </p:sp>
      <p:sp>
        <p:nvSpPr>
          <p:cNvPr id="111" name="TextBox 110">
            <a:extLst>
              <a:ext uri="{FF2B5EF4-FFF2-40B4-BE49-F238E27FC236}">
                <a16:creationId xmlns:a16="http://schemas.microsoft.com/office/drawing/2014/main" id="{DABFF00B-0B0B-B52F-B393-D71A70590486}"/>
              </a:ext>
            </a:extLst>
          </p:cNvPr>
          <p:cNvSpPr txBox="1"/>
          <p:nvPr/>
        </p:nvSpPr>
        <p:spPr>
          <a:xfrm>
            <a:off x="4405313" y="3910013"/>
            <a:ext cx="933450" cy="522287"/>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Confusing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mn-ea"/>
                <a:cs typeface="+mn-cs"/>
              </a:rPr>
              <a:t>Dynasty</a:t>
            </a:r>
          </a:p>
        </p:txBody>
      </p:sp>
      <p:cxnSp>
        <p:nvCxnSpPr>
          <p:cNvPr id="113" name="Straight Connector 112">
            <a:extLst>
              <a:ext uri="{FF2B5EF4-FFF2-40B4-BE49-F238E27FC236}">
                <a16:creationId xmlns:a16="http://schemas.microsoft.com/office/drawing/2014/main" id="{F9D89A8D-1DC1-7C86-2ACA-6065B0B592B0}"/>
              </a:ext>
            </a:extLst>
          </p:cNvPr>
          <p:cNvCxnSpPr>
            <a:cxnSpLocks/>
          </p:cNvCxnSpPr>
          <p:nvPr/>
        </p:nvCxnSpPr>
        <p:spPr>
          <a:xfrm flipV="1">
            <a:off x="4454525" y="3438525"/>
            <a:ext cx="11113" cy="1470025"/>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325" name="TextBox 114">
            <a:extLst>
              <a:ext uri="{FF2B5EF4-FFF2-40B4-BE49-F238E27FC236}">
                <a16:creationId xmlns:a16="http://schemas.microsoft.com/office/drawing/2014/main" id="{E3AB2489-C50B-05F6-B838-EAD9B99E6325}"/>
              </a:ext>
            </a:extLst>
          </p:cNvPr>
          <p:cNvSpPr txBox="1">
            <a:spLocks noChangeArrowheads="1"/>
          </p:cNvSpPr>
          <p:nvPr/>
        </p:nvSpPr>
        <p:spPr bwMode="auto">
          <a:xfrm>
            <a:off x="3325813" y="2711450"/>
            <a:ext cx="11239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Jeroboam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Zechariah</a:t>
            </a:r>
          </a:p>
        </p:txBody>
      </p:sp>
      <p:pic>
        <p:nvPicPr>
          <p:cNvPr id="12326" name="Picture 116">
            <a:extLst>
              <a:ext uri="{FF2B5EF4-FFF2-40B4-BE49-F238E27FC236}">
                <a16:creationId xmlns:a16="http://schemas.microsoft.com/office/drawing/2014/main" id="{4422ABE7-A22E-911C-D10A-B6455E120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3062288"/>
            <a:ext cx="41751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7" name="TextBox 118">
            <a:extLst>
              <a:ext uri="{FF2B5EF4-FFF2-40B4-BE49-F238E27FC236}">
                <a16:creationId xmlns:a16="http://schemas.microsoft.com/office/drawing/2014/main" id="{182FB4FA-E5BB-0786-BBB7-6724011C9990}"/>
              </a:ext>
            </a:extLst>
          </p:cNvPr>
          <p:cNvSpPr txBox="1">
            <a:spLocks noChangeArrowheads="1"/>
          </p:cNvSpPr>
          <p:nvPr/>
        </p:nvSpPr>
        <p:spPr bwMode="auto">
          <a:xfrm>
            <a:off x="4516438" y="2998788"/>
            <a:ext cx="585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Jonah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Amos</a:t>
            </a:r>
          </a:p>
        </p:txBody>
      </p:sp>
      <p:sp>
        <p:nvSpPr>
          <p:cNvPr id="12328" name="TextBox 120">
            <a:extLst>
              <a:ext uri="{FF2B5EF4-FFF2-40B4-BE49-F238E27FC236}">
                <a16:creationId xmlns:a16="http://schemas.microsoft.com/office/drawing/2014/main" id="{F407E877-7087-32D2-531F-7CFC1DB9BABB}"/>
              </a:ext>
            </a:extLst>
          </p:cNvPr>
          <p:cNvSpPr txBox="1">
            <a:spLocks noChangeArrowheads="1"/>
          </p:cNvSpPr>
          <p:nvPr/>
        </p:nvSpPr>
        <p:spPr bwMode="auto">
          <a:xfrm>
            <a:off x="3194050" y="4630738"/>
            <a:ext cx="13779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Joash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Amaziah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Azariah/Uzziah</a:t>
            </a:r>
          </a:p>
        </p:txBody>
      </p:sp>
      <p:pic>
        <p:nvPicPr>
          <p:cNvPr id="12329" name="Picture 121">
            <a:extLst>
              <a:ext uri="{FF2B5EF4-FFF2-40B4-BE49-F238E27FC236}">
                <a16:creationId xmlns:a16="http://schemas.microsoft.com/office/drawing/2014/main" id="{2E773117-20D0-7B18-C8B6-00CC11864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4556125"/>
            <a:ext cx="4175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0" name="TextBox 122">
            <a:extLst>
              <a:ext uri="{FF2B5EF4-FFF2-40B4-BE49-F238E27FC236}">
                <a16:creationId xmlns:a16="http://schemas.microsoft.com/office/drawing/2014/main" id="{830704CF-886B-5803-945B-77C5856242FA}"/>
              </a:ext>
            </a:extLst>
          </p:cNvPr>
          <p:cNvSpPr txBox="1">
            <a:spLocks noChangeArrowheads="1"/>
          </p:cNvSpPr>
          <p:nvPr/>
        </p:nvSpPr>
        <p:spPr bwMode="auto">
          <a:xfrm>
            <a:off x="2592388" y="4400550"/>
            <a:ext cx="742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Obadiah</a:t>
            </a:r>
          </a:p>
        </p:txBody>
      </p:sp>
      <p:sp>
        <p:nvSpPr>
          <p:cNvPr id="124" name="Arrow: Right 123">
            <a:extLst>
              <a:ext uri="{FF2B5EF4-FFF2-40B4-BE49-F238E27FC236}">
                <a16:creationId xmlns:a16="http://schemas.microsoft.com/office/drawing/2014/main" id="{2B033EEF-0F77-B454-C052-B415A88E40B1}"/>
              </a:ext>
            </a:extLst>
          </p:cNvPr>
          <p:cNvSpPr/>
          <p:nvPr/>
        </p:nvSpPr>
        <p:spPr>
          <a:xfrm>
            <a:off x="4321175" y="3449638"/>
            <a:ext cx="93663" cy="777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332" name="Picture 124">
            <a:extLst>
              <a:ext uri="{FF2B5EF4-FFF2-40B4-BE49-F238E27FC236}">
                <a16:creationId xmlns:a16="http://schemas.microsoft.com/office/drawing/2014/main" id="{6E37130A-24CF-9478-58F6-5E8C20FB4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3436938"/>
            <a:ext cx="417513"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3" name="TextBox 130">
            <a:extLst>
              <a:ext uri="{FF2B5EF4-FFF2-40B4-BE49-F238E27FC236}">
                <a16:creationId xmlns:a16="http://schemas.microsoft.com/office/drawing/2014/main" id="{CC0FC687-050E-D042-B899-291419231AC1}"/>
              </a:ext>
            </a:extLst>
          </p:cNvPr>
          <p:cNvSpPr txBox="1">
            <a:spLocks noChangeArrowheads="1"/>
          </p:cNvSpPr>
          <p:nvPr/>
        </p:nvSpPr>
        <p:spPr bwMode="auto">
          <a:xfrm>
            <a:off x="4416425" y="3746500"/>
            <a:ext cx="6191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Hosea</a:t>
            </a:r>
          </a:p>
        </p:txBody>
      </p:sp>
      <p:sp>
        <p:nvSpPr>
          <p:cNvPr id="132" name="TextBox 131">
            <a:extLst>
              <a:ext uri="{FF2B5EF4-FFF2-40B4-BE49-F238E27FC236}">
                <a16:creationId xmlns:a16="http://schemas.microsoft.com/office/drawing/2014/main" id="{8348CD16-C9DE-9657-442F-22C84BD29B98}"/>
              </a:ext>
            </a:extLst>
          </p:cNvPr>
          <p:cNvSpPr txBox="1"/>
          <p:nvPr/>
        </p:nvSpPr>
        <p:spPr>
          <a:xfrm>
            <a:off x="1019175" y="4351338"/>
            <a:ext cx="650875" cy="24606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79646">
                    <a:lumMod val="50000"/>
                  </a:srgbClr>
                </a:solidFill>
                <a:effectLst/>
                <a:uLnTx/>
                <a:uFillTx/>
                <a:latin typeface="Century Schoolbook" panose="02040604050505020304" pitchFamily="18" charset="0"/>
                <a:ea typeface="+mn-ea"/>
                <a:cs typeface="+mn-cs"/>
              </a:rPr>
              <a:t>931-885</a:t>
            </a:r>
          </a:p>
        </p:txBody>
      </p:sp>
      <p:sp>
        <p:nvSpPr>
          <p:cNvPr id="133" name="TextBox 132">
            <a:extLst>
              <a:ext uri="{FF2B5EF4-FFF2-40B4-BE49-F238E27FC236}">
                <a16:creationId xmlns:a16="http://schemas.microsoft.com/office/drawing/2014/main" id="{760AF222-527D-9403-BBE3-5BEB138BD823}"/>
              </a:ext>
            </a:extLst>
          </p:cNvPr>
          <p:cNvSpPr txBox="1"/>
          <p:nvPr/>
        </p:nvSpPr>
        <p:spPr>
          <a:xfrm>
            <a:off x="2017713" y="4338638"/>
            <a:ext cx="650875" cy="2476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79646">
                    <a:lumMod val="50000"/>
                  </a:srgbClr>
                </a:solidFill>
                <a:effectLst/>
                <a:uLnTx/>
                <a:uFillTx/>
                <a:latin typeface="Century Schoolbook" panose="02040604050505020304" pitchFamily="18" charset="0"/>
                <a:ea typeface="+mn-ea"/>
                <a:cs typeface="+mn-cs"/>
              </a:rPr>
              <a:t>885-841</a:t>
            </a:r>
          </a:p>
        </p:txBody>
      </p:sp>
      <p:sp>
        <p:nvSpPr>
          <p:cNvPr id="134" name="TextBox 133">
            <a:extLst>
              <a:ext uri="{FF2B5EF4-FFF2-40B4-BE49-F238E27FC236}">
                <a16:creationId xmlns:a16="http://schemas.microsoft.com/office/drawing/2014/main" id="{89F62EFB-5366-7DAA-1CB0-ADFA91EA2C73}"/>
              </a:ext>
            </a:extLst>
          </p:cNvPr>
          <p:cNvSpPr txBox="1"/>
          <p:nvPr/>
        </p:nvSpPr>
        <p:spPr>
          <a:xfrm>
            <a:off x="3241675" y="4338638"/>
            <a:ext cx="650875" cy="2476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79646">
                    <a:lumMod val="50000"/>
                  </a:srgbClr>
                </a:solidFill>
                <a:effectLst/>
                <a:uLnTx/>
                <a:uFillTx/>
                <a:latin typeface="Century Schoolbook" panose="02040604050505020304" pitchFamily="18" charset="0"/>
                <a:ea typeface="+mn-ea"/>
                <a:cs typeface="+mn-cs"/>
              </a:rPr>
              <a:t>841-752</a:t>
            </a:r>
          </a:p>
        </p:txBody>
      </p:sp>
      <p:sp>
        <p:nvSpPr>
          <p:cNvPr id="135" name="TextBox 134">
            <a:extLst>
              <a:ext uri="{FF2B5EF4-FFF2-40B4-BE49-F238E27FC236}">
                <a16:creationId xmlns:a16="http://schemas.microsoft.com/office/drawing/2014/main" id="{C60B22F4-4EE9-1379-79FD-7E7A8EBDCFDD}"/>
              </a:ext>
            </a:extLst>
          </p:cNvPr>
          <p:cNvSpPr txBox="1"/>
          <p:nvPr/>
        </p:nvSpPr>
        <p:spPr>
          <a:xfrm>
            <a:off x="4635500" y="4329113"/>
            <a:ext cx="650875" cy="2476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79646">
                    <a:lumMod val="50000"/>
                  </a:srgbClr>
                </a:solidFill>
                <a:effectLst/>
                <a:uLnTx/>
                <a:uFillTx/>
                <a:latin typeface="Century Schoolbook" panose="02040604050505020304" pitchFamily="18" charset="0"/>
                <a:ea typeface="+mn-ea"/>
                <a:cs typeface="+mn-cs"/>
              </a:rPr>
              <a:t>752-722</a:t>
            </a:r>
          </a:p>
        </p:txBody>
      </p:sp>
      <p:sp>
        <p:nvSpPr>
          <p:cNvPr id="136" name="Arrow: Right 135">
            <a:extLst>
              <a:ext uri="{FF2B5EF4-FFF2-40B4-BE49-F238E27FC236}">
                <a16:creationId xmlns:a16="http://schemas.microsoft.com/office/drawing/2014/main" id="{3A71D7A3-9AF1-4C06-8ECF-F52F02953DFA}"/>
              </a:ext>
            </a:extLst>
          </p:cNvPr>
          <p:cNvSpPr/>
          <p:nvPr/>
        </p:nvSpPr>
        <p:spPr>
          <a:xfrm>
            <a:off x="2654300" y="4954588"/>
            <a:ext cx="93663" cy="777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339" name="Picture 136">
            <a:extLst>
              <a:ext uri="{FF2B5EF4-FFF2-40B4-BE49-F238E27FC236}">
                <a16:creationId xmlns:a16="http://schemas.microsoft.com/office/drawing/2014/main" id="{0B36222B-6D34-F093-38ED-DAF5B56F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4411663"/>
            <a:ext cx="417512"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Arrow: Right 137">
            <a:extLst>
              <a:ext uri="{FF2B5EF4-FFF2-40B4-BE49-F238E27FC236}">
                <a16:creationId xmlns:a16="http://schemas.microsoft.com/office/drawing/2014/main" id="{55D5E0DE-7FD5-0E39-8E2E-7FCB05227818}"/>
              </a:ext>
            </a:extLst>
          </p:cNvPr>
          <p:cNvSpPr/>
          <p:nvPr/>
        </p:nvSpPr>
        <p:spPr>
          <a:xfrm>
            <a:off x="3740150" y="4757738"/>
            <a:ext cx="93663" cy="762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341" name="TextBox 138">
            <a:extLst>
              <a:ext uri="{FF2B5EF4-FFF2-40B4-BE49-F238E27FC236}">
                <a16:creationId xmlns:a16="http://schemas.microsoft.com/office/drawing/2014/main" id="{C08D575E-1215-A2FE-9C05-14D06229CE0F}"/>
              </a:ext>
            </a:extLst>
          </p:cNvPr>
          <p:cNvSpPr txBox="1">
            <a:spLocks noChangeArrowheads="1"/>
          </p:cNvSpPr>
          <p:nvPr/>
        </p:nvSpPr>
        <p:spPr bwMode="auto">
          <a:xfrm>
            <a:off x="3776663" y="4233863"/>
            <a:ext cx="469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Joel</a:t>
            </a:r>
          </a:p>
        </p:txBody>
      </p:sp>
      <p:pic>
        <p:nvPicPr>
          <p:cNvPr id="12342" name="Picture 139" descr="A picture containing text&#10;&#10;Description automatically generated">
            <a:extLst>
              <a:ext uri="{FF2B5EF4-FFF2-40B4-BE49-F238E27FC236}">
                <a16:creationId xmlns:a16="http://schemas.microsoft.com/office/drawing/2014/main" id="{60516BFA-F497-8AB9-BF3D-E22EC41D7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75" y="3895725"/>
            <a:ext cx="2778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3" name="Picture 140" descr="A picture containing text&#10;&#10;Description automatically generated">
            <a:extLst>
              <a:ext uri="{FF2B5EF4-FFF2-40B4-BE49-F238E27FC236}">
                <a16:creationId xmlns:a16="http://schemas.microsoft.com/office/drawing/2014/main" id="{40D443FB-9E48-E743-4A2B-D1F1A69E4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725" y="4335463"/>
            <a:ext cx="2762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4" name="Picture 141" descr="A picture containing text&#10;&#10;Description automatically generated">
            <a:extLst>
              <a:ext uri="{FF2B5EF4-FFF2-40B4-BE49-F238E27FC236}">
                <a16:creationId xmlns:a16="http://schemas.microsoft.com/office/drawing/2014/main" id="{9D895716-4852-19A7-6ACD-EBF50B6B8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119688"/>
            <a:ext cx="2762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5" name="Picture 142" descr="A picture containing text&#10;&#10;Description automatically generated">
            <a:extLst>
              <a:ext uri="{FF2B5EF4-FFF2-40B4-BE49-F238E27FC236}">
                <a16:creationId xmlns:a16="http://schemas.microsoft.com/office/drawing/2014/main" id="{8EB76B95-EDEF-E464-E576-A3AC4021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4579938"/>
            <a:ext cx="2762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TextBox 143">
            <a:extLst>
              <a:ext uri="{FF2B5EF4-FFF2-40B4-BE49-F238E27FC236}">
                <a16:creationId xmlns:a16="http://schemas.microsoft.com/office/drawing/2014/main" id="{4C417EBD-C91F-1EE6-9297-506CDC68C79C}"/>
              </a:ext>
            </a:extLst>
          </p:cNvPr>
          <p:cNvSpPr txBox="1"/>
          <p:nvPr/>
        </p:nvSpPr>
        <p:spPr>
          <a:xfrm>
            <a:off x="7000875" y="5132388"/>
            <a:ext cx="1114425" cy="3698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Jeremiah</a:t>
            </a:r>
          </a:p>
        </p:txBody>
      </p:sp>
      <p:sp>
        <p:nvSpPr>
          <p:cNvPr id="12347" name="TextBox 144">
            <a:extLst>
              <a:ext uri="{FF2B5EF4-FFF2-40B4-BE49-F238E27FC236}">
                <a16:creationId xmlns:a16="http://schemas.microsoft.com/office/drawing/2014/main" id="{0FB7F81C-7B62-9D5D-C95D-4AED7835EAAA}"/>
              </a:ext>
            </a:extLst>
          </p:cNvPr>
          <p:cNvSpPr txBox="1">
            <a:spLocks noChangeArrowheads="1"/>
          </p:cNvSpPr>
          <p:nvPr/>
        </p:nvSpPr>
        <p:spPr bwMode="auto">
          <a:xfrm>
            <a:off x="4487863" y="4852988"/>
            <a:ext cx="1377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Hezekiah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Manasseh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Anon</a:t>
            </a:r>
          </a:p>
        </p:txBody>
      </p:sp>
      <p:sp>
        <p:nvSpPr>
          <p:cNvPr id="12348" name="TextBox 145">
            <a:extLst>
              <a:ext uri="{FF2B5EF4-FFF2-40B4-BE49-F238E27FC236}">
                <a16:creationId xmlns:a16="http://schemas.microsoft.com/office/drawing/2014/main" id="{05E15EFF-298E-8852-C384-BF6C955C154E}"/>
              </a:ext>
            </a:extLst>
          </p:cNvPr>
          <p:cNvSpPr txBox="1">
            <a:spLocks noChangeArrowheads="1"/>
          </p:cNvSpPr>
          <p:nvPr/>
        </p:nvSpPr>
        <p:spPr bwMode="auto">
          <a:xfrm>
            <a:off x="5670550" y="5100638"/>
            <a:ext cx="1377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Josiah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Jehoahaz</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Jehoiakin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Jehoiachin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Zedekiah</a:t>
            </a:r>
          </a:p>
        </p:txBody>
      </p:sp>
      <p:sp>
        <p:nvSpPr>
          <p:cNvPr id="147" name="TextBox 146">
            <a:extLst>
              <a:ext uri="{FF2B5EF4-FFF2-40B4-BE49-F238E27FC236}">
                <a16:creationId xmlns:a16="http://schemas.microsoft.com/office/drawing/2014/main" id="{B4C6589B-8155-1DFD-4FDD-8B10375CF48A}"/>
              </a:ext>
            </a:extLst>
          </p:cNvPr>
          <p:cNvSpPr txBox="1"/>
          <p:nvPr/>
        </p:nvSpPr>
        <p:spPr>
          <a:xfrm>
            <a:off x="4616450" y="4524375"/>
            <a:ext cx="1114425" cy="36988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Isaiah</a:t>
            </a:r>
          </a:p>
        </p:txBody>
      </p:sp>
      <p:sp>
        <p:nvSpPr>
          <p:cNvPr id="12350" name="TextBox 147">
            <a:extLst>
              <a:ext uri="{FF2B5EF4-FFF2-40B4-BE49-F238E27FC236}">
                <a16:creationId xmlns:a16="http://schemas.microsoft.com/office/drawing/2014/main" id="{6631CA89-5946-A1B5-A254-A93995D830B4}"/>
              </a:ext>
            </a:extLst>
          </p:cNvPr>
          <p:cNvSpPr txBox="1">
            <a:spLocks noChangeArrowheads="1"/>
          </p:cNvSpPr>
          <p:nvPr/>
        </p:nvSpPr>
        <p:spPr bwMode="auto">
          <a:xfrm>
            <a:off x="5449888" y="4656138"/>
            <a:ext cx="5826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FF0000"/>
                </a:solidFill>
                <a:effectLst/>
                <a:uLnTx/>
                <a:uFillTx/>
                <a:latin typeface="Comic Sans MS" panose="030F0702030302020204" pitchFamily="66" charset="0"/>
                <a:ea typeface="+mn-ea"/>
                <a:cs typeface="+mn-cs"/>
              </a:rPr>
              <a:t>Micah</a:t>
            </a:r>
          </a:p>
        </p:txBody>
      </p:sp>
      <p:pic>
        <p:nvPicPr>
          <p:cNvPr id="12351" name="Picture 148">
            <a:extLst>
              <a:ext uri="{FF2B5EF4-FFF2-40B4-BE49-F238E27FC236}">
                <a16:creationId xmlns:a16="http://schemas.microsoft.com/office/drawing/2014/main" id="{E25DF2E6-4C2D-29B3-1528-C85F60C4E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6213" y="4811713"/>
            <a:ext cx="41751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Arrow: Right 149">
            <a:extLst>
              <a:ext uri="{FF2B5EF4-FFF2-40B4-BE49-F238E27FC236}">
                <a16:creationId xmlns:a16="http://schemas.microsoft.com/office/drawing/2014/main" id="{2FF01A92-DBC9-DFFC-CD2A-10D84EE4AA7F}"/>
              </a:ext>
            </a:extLst>
          </p:cNvPr>
          <p:cNvSpPr/>
          <p:nvPr/>
        </p:nvSpPr>
        <p:spPr>
          <a:xfrm flipH="1">
            <a:off x="5302250" y="5194300"/>
            <a:ext cx="92075" cy="777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353" name="TextBox 150">
            <a:extLst>
              <a:ext uri="{FF2B5EF4-FFF2-40B4-BE49-F238E27FC236}">
                <a16:creationId xmlns:a16="http://schemas.microsoft.com/office/drawing/2014/main" id="{5B88482D-711F-0BB6-455F-CA4FB80FC114}"/>
              </a:ext>
            </a:extLst>
          </p:cNvPr>
          <p:cNvSpPr txBox="1">
            <a:spLocks noChangeArrowheads="1"/>
          </p:cNvSpPr>
          <p:nvPr/>
        </p:nvSpPr>
        <p:spPr bwMode="auto">
          <a:xfrm>
            <a:off x="3700463" y="5303838"/>
            <a:ext cx="7270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Nahum</a:t>
            </a:r>
          </a:p>
        </p:txBody>
      </p:sp>
      <p:sp>
        <p:nvSpPr>
          <p:cNvPr id="152" name="Arrow: Right 151">
            <a:extLst>
              <a:ext uri="{FF2B5EF4-FFF2-40B4-BE49-F238E27FC236}">
                <a16:creationId xmlns:a16="http://schemas.microsoft.com/office/drawing/2014/main" id="{C44BBD71-D971-7D0C-576A-AC7BC2AFBA38}"/>
              </a:ext>
            </a:extLst>
          </p:cNvPr>
          <p:cNvSpPr/>
          <p:nvPr/>
        </p:nvSpPr>
        <p:spPr>
          <a:xfrm flipH="1">
            <a:off x="4464050" y="5375275"/>
            <a:ext cx="92075" cy="777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12355" name="Picture 152">
            <a:extLst>
              <a:ext uri="{FF2B5EF4-FFF2-40B4-BE49-F238E27FC236}">
                <a16:creationId xmlns:a16="http://schemas.microsoft.com/office/drawing/2014/main" id="{5A6154B4-77ED-969E-DCA5-16F844BF9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00" y="5256213"/>
            <a:ext cx="4175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56" name="Picture 153">
            <a:extLst>
              <a:ext uri="{FF2B5EF4-FFF2-40B4-BE49-F238E27FC236}">
                <a16:creationId xmlns:a16="http://schemas.microsoft.com/office/drawing/2014/main" id="{CC4B7B2A-B4E0-7101-1307-0ADDFE8B9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5413375"/>
            <a:ext cx="4159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57" name="TextBox 154">
            <a:extLst>
              <a:ext uri="{FF2B5EF4-FFF2-40B4-BE49-F238E27FC236}">
                <a16:creationId xmlns:a16="http://schemas.microsoft.com/office/drawing/2014/main" id="{98A1AE00-C4FC-BFC3-AB7A-6A29E46956A9}"/>
              </a:ext>
            </a:extLst>
          </p:cNvPr>
          <p:cNvSpPr txBox="1">
            <a:spLocks noChangeArrowheads="1"/>
          </p:cNvSpPr>
          <p:nvPr/>
        </p:nvSpPr>
        <p:spPr bwMode="auto">
          <a:xfrm>
            <a:off x="7161213" y="5475288"/>
            <a:ext cx="1038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Zephaniah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Habakkuk</a:t>
            </a:r>
          </a:p>
        </p:txBody>
      </p:sp>
      <p:sp>
        <p:nvSpPr>
          <p:cNvPr id="12358" name="TextBox 155">
            <a:extLst>
              <a:ext uri="{FF2B5EF4-FFF2-40B4-BE49-F238E27FC236}">
                <a16:creationId xmlns:a16="http://schemas.microsoft.com/office/drawing/2014/main" id="{D9BCDAE2-6F34-30CD-A0AB-26F777C36C1D}"/>
              </a:ext>
            </a:extLst>
          </p:cNvPr>
          <p:cNvSpPr txBox="1">
            <a:spLocks noChangeArrowheads="1"/>
          </p:cNvSpPr>
          <p:nvPr/>
        </p:nvSpPr>
        <p:spPr bwMode="auto">
          <a:xfrm>
            <a:off x="8186738" y="3705225"/>
            <a:ext cx="86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Zechariah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Haggai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Comic Sans MS" panose="030F0702030302020204" pitchFamily="66" charset="0"/>
                <a:ea typeface="+mn-ea"/>
                <a:cs typeface="+mn-cs"/>
              </a:rPr>
              <a:t>Malachi</a:t>
            </a:r>
          </a:p>
        </p:txBody>
      </p:sp>
      <p:grpSp>
        <p:nvGrpSpPr>
          <p:cNvPr id="12359" name="Group 156">
            <a:extLst>
              <a:ext uri="{FF2B5EF4-FFF2-40B4-BE49-F238E27FC236}">
                <a16:creationId xmlns:a16="http://schemas.microsoft.com/office/drawing/2014/main" id="{00AA0DEB-FC00-AF8D-C369-D3A52371576A}"/>
              </a:ext>
            </a:extLst>
          </p:cNvPr>
          <p:cNvGrpSpPr>
            <a:grpSpLocks/>
          </p:cNvGrpSpPr>
          <p:nvPr/>
        </p:nvGrpSpPr>
        <p:grpSpPr bwMode="auto">
          <a:xfrm>
            <a:off x="7808913" y="3021013"/>
            <a:ext cx="1063625" cy="2065337"/>
            <a:chOff x="8340488" y="3546911"/>
            <a:chExt cx="1062577" cy="2055159"/>
          </a:xfrm>
        </p:grpSpPr>
        <p:sp>
          <p:nvSpPr>
            <p:cNvPr id="12366" name="TextBox 157">
              <a:extLst>
                <a:ext uri="{FF2B5EF4-FFF2-40B4-BE49-F238E27FC236}">
                  <a16:creationId xmlns:a16="http://schemas.microsoft.com/office/drawing/2014/main" id="{D7B0F9F9-6365-170B-BDFA-AE98779D00C6}"/>
                </a:ext>
              </a:extLst>
            </p:cNvPr>
            <p:cNvSpPr txBox="1">
              <a:spLocks noChangeArrowheads="1"/>
            </p:cNvSpPr>
            <p:nvPr/>
          </p:nvSpPr>
          <p:spPr bwMode="auto">
            <a:xfrm>
              <a:off x="8340488" y="3546911"/>
              <a:ext cx="1062577" cy="58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538 BC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Return</a:t>
              </a:r>
            </a:p>
          </p:txBody>
        </p:sp>
        <p:cxnSp>
          <p:nvCxnSpPr>
            <p:cNvPr id="159" name="Straight Connector 158">
              <a:extLst>
                <a:ext uri="{FF2B5EF4-FFF2-40B4-BE49-F238E27FC236}">
                  <a16:creationId xmlns:a16="http://schemas.microsoft.com/office/drawing/2014/main" id="{C43AEA22-F8CB-C70E-6699-ED21F156113D}"/>
                </a:ext>
              </a:extLst>
            </p:cNvPr>
            <p:cNvCxnSpPr/>
            <p:nvPr/>
          </p:nvCxnSpPr>
          <p:spPr>
            <a:xfrm flipV="1">
              <a:off x="8686222" y="4191419"/>
              <a:ext cx="0" cy="14106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3D93EB9-0EC3-FEA5-56B3-6C0813695074}"/>
                </a:ext>
              </a:extLst>
            </p:cNvPr>
            <p:cNvCxnSpPr/>
            <p:nvPr/>
          </p:nvCxnSpPr>
          <p:spPr>
            <a:xfrm>
              <a:off x="8426129" y="4144029"/>
              <a:ext cx="76124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2360" name="Picture 160">
            <a:extLst>
              <a:ext uri="{FF2B5EF4-FFF2-40B4-BE49-F238E27FC236}">
                <a16:creationId xmlns:a16="http://schemas.microsoft.com/office/drawing/2014/main" id="{9824E217-FC6F-9E91-9242-00AA0ADF0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025" y="3759200"/>
            <a:ext cx="4175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Shape 163">
            <a:extLst>
              <a:ext uri="{FF2B5EF4-FFF2-40B4-BE49-F238E27FC236}">
                <a16:creationId xmlns:a16="http://schemas.microsoft.com/office/drawing/2014/main" id="{7B4C2D1B-5EF3-9692-2EF2-EB690EA7537A}"/>
              </a:ext>
            </a:extLst>
          </p:cNvPr>
          <p:cNvSpPr/>
          <p:nvPr/>
        </p:nvSpPr>
        <p:spPr>
          <a:xfrm>
            <a:off x="885825" y="1390650"/>
            <a:ext cx="5715000" cy="2733675"/>
          </a:xfrm>
          <a:custGeom>
            <a:avLst/>
            <a:gdLst>
              <a:gd name="connsiteX0" fmla="*/ 5153025 w 5715000"/>
              <a:gd name="connsiteY0" fmla="*/ 9525 h 2733675"/>
              <a:gd name="connsiteX1" fmla="*/ 5095875 w 5715000"/>
              <a:gd name="connsiteY1" fmla="*/ 9525 h 2733675"/>
              <a:gd name="connsiteX2" fmla="*/ 5715000 w 5715000"/>
              <a:gd name="connsiteY2" fmla="*/ 2733675 h 2733675"/>
              <a:gd name="connsiteX3" fmla="*/ 4676775 w 5715000"/>
              <a:gd name="connsiteY3" fmla="*/ 228600 h 2733675"/>
              <a:gd name="connsiteX4" fmla="*/ 3933825 w 5715000"/>
              <a:gd name="connsiteY4" fmla="*/ 228600 h 2733675"/>
              <a:gd name="connsiteX5" fmla="*/ 0 w 5715000"/>
              <a:gd name="connsiteY5" fmla="*/ 1914525 h 2733675"/>
              <a:gd name="connsiteX6" fmla="*/ 3952875 w 5715000"/>
              <a:gd name="connsiteY6" fmla="*/ 0 h 2733675"/>
              <a:gd name="connsiteX7" fmla="*/ 5153025 w 5715000"/>
              <a:gd name="connsiteY7" fmla="*/ 952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00" h="2733675">
                <a:moveTo>
                  <a:pt x="5153025" y="9525"/>
                </a:moveTo>
                <a:lnTo>
                  <a:pt x="5095875" y="9525"/>
                </a:lnTo>
                <a:lnTo>
                  <a:pt x="5715000" y="2733675"/>
                </a:lnTo>
                <a:lnTo>
                  <a:pt x="4676775" y="228600"/>
                </a:lnTo>
                <a:lnTo>
                  <a:pt x="3933825" y="228600"/>
                </a:lnTo>
                <a:lnTo>
                  <a:pt x="0" y="1914525"/>
                </a:lnTo>
                <a:lnTo>
                  <a:pt x="3952875" y="0"/>
                </a:lnTo>
                <a:lnTo>
                  <a:pt x="5153025" y="9525"/>
                </a:lnTo>
                <a:close/>
              </a:path>
            </a:pathLst>
          </a:custGeom>
          <a:solidFill>
            <a:srgbClr val="FFFF00">
              <a:alpha val="24000"/>
            </a:srgb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362" name="TextBox 164">
            <a:extLst>
              <a:ext uri="{FF2B5EF4-FFF2-40B4-BE49-F238E27FC236}">
                <a16:creationId xmlns:a16="http://schemas.microsoft.com/office/drawing/2014/main" id="{3F42404A-DEB9-04D3-FE16-7F600D439D5E}"/>
              </a:ext>
            </a:extLst>
          </p:cNvPr>
          <p:cNvSpPr txBox="1">
            <a:spLocks noChangeArrowheads="1"/>
          </p:cNvSpPr>
          <p:nvPr/>
        </p:nvSpPr>
        <p:spPr bwMode="auto">
          <a:xfrm>
            <a:off x="2028825" y="6199188"/>
            <a:ext cx="5413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Oral</a:t>
            </a:r>
          </a:p>
        </p:txBody>
      </p:sp>
      <p:sp>
        <p:nvSpPr>
          <p:cNvPr id="12363" name="TextBox 165">
            <a:extLst>
              <a:ext uri="{FF2B5EF4-FFF2-40B4-BE49-F238E27FC236}">
                <a16:creationId xmlns:a16="http://schemas.microsoft.com/office/drawing/2014/main" id="{83C46CB8-6C2D-38AD-F70C-835EE4547CBC}"/>
              </a:ext>
            </a:extLst>
          </p:cNvPr>
          <p:cNvSpPr txBox="1">
            <a:spLocks noChangeArrowheads="1"/>
          </p:cNvSpPr>
          <p:nvPr/>
        </p:nvSpPr>
        <p:spPr bwMode="auto">
          <a:xfrm>
            <a:off x="2430463" y="6169025"/>
            <a:ext cx="1198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The Twelve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Minor</a:t>
            </a:r>
          </a:p>
        </p:txBody>
      </p:sp>
      <p:sp>
        <p:nvSpPr>
          <p:cNvPr id="12364" name="TextBox 166">
            <a:extLst>
              <a:ext uri="{FF2B5EF4-FFF2-40B4-BE49-F238E27FC236}">
                <a16:creationId xmlns:a16="http://schemas.microsoft.com/office/drawing/2014/main" id="{064E3034-901C-B7F7-9C00-57B0E2B1C604}"/>
              </a:ext>
            </a:extLst>
          </p:cNvPr>
          <p:cNvSpPr txBox="1">
            <a:spLocks noChangeArrowheads="1"/>
          </p:cNvSpPr>
          <p:nvPr/>
        </p:nvSpPr>
        <p:spPr bwMode="auto">
          <a:xfrm>
            <a:off x="3281363" y="6176963"/>
            <a:ext cx="1198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Major</a:t>
            </a:r>
          </a:p>
        </p:txBody>
      </p:sp>
      <p:sp>
        <p:nvSpPr>
          <p:cNvPr id="168" name="Rectangle 167">
            <a:extLst>
              <a:ext uri="{FF2B5EF4-FFF2-40B4-BE49-F238E27FC236}">
                <a16:creationId xmlns:a16="http://schemas.microsoft.com/office/drawing/2014/main" id="{FF942A74-5A55-AE90-3100-0B04ABD04E62}"/>
              </a:ext>
            </a:extLst>
          </p:cNvPr>
          <p:cNvSpPr/>
          <p:nvPr/>
        </p:nvSpPr>
        <p:spPr>
          <a:xfrm>
            <a:off x="2028825" y="5578475"/>
            <a:ext cx="2130425" cy="1087438"/>
          </a:xfrm>
          <a:prstGeom prst="rect">
            <a:avLst/>
          </a:prstGeom>
          <a:solidFill>
            <a:schemeClr val="bg1">
              <a:lumMod val="85000"/>
              <a:alpha val="1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up)">
                                      <p:cBhvr>
                                        <p:cTn id="7" dur="500"/>
                                        <p:tgtEl>
                                          <p:spTgt spid="16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29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296"/>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2298"/>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230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2301"/>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2302"/>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12303"/>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2304"/>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12305"/>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2306"/>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73"/>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2309"/>
                                        </p:tgtEl>
                                        <p:attrNameLst>
                                          <p:attrName>style.visibility</p:attrName>
                                        </p:attrNameLst>
                                      </p:cBhvr>
                                      <p:to>
                                        <p:strVal val="visible"/>
                                      </p:to>
                                    </p:set>
                                  </p:childTnLst>
                                </p:cTn>
                              </p:par>
                            </p:childTnLst>
                          </p:cTn>
                        </p:par>
                        <p:par>
                          <p:cTn id="62" fill="hold">
                            <p:stCondLst>
                              <p:cond delay="500"/>
                            </p:stCondLst>
                            <p:childTnLst>
                              <p:par>
                                <p:cTn id="63" presetID="1" presetClass="entr" presetSubtype="0" fill="hold" nodeType="afterEffect">
                                  <p:stCondLst>
                                    <p:cond delay="0"/>
                                  </p:stCondLst>
                                  <p:childTnLst>
                                    <p:set>
                                      <p:cBhvr>
                                        <p:cTn id="64" dur="1" fill="hold">
                                          <p:stCondLst>
                                            <p:cond delay="0"/>
                                          </p:stCondLst>
                                        </p:cTn>
                                        <p:tgtEl>
                                          <p:spTgt spid="12310"/>
                                        </p:tgtEl>
                                        <p:attrNameLst>
                                          <p:attrName>style.visibility</p:attrName>
                                        </p:attrNameLst>
                                      </p:cBhvr>
                                      <p:to>
                                        <p:strVal val="visible"/>
                                      </p:to>
                                    </p:set>
                                  </p:childTnLst>
                                </p:cTn>
                              </p:par>
                            </p:childTnLst>
                          </p:cTn>
                        </p:par>
                        <p:par>
                          <p:cTn id="65" fill="hold">
                            <p:stCondLst>
                              <p:cond delay="500"/>
                            </p:stCondLst>
                            <p:childTnLst>
                              <p:par>
                                <p:cTn id="66" presetID="1" presetClass="entr" presetSubtype="0" fill="hold" nodeType="afterEffect">
                                  <p:stCondLst>
                                    <p:cond delay="0"/>
                                  </p:stCondLst>
                                  <p:childTnLst>
                                    <p:set>
                                      <p:cBhvr>
                                        <p:cTn id="67" dur="1" fill="hold">
                                          <p:stCondLst>
                                            <p:cond delay="0"/>
                                          </p:stCondLst>
                                        </p:cTn>
                                        <p:tgtEl>
                                          <p:spTgt spid="12311"/>
                                        </p:tgtEl>
                                        <p:attrNameLst>
                                          <p:attrName>style.visibility</p:attrName>
                                        </p:attrNameLst>
                                      </p:cBhvr>
                                      <p:to>
                                        <p:strVal val="visible"/>
                                      </p:to>
                                    </p:se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2312"/>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2313"/>
                                        </p:tgtEl>
                                        <p:attrNameLst>
                                          <p:attrName>style.visibility</p:attrName>
                                        </p:attrNameLst>
                                      </p:cBhvr>
                                      <p:to>
                                        <p:strVal val="visible"/>
                                      </p:to>
                                    </p:se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2314"/>
                                        </p:tgtEl>
                                        <p:attrNameLst>
                                          <p:attrName>style.visibility</p:attrName>
                                        </p:attrNameLst>
                                      </p:cBhvr>
                                      <p:to>
                                        <p:strVal val="visible"/>
                                      </p:to>
                                    </p:set>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2315"/>
                                        </p:tgtEl>
                                        <p:attrNameLst>
                                          <p:attrName>style.visibility</p:attrName>
                                        </p:attrNameLst>
                                      </p:cBhvr>
                                      <p:to>
                                        <p:strVal val="visible"/>
                                      </p:to>
                                    </p:set>
                                  </p:childTnLst>
                                </p:cTn>
                              </p:par>
                            </p:childTnLst>
                          </p:cTn>
                        </p:par>
                        <p:par>
                          <p:cTn id="80" fill="hold">
                            <p:stCondLst>
                              <p:cond delay="500"/>
                            </p:stCondLst>
                            <p:childTnLst>
                              <p:par>
                                <p:cTn id="81" presetID="1" presetClass="entr" presetSubtype="0" fill="hold" grpId="0" nodeType="afterEffect">
                                  <p:stCondLst>
                                    <p:cond delay="0"/>
                                  </p:stCondLst>
                                  <p:childTnLst>
                                    <p:set>
                                      <p:cBhvr>
                                        <p:cTn id="82" dur="1" fill="hold">
                                          <p:stCondLst>
                                            <p:cond delay="0"/>
                                          </p:stCondLst>
                                        </p:cTn>
                                        <p:tgtEl>
                                          <p:spTgt spid="12316"/>
                                        </p:tgtEl>
                                        <p:attrNameLst>
                                          <p:attrName>style.visibility</p:attrName>
                                        </p:attrNameLst>
                                      </p:cBhvr>
                                      <p:to>
                                        <p:strVal val="visible"/>
                                      </p:to>
                                    </p:set>
                                  </p:childTnLst>
                                </p:cTn>
                              </p:par>
                            </p:childTnLst>
                          </p:cTn>
                        </p:par>
                        <p:par>
                          <p:cTn id="83" fill="hold">
                            <p:stCondLst>
                              <p:cond delay="500"/>
                            </p:stCondLst>
                            <p:childTnLst>
                              <p:par>
                                <p:cTn id="84" presetID="1" presetClass="entr" presetSubtype="0" fill="hold" grpId="0" nodeType="afterEffect">
                                  <p:stCondLst>
                                    <p:cond delay="0"/>
                                  </p:stCondLst>
                                  <p:childTnLst>
                                    <p:set>
                                      <p:cBhvr>
                                        <p:cTn id="85" dur="1" fill="hold">
                                          <p:stCondLst>
                                            <p:cond delay="0"/>
                                          </p:stCondLst>
                                        </p:cTn>
                                        <p:tgtEl>
                                          <p:spTgt spid="103"/>
                                        </p:tgtEl>
                                        <p:attrNameLst>
                                          <p:attrName>style.visibility</p:attrName>
                                        </p:attrNameLst>
                                      </p:cBhvr>
                                      <p:to>
                                        <p:strVal val="visible"/>
                                      </p:to>
                                    </p:se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0"/>
                                          </p:stCondLst>
                                        </p:cTn>
                                        <p:tgtEl>
                                          <p:spTgt spid="12318"/>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0"/>
                                  </p:stCondLst>
                                  <p:childTnLst>
                                    <p:set>
                                      <p:cBhvr>
                                        <p:cTn id="91" dur="1" fill="hold">
                                          <p:stCondLst>
                                            <p:cond delay="0"/>
                                          </p:stCondLst>
                                        </p:cTn>
                                        <p:tgtEl>
                                          <p:spTgt spid="12319"/>
                                        </p:tgtEl>
                                        <p:attrNameLst>
                                          <p:attrName>style.visibility</p:attrName>
                                        </p:attrNameLst>
                                      </p:cBhvr>
                                      <p:to>
                                        <p:strVal val="visible"/>
                                      </p:to>
                                    </p:set>
                                  </p:childTnLst>
                                </p:cTn>
                              </p:par>
                            </p:childTnLst>
                          </p:cTn>
                        </p:par>
                        <p:par>
                          <p:cTn id="92" fill="hold">
                            <p:stCondLst>
                              <p:cond delay="500"/>
                            </p:stCondLst>
                            <p:childTnLst>
                              <p:par>
                                <p:cTn id="93" presetID="1" presetClass="entr" presetSubtype="0" fill="hold" grpId="0" nodeType="afterEffect">
                                  <p:stCondLst>
                                    <p:cond delay="0"/>
                                  </p:stCondLst>
                                  <p:childTnLst>
                                    <p:set>
                                      <p:cBhvr>
                                        <p:cTn id="94" dur="1" fill="hold">
                                          <p:stCondLst>
                                            <p:cond delay="0"/>
                                          </p:stCondLst>
                                        </p:cTn>
                                        <p:tgtEl>
                                          <p:spTgt spid="12320"/>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nodeType="afterEffect">
                                  <p:stCondLst>
                                    <p:cond delay="0"/>
                                  </p:stCondLst>
                                  <p:childTnLst>
                                    <p:set>
                                      <p:cBhvr>
                                        <p:cTn id="97" dur="1" fill="hold">
                                          <p:stCondLst>
                                            <p:cond delay="0"/>
                                          </p:stCondLst>
                                        </p:cTn>
                                        <p:tgtEl>
                                          <p:spTgt spid="109"/>
                                        </p:tgtEl>
                                        <p:attrNameLst>
                                          <p:attrName>style.visibility</p:attrName>
                                        </p:attrNameLst>
                                      </p:cBhvr>
                                      <p:to>
                                        <p:strVal val="visible"/>
                                      </p:to>
                                    </p:set>
                                  </p:childTnLst>
                                </p:cTn>
                              </p:par>
                            </p:childTnLst>
                          </p:cTn>
                        </p:par>
                        <p:par>
                          <p:cTn id="98" fill="hold">
                            <p:stCondLst>
                              <p:cond delay="500"/>
                            </p:stCondLst>
                            <p:childTnLst>
                              <p:par>
                                <p:cTn id="99" presetID="1" presetClass="entr" presetSubtype="0" fill="hold" grpId="0" nodeType="afterEffect">
                                  <p:stCondLst>
                                    <p:cond delay="0"/>
                                  </p:stCondLst>
                                  <p:childTnLst>
                                    <p:set>
                                      <p:cBhvr>
                                        <p:cTn id="100" dur="1" fill="hold">
                                          <p:stCondLst>
                                            <p:cond delay="0"/>
                                          </p:stCondLst>
                                        </p:cTn>
                                        <p:tgtEl>
                                          <p:spTgt spid="110"/>
                                        </p:tgtEl>
                                        <p:attrNameLst>
                                          <p:attrName>style.visibility</p:attrName>
                                        </p:attrNameLst>
                                      </p:cBhvr>
                                      <p:to>
                                        <p:strVal val="visible"/>
                                      </p:to>
                                    </p:se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111"/>
                                        </p:tgtEl>
                                        <p:attrNameLst>
                                          <p:attrName>style.visibility</p:attrName>
                                        </p:attrNameLst>
                                      </p:cBhvr>
                                      <p:to>
                                        <p:strVal val="visible"/>
                                      </p:to>
                                    </p:set>
                                  </p:childTnLst>
                                </p:cTn>
                              </p:par>
                            </p:childTnLst>
                          </p:cTn>
                        </p:par>
                        <p:par>
                          <p:cTn id="104" fill="hold">
                            <p:stCondLst>
                              <p:cond delay="500"/>
                            </p:stCondLst>
                            <p:childTnLst>
                              <p:par>
                                <p:cTn id="105" presetID="1" presetClass="entr" presetSubtype="0" fill="hold" nodeType="afterEffect">
                                  <p:stCondLst>
                                    <p:cond delay="0"/>
                                  </p:stCondLst>
                                  <p:childTnLst>
                                    <p:set>
                                      <p:cBhvr>
                                        <p:cTn id="106" dur="1" fill="hold">
                                          <p:stCondLst>
                                            <p:cond delay="0"/>
                                          </p:stCondLst>
                                        </p:cTn>
                                        <p:tgtEl>
                                          <p:spTgt spid="113"/>
                                        </p:tgtEl>
                                        <p:attrNameLst>
                                          <p:attrName>style.visibility</p:attrName>
                                        </p:attrNameLst>
                                      </p:cBhvr>
                                      <p:to>
                                        <p:strVal val="visible"/>
                                      </p:to>
                                    </p:set>
                                  </p:childTnLst>
                                </p:cTn>
                              </p:par>
                            </p:childTnLst>
                          </p:cTn>
                        </p:par>
                        <p:par>
                          <p:cTn id="107" fill="hold">
                            <p:stCondLst>
                              <p:cond delay="500"/>
                            </p:stCondLst>
                            <p:childTnLst>
                              <p:par>
                                <p:cTn id="108" presetID="1" presetClass="entr" presetSubtype="0" fill="hold" grpId="0" nodeType="afterEffect">
                                  <p:stCondLst>
                                    <p:cond delay="0"/>
                                  </p:stCondLst>
                                  <p:childTnLst>
                                    <p:set>
                                      <p:cBhvr>
                                        <p:cTn id="109" dur="1" fill="hold">
                                          <p:stCondLst>
                                            <p:cond delay="0"/>
                                          </p:stCondLst>
                                        </p:cTn>
                                        <p:tgtEl>
                                          <p:spTgt spid="12325"/>
                                        </p:tgtEl>
                                        <p:attrNameLst>
                                          <p:attrName>style.visibility</p:attrName>
                                        </p:attrNameLst>
                                      </p:cBhvr>
                                      <p:to>
                                        <p:strVal val="visible"/>
                                      </p:to>
                                    </p:set>
                                  </p:childTnLst>
                                </p:cTn>
                              </p:par>
                            </p:childTnLst>
                          </p:cTn>
                        </p:par>
                        <p:par>
                          <p:cTn id="110" fill="hold">
                            <p:stCondLst>
                              <p:cond delay="500"/>
                            </p:stCondLst>
                            <p:childTnLst>
                              <p:par>
                                <p:cTn id="111" presetID="1" presetClass="entr" presetSubtype="0" fill="hold" nodeType="afterEffect">
                                  <p:stCondLst>
                                    <p:cond delay="0"/>
                                  </p:stCondLst>
                                  <p:childTnLst>
                                    <p:set>
                                      <p:cBhvr>
                                        <p:cTn id="112" dur="1" fill="hold">
                                          <p:stCondLst>
                                            <p:cond delay="0"/>
                                          </p:stCondLst>
                                        </p:cTn>
                                        <p:tgtEl>
                                          <p:spTgt spid="12326"/>
                                        </p:tgtEl>
                                        <p:attrNameLst>
                                          <p:attrName>style.visibility</p:attrName>
                                        </p:attrNameLst>
                                      </p:cBhvr>
                                      <p:to>
                                        <p:strVal val="visible"/>
                                      </p:to>
                                    </p:se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12327"/>
                                        </p:tgtEl>
                                        <p:attrNameLst>
                                          <p:attrName>style.visibility</p:attrName>
                                        </p:attrNameLst>
                                      </p:cBhvr>
                                      <p:to>
                                        <p:strVal val="visible"/>
                                      </p:to>
                                    </p:set>
                                  </p:childTnLst>
                                </p:cTn>
                              </p:par>
                            </p:childTnLst>
                          </p:cTn>
                        </p:par>
                        <p:par>
                          <p:cTn id="116" fill="hold">
                            <p:stCondLst>
                              <p:cond delay="500"/>
                            </p:stCondLst>
                            <p:childTnLst>
                              <p:par>
                                <p:cTn id="117" presetID="1" presetClass="entr" presetSubtype="0" fill="hold" grpId="0" nodeType="afterEffect">
                                  <p:stCondLst>
                                    <p:cond delay="0"/>
                                  </p:stCondLst>
                                  <p:childTnLst>
                                    <p:set>
                                      <p:cBhvr>
                                        <p:cTn id="118" dur="1" fill="hold">
                                          <p:stCondLst>
                                            <p:cond delay="0"/>
                                          </p:stCondLst>
                                        </p:cTn>
                                        <p:tgtEl>
                                          <p:spTgt spid="12328"/>
                                        </p:tgtEl>
                                        <p:attrNameLst>
                                          <p:attrName>style.visibility</p:attrName>
                                        </p:attrNameLst>
                                      </p:cBhvr>
                                      <p:to>
                                        <p:strVal val="visible"/>
                                      </p:to>
                                    </p:set>
                                  </p:childTnLst>
                                </p:cTn>
                              </p:par>
                            </p:childTnLst>
                          </p:cTn>
                        </p:par>
                        <p:par>
                          <p:cTn id="119" fill="hold">
                            <p:stCondLst>
                              <p:cond delay="500"/>
                            </p:stCondLst>
                            <p:childTnLst>
                              <p:par>
                                <p:cTn id="120" presetID="1" presetClass="entr" presetSubtype="0" fill="hold" nodeType="afterEffect">
                                  <p:stCondLst>
                                    <p:cond delay="0"/>
                                  </p:stCondLst>
                                  <p:childTnLst>
                                    <p:set>
                                      <p:cBhvr>
                                        <p:cTn id="121" dur="1" fill="hold">
                                          <p:stCondLst>
                                            <p:cond delay="0"/>
                                          </p:stCondLst>
                                        </p:cTn>
                                        <p:tgtEl>
                                          <p:spTgt spid="12329"/>
                                        </p:tgtEl>
                                        <p:attrNameLst>
                                          <p:attrName>style.visibility</p:attrName>
                                        </p:attrNameLst>
                                      </p:cBhvr>
                                      <p:to>
                                        <p:strVal val="visible"/>
                                      </p:to>
                                    </p:set>
                                  </p:childTnLst>
                                </p:cTn>
                              </p:par>
                            </p:childTnLst>
                          </p:cTn>
                        </p:par>
                        <p:par>
                          <p:cTn id="122" fill="hold">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12330"/>
                                        </p:tgtEl>
                                        <p:attrNameLst>
                                          <p:attrName>style.visibility</p:attrName>
                                        </p:attrNameLst>
                                      </p:cBhvr>
                                      <p:to>
                                        <p:strVal val="visible"/>
                                      </p:to>
                                    </p:set>
                                  </p:childTnLst>
                                </p:cTn>
                              </p:par>
                            </p:childTnLst>
                          </p:cTn>
                        </p:par>
                        <p:par>
                          <p:cTn id="125" fill="hold">
                            <p:stCondLst>
                              <p:cond delay="500"/>
                            </p:stCondLst>
                            <p:childTnLst>
                              <p:par>
                                <p:cTn id="126" presetID="1" presetClass="entr" presetSubtype="0" fill="hold" grpId="0" nodeType="afterEffect">
                                  <p:stCondLst>
                                    <p:cond delay="0"/>
                                  </p:stCondLst>
                                  <p:childTnLst>
                                    <p:set>
                                      <p:cBhvr>
                                        <p:cTn id="127" dur="1" fill="hold">
                                          <p:stCondLst>
                                            <p:cond delay="0"/>
                                          </p:stCondLst>
                                        </p:cTn>
                                        <p:tgtEl>
                                          <p:spTgt spid="124"/>
                                        </p:tgtEl>
                                        <p:attrNameLst>
                                          <p:attrName>style.visibility</p:attrName>
                                        </p:attrNameLst>
                                      </p:cBhvr>
                                      <p:to>
                                        <p:strVal val="visible"/>
                                      </p:to>
                                    </p:set>
                                  </p:childTnLst>
                                </p:cTn>
                              </p:par>
                            </p:childTnLst>
                          </p:cTn>
                        </p:par>
                        <p:par>
                          <p:cTn id="128" fill="hold">
                            <p:stCondLst>
                              <p:cond delay="500"/>
                            </p:stCondLst>
                            <p:childTnLst>
                              <p:par>
                                <p:cTn id="129" presetID="1" presetClass="entr" presetSubtype="0" fill="hold" nodeType="afterEffect">
                                  <p:stCondLst>
                                    <p:cond delay="0"/>
                                  </p:stCondLst>
                                  <p:childTnLst>
                                    <p:set>
                                      <p:cBhvr>
                                        <p:cTn id="130" dur="1" fill="hold">
                                          <p:stCondLst>
                                            <p:cond delay="0"/>
                                          </p:stCondLst>
                                        </p:cTn>
                                        <p:tgtEl>
                                          <p:spTgt spid="12332"/>
                                        </p:tgtEl>
                                        <p:attrNameLst>
                                          <p:attrName>style.visibility</p:attrName>
                                        </p:attrNameLst>
                                      </p:cBhvr>
                                      <p:to>
                                        <p:strVal val="visible"/>
                                      </p:to>
                                    </p:set>
                                  </p:childTnLst>
                                </p:cTn>
                              </p:par>
                            </p:childTnLst>
                          </p:cTn>
                        </p:par>
                        <p:par>
                          <p:cTn id="131" fill="hold">
                            <p:stCondLst>
                              <p:cond delay="500"/>
                            </p:stCondLst>
                            <p:childTnLst>
                              <p:par>
                                <p:cTn id="132" presetID="1" presetClass="entr" presetSubtype="0" fill="hold" grpId="0" nodeType="afterEffect">
                                  <p:stCondLst>
                                    <p:cond delay="0"/>
                                  </p:stCondLst>
                                  <p:childTnLst>
                                    <p:set>
                                      <p:cBhvr>
                                        <p:cTn id="133" dur="1" fill="hold">
                                          <p:stCondLst>
                                            <p:cond delay="0"/>
                                          </p:stCondLst>
                                        </p:cTn>
                                        <p:tgtEl>
                                          <p:spTgt spid="12333"/>
                                        </p:tgtEl>
                                        <p:attrNameLst>
                                          <p:attrName>style.visibility</p:attrName>
                                        </p:attrNameLst>
                                      </p:cBhvr>
                                      <p:to>
                                        <p:strVal val="visible"/>
                                      </p:to>
                                    </p:set>
                                  </p:childTnLst>
                                </p:cTn>
                              </p:par>
                            </p:childTnLst>
                          </p:cTn>
                        </p:par>
                        <p:par>
                          <p:cTn id="134" fill="hold">
                            <p:stCondLst>
                              <p:cond delay="500"/>
                            </p:stCondLst>
                            <p:childTnLst>
                              <p:par>
                                <p:cTn id="135" presetID="1" presetClass="entr" presetSubtype="0" fill="hold" grpId="0" nodeType="afterEffect">
                                  <p:stCondLst>
                                    <p:cond delay="0"/>
                                  </p:stCondLst>
                                  <p:childTnLst>
                                    <p:set>
                                      <p:cBhvr>
                                        <p:cTn id="136" dur="1" fill="hold">
                                          <p:stCondLst>
                                            <p:cond delay="0"/>
                                          </p:stCondLst>
                                        </p:cTn>
                                        <p:tgtEl>
                                          <p:spTgt spid="132"/>
                                        </p:tgtEl>
                                        <p:attrNameLst>
                                          <p:attrName>style.visibility</p:attrName>
                                        </p:attrNameLst>
                                      </p:cBhvr>
                                      <p:to>
                                        <p:strVal val="visible"/>
                                      </p:to>
                                    </p:set>
                                  </p:childTnLst>
                                </p:cTn>
                              </p:par>
                            </p:childTnLst>
                          </p:cTn>
                        </p:par>
                        <p:par>
                          <p:cTn id="137" fill="hold">
                            <p:stCondLst>
                              <p:cond delay="500"/>
                            </p:stCondLst>
                            <p:childTnLst>
                              <p:par>
                                <p:cTn id="138" presetID="1" presetClass="entr" presetSubtype="0" fill="hold" grpId="0" nodeType="afterEffect">
                                  <p:stCondLst>
                                    <p:cond delay="0"/>
                                  </p:stCondLst>
                                  <p:childTnLst>
                                    <p:set>
                                      <p:cBhvr>
                                        <p:cTn id="139" dur="1" fill="hold">
                                          <p:stCondLst>
                                            <p:cond delay="0"/>
                                          </p:stCondLst>
                                        </p:cTn>
                                        <p:tgtEl>
                                          <p:spTgt spid="133"/>
                                        </p:tgtEl>
                                        <p:attrNameLst>
                                          <p:attrName>style.visibility</p:attrName>
                                        </p:attrNameLst>
                                      </p:cBhvr>
                                      <p:to>
                                        <p:strVal val="visible"/>
                                      </p:to>
                                    </p:set>
                                  </p:childTnLst>
                                </p:cTn>
                              </p:par>
                            </p:childTnLst>
                          </p:cTn>
                        </p:par>
                        <p:par>
                          <p:cTn id="140" fill="hold">
                            <p:stCondLst>
                              <p:cond delay="500"/>
                            </p:stCondLst>
                            <p:childTnLst>
                              <p:par>
                                <p:cTn id="141" presetID="1" presetClass="entr" presetSubtype="0" fill="hold" grpId="0" nodeType="afterEffect">
                                  <p:stCondLst>
                                    <p:cond delay="0"/>
                                  </p:stCondLst>
                                  <p:childTnLst>
                                    <p:set>
                                      <p:cBhvr>
                                        <p:cTn id="142" dur="1" fill="hold">
                                          <p:stCondLst>
                                            <p:cond delay="0"/>
                                          </p:stCondLst>
                                        </p:cTn>
                                        <p:tgtEl>
                                          <p:spTgt spid="134"/>
                                        </p:tgtEl>
                                        <p:attrNameLst>
                                          <p:attrName>style.visibility</p:attrName>
                                        </p:attrNameLst>
                                      </p:cBhvr>
                                      <p:to>
                                        <p:strVal val="visible"/>
                                      </p:to>
                                    </p:set>
                                  </p:childTnLst>
                                </p:cTn>
                              </p:par>
                            </p:childTnLst>
                          </p:cTn>
                        </p:par>
                        <p:par>
                          <p:cTn id="143" fill="hold">
                            <p:stCondLst>
                              <p:cond delay="500"/>
                            </p:stCondLst>
                            <p:childTnLst>
                              <p:par>
                                <p:cTn id="144" presetID="1" presetClass="entr" presetSubtype="0" fill="hold" grpId="0" nodeType="afterEffect">
                                  <p:stCondLst>
                                    <p:cond delay="0"/>
                                  </p:stCondLst>
                                  <p:childTnLst>
                                    <p:set>
                                      <p:cBhvr>
                                        <p:cTn id="145" dur="1" fill="hold">
                                          <p:stCondLst>
                                            <p:cond delay="0"/>
                                          </p:stCondLst>
                                        </p:cTn>
                                        <p:tgtEl>
                                          <p:spTgt spid="135"/>
                                        </p:tgtEl>
                                        <p:attrNameLst>
                                          <p:attrName>style.visibility</p:attrName>
                                        </p:attrNameLst>
                                      </p:cBhvr>
                                      <p:to>
                                        <p:strVal val="visible"/>
                                      </p:to>
                                    </p:set>
                                  </p:childTnLst>
                                </p:cTn>
                              </p:par>
                            </p:childTnLst>
                          </p:cTn>
                        </p:par>
                        <p:par>
                          <p:cTn id="146" fill="hold">
                            <p:stCondLst>
                              <p:cond delay="500"/>
                            </p:stCondLst>
                            <p:childTnLst>
                              <p:par>
                                <p:cTn id="147" presetID="1" presetClass="entr" presetSubtype="0" fill="hold" grpId="0" nodeType="afterEffect">
                                  <p:stCondLst>
                                    <p:cond delay="0"/>
                                  </p:stCondLst>
                                  <p:childTnLst>
                                    <p:set>
                                      <p:cBhvr>
                                        <p:cTn id="148" dur="1" fill="hold">
                                          <p:stCondLst>
                                            <p:cond delay="0"/>
                                          </p:stCondLst>
                                        </p:cTn>
                                        <p:tgtEl>
                                          <p:spTgt spid="136"/>
                                        </p:tgtEl>
                                        <p:attrNameLst>
                                          <p:attrName>style.visibility</p:attrName>
                                        </p:attrNameLst>
                                      </p:cBhvr>
                                      <p:to>
                                        <p:strVal val="visible"/>
                                      </p:to>
                                    </p:set>
                                  </p:childTnLst>
                                </p:cTn>
                              </p:par>
                            </p:childTnLst>
                          </p:cTn>
                        </p:par>
                        <p:par>
                          <p:cTn id="149" fill="hold">
                            <p:stCondLst>
                              <p:cond delay="500"/>
                            </p:stCondLst>
                            <p:childTnLst>
                              <p:par>
                                <p:cTn id="150" presetID="1" presetClass="entr" presetSubtype="0" fill="hold" nodeType="afterEffect">
                                  <p:stCondLst>
                                    <p:cond delay="0"/>
                                  </p:stCondLst>
                                  <p:childTnLst>
                                    <p:set>
                                      <p:cBhvr>
                                        <p:cTn id="151" dur="1" fill="hold">
                                          <p:stCondLst>
                                            <p:cond delay="0"/>
                                          </p:stCondLst>
                                        </p:cTn>
                                        <p:tgtEl>
                                          <p:spTgt spid="12339"/>
                                        </p:tgtEl>
                                        <p:attrNameLst>
                                          <p:attrName>style.visibility</p:attrName>
                                        </p:attrNameLst>
                                      </p:cBhvr>
                                      <p:to>
                                        <p:strVal val="visible"/>
                                      </p:to>
                                    </p:set>
                                  </p:childTnLst>
                                </p:cTn>
                              </p:par>
                            </p:childTnLst>
                          </p:cTn>
                        </p:par>
                        <p:par>
                          <p:cTn id="152" fill="hold">
                            <p:stCondLst>
                              <p:cond delay="500"/>
                            </p:stCondLst>
                            <p:childTnLst>
                              <p:par>
                                <p:cTn id="153" presetID="1" presetClass="entr" presetSubtype="0" fill="hold" grpId="0" nodeType="afterEffect">
                                  <p:stCondLst>
                                    <p:cond delay="0"/>
                                  </p:stCondLst>
                                  <p:childTnLst>
                                    <p:set>
                                      <p:cBhvr>
                                        <p:cTn id="154" dur="1" fill="hold">
                                          <p:stCondLst>
                                            <p:cond delay="0"/>
                                          </p:stCondLst>
                                        </p:cTn>
                                        <p:tgtEl>
                                          <p:spTgt spid="138"/>
                                        </p:tgtEl>
                                        <p:attrNameLst>
                                          <p:attrName>style.visibility</p:attrName>
                                        </p:attrNameLst>
                                      </p:cBhvr>
                                      <p:to>
                                        <p:strVal val="visible"/>
                                      </p:to>
                                    </p:set>
                                  </p:childTnLst>
                                </p:cTn>
                              </p:par>
                            </p:childTnLst>
                          </p:cTn>
                        </p:par>
                        <p:par>
                          <p:cTn id="155" fill="hold">
                            <p:stCondLst>
                              <p:cond delay="500"/>
                            </p:stCondLst>
                            <p:childTnLst>
                              <p:par>
                                <p:cTn id="156" presetID="1" presetClass="entr" presetSubtype="0" fill="hold" grpId="0" nodeType="afterEffect">
                                  <p:stCondLst>
                                    <p:cond delay="0"/>
                                  </p:stCondLst>
                                  <p:childTnLst>
                                    <p:set>
                                      <p:cBhvr>
                                        <p:cTn id="157" dur="1" fill="hold">
                                          <p:stCondLst>
                                            <p:cond delay="0"/>
                                          </p:stCondLst>
                                        </p:cTn>
                                        <p:tgtEl>
                                          <p:spTgt spid="12341"/>
                                        </p:tgtEl>
                                        <p:attrNameLst>
                                          <p:attrName>style.visibility</p:attrName>
                                        </p:attrNameLst>
                                      </p:cBhvr>
                                      <p:to>
                                        <p:strVal val="visible"/>
                                      </p:to>
                                    </p:set>
                                  </p:childTnLst>
                                </p:cTn>
                              </p:par>
                            </p:childTnLst>
                          </p:cTn>
                        </p:par>
                        <p:par>
                          <p:cTn id="158" fill="hold">
                            <p:stCondLst>
                              <p:cond delay="500"/>
                            </p:stCondLst>
                            <p:childTnLst>
                              <p:par>
                                <p:cTn id="159" presetID="1" presetClass="entr" presetSubtype="0" fill="hold" nodeType="afterEffect">
                                  <p:stCondLst>
                                    <p:cond delay="0"/>
                                  </p:stCondLst>
                                  <p:childTnLst>
                                    <p:set>
                                      <p:cBhvr>
                                        <p:cTn id="160" dur="1" fill="hold">
                                          <p:stCondLst>
                                            <p:cond delay="0"/>
                                          </p:stCondLst>
                                        </p:cTn>
                                        <p:tgtEl>
                                          <p:spTgt spid="12342"/>
                                        </p:tgtEl>
                                        <p:attrNameLst>
                                          <p:attrName>style.visibility</p:attrName>
                                        </p:attrNameLst>
                                      </p:cBhvr>
                                      <p:to>
                                        <p:strVal val="visible"/>
                                      </p:to>
                                    </p:set>
                                  </p:childTnLst>
                                </p:cTn>
                              </p:par>
                            </p:childTnLst>
                          </p:cTn>
                        </p:par>
                        <p:par>
                          <p:cTn id="161" fill="hold">
                            <p:stCondLst>
                              <p:cond delay="500"/>
                            </p:stCondLst>
                            <p:childTnLst>
                              <p:par>
                                <p:cTn id="162" presetID="1" presetClass="entr" presetSubtype="0" fill="hold" nodeType="afterEffect">
                                  <p:stCondLst>
                                    <p:cond delay="0"/>
                                  </p:stCondLst>
                                  <p:childTnLst>
                                    <p:set>
                                      <p:cBhvr>
                                        <p:cTn id="163" dur="1" fill="hold">
                                          <p:stCondLst>
                                            <p:cond delay="0"/>
                                          </p:stCondLst>
                                        </p:cTn>
                                        <p:tgtEl>
                                          <p:spTgt spid="12343"/>
                                        </p:tgtEl>
                                        <p:attrNameLst>
                                          <p:attrName>style.visibility</p:attrName>
                                        </p:attrNameLst>
                                      </p:cBhvr>
                                      <p:to>
                                        <p:strVal val="visible"/>
                                      </p:to>
                                    </p:set>
                                  </p:childTnLst>
                                </p:cTn>
                              </p:par>
                            </p:childTnLst>
                          </p:cTn>
                        </p:par>
                        <p:par>
                          <p:cTn id="164" fill="hold">
                            <p:stCondLst>
                              <p:cond delay="500"/>
                            </p:stCondLst>
                            <p:childTnLst>
                              <p:par>
                                <p:cTn id="165" presetID="1" presetClass="entr" presetSubtype="0" fill="hold" nodeType="afterEffect">
                                  <p:stCondLst>
                                    <p:cond delay="0"/>
                                  </p:stCondLst>
                                  <p:childTnLst>
                                    <p:set>
                                      <p:cBhvr>
                                        <p:cTn id="166" dur="1" fill="hold">
                                          <p:stCondLst>
                                            <p:cond delay="0"/>
                                          </p:stCondLst>
                                        </p:cTn>
                                        <p:tgtEl>
                                          <p:spTgt spid="12344"/>
                                        </p:tgtEl>
                                        <p:attrNameLst>
                                          <p:attrName>style.visibility</p:attrName>
                                        </p:attrNameLst>
                                      </p:cBhvr>
                                      <p:to>
                                        <p:strVal val="visible"/>
                                      </p:to>
                                    </p:set>
                                  </p:childTnLst>
                                </p:cTn>
                              </p:par>
                            </p:childTnLst>
                          </p:cTn>
                        </p:par>
                        <p:par>
                          <p:cTn id="167" fill="hold">
                            <p:stCondLst>
                              <p:cond delay="500"/>
                            </p:stCondLst>
                            <p:childTnLst>
                              <p:par>
                                <p:cTn id="168" presetID="1" presetClass="entr" presetSubtype="0" fill="hold" nodeType="afterEffect">
                                  <p:stCondLst>
                                    <p:cond delay="0"/>
                                  </p:stCondLst>
                                  <p:childTnLst>
                                    <p:set>
                                      <p:cBhvr>
                                        <p:cTn id="169" dur="1" fill="hold">
                                          <p:stCondLst>
                                            <p:cond delay="0"/>
                                          </p:stCondLst>
                                        </p:cTn>
                                        <p:tgtEl>
                                          <p:spTgt spid="12345"/>
                                        </p:tgtEl>
                                        <p:attrNameLst>
                                          <p:attrName>style.visibility</p:attrName>
                                        </p:attrNameLst>
                                      </p:cBhvr>
                                      <p:to>
                                        <p:strVal val="visible"/>
                                      </p:to>
                                    </p:set>
                                  </p:childTnLst>
                                </p:cTn>
                              </p:par>
                            </p:childTnLst>
                          </p:cTn>
                        </p:par>
                        <p:par>
                          <p:cTn id="170" fill="hold">
                            <p:stCondLst>
                              <p:cond delay="500"/>
                            </p:stCondLst>
                            <p:childTnLst>
                              <p:par>
                                <p:cTn id="171" presetID="1" presetClass="entr" presetSubtype="0" fill="hold" grpId="0" nodeType="afterEffect">
                                  <p:stCondLst>
                                    <p:cond delay="0"/>
                                  </p:stCondLst>
                                  <p:childTnLst>
                                    <p:set>
                                      <p:cBhvr>
                                        <p:cTn id="172" dur="1" fill="hold">
                                          <p:stCondLst>
                                            <p:cond delay="0"/>
                                          </p:stCondLst>
                                        </p:cTn>
                                        <p:tgtEl>
                                          <p:spTgt spid="144"/>
                                        </p:tgtEl>
                                        <p:attrNameLst>
                                          <p:attrName>style.visibility</p:attrName>
                                        </p:attrNameLst>
                                      </p:cBhvr>
                                      <p:to>
                                        <p:strVal val="visible"/>
                                      </p:to>
                                    </p:set>
                                  </p:childTnLst>
                                </p:cTn>
                              </p:par>
                            </p:childTnLst>
                          </p:cTn>
                        </p:par>
                        <p:par>
                          <p:cTn id="173" fill="hold">
                            <p:stCondLst>
                              <p:cond delay="500"/>
                            </p:stCondLst>
                            <p:childTnLst>
                              <p:par>
                                <p:cTn id="174" presetID="1" presetClass="entr" presetSubtype="0" fill="hold" grpId="0" nodeType="afterEffect">
                                  <p:stCondLst>
                                    <p:cond delay="0"/>
                                  </p:stCondLst>
                                  <p:childTnLst>
                                    <p:set>
                                      <p:cBhvr>
                                        <p:cTn id="175" dur="1" fill="hold">
                                          <p:stCondLst>
                                            <p:cond delay="0"/>
                                          </p:stCondLst>
                                        </p:cTn>
                                        <p:tgtEl>
                                          <p:spTgt spid="12347"/>
                                        </p:tgtEl>
                                        <p:attrNameLst>
                                          <p:attrName>style.visibility</p:attrName>
                                        </p:attrNameLst>
                                      </p:cBhvr>
                                      <p:to>
                                        <p:strVal val="visible"/>
                                      </p:to>
                                    </p:set>
                                  </p:childTnLst>
                                </p:cTn>
                              </p:par>
                            </p:childTnLst>
                          </p:cTn>
                        </p:par>
                        <p:par>
                          <p:cTn id="176" fill="hold">
                            <p:stCondLst>
                              <p:cond delay="500"/>
                            </p:stCondLst>
                            <p:childTnLst>
                              <p:par>
                                <p:cTn id="177" presetID="1" presetClass="entr" presetSubtype="0" fill="hold" grpId="0" nodeType="afterEffect">
                                  <p:stCondLst>
                                    <p:cond delay="0"/>
                                  </p:stCondLst>
                                  <p:childTnLst>
                                    <p:set>
                                      <p:cBhvr>
                                        <p:cTn id="178" dur="1" fill="hold">
                                          <p:stCondLst>
                                            <p:cond delay="0"/>
                                          </p:stCondLst>
                                        </p:cTn>
                                        <p:tgtEl>
                                          <p:spTgt spid="12348"/>
                                        </p:tgtEl>
                                        <p:attrNameLst>
                                          <p:attrName>style.visibility</p:attrName>
                                        </p:attrNameLst>
                                      </p:cBhvr>
                                      <p:to>
                                        <p:strVal val="visible"/>
                                      </p:to>
                                    </p:set>
                                  </p:childTnLst>
                                </p:cTn>
                              </p:par>
                            </p:childTnLst>
                          </p:cTn>
                        </p:par>
                        <p:par>
                          <p:cTn id="179" fill="hold">
                            <p:stCondLst>
                              <p:cond delay="500"/>
                            </p:stCondLst>
                            <p:childTnLst>
                              <p:par>
                                <p:cTn id="180" presetID="1" presetClass="entr" presetSubtype="0" fill="hold" grpId="0" nodeType="afterEffect">
                                  <p:stCondLst>
                                    <p:cond delay="0"/>
                                  </p:stCondLst>
                                  <p:childTnLst>
                                    <p:set>
                                      <p:cBhvr>
                                        <p:cTn id="181" dur="1" fill="hold">
                                          <p:stCondLst>
                                            <p:cond delay="0"/>
                                          </p:stCondLst>
                                        </p:cTn>
                                        <p:tgtEl>
                                          <p:spTgt spid="147"/>
                                        </p:tgtEl>
                                        <p:attrNameLst>
                                          <p:attrName>style.visibility</p:attrName>
                                        </p:attrNameLst>
                                      </p:cBhvr>
                                      <p:to>
                                        <p:strVal val="visible"/>
                                      </p:to>
                                    </p:set>
                                  </p:childTnLst>
                                </p:cTn>
                              </p:par>
                            </p:childTnLst>
                          </p:cTn>
                        </p:par>
                        <p:par>
                          <p:cTn id="182" fill="hold">
                            <p:stCondLst>
                              <p:cond delay="500"/>
                            </p:stCondLst>
                            <p:childTnLst>
                              <p:par>
                                <p:cTn id="183" presetID="1" presetClass="entr" presetSubtype="0" fill="hold" grpId="0" nodeType="afterEffect">
                                  <p:stCondLst>
                                    <p:cond delay="0"/>
                                  </p:stCondLst>
                                  <p:childTnLst>
                                    <p:set>
                                      <p:cBhvr>
                                        <p:cTn id="184" dur="1" fill="hold">
                                          <p:stCondLst>
                                            <p:cond delay="0"/>
                                          </p:stCondLst>
                                        </p:cTn>
                                        <p:tgtEl>
                                          <p:spTgt spid="12350"/>
                                        </p:tgtEl>
                                        <p:attrNameLst>
                                          <p:attrName>style.visibility</p:attrName>
                                        </p:attrNameLst>
                                      </p:cBhvr>
                                      <p:to>
                                        <p:strVal val="visible"/>
                                      </p:to>
                                    </p:set>
                                  </p:childTnLst>
                                </p:cTn>
                              </p:par>
                            </p:childTnLst>
                          </p:cTn>
                        </p:par>
                        <p:par>
                          <p:cTn id="185" fill="hold">
                            <p:stCondLst>
                              <p:cond delay="500"/>
                            </p:stCondLst>
                            <p:childTnLst>
                              <p:par>
                                <p:cTn id="186" presetID="1" presetClass="entr" presetSubtype="0" fill="hold" nodeType="afterEffect">
                                  <p:stCondLst>
                                    <p:cond delay="0"/>
                                  </p:stCondLst>
                                  <p:childTnLst>
                                    <p:set>
                                      <p:cBhvr>
                                        <p:cTn id="187" dur="1" fill="hold">
                                          <p:stCondLst>
                                            <p:cond delay="0"/>
                                          </p:stCondLst>
                                        </p:cTn>
                                        <p:tgtEl>
                                          <p:spTgt spid="12351"/>
                                        </p:tgtEl>
                                        <p:attrNameLst>
                                          <p:attrName>style.visibility</p:attrName>
                                        </p:attrNameLst>
                                      </p:cBhvr>
                                      <p:to>
                                        <p:strVal val="visible"/>
                                      </p:to>
                                    </p:set>
                                  </p:childTnLst>
                                </p:cTn>
                              </p:par>
                            </p:childTnLst>
                          </p:cTn>
                        </p:par>
                        <p:par>
                          <p:cTn id="188" fill="hold">
                            <p:stCondLst>
                              <p:cond delay="500"/>
                            </p:stCondLst>
                            <p:childTnLst>
                              <p:par>
                                <p:cTn id="189" presetID="1" presetClass="entr" presetSubtype="0" fill="hold" grpId="0" nodeType="afterEffect">
                                  <p:stCondLst>
                                    <p:cond delay="0"/>
                                  </p:stCondLst>
                                  <p:childTnLst>
                                    <p:set>
                                      <p:cBhvr>
                                        <p:cTn id="190" dur="1" fill="hold">
                                          <p:stCondLst>
                                            <p:cond delay="0"/>
                                          </p:stCondLst>
                                        </p:cTn>
                                        <p:tgtEl>
                                          <p:spTgt spid="150"/>
                                        </p:tgtEl>
                                        <p:attrNameLst>
                                          <p:attrName>style.visibility</p:attrName>
                                        </p:attrNameLst>
                                      </p:cBhvr>
                                      <p:to>
                                        <p:strVal val="visible"/>
                                      </p:to>
                                    </p:set>
                                  </p:childTnLst>
                                </p:cTn>
                              </p:par>
                            </p:childTnLst>
                          </p:cTn>
                        </p:par>
                        <p:par>
                          <p:cTn id="191" fill="hold">
                            <p:stCondLst>
                              <p:cond delay="500"/>
                            </p:stCondLst>
                            <p:childTnLst>
                              <p:par>
                                <p:cTn id="192" presetID="1" presetClass="entr" presetSubtype="0" fill="hold" grpId="0" nodeType="afterEffect">
                                  <p:stCondLst>
                                    <p:cond delay="0"/>
                                  </p:stCondLst>
                                  <p:childTnLst>
                                    <p:set>
                                      <p:cBhvr>
                                        <p:cTn id="193" dur="1" fill="hold">
                                          <p:stCondLst>
                                            <p:cond delay="0"/>
                                          </p:stCondLst>
                                        </p:cTn>
                                        <p:tgtEl>
                                          <p:spTgt spid="12353"/>
                                        </p:tgtEl>
                                        <p:attrNameLst>
                                          <p:attrName>style.visibility</p:attrName>
                                        </p:attrNameLst>
                                      </p:cBhvr>
                                      <p:to>
                                        <p:strVal val="visible"/>
                                      </p:to>
                                    </p:set>
                                  </p:childTnLst>
                                </p:cTn>
                              </p:par>
                            </p:childTnLst>
                          </p:cTn>
                        </p:par>
                        <p:par>
                          <p:cTn id="194" fill="hold">
                            <p:stCondLst>
                              <p:cond delay="500"/>
                            </p:stCondLst>
                            <p:childTnLst>
                              <p:par>
                                <p:cTn id="195" presetID="1" presetClass="entr" presetSubtype="0" fill="hold" grpId="0" nodeType="afterEffect">
                                  <p:stCondLst>
                                    <p:cond delay="0"/>
                                  </p:stCondLst>
                                  <p:childTnLst>
                                    <p:set>
                                      <p:cBhvr>
                                        <p:cTn id="196" dur="1" fill="hold">
                                          <p:stCondLst>
                                            <p:cond delay="0"/>
                                          </p:stCondLst>
                                        </p:cTn>
                                        <p:tgtEl>
                                          <p:spTgt spid="152"/>
                                        </p:tgtEl>
                                        <p:attrNameLst>
                                          <p:attrName>style.visibility</p:attrName>
                                        </p:attrNameLst>
                                      </p:cBhvr>
                                      <p:to>
                                        <p:strVal val="visible"/>
                                      </p:to>
                                    </p:set>
                                  </p:childTnLst>
                                </p:cTn>
                              </p:par>
                            </p:childTnLst>
                          </p:cTn>
                        </p:par>
                        <p:par>
                          <p:cTn id="197" fill="hold">
                            <p:stCondLst>
                              <p:cond delay="500"/>
                            </p:stCondLst>
                            <p:childTnLst>
                              <p:par>
                                <p:cTn id="198" presetID="1" presetClass="entr" presetSubtype="0" fill="hold" nodeType="afterEffect">
                                  <p:stCondLst>
                                    <p:cond delay="0"/>
                                  </p:stCondLst>
                                  <p:childTnLst>
                                    <p:set>
                                      <p:cBhvr>
                                        <p:cTn id="199" dur="1" fill="hold">
                                          <p:stCondLst>
                                            <p:cond delay="0"/>
                                          </p:stCondLst>
                                        </p:cTn>
                                        <p:tgtEl>
                                          <p:spTgt spid="12355"/>
                                        </p:tgtEl>
                                        <p:attrNameLst>
                                          <p:attrName>style.visibility</p:attrName>
                                        </p:attrNameLst>
                                      </p:cBhvr>
                                      <p:to>
                                        <p:strVal val="visible"/>
                                      </p:to>
                                    </p:set>
                                  </p:childTnLst>
                                </p:cTn>
                              </p:par>
                            </p:childTnLst>
                          </p:cTn>
                        </p:par>
                        <p:par>
                          <p:cTn id="200" fill="hold">
                            <p:stCondLst>
                              <p:cond delay="500"/>
                            </p:stCondLst>
                            <p:childTnLst>
                              <p:par>
                                <p:cTn id="201" presetID="1" presetClass="entr" presetSubtype="0" fill="hold" nodeType="afterEffect">
                                  <p:stCondLst>
                                    <p:cond delay="0"/>
                                  </p:stCondLst>
                                  <p:childTnLst>
                                    <p:set>
                                      <p:cBhvr>
                                        <p:cTn id="202" dur="1" fill="hold">
                                          <p:stCondLst>
                                            <p:cond delay="0"/>
                                          </p:stCondLst>
                                        </p:cTn>
                                        <p:tgtEl>
                                          <p:spTgt spid="12356"/>
                                        </p:tgtEl>
                                        <p:attrNameLst>
                                          <p:attrName>style.visibility</p:attrName>
                                        </p:attrNameLst>
                                      </p:cBhvr>
                                      <p:to>
                                        <p:strVal val="visible"/>
                                      </p:to>
                                    </p:set>
                                  </p:childTnLst>
                                </p:cTn>
                              </p:par>
                            </p:childTnLst>
                          </p:cTn>
                        </p:par>
                        <p:par>
                          <p:cTn id="203" fill="hold">
                            <p:stCondLst>
                              <p:cond delay="500"/>
                            </p:stCondLst>
                            <p:childTnLst>
                              <p:par>
                                <p:cTn id="204" presetID="1" presetClass="entr" presetSubtype="0" fill="hold" grpId="0" nodeType="afterEffect">
                                  <p:stCondLst>
                                    <p:cond delay="0"/>
                                  </p:stCondLst>
                                  <p:childTnLst>
                                    <p:set>
                                      <p:cBhvr>
                                        <p:cTn id="205" dur="1" fill="hold">
                                          <p:stCondLst>
                                            <p:cond delay="0"/>
                                          </p:stCondLst>
                                        </p:cTn>
                                        <p:tgtEl>
                                          <p:spTgt spid="12357"/>
                                        </p:tgtEl>
                                        <p:attrNameLst>
                                          <p:attrName>style.visibility</p:attrName>
                                        </p:attrNameLst>
                                      </p:cBhvr>
                                      <p:to>
                                        <p:strVal val="visible"/>
                                      </p:to>
                                    </p:set>
                                  </p:childTnLst>
                                </p:cTn>
                              </p:par>
                            </p:childTnLst>
                          </p:cTn>
                        </p:par>
                        <p:par>
                          <p:cTn id="206" fill="hold">
                            <p:stCondLst>
                              <p:cond delay="500"/>
                            </p:stCondLst>
                            <p:childTnLst>
                              <p:par>
                                <p:cTn id="207" presetID="1" presetClass="entr" presetSubtype="0" fill="hold" grpId="0" nodeType="afterEffect">
                                  <p:stCondLst>
                                    <p:cond delay="0"/>
                                  </p:stCondLst>
                                  <p:childTnLst>
                                    <p:set>
                                      <p:cBhvr>
                                        <p:cTn id="208" dur="1" fill="hold">
                                          <p:stCondLst>
                                            <p:cond delay="0"/>
                                          </p:stCondLst>
                                        </p:cTn>
                                        <p:tgtEl>
                                          <p:spTgt spid="12358"/>
                                        </p:tgtEl>
                                        <p:attrNameLst>
                                          <p:attrName>style.visibility</p:attrName>
                                        </p:attrNameLst>
                                      </p:cBhvr>
                                      <p:to>
                                        <p:strVal val="visible"/>
                                      </p:to>
                                    </p:set>
                                  </p:childTnLst>
                                </p:cTn>
                              </p:par>
                            </p:childTnLst>
                          </p:cTn>
                        </p:par>
                        <p:par>
                          <p:cTn id="209" fill="hold">
                            <p:stCondLst>
                              <p:cond delay="500"/>
                            </p:stCondLst>
                            <p:childTnLst>
                              <p:par>
                                <p:cTn id="210" presetID="1" presetClass="entr" presetSubtype="0" fill="hold" nodeType="afterEffect">
                                  <p:stCondLst>
                                    <p:cond delay="0"/>
                                  </p:stCondLst>
                                  <p:childTnLst>
                                    <p:set>
                                      <p:cBhvr>
                                        <p:cTn id="211" dur="1" fill="hold">
                                          <p:stCondLst>
                                            <p:cond delay="0"/>
                                          </p:stCondLst>
                                        </p:cTn>
                                        <p:tgtEl>
                                          <p:spTgt spid="12359"/>
                                        </p:tgtEl>
                                        <p:attrNameLst>
                                          <p:attrName>style.visibility</p:attrName>
                                        </p:attrNameLst>
                                      </p:cBhvr>
                                      <p:to>
                                        <p:strVal val="visible"/>
                                      </p:to>
                                    </p:set>
                                  </p:childTnLst>
                                </p:cTn>
                              </p:par>
                            </p:childTnLst>
                          </p:cTn>
                        </p:par>
                        <p:par>
                          <p:cTn id="212" fill="hold">
                            <p:stCondLst>
                              <p:cond delay="500"/>
                            </p:stCondLst>
                            <p:childTnLst>
                              <p:par>
                                <p:cTn id="213" presetID="1" presetClass="entr" presetSubtype="0" fill="hold" nodeType="afterEffect">
                                  <p:stCondLst>
                                    <p:cond delay="0"/>
                                  </p:stCondLst>
                                  <p:childTnLst>
                                    <p:set>
                                      <p:cBhvr>
                                        <p:cTn id="214" dur="1" fill="hold">
                                          <p:stCondLst>
                                            <p:cond delay="0"/>
                                          </p:stCondLst>
                                        </p:cTn>
                                        <p:tgtEl>
                                          <p:spTgt spid="12360"/>
                                        </p:tgtEl>
                                        <p:attrNameLst>
                                          <p:attrName>style.visibility</p:attrName>
                                        </p:attrNameLst>
                                      </p:cBhvr>
                                      <p:to>
                                        <p:strVal val="visible"/>
                                      </p:to>
                                    </p:set>
                                  </p:childTnLst>
                                </p:cTn>
                              </p:par>
                            </p:childTnLst>
                          </p:cTn>
                        </p:par>
                        <p:par>
                          <p:cTn id="215" fill="hold">
                            <p:stCondLst>
                              <p:cond delay="500"/>
                            </p:stCondLst>
                            <p:childTnLst>
                              <p:par>
                                <p:cTn id="216" presetID="1" presetClass="entr" presetSubtype="0" fill="hold" grpId="0" nodeType="afterEffect">
                                  <p:stCondLst>
                                    <p:cond delay="0"/>
                                  </p:stCondLst>
                                  <p:childTnLst>
                                    <p:set>
                                      <p:cBhvr>
                                        <p:cTn id="217" dur="1" fill="hold">
                                          <p:stCondLst>
                                            <p:cond delay="0"/>
                                          </p:stCondLst>
                                        </p:cTn>
                                        <p:tgtEl>
                                          <p:spTgt spid="12362"/>
                                        </p:tgtEl>
                                        <p:attrNameLst>
                                          <p:attrName>style.visibility</p:attrName>
                                        </p:attrNameLst>
                                      </p:cBhvr>
                                      <p:to>
                                        <p:strVal val="visible"/>
                                      </p:to>
                                    </p:set>
                                  </p:childTnLst>
                                </p:cTn>
                              </p:par>
                            </p:childTnLst>
                          </p:cTn>
                        </p:par>
                        <p:par>
                          <p:cTn id="218" fill="hold">
                            <p:stCondLst>
                              <p:cond delay="500"/>
                            </p:stCondLst>
                            <p:childTnLst>
                              <p:par>
                                <p:cTn id="219" presetID="1" presetClass="entr" presetSubtype="0" fill="hold" grpId="0" nodeType="afterEffect">
                                  <p:stCondLst>
                                    <p:cond delay="0"/>
                                  </p:stCondLst>
                                  <p:childTnLst>
                                    <p:set>
                                      <p:cBhvr>
                                        <p:cTn id="220" dur="1" fill="hold">
                                          <p:stCondLst>
                                            <p:cond delay="0"/>
                                          </p:stCondLst>
                                        </p:cTn>
                                        <p:tgtEl>
                                          <p:spTgt spid="12363"/>
                                        </p:tgtEl>
                                        <p:attrNameLst>
                                          <p:attrName>style.visibility</p:attrName>
                                        </p:attrNameLst>
                                      </p:cBhvr>
                                      <p:to>
                                        <p:strVal val="visible"/>
                                      </p:to>
                                    </p:set>
                                  </p:childTnLst>
                                </p:cTn>
                              </p:par>
                            </p:childTnLst>
                          </p:cTn>
                        </p:par>
                        <p:par>
                          <p:cTn id="221" fill="hold">
                            <p:stCondLst>
                              <p:cond delay="500"/>
                            </p:stCondLst>
                            <p:childTnLst>
                              <p:par>
                                <p:cTn id="222" presetID="1" presetClass="entr" presetSubtype="0" fill="hold" grpId="0" nodeType="afterEffect">
                                  <p:stCondLst>
                                    <p:cond delay="0"/>
                                  </p:stCondLst>
                                  <p:childTnLst>
                                    <p:set>
                                      <p:cBhvr>
                                        <p:cTn id="223" dur="1" fill="hold">
                                          <p:stCondLst>
                                            <p:cond delay="0"/>
                                          </p:stCondLst>
                                        </p:cTn>
                                        <p:tgtEl>
                                          <p:spTgt spid="12364"/>
                                        </p:tgtEl>
                                        <p:attrNameLst>
                                          <p:attrName>style.visibility</p:attrName>
                                        </p:attrNameLst>
                                      </p:cBhvr>
                                      <p:to>
                                        <p:strVal val="visible"/>
                                      </p:to>
                                    </p:set>
                                  </p:childTnLst>
                                </p:cTn>
                              </p:par>
                            </p:childTnLst>
                          </p:cTn>
                        </p:par>
                        <p:par>
                          <p:cTn id="224" fill="hold">
                            <p:stCondLst>
                              <p:cond delay="500"/>
                            </p:stCondLst>
                            <p:childTnLst>
                              <p:par>
                                <p:cTn id="225" presetID="1" presetClass="entr" presetSubtype="0" fill="hold" grpId="0" nodeType="afterEffect">
                                  <p:stCondLst>
                                    <p:cond delay="0"/>
                                  </p:stCondLst>
                                  <p:childTnLst>
                                    <p:set>
                                      <p:cBhvr>
                                        <p:cTn id="22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59" grpId="0" animBg="1"/>
      <p:bldP spid="63" grpId="0" animBg="1"/>
      <p:bldP spid="12296" grpId="0"/>
      <p:bldP spid="12298" grpId="0"/>
      <p:bldP spid="12305" grpId="0"/>
      <p:bldP spid="12306" grpId="0"/>
      <p:bldP spid="77" grpId="0"/>
      <p:bldP spid="12309" grpId="0"/>
      <p:bldP spid="12313" grpId="0"/>
      <p:bldP spid="12315" grpId="0"/>
      <p:bldP spid="12316" grpId="0"/>
      <p:bldP spid="103" grpId="0"/>
      <p:bldP spid="12318" grpId="0"/>
      <p:bldP spid="12320" grpId="0"/>
      <p:bldP spid="110" grpId="0"/>
      <p:bldP spid="111" grpId="0"/>
      <p:bldP spid="12325" grpId="0"/>
      <p:bldP spid="12327" grpId="0"/>
      <p:bldP spid="12328" grpId="0"/>
      <p:bldP spid="12330" grpId="0"/>
      <p:bldP spid="124" grpId="0" animBg="1"/>
      <p:bldP spid="12333" grpId="0"/>
      <p:bldP spid="132" grpId="0"/>
      <p:bldP spid="133" grpId="0"/>
      <p:bldP spid="134" grpId="0"/>
      <p:bldP spid="135" grpId="0"/>
      <p:bldP spid="136" grpId="0" animBg="1"/>
      <p:bldP spid="138" grpId="0" animBg="1"/>
      <p:bldP spid="12341" grpId="0"/>
      <p:bldP spid="144" grpId="0"/>
      <p:bldP spid="12347" grpId="0"/>
      <p:bldP spid="12348" grpId="0"/>
      <p:bldP spid="147" grpId="0"/>
      <p:bldP spid="12350" grpId="0"/>
      <p:bldP spid="150" grpId="0" animBg="1"/>
      <p:bldP spid="12353" grpId="0"/>
      <p:bldP spid="152" grpId="0" animBg="1"/>
      <p:bldP spid="12357" grpId="0"/>
      <p:bldP spid="12358" grpId="0"/>
      <p:bldP spid="164" grpId="0" animBg="1"/>
      <p:bldP spid="12362" grpId="0"/>
      <p:bldP spid="12363" grpId="0"/>
      <p:bldP spid="12364" grpId="0"/>
      <p:bldP spid="1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Jonah 1-2</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91385"/>
            <a:ext cx="1600200" cy="1152687"/>
          </a:xfrm>
          <a:prstGeom prst="rect">
            <a:avLst/>
          </a:prstGeom>
        </p:spPr>
      </p:pic>
      <p:pic>
        <p:nvPicPr>
          <p:cNvPr id="307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26" y="1447800"/>
            <a:ext cx="8293274"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59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Content Placeholder 3">
            <a:extLst>
              <a:ext uri="{FF2B5EF4-FFF2-40B4-BE49-F238E27FC236}">
                <a16:creationId xmlns:a16="http://schemas.microsoft.com/office/drawing/2014/main" id="{4E8EF838-416D-B47F-A38F-26F6AB4385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49338" y="12700"/>
            <a:ext cx="7683500" cy="6845300"/>
          </a:xfrm>
        </p:spPr>
      </p:pic>
      <p:sp>
        <p:nvSpPr>
          <p:cNvPr id="57347" name="TextBox 5">
            <a:extLst>
              <a:ext uri="{FF2B5EF4-FFF2-40B4-BE49-F238E27FC236}">
                <a16:creationId xmlns:a16="http://schemas.microsoft.com/office/drawing/2014/main" id="{BC121BB5-601E-ABF5-573A-B2F12A1B5FDF}"/>
              </a:ext>
            </a:extLst>
          </p:cNvPr>
          <p:cNvSpPr txBox="1">
            <a:spLocks noChangeArrowheads="1"/>
          </p:cNvSpPr>
          <p:nvPr/>
        </p:nvSpPr>
        <p:spPr bwMode="auto">
          <a:xfrm rot="-1027351">
            <a:off x="2346325" y="1414463"/>
            <a:ext cx="242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Bible Study Skills</a:t>
            </a:r>
          </a:p>
        </p:txBody>
      </p:sp>
      <p:sp>
        <p:nvSpPr>
          <p:cNvPr id="57348" name="Rectangle 6">
            <a:extLst>
              <a:ext uri="{FF2B5EF4-FFF2-40B4-BE49-F238E27FC236}">
                <a16:creationId xmlns:a16="http://schemas.microsoft.com/office/drawing/2014/main" id="{F5EE808F-5DEF-1FF5-0EC0-8CEEC30A5A31}"/>
              </a:ext>
            </a:extLst>
          </p:cNvPr>
          <p:cNvSpPr>
            <a:spLocks noChangeArrowheads="1"/>
          </p:cNvSpPr>
          <p:nvPr/>
        </p:nvSpPr>
        <p:spPr bwMode="auto">
          <a:xfrm rot="1130983">
            <a:off x="4978400" y="1301750"/>
            <a:ext cx="2617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Prophetic Paradigm</a:t>
            </a:r>
          </a:p>
        </p:txBody>
      </p:sp>
      <p:sp>
        <p:nvSpPr>
          <p:cNvPr id="8" name="TextBox 7">
            <a:extLst>
              <a:ext uri="{FF2B5EF4-FFF2-40B4-BE49-F238E27FC236}">
                <a16:creationId xmlns:a16="http://schemas.microsoft.com/office/drawing/2014/main" id="{16987F53-BADF-0A95-04A0-F9E6408706A1}"/>
              </a:ext>
            </a:extLst>
          </p:cNvPr>
          <p:cNvSpPr txBox="1"/>
          <p:nvPr/>
        </p:nvSpPr>
        <p:spPr>
          <a:xfrm rot="16200000">
            <a:off x="4044157" y="2801144"/>
            <a:ext cx="1716087" cy="460375"/>
          </a:xfrm>
          <a:prstGeom prst="rect">
            <a:avLst/>
          </a:prstGeom>
          <a:noFill/>
        </p:spPr>
        <p:txBody>
          <a:bodyPr wrap="none">
            <a:spAutoFit/>
          </a:bodyPr>
          <a:lstStyle/>
          <a:p>
            <a:pPr>
              <a:defRPr/>
            </a:pPr>
            <a:r>
              <a:rPr lang="en-US" b="1" dirty="0">
                <a:solidFill>
                  <a:schemeClr val="tx1">
                    <a:lumMod val="10000"/>
                  </a:schemeClr>
                </a:solidFill>
              </a:rPr>
              <a:t>By Chapter</a:t>
            </a:r>
          </a:p>
        </p:txBody>
      </p:sp>
      <p:pic>
        <p:nvPicPr>
          <p:cNvPr id="57350" name="Picture 2">
            <a:extLst>
              <a:ext uri="{FF2B5EF4-FFF2-40B4-BE49-F238E27FC236}">
                <a16:creationId xmlns:a16="http://schemas.microsoft.com/office/drawing/2014/main" id="{4857D305-3D27-B682-7F30-9BF23007D1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1706563" y="2422525"/>
            <a:ext cx="2865437" cy="2411413"/>
          </a:xfrm>
          <a:prstGeom prst="rect">
            <a:avLst/>
          </a:prstGeom>
          <a:solidFill>
            <a:srgbClr val="006600">
              <a:alpha val="82744"/>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7351" name="Picture 4">
            <a:extLst>
              <a:ext uri="{FF2B5EF4-FFF2-40B4-BE49-F238E27FC236}">
                <a16:creationId xmlns:a16="http://schemas.microsoft.com/office/drawing/2014/main" id="{85CC5702-A962-13BE-7D29-1AD015788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5180013" y="2422525"/>
            <a:ext cx="3095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5261BB4-256B-EA12-67FB-4EEED14FED9F}"/>
              </a:ext>
            </a:extLst>
          </p:cNvPr>
          <p:cNvSpPr>
            <a:spLocks noGrp="1" noChangeArrowheads="1"/>
          </p:cNvSpPr>
          <p:nvPr>
            <p:ph type="title"/>
          </p:nvPr>
        </p:nvSpPr>
        <p:spPr/>
        <p:txBody>
          <a:bodyPr/>
          <a:lstStyle/>
          <a:p>
            <a:r>
              <a:rPr lang="en-US" altLang="en-US"/>
              <a:t>Book of Jonah Overview-1AB</a:t>
            </a:r>
          </a:p>
        </p:txBody>
      </p:sp>
      <p:grpSp>
        <p:nvGrpSpPr>
          <p:cNvPr id="82976" name="Group 32">
            <a:extLst>
              <a:ext uri="{FF2B5EF4-FFF2-40B4-BE49-F238E27FC236}">
                <a16:creationId xmlns:a16="http://schemas.microsoft.com/office/drawing/2014/main" id="{EDB8F46B-A0D8-1263-F174-3A853CDCD548}"/>
              </a:ext>
            </a:extLst>
          </p:cNvPr>
          <p:cNvGrpSpPr>
            <a:grpSpLocks/>
          </p:cNvGrpSpPr>
          <p:nvPr/>
        </p:nvGrpSpPr>
        <p:grpSpPr bwMode="auto">
          <a:xfrm>
            <a:off x="1030288" y="2330450"/>
            <a:ext cx="7083425" cy="4025900"/>
            <a:chOff x="-3" y="-3"/>
            <a:chExt cx="4462" cy="2536"/>
          </a:xfrm>
        </p:grpSpPr>
        <p:grpSp>
          <p:nvGrpSpPr>
            <p:cNvPr id="82974" name="Group 30">
              <a:extLst>
                <a:ext uri="{FF2B5EF4-FFF2-40B4-BE49-F238E27FC236}">
                  <a16:creationId xmlns:a16="http://schemas.microsoft.com/office/drawing/2014/main" id="{A7CE089F-22A3-934A-97C9-41F709C0B253}"/>
                </a:ext>
              </a:extLst>
            </p:cNvPr>
            <p:cNvGrpSpPr>
              <a:grpSpLocks/>
            </p:cNvGrpSpPr>
            <p:nvPr/>
          </p:nvGrpSpPr>
          <p:grpSpPr bwMode="auto">
            <a:xfrm>
              <a:off x="0" y="0"/>
              <a:ext cx="4456" cy="2530"/>
              <a:chOff x="0" y="0"/>
              <a:chExt cx="4456" cy="2530"/>
            </a:xfrm>
          </p:grpSpPr>
          <p:grpSp>
            <p:nvGrpSpPr>
              <p:cNvPr id="82957" name="Group 13">
                <a:extLst>
                  <a:ext uri="{FF2B5EF4-FFF2-40B4-BE49-F238E27FC236}">
                    <a16:creationId xmlns:a16="http://schemas.microsoft.com/office/drawing/2014/main" id="{E0430626-1F49-DB28-60B1-B9A665C78A51}"/>
                  </a:ext>
                </a:extLst>
              </p:cNvPr>
              <p:cNvGrpSpPr>
                <a:grpSpLocks/>
              </p:cNvGrpSpPr>
              <p:nvPr/>
            </p:nvGrpSpPr>
            <p:grpSpPr bwMode="auto">
              <a:xfrm>
                <a:off x="0" y="0"/>
                <a:ext cx="387" cy="422"/>
                <a:chOff x="0" y="0"/>
                <a:chExt cx="387" cy="422"/>
              </a:xfrm>
            </p:grpSpPr>
            <p:sp>
              <p:nvSpPr>
                <p:cNvPr id="82947" name="Rectangle 3">
                  <a:extLst>
                    <a:ext uri="{FF2B5EF4-FFF2-40B4-BE49-F238E27FC236}">
                      <a16:creationId xmlns:a16="http://schemas.microsoft.com/office/drawing/2014/main" id="{8F1A7DEA-D845-25C9-BFC2-143F7469051A}"/>
                    </a:ext>
                  </a:extLst>
                </p:cNvPr>
                <p:cNvSpPr>
                  <a:spLocks noChangeArrowheads="1"/>
                </p:cNvSpPr>
                <p:nvPr/>
              </p:nvSpPr>
              <p:spPr bwMode="ltGray">
                <a:xfrm>
                  <a:off x="43" y="0"/>
                  <a:ext cx="301"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2956" name="Rectangle 12">
                  <a:extLst>
                    <a:ext uri="{FF2B5EF4-FFF2-40B4-BE49-F238E27FC236}">
                      <a16:creationId xmlns:a16="http://schemas.microsoft.com/office/drawing/2014/main" id="{A9EEF076-023D-D627-D6A8-76D683D2831E}"/>
                    </a:ext>
                  </a:extLst>
                </p:cNvPr>
                <p:cNvSpPr>
                  <a:spLocks noChangeArrowheads="1"/>
                </p:cNvSpPr>
                <p:nvPr/>
              </p:nvSpPr>
              <p:spPr bwMode="ltGray">
                <a:xfrm>
                  <a:off x="0" y="0"/>
                  <a:ext cx="387"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59" name="Group 15">
                <a:extLst>
                  <a:ext uri="{FF2B5EF4-FFF2-40B4-BE49-F238E27FC236}">
                    <a16:creationId xmlns:a16="http://schemas.microsoft.com/office/drawing/2014/main" id="{27022F8D-F496-FFFB-290E-4201307928B6}"/>
                  </a:ext>
                </a:extLst>
              </p:cNvPr>
              <p:cNvGrpSpPr>
                <a:grpSpLocks/>
              </p:cNvGrpSpPr>
              <p:nvPr/>
            </p:nvGrpSpPr>
            <p:grpSpPr bwMode="auto">
              <a:xfrm>
                <a:off x="387" y="0"/>
                <a:ext cx="1421" cy="422"/>
                <a:chOff x="387" y="0"/>
                <a:chExt cx="1421" cy="422"/>
              </a:xfrm>
            </p:grpSpPr>
            <p:sp>
              <p:nvSpPr>
                <p:cNvPr id="82948" name="Rectangle 4">
                  <a:extLst>
                    <a:ext uri="{FF2B5EF4-FFF2-40B4-BE49-F238E27FC236}">
                      <a16:creationId xmlns:a16="http://schemas.microsoft.com/office/drawing/2014/main" id="{39421219-7090-3141-75A6-2237DB038A39}"/>
                    </a:ext>
                  </a:extLst>
                </p:cNvPr>
                <p:cNvSpPr>
                  <a:spLocks noChangeArrowheads="1"/>
                </p:cNvSpPr>
                <p:nvPr/>
              </p:nvSpPr>
              <p:spPr bwMode="ltGray">
                <a:xfrm>
                  <a:off x="430" y="0"/>
                  <a:ext cx="1335"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cs typeface="Times New Roman" panose="02020603050405020304" pitchFamily="18" charset="0"/>
                    </a:rPr>
                    <a:t>Looking for - </a:t>
                  </a:r>
                  <a:endParaRPr lang="en-US" altLang="en-US" sz="1000">
                    <a:cs typeface="Times New Roman" panose="02020603050405020304" pitchFamily="18" charset="0"/>
                  </a:endParaRPr>
                </a:p>
                <a:p>
                  <a:pPr algn="l" eaLnBrk="0" hangingPunct="0"/>
                  <a:endParaRPr lang="en-US" altLang="en-US"/>
                </a:p>
              </p:txBody>
            </p:sp>
            <p:sp>
              <p:nvSpPr>
                <p:cNvPr id="82958" name="Rectangle 14">
                  <a:extLst>
                    <a:ext uri="{FF2B5EF4-FFF2-40B4-BE49-F238E27FC236}">
                      <a16:creationId xmlns:a16="http://schemas.microsoft.com/office/drawing/2014/main" id="{B28C1E5C-FC3B-71B2-A627-438336E9B5AC}"/>
                    </a:ext>
                  </a:extLst>
                </p:cNvPr>
                <p:cNvSpPr>
                  <a:spLocks noChangeArrowheads="1"/>
                </p:cNvSpPr>
                <p:nvPr/>
              </p:nvSpPr>
              <p:spPr bwMode="ltGray">
                <a:xfrm>
                  <a:off x="387" y="0"/>
                  <a:ext cx="1421"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61" name="Group 17">
                <a:extLst>
                  <a:ext uri="{FF2B5EF4-FFF2-40B4-BE49-F238E27FC236}">
                    <a16:creationId xmlns:a16="http://schemas.microsoft.com/office/drawing/2014/main" id="{47DE31C1-37BF-97F3-D9B3-5AFB1ACC0048}"/>
                  </a:ext>
                </a:extLst>
              </p:cNvPr>
              <p:cNvGrpSpPr>
                <a:grpSpLocks/>
              </p:cNvGrpSpPr>
              <p:nvPr/>
            </p:nvGrpSpPr>
            <p:grpSpPr bwMode="auto">
              <a:xfrm>
                <a:off x="1808" y="0"/>
                <a:ext cx="2648" cy="422"/>
                <a:chOff x="1808" y="0"/>
                <a:chExt cx="2648" cy="422"/>
              </a:xfrm>
            </p:grpSpPr>
            <p:sp>
              <p:nvSpPr>
                <p:cNvPr id="82949" name="Rectangle 5">
                  <a:extLst>
                    <a:ext uri="{FF2B5EF4-FFF2-40B4-BE49-F238E27FC236}">
                      <a16:creationId xmlns:a16="http://schemas.microsoft.com/office/drawing/2014/main" id="{0A1B9648-8C66-4568-6465-C4BC2057A792}"/>
                    </a:ext>
                  </a:extLst>
                </p:cNvPr>
                <p:cNvSpPr>
                  <a:spLocks noChangeArrowheads="1"/>
                </p:cNvSpPr>
                <p:nvPr/>
              </p:nvSpPr>
              <p:spPr bwMode="ltGray">
                <a:xfrm>
                  <a:off x="1851" y="0"/>
                  <a:ext cx="2562"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2960" name="Rectangle 16">
                  <a:extLst>
                    <a:ext uri="{FF2B5EF4-FFF2-40B4-BE49-F238E27FC236}">
                      <a16:creationId xmlns:a16="http://schemas.microsoft.com/office/drawing/2014/main" id="{CFC3CD9B-596D-F669-CA08-88829E9A9A90}"/>
                    </a:ext>
                  </a:extLst>
                </p:cNvPr>
                <p:cNvSpPr>
                  <a:spLocks noChangeArrowheads="1"/>
                </p:cNvSpPr>
                <p:nvPr/>
              </p:nvSpPr>
              <p:spPr bwMode="ltGray">
                <a:xfrm>
                  <a:off x="1808" y="0"/>
                  <a:ext cx="2648" cy="42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63" name="Group 19">
                <a:extLst>
                  <a:ext uri="{FF2B5EF4-FFF2-40B4-BE49-F238E27FC236}">
                    <a16:creationId xmlns:a16="http://schemas.microsoft.com/office/drawing/2014/main" id="{99171E80-D14D-FC24-B622-F1BF0A14E6B4}"/>
                  </a:ext>
                </a:extLst>
              </p:cNvPr>
              <p:cNvGrpSpPr>
                <a:grpSpLocks/>
              </p:cNvGrpSpPr>
              <p:nvPr/>
            </p:nvGrpSpPr>
            <p:grpSpPr bwMode="auto">
              <a:xfrm>
                <a:off x="0" y="422"/>
                <a:ext cx="387" cy="1054"/>
                <a:chOff x="0" y="422"/>
                <a:chExt cx="387" cy="1054"/>
              </a:xfrm>
            </p:grpSpPr>
            <p:sp>
              <p:nvSpPr>
                <p:cNvPr id="82950" name="Rectangle 6">
                  <a:extLst>
                    <a:ext uri="{FF2B5EF4-FFF2-40B4-BE49-F238E27FC236}">
                      <a16:creationId xmlns:a16="http://schemas.microsoft.com/office/drawing/2014/main" id="{4EDC117A-073B-AED6-B1B0-5A3A734214ED}"/>
                    </a:ext>
                  </a:extLst>
                </p:cNvPr>
                <p:cNvSpPr>
                  <a:spLocks noChangeArrowheads="1"/>
                </p:cNvSpPr>
                <p:nvPr/>
              </p:nvSpPr>
              <p:spPr bwMode="ltGray">
                <a:xfrm>
                  <a:off x="43" y="422"/>
                  <a:ext cx="301"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A</a:t>
                  </a:r>
                  <a:endParaRPr lang="en-US" altLang="en-US" sz="1000">
                    <a:cs typeface="Times New Roman" panose="02020603050405020304" pitchFamily="18" charset="0"/>
                  </a:endParaRPr>
                </a:p>
                <a:p>
                  <a:pPr eaLnBrk="0" hangingPunct="0"/>
                  <a:endParaRPr lang="en-US" altLang="en-US"/>
                </a:p>
              </p:txBody>
            </p:sp>
            <p:sp>
              <p:nvSpPr>
                <p:cNvPr id="82962" name="Rectangle 18">
                  <a:extLst>
                    <a:ext uri="{FF2B5EF4-FFF2-40B4-BE49-F238E27FC236}">
                      <a16:creationId xmlns:a16="http://schemas.microsoft.com/office/drawing/2014/main" id="{BC71DBCA-3189-3B37-25E2-BDC1F18A7719}"/>
                    </a:ext>
                  </a:extLst>
                </p:cNvPr>
                <p:cNvSpPr>
                  <a:spLocks noChangeArrowheads="1"/>
                </p:cNvSpPr>
                <p:nvPr/>
              </p:nvSpPr>
              <p:spPr bwMode="ltGray">
                <a:xfrm>
                  <a:off x="0" y="422"/>
                  <a:ext cx="387"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65" name="Group 21">
                <a:extLst>
                  <a:ext uri="{FF2B5EF4-FFF2-40B4-BE49-F238E27FC236}">
                    <a16:creationId xmlns:a16="http://schemas.microsoft.com/office/drawing/2014/main" id="{1D9AF914-ED2F-0C48-7862-6719580D9CED}"/>
                  </a:ext>
                </a:extLst>
              </p:cNvPr>
              <p:cNvGrpSpPr>
                <a:grpSpLocks/>
              </p:cNvGrpSpPr>
              <p:nvPr/>
            </p:nvGrpSpPr>
            <p:grpSpPr bwMode="auto">
              <a:xfrm>
                <a:off x="387" y="422"/>
                <a:ext cx="1421" cy="1054"/>
                <a:chOff x="387" y="422"/>
                <a:chExt cx="1421" cy="1054"/>
              </a:xfrm>
            </p:grpSpPr>
            <p:sp>
              <p:nvSpPr>
                <p:cNvPr id="82951" name="Rectangle 7">
                  <a:extLst>
                    <a:ext uri="{FF2B5EF4-FFF2-40B4-BE49-F238E27FC236}">
                      <a16:creationId xmlns:a16="http://schemas.microsoft.com/office/drawing/2014/main" id="{A9EFA2F9-5770-5754-673B-65A2DB0E0FBE}"/>
                    </a:ext>
                  </a:extLst>
                </p:cNvPr>
                <p:cNvSpPr>
                  <a:spLocks noChangeArrowheads="1"/>
                </p:cNvSpPr>
                <p:nvPr/>
              </p:nvSpPr>
              <p:spPr bwMode="ltGray">
                <a:xfrm>
                  <a:off x="430" y="422"/>
                  <a:ext cx="1335"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Repeated Words and Phrases</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2964" name="Rectangle 20">
                  <a:extLst>
                    <a:ext uri="{FF2B5EF4-FFF2-40B4-BE49-F238E27FC236}">
                      <a16:creationId xmlns:a16="http://schemas.microsoft.com/office/drawing/2014/main" id="{99EE8C11-E2B0-79B5-B19D-271B115124BB}"/>
                    </a:ext>
                  </a:extLst>
                </p:cNvPr>
                <p:cNvSpPr>
                  <a:spLocks noChangeArrowheads="1"/>
                </p:cNvSpPr>
                <p:nvPr/>
              </p:nvSpPr>
              <p:spPr bwMode="ltGray">
                <a:xfrm>
                  <a:off x="387" y="422"/>
                  <a:ext cx="1421"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67" name="Group 23">
                <a:extLst>
                  <a:ext uri="{FF2B5EF4-FFF2-40B4-BE49-F238E27FC236}">
                    <a16:creationId xmlns:a16="http://schemas.microsoft.com/office/drawing/2014/main" id="{F335562E-6BC6-E562-400B-78DB7F210E85}"/>
                  </a:ext>
                </a:extLst>
              </p:cNvPr>
              <p:cNvGrpSpPr>
                <a:grpSpLocks/>
              </p:cNvGrpSpPr>
              <p:nvPr/>
            </p:nvGrpSpPr>
            <p:grpSpPr bwMode="auto">
              <a:xfrm>
                <a:off x="1808" y="422"/>
                <a:ext cx="2648" cy="1054"/>
                <a:chOff x="1808" y="422"/>
                <a:chExt cx="2648" cy="1054"/>
              </a:xfrm>
            </p:grpSpPr>
            <p:sp>
              <p:nvSpPr>
                <p:cNvPr id="82952" name="Rectangle 8">
                  <a:extLst>
                    <a:ext uri="{FF2B5EF4-FFF2-40B4-BE49-F238E27FC236}">
                      <a16:creationId xmlns:a16="http://schemas.microsoft.com/office/drawing/2014/main" id="{4035A2AD-8122-E7EE-4752-459641F5655C}"/>
                    </a:ext>
                  </a:extLst>
                </p:cNvPr>
                <p:cNvSpPr>
                  <a:spLocks noChangeArrowheads="1"/>
                </p:cNvSpPr>
                <p:nvPr/>
              </p:nvSpPr>
              <p:spPr bwMode="ltGray">
                <a:xfrm>
                  <a:off x="1851" y="422"/>
                  <a:ext cx="2562"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2966" name="Rectangle 22">
                  <a:extLst>
                    <a:ext uri="{FF2B5EF4-FFF2-40B4-BE49-F238E27FC236}">
                      <a16:creationId xmlns:a16="http://schemas.microsoft.com/office/drawing/2014/main" id="{15115A6F-E1E3-B86B-02C6-84E71912E56B}"/>
                    </a:ext>
                  </a:extLst>
                </p:cNvPr>
                <p:cNvSpPr>
                  <a:spLocks noChangeArrowheads="1"/>
                </p:cNvSpPr>
                <p:nvPr/>
              </p:nvSpPr>
              <p:spPr bwMode="ltGray">
                <a:xfrm>
                  <a:off x="1808" y="422"/>
                  <a:ext cx="2648"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69" name="Group 25">
                <a:extLst>
                  <a:ext uri="{FF2B5EF4-FFF2-40B4-BE49-F238E27FC236}">
                    <a16:creationId xmlns:a16="http://schemas.microsoft.com/office/drawing/2014/main" id="{4BD7D8A5-D33D-D7AD-97A9-F1964D2576E3}"/>
                  </a:ext>
                </a:extLst>
              </p:cNvPr>
              <p:cNvGrpSpPr>
                <a:grpSpLocks/>
              </p:cNvGrpSpPr>
              <p:nvPr/>
            </p:nvGrpSpPr>
            <p:grpSpPr bwMode="auto">
              <a:xfrm>
                <a:off x="0" y="1476"/>
                <a:ext cx="387" cy="1054"/>
                <a:chOff x="0" y="1476"/>
                <a:chExt cx="387" cy="1054"/>
              </a:xfrm>
            </p:grpSpPr>
            <p:sp>
              <p:nvSpPr>
                <p:cNvPr id="82953" name="Rectangle 9">
                  <a:extLst>
                    <a:ext uri="{FF2B5EF4-FFF2-40B4-BE49-F238E27FC236}">
                      <a16:creationId xmlns:a16="http://schemas.microsoft.com/office/drawing/2014/main" id="{491C564C-82B8-6E22-6CAF-0FFB55D8CB48}"/>
                    </a:ext>
                  </a:extLst>
                </p:cNvPr>
                <p:cNvSpPr>
                  <a:spLocks noChangeArrowheads="1"/>
                </p:cNvSpPr>
                <p:nvPr/>
              </p:nvSpPr>
              <p:spPr bwMode="ltGray">
                <a:xfrm>
                  <a:off x="43" y="1476"/>
                  <a:ext cx="301"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B</a:t>
                  </a:r>
                  <a:endParaRPr lang="en-US" altLang="en-US" sz="1000">
                    <a:cs typeface="Times New Roman" panose="02020603050405020304" pitchFamily="18" charset="0"/>
                  </a:endParaRPr>
                </a:p>
                <a:p>
                  <a:pPr eaLnBrk="0" hangingPunct="0"/>
                  <a:endParaRPr lang="en-US" altLang="en-US"/>
                </a:p>
              </p:txBody>
            </p:sp>
            <p:sp>
              <p:nvSpPr>
                <p:cNvPr id="82968" name="Rectangle 24">
                  <a:extLst>
                    <a:ext uri="{FF2B5EF4-FFF2-40B4-BE49-F238E27FC236}">
                      <a16:creationId xmlns:a16="http://schemas.microsoft.com/office/drawing/2014/main" id="{936F4748-7E38-2BD9-914A-1664068B9CE6}"/>
                    </a:ext>
                  </a:extLst>
                </p:cNvPr>
                <p:cNvSpPr>
                  <a:spLocks noChangeArrowheads="1"/>
                </p:cNvSpPr>
                <p:nvPr/>
              </p:nvSpPr>
              <p:spPr bwMode="ltGray">
                <a:xfrm>
                  <a:off x="0" y="1476"/>
                  <a:ext cx="387"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71" name="Group 27">
                <a:extLst>
                  <a:ext uri="{FF2B5EF4-FFF2-40B4-BE49-F238E27FC236}">
                    <a16:creationId xmlns:a16="http://schemas.microsoft.com/office/drawing/2014/main" id="{06B8AD83-2AED-7D6F-F9C4-96B5987E5244}"/>
                  </a:ext>
                </a:extLst>
              </p:cNvPr>
              <p:cNvGrpSpPr>
                <a:grpSpLocks/>
              </p:cNvGrpSpPr>
              <p:nvPr/>
            </p:nvGrpSpPr>
            <p:grpSpPr bwMode="auto">
              <a:xfrm>
                <a:off x="387" y="1476"/>
                <a:ext cx="1421" cy="1054"/>
                <a:chOff x="387" y="1476"/>
                <a:chExt cx="1421" cy="1054"/>
              </a:xfrm>
            </p:grpSpPr>
            <p:sp>
              <p:nvSpPr>
                <p:cNvPr id="82954" name="Rectangle 10">
                  <a:extLst>
                    <a:ext uri="{FF2B5EF4-FFF2-40B4-BE49-F238E27FC236}">
                      <a16:creationId xmlns:a16="http://schemas.microsoft.com/office/drawing/2014/main" id="{219E450D-AF19-0989-4EA3-47607FBF05B4}"/>
                    </a:ext>
                  </a:extLst>
                </p:cNvPr>
                <p:cNvSpPr>
                  <a:spLocks noChangeArrowheads="1"/>
                </p:cNvSpPr>
                <p:nvPr/>
              </p:nvSpPr>
              <p:spPr bwMode="ltGray">
                <a:xfrm>
                  <a:off x="430" y="1476"/>
                  <a:ext cx="1335"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Peculiar Words and Phrases</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2970" name="Rectangle 26">
                  <a:extLst>
                    <a:ext uri="{FF2B5EF4-FFF2-40B4-BE49-F238E27FC236}">
                      <a16:creationId xmlns:a16="http://schemas.microsoft.com/office/drawing/2014/main" id="{4FD12C23-05B6-5C82-C429-5EB0F7D16EDF}"/>
                    </a:ext>
                  </a:extLst>
                </p:cNvPr>
                <p:cNvSpPr>
                  <a:spLocks noChangeArrowheads="1"/>
                </p:cNvSpPr>
                <p:nvPr/>
              </p:nvSpPr>
              <p:spPr bwMode="ltGray">
                <a:xfrm>
                  <a:off x="387" y="1476"/>
                  <a:ext cx="1421"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2973" name="Group 29">
                <a:extLst>
                  <a:ext uri="{FF2B5EF4-FFF2-40B4-BE49-F238E27FC236}">
                    <a16:creationId xmlns:a16="http://schemas.microsoft.com/office/drawing/2014/main" id="{B9BBE03F-0DF9-6A11-F615-2D89FA631668}"/>
                  </a:ext>
                </a:extLst>
              </p:cNvPr>
              <p:cNvGrpSpPr>
                <a:grpSpLocks/>
              </p:cNvGrpSpPr>
              <p:nvPr/>
            </p:nvGrpSpPr>
            <p:grpSpPr bwMode="auto">
              <a:xfrm>
                <a:off x="1808" y="1476"/>
                <a:ext cx="2648" cy="1054"/>
                <a:chOff x="1808" y="1476"/>
                <a:chExt cx="2648" cy="1054"/>
              </a:xfrm>
            </p:grpSpPr>
            <p:sp>
              <p:nvSpPr>
                <p:cNvPr id="82955" name="Rectangle 11">
                  <a:extLst>
                    <a:ext uri="{FF2B5EF4-FFF2-40B4-BE49-F238E27FC236}">
                      <a16:creationId xmlns:a16="http://schemas.microsoft.com/office/drawing/2014/main" id="{B85B376A-BF9D-7343-1DD6-CC51B40405C7}"/>
                    </a:ext>
                  </a:extLst>
                </p:cNvPr>
                <p:cNvSpPr>
                  <a:spLocks noChangeArrowheads="1"/>
                </p:cNvSpPr>
                <p:nvPr/>
              </p:nvSpPr>
              <p:spPr bwMode="ltGray">
                <a:xfrm>
                  <a:off x="1851" y="1476"/>
                  <a:ext cx="2562"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2972" name="Rectangle 28">
                  <a:extLst>
                    <a:ext uri="{FF2B5EF4-FFF2-40B4-BE49-F238E27FC236}">
                      <a16:creationId xmlns:a16="http://schemas.microsoft.com/office/drawing/2014/main" id="{CB7672A7-E082-04B4-F238-F3EFFB85410C}"/>
                    </a:ext>
                  </a:extLst>
                </p:cNvPr>
                <p:cNvSpPr>
                  <a:spLocks noChangeArrowheads="1"/>
                </p:cNvSpPr>
                <p:nvPr/>
              </p:nvSpPr>
              <p:spPr bwMode="ltGray">
                <a:xfrm>
                  <a:off x="1808" y="1476"/>
                  <a:ext cx="2648"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82975" name="Rectangle 31">
              <a:extLst>
                <a:ext uri="{FF2B5EF4-FFF2-40B4-BE49-F238E27FC236}">
                  <a16:creationId xmlns:a16="http://schemas.microsoft.com/office/drawing/2014/main" id="{C182CC2C-4664-2D75-D335-B9830822CE14}"/>
                </a:ext>
              </a:extLst>
            </p:cNvPr>
            <p:cNvSpPr>
              <a:spLocks noChangeArrowheads="1"/>
            </p:cNvSpPr>
            <p:nvPr/>
          </p:nvSpPr>
          <p:spPr bwMode="ltGray">
            <a:xfrm>
              <a:off x="-3" y="-3"/>
              <a:ext cx="4462" cy="2536"/>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E56577D-5120-3A93-CB4C-22AB310E78F0}"/>
              </a:ext>
            </a:extLst>
          </p:cNvPr>
          <p:cNvSpPr>
            <a:spLocks noGrp="1" noChangeArrowheads="1"/>
          </p:cNvSpPr>
          <p:nvPr>
            <p:ph type="title"/>
          </p:nvPr>
        </p:nvSpPr>
        <p:spPr/>
        <p:txBody>
          <a:bodyPr/>
          <a:lstStyle/>
          <a:p>
            <a:r>
              <a:rPr lang="en-US" altLang="en-US"/>
              <a:t>Book of Jonah Overview-1CD</a:t>
            </a:r>
          </a:p>
        </p:txBody>
      </p:sp>
      <p:grpSp>
        <p:nvGrpSpPr>
          <p:cNvPr id="84021" name="Group 53">
            <a:extLst>
              <a:ext uri="{FF2B5EF4-FFF2-40B4-BE49-F238E27FC236}">
                <a16:creationId xmlns:a16="http://schemas.microsoft.com/office/drawing/2014/main" id="{5F197808-9CCA-B497-6CD1-35CF3AA55A6C}"/>
              </a:ext>
            </a:extLst>
          </p:cNvPr>
          <p:cNvGrpSpPr>
            <a:grpSpLocks/>
          </p:cNvGrpSpPr>
          <p:nvPr/>
        </p:nvGrpSpPr>
        <p:grpSpPr bwMode="auto">
          <a:xfrm>
            <a:off x="1030288" y="2524125"/>
            <a:ext cx="7083425" cy="3143250"/>
            <a:chOff x="-3" y="-3"/>
            <a:chExt cx="4462" cy="1980"/>
          </a:xfrm>
        </p:grpSpPr>
        <p:grpSp>
          <p:nvGrpSpPr>
            <p:cNvPr id="84019" name="Group 51">
              <a:extLst>
                <a:ext uri="{FF2B5EF4-FFF2-40B4-BE49-F238E27FC236}">
                  <a16:creationId xmlns:a16="http://schemas.microsoft.com/office/drawing/2014/main" id="{1DA650D5-9642-8495-0589-7EAF19E98002}"/>
                </a:ext>
              </a:extLst>
            </p:cNvPr>
            <p:cNvGrpSpPr>
              <a:grpSpLocks/>
            </p:cNvGrpSpPr>
            <p:nvPr/>
          </p:nvGrpSpPr>
          <p:grpSpPr bwMode="auto">
            <a:xfrm>
              <a:off x="0" y="0"/>
              <a:ext cx="4456" cy="1974"/>
              <a:chOff x="0" y="0"/>
              <a:chExt cx="4456" cy="1974"/>
            </a:xfrm>
          </p:grpSpPr>
          <p:grpSp>
            <p:nvGrpSpPr>
              <p:cNvPr id="84008" name="Group 40">
                <a:extLst>
                  <a:ext uri="{FF2B5EF4-FFF2-40B4-BE49-F238E27FC236}">
                    <a16:creationId xmlns:a16="http://schemas.microsoft.com/office/drawing/2014/main" id="{3D9813D1-18F1-73B0-3AE9-7F79DE2B7909}"/>
                  </a:ext>
                </a:extLst>
              </p:cNvPr>
              <p:cNvGrpSpPr>
                <a:grpSpLocks/>
              </p:cNvGrpSpPr>
              <p:nvPr/>
            </p:nvGrpSpPr>
            <p:grpSpPr bwMode="auto">
              <a:xfrm>
                <a:off x="0" y="0"/>
                <a:ext cx="387" cy="1054"/>
                <a:chOff x="0" y="0"/>
                <a:chExt cx="387" cy="1054"/>
              </a:xfrm>
            </p:grpSpPr>
            <p:sp>
              <p:nvSpPr>
                <p:cNvPr id="84001" name="Rectangle 33">
                  <a:extLst>
                    <a:ext uri="{FF2B5EF4-FFF2-40B4-BE49-F238E27FC236}">
                      <a16:creationId xmlns:a16="http://schemas.microsoft.com/office/drawing/2014/main" id="{D5F7BE68-1A2F-1228-EEE0-DC1800E1EDF1}"/>
                    </a:ext>
                  </a:extLst>
                </p:cNvPr>
                <p:cNvSpPr>
                  <a:spLocks noChangeArrowheads="1"/>
                </p:cNvSpPr>
                <p:nvPr/>
              </p:nvSpPr>
              <p:spPr bwMode="ltGray">
                <a:xfrm>
                  <a:off x="43" y="0"/>
                  <a:ext cx="301"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C</a:t>
                  </a:r>
                  <a:endParaRPr lang="en-US" altLang="en-US" sz="1000">
                    <a:cs typeface="Times New Roman" panose="02020603050405020304" pitchFamily="18" charset="0"/>
                  </a:endParaRPr>
                </a:p>
                <a:p>
                  <a:pPr eaLnBrk="0" hangingPunct="0"/>
                  <a:endParaRPr lang="en-US" altLang="en-US"/>
                </a:p>
              </p:txBody>
            </p:sp>
            <p:sp>
              <p:nvSpPr>
                <p:cNvPr id="84007" name="Rectangle 39">
                  <a:extLst>
                    <a:ext uri="{FF2B5EF4-FFF2-40B4-BE49-F238E27FC236}">
                      <a16:creationId xmlns:a16="http://schemas.microsoft.com/office/drawing/2014/main" id="{73979B8D-691F-132F-C4CF-42162CC503B1}"/>
                    </a:ext>
                  </a:extLst>
                </p:cNvPr>
                <p:cNvSpPr>
                  <a:spLocks noChangeArrowheads="1"/>
                </p:cNvSpPr>
                <p:nvPr/>
              </p:nvSpPr>
              <p:spPr bwMode="ltGray">
                <a:xfrm>
                  <a:off x="0" y="0"/>
                  <a:ext cx="387"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4010" name="Group 42">
                <a:extLst>
                  <a:ext uri="{FF2B5EF4-FFF2-40B4-BE49-F238E27FC236}">
                    <a16:creationId xmlns:a16="http://schemas.microsoft.com/office/drawing/2014/main" id="{B76E4819-CD45-795D-8623-74F1B01C6D62}"/>
                  </a:ext>
                </a:extLst>
              </p:cNvPr>
              <p:cNvGrpSpPr>
                <a:grpSpLocks/>
              </p:cNvGrpSpPr>
              <p:nvPr/>
            </p:nvGrpSpPr>
            <p:grpSpPr bwMode="auto">
              <a:xfrm>
                <a:off x="387" y="0"/>
                <a:ext cx="1421" cy="1054"/>
                <a:chOff x="387" y="0"/>
                <a:chExt cx="1421" cy="1054"/>
              </a:xfrm>
            </p:grpSpPr>
            <p:sp>
              <p:nvSpPr>
                <p:cNvPr id="84002" name="Rectangle 34">
                  <a:extLst>
                    <a:ext uri="{FF2B5EF4-FFF2-40B4-BE49-F238E27FC236}">
                      <a16:creationId xmlns:a16="http://schemas.microsoft.com/office/drawing/2014/main" id="{931C214F-CA37-14A7-4E25-793FC22952C4}"/>
                    </a:ext>
                  </a:extLst>
                </p:cNvPr>
                <p:cNvSpPr>
                  <a:spLocks noChangeArrowheads="1"/>
                </p:cNvSpPr>
                <p:nvPr/>
              </p:nvSpPr>
              <p:spPr bwMode="ltGray">
                <a:xfrm>
                  <a:off x="430" y="0"/>
                  <a:ext cx="1335"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Comparisons and Contrasts</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4009" name="Rectangle 41">
                  <a:extLst>
                    <a:ext uri="{FF2B5EF4-FFF2-40B4-BE49-F238E27FC236}">
                      <a16:creationId xmlns:a16="http://schemas.microsoft.com/office/drawing/2014/main" id="{432674E3-4CEA-C9AB-F3CD-899F5E6DE237}"/>
                    </a:ext>
                  </a:extLst>
                </p:cNvPr>
                <p:cNvSpPr>
                  <a:spLocks noChangeArrowheads="1"/>
                </p:cNvSpPr>
                <p:nvPr/>
              </p:nvSpPr>
              <p:spPr bwMode="ltGray">
                <a:xfrm>
                  <a:off x="387" y="0"/>
                  <a:ext cx="1421"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4012" name="Group 44">
                <a:extLst>
                  <a:ext uri="{FF2B5EF4-FFF2-40B4-BE49-F238E27FC236}">
                    <a16:creationId xmlns:a16="http://schemas.microsoft.com/office/drawing/2014/main" id="{34BBA945-EFD7-1454-C422-C015514E8B84}"/>
                  </a:ext>
                </a:extLst>
              </p:cNvPr>
              <p:cNvGrpSpPr>
                <a:grpSpLocks/>
              </p:cNvGrpSpPr>
              <p:nvPr/>
            </p:nvGrpSpPr>
            <p:grpSpPr bwMode="auto">
              <a:xfrm>
                <a:off x="1808" y="0"/>
                <a:ext cx="2648" cy="1054"/>
                <a:chOff x="1808" y="0"/>
                <a:chExt cx="2648" cy="1054"/>
              </a:xfrm>
            </p:grpSpPr>
            <p:sp>
              <p:nvSpPr>
                <p:cNvPr id="84003" name="Rectangle 35">
                  <a:extLst>
                    <a:ext uri="{FF2B5EF4-FFF2-40B4-BE49-F238E27FC236}">
                      <a16:creationId xmlns:a16="http://schemas.microsoft.com/office/drawing/2014/main" id="{DEE6C424-E5BB-4C9A-E40E-DF5DAEFB7FCC}"/>
                    </a:ext>
                  </a:extLst>
                </p:cNvPr>
                <p:cNvSpPr>
                  <a:spLocks noChangeArrowheads="1"/>
                </p:cNvSpPr>
                <p:nvPr/>
              </p:nvSpPr>
              <p:spPr bwMode="ltGray">
                <a:xfrm>
                  <a:off x="1851" y="0"/>
                  <a:ext cx="2562" cy="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4011" name="Rectangle 43">
                  <a:extLst>
                    <a:ext uri="{FF2B5EF4-FFF2-40B4-BE49-F238E27FC236}">
                      <a16:creationId xmlns:a16="http://schemas.microsoft.com/office/drawing/2014/main" id="{925F4023-C5DE-33E4-C004-9E583F122962}"/>
                    </a:ext>
                  </a:extLst>
                </p:cNvPr>
                <p:cNvSpPr>
                  <a:spLocks noChangeArrowheads="1"/>
                </p:cNvSpPr>
                <p:nvPr/>
              </p:nvSpPr>
              <p:spPr bwMode="ltGray">
                <a:xfrm>
                  <a:off x="1808" y="0"/>
                  <a:ext cx="2648" cy="105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4014" name="Group 46">
                <a:extLst>
                  <a:ext uri="{FF2B5EF4-FFF2-40B4-BE49-F238E27FC236}">
                    <a16:creationId xmlns:a16="http://schemas.microsoft.com/office/drawing/2014/main" id="{23FACEC7-2C92-B32A-4C09-E2CED8906175}"/>
                  </a:ext>
                </a:extLst>
              </p:cNvPr>
              <p:cNvGrpSpPr>
                <a:grpSpLocks/>
              </p:cNvGrpSpPr>
              <p:nvPr/>
            </p:nvGrpSpPr>
            <p:grpSpPr bwMode="auto">
              <a:xfrm>
                <a:off x="0" y="1054"/>
                <a:ext cx="387" cy="920"/>
                <a:chOff x="0" y="1054"/>
                <a:chExt cx="387" cy="920"/>
              </a:xfrm>
            </p:grpSpPr>
            <p:sp>
              <p:nvSpPr>
                <p:cNvPr id="84004" name="Rectangle 36">
                  <a:extLst>
                    <a:ext uri="{FF2B5EF4-FFF2-40B4-BE49-F238E27FC236}">
                      <a16:creationId xmlns:a16="http://schemas.microsoft.com/office/drawing/2014/main" id="{6D4A9152-ECCF-01FA-8E79-0DF33AFA5816}"/>
                    </a:ext>
                  </a:extLst>
                </p:cNvPr>
                <p:cNvSpPr>
                  <a:spLocks noChangeArrowheads="1"/>
                </p:cNvSpPr>
                <p:nvPr/>
              </p:nvSpPr>
              <p:spPr bwMode="ltGray">
                <a:xfrm>
                  <a:off x="43" y="1054"/>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D</a:t>
                  </a:r>
                  <a:endParaRPr lang="en-US" altLang="en-US" sz="1000">
                    <a:cs typeface="Times New Roman" panose="02020603050405020304" pitchFamily="18" charset="0"/>
                  </a:endParaRPr>
                </a:p>
                <a:p>
                  <a:pPr eaLnBrk="0" hangingPunct="0"/>
                  <a:endParaRPr lang="en-US" altLang="en-US"/>
                </a:p>
              </p:txBody>
            </p:sp>
            <p:sp>
              <p:nvSpPr>
                <p:cNvPr id="84013" name="Rectangle 45">
                  <a:extLst>
                    <a:ext uri="{FF2B5EF4-FFF2-40B4-BE49-F238E27FC236}">
                      <a16:creationId xmlns:a16="http://schemas.microsoft.com/office/drawing/2014/main" id="{2E15DC51-50C2-947D-6E2E-D43674FE4BB9}"/>
                    </a:ext>
                  </a:extLst>
                </p:cNvPr>
                <p:cNvSpPr>
                  <a:spLocks noChangeArrowheads="1"/>
                </p:cNvSpPr>
                <p:nvPr/>
              </p:nvSpPr>
              <p:spPr bwMode="ltGray">
                <a:xfrm>
                  <a:off x="0" y="1054"/>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4016" name="Group 48">
                <a:extLst>
                  <a:ext uri="{FF2B5EF4-FFF2-40B4-BE49-F238E27FC236}">
                    <a16:creationId xmlns:a16="http://schemas.microsoft.com/office/drawing/2014/main" id="{C18C2C4F-BEB7-89F3-F7D4-6D15E297FBF4}"/>
                  </a:ext>
                </a:extLst>
              </p:cNvPr>
              <p:cNvGrpSpPr>
                <a:grpSpLocks/>
              </p:cNvGrpSpPr>
              <p:nvPr/>
            </p:nvGrpSpPr>
            <p:grpSpPr bwMode="auto">
              <a:xfrm>
                <a:off x="387" y="1054"/>
                <a:ext cx="1421" cy="920"/>
                <a:chOff x="387" y="1054"/>
                <a:chExt cx="1421" cy="920"/>
              </a:xfrm>
            </p:grpSpPr>
            <p:sp>
              <p:nvSpPr>
                <p:cNvPr id="84005" name="Rectangle 37">
                  <a:extLst>
                    <a:ext uri="{FF2B5EF4-FFF2-40B4-BE49-F238E27FC236}">
                      <a16:creationId xmlns:a16="http://schemas.microsoft.com/office/drawing/2014/main" id="{BEF0CE52-A193-8001-DC20-93A563466D0A}"/>
                    </a:ext>
                  </a:extLst>
                </p:cNvPr>
                <p:cNvSpPr>
                  <a:spLocks noChangeArrowheads="1"/>
                </p:cNvSpPr>
                <p:nvPr/>
              </p:nvSpPr>
              <p:spPr bwMode="ltGray">
                <a:xfrm>
                  <a:off x="430" y="1054"/>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Figurative Expressions</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4015" name="Rectangle 47">
                  <a:extLst>
                    <a:ext uri="{FF2B5EF4-FFF2-40B4-BE49-F238E27FC236}">
                      <a16:creationId xmlns:a16="http://schemas.microsoft.com/office/drawing/2014/main" id="{4B673021-0976-32D9-5A06-7C9DC63F1C9C}"/>
                    </a:ext>
                  </a:extLst>
                </p:cNvPr>
                <p:cNvSpPr>
                  <a:spLocks noChangeArrowheads="1"/>
                </p:cNvSpPr>
                <p:nvPr/>
              </p:nvSpPr>
              <p:spPr bwMode="ltGray">
                <a:xfrm>
                  <a:off x="387" y="1054"/>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4018" name="Group 50">
                <a:extLst>
                  <a:ext uri="{FF2B5EF4-FFF2-40B4-BE49-F238E27FC236}">
                    <a16:creationId xmlns:a16="http://schemas.microsoft.com/office/drawing/2014/main" id="{48DC092F-C51E-CC29-1572-313C8B2476C3}"/>
                  </a:ext>
                </a:extLst>
              </p:cNvPr>
              <p:cNvGrpSpPr>
                <a:grpSpLocks/>
              </p:cNvGrpSpPr>
              <p:nvPr/>
            </p:nvGrpSpPr>
            <p:grpSpPr bwMode="auto">
              <a:xfrm>
                <a:off x="1808" y="1054"/>
                <a:ext cx="2648" cy="920"/>
                <a:chOff x="1808" y="1054"/>
                <a:chExt cx="2648" cy="920"/>
              </a:xfrm>
            </p:grpSpPr>
            <p:sp>
              <p:nvSpPr>
                <p:cNvPr id="84006" name="Rectangle 38">
                  <a:extLst>
                    <a:ext uri="{FF2B5EF4-FFF2-40B4-BE49-F238E27FC236}">
                      <a16:creationId xmlns:a16="http://schemas.microsoft.com/office/drawing/2014/main" id="{CCE7CEE3-78DA-A03C-5D3A-FF0A05D6EFD0}"/>
                    </a:ext>
                  </a:extLst>
                </p:cNvPr>
                <p:cNvSpPr>
                  <a:spLocks noChangeArrowheads="1"/>
                </p:cNvSpPr>
                <p:nvPr/>
              </p:nvSpPr>
              <p:spPr bwMode="ltGray">
                <a:xfrm>
                  <a:off x="1851" y="1054"/>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4017" name="Rectangle 49">
                  <a:extLst>
                    <a:ext uri="{FF2B5EF4-FFF2-40B4-BE49-F238E27FC236}">
                      <a16:creationId xmlns:a16="http://schemas.microsoft.com/office/drawing/2014/main" id="{2DB0C60A-C806-A5BD-01C9-26B26764FBC0}"/>
                    </a:ext>
                  </a:extLst>
                </p:cNvPr>
                <p:cNvSpPr>
                  <a:spLocks noChangeArrowheads="1"/>
                </p:cNvSpPr>
                <p:nvPr/>
              </p:nvSpPr>
              <p:spPr bwMode="ltGray">
                <a:xfrm>
                  <a:off x="1808" y="1054"/>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84020" name="Rectangle 52">
              <a:extLst>
                <a:ext uri="{FF2B5EF4-FFF2-40B4-BE49-F238E27FC236}">
                  <a16:creationId xmlns:a16="http://schemas.microsoft.com/office/drawing/2014/main" id="{4DE1C911-D9AD-54CD-5BDF-5BB884952504}"/>
                </a:ext>
              </a:extLst>
            </p:cNvPr>
            <p:cNvSpPr>
              <a:spLocks noChangeArrowheads="1"/>
            </p:cNvSpPr>
            <p:nvPr/>
          </p:nvSpPr>
          <p:spPr bwMode="ltGray">
            <a:xfrm>
              <a:off x="-3" y="-3"/>
              <a:ext cx="4462" cy="1980"/>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F2C51E25-287D-DC90-63B8-F046FB529716}"/>
              </a:ext>
            </a:extLst>
          </p:cNvPr>
          <p:cNvSpPr>
            <a:spLocks noGrp="1" noChangeArrowheads="1"/>
          </p:cNvSpPr>
          <p:nvPr>
            <p:ph type="title"/>
          </p:nvPr>
        </p:nvSpPr>
        <p:spPr/>
        <p:txBody>
          <a:bodyPr/>
          <a:lstStyle/>
          <a:p>
            <a:r>
              <a:rPr lang="en-US" altLang="en-US"/>
              <a:t>Book of Jonah Overview-1EF</a:t>
            </a:r>
          </a:p>
        </p:txBody>
      </p:sp>
      <p:grpSp>
        <p:nvGrpSpPr>
          <p:cNvPr id="86060" name="Group 44">
            <a:extLst>
              <a:ext uri="{FF2B5EF4-FFF2-40B4-BE49-F238E27FC236}">
                <a16:creationId xmlns:a16="http://schemas.microsoft.com/office/drawing/2014/main" id="{92D75CE6-F791-46E7-74B2-7FCA057146C4}"/>
              </a:ext>
            </a:extLst>
          </p:cNvPr>
          <p:cNvGrpSpPr>
            <a:grpSpLocks/>
          </p:cNvGrpSpPr>
          <p:nvPr/>
        </p:nvGrpSpPr>
        <p:grpSpPr bwMode="auto">
          <a:xfrm>
            <a:off x="1068388" y="2171700"/>
            <a:ext cx="7083425" cy="2717800"/>
            <a:chOff x="-3" y="-3"/>
            <a:chExt cx="4462" cy="1712"/>
          </a:xfrm>
        </p:grpSpPr>
        <p:grpSp>
          <p:nvGrpSpPr>
            <p:cNvPr id="86058" name="Group 42">
              <a:extLst>
                <a:ext uri="{FF2B5EF4-FFF2-40B4-BE49-F238E27FC236}">
                  <a16:creationId xmlns:a16="http://schemas.microsoft.com/office/drawing/2014/main" id="{96DD3CAA-7DFD-F45F-B805-846CE4DD3AB6}"/>
                </a:ext>
              </a:extLst>
            </p:cNvPr>
            <p:cNvGrpSpPr>
              <a:grpSpLocks/>
            </p:cNvGrpSpPr>
            <p:nvPr/>
          </p:nvGrpSpPr>
          <p:grpSpPr bwMode="auto">
            <a:xfrm>
              <a:off x="0" y="0"/>
              <a:ext cx="4456" cy="1706"/>
              <a:chOff x="0" y="0"/>
              <a:chExt cx="4456" cy="1706"/>
            </a:xfrm>
          </p:grpSpPr>
          <p:grpSp>
            <p:nvGrpSpPr>
              <p:cNvPr id="86047" name="Group 31">
                <a:extLst>
                  <a:ext uri="{FF2B5EF4-FFF2-40B4-BE49-F238E27FC236}">
                    <a16:creationId xmlns:a16="http://schemas.microsoft.com/office/drawing/2014/main" id="{4AABAF3A-688F-1D8B-08B6-27CB8526C185}"/>
                  </a:ext>
                </a:extLst>
              </p:cNvPr>
              <p:cNvGrpSpPr>
                <a:grpSpLocks/>
              </p:cNvGrpSpPr>
              <p:nvPr/>
            </p:nvGrpSpPr>
            <p:grpSpPr bwMode="auto">
              <a:xfrm>
                <a:off x="0" y="0"/>
                <a:ext cx="387" cy="920"/>
                <a:chOff x="0" y="0"/>
                <a:chExt cx="387" cy="920"/>
              </a:xfrm>
            </p:grpSpPr>
            <p:sp>
              <p:nvSpPr>
                <p:cNvPr id="86040" name="Rectangle 24">
                  <a:extLst>
                    <a:ext uri="{FF2B5EF4-FFF2-40B4-BE49-F238E27FC236}">
                      <a16:creationId xmlns:a16="http://schemas.microsoft.com/office/drawing/2014/main" id="{6286D5DC-0F2B-BA03-AD47-EA8B7C19B199}"/>
                    </a:ext>
                  </a:extLst>
                </p:cNvPr>
                <p:cNvSpPr>
                  <a:spLocks noChangeArrowheads="1"/>
                </p:cNvSpPr>
                <p:nvPr/>
              </p:nvSpPr>
              <p:spPr bwMode="ltGray">
                <a:xfrm>
                  <a:off x="43" y="0"/>
                  <a:ext cx="301"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E</a:t>
                  </a:r>
                  <a:endParaRPr lang="en-US" altLang="en-US" sz="1000">
                    <a:cs typeface="Times New Roman" panose="02020603050405020304" pitchFamily="18" charset="0"/>
                  </a:endParaRPr>
                </a:p>
                <a:p>
                  <a:pPr eaLnBrk="0" hangingPunct="0"/>
                  <a:endParaRPr lang="en-US" altLang="en-US"/>
                </a:p>
              </p:txBody>
            </p:sp>
            <p:sp>
              <p:nvSpPr>
                <p:cNvPr id="86046" name="Rectangle 30">
                  <a:extLst>
                    <a:ext uri="{FF2B5EF4-FFF2-40B4-BE49-F238E27FC236}">
                      <a16:creationId xmlns:a16="http://schemas.microsoft.com/office/drawing/2014/main" id="{204DCF2A-3F9A-8477-1358-FC80F2D5212C}"/>
                    </a:ext>
                  </a:extLst>
                </p:cNvPr>
                <p:cNvSpPr>
                  <a:spLocks noChangeArrowheads="1"/>
                </p:cNvSpPr>
                <p:nvPr/>
              </p:nvSpPr>
              <p:spPr bwMode="ltGray">
                <a:xfrm>
                  <a:off x="0" y="0"/>
                  <a:ext cx="387"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6049" name="Group 33">
                <a:extLst>
                  <a:ext uri="{FF2B5EF4-FFF2-40B4-BE49-F238E27FC236}">
                    <a16:creationId xmlns:a16="http://schemas.microsoft.com/office/drawing/2014/main" id="{68DEE5AD-3EED-3BB2-38DA-038218D1292A}"/>
                  </a:ext>
                </a:extLst>
              </p:cNvPr>
              <p:cNvGrpSpPr>
                <a:grpSpLocks/>
              </p:cNvGrpSpPr>
              <p:nvPr/>
            </p:nvGrpSpPr>
            <p:grpSpPr bwMode="auto">
              <a:xfrm>
                <a:off x="387" y="0"/>
                <a:ext cx="1421" cy="920"/>
                <a:chOff x="387" y="0"/>
                <a:chExt cx="1421" cy="920"/>
              </a:xfrm>
            </p:grpSpPr>
            <p:sp>
              <p:nvSpPr>
                <p:cNvPr id="86041" name="Rectangle 25">
                  <a:extLst>
                    <a:ext uri="{FF2B5EF4-FFF2-40B4-BE49-F238E27FC236}">
                      <a16:creationId xmlns:a16="http://schemas.microsoft.com/office/drawing/2014/main" id="{8EE5EF94-DC19-30AD-3026-28FBCDCAB4B7}"/>
                    </a:ext>
                  </a:extLst>
                </p:cNvPr>
                <p:cNvSpPr>
                  <a:spLocks noChangeArrowheads="1"/>
                </p:cNvSpPr>
                <p:nvPr/>
              </p:nvSpPr>
              <p:spPr bwMode="ltGray">
                <a:xfrm>
                  <a:off x="430" y="0"/>
                  <a:ext cx="1335"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Anything Strange</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6048" name="Rectangle 32">
                  <a:extLst>
                    <a:ext uri="{FF2B5EF4-FFF2-40B4-BE49-F238E27FC236}">
                      <a16:creationId xmlns:a16="http://schemas.microsoft.com/office/drawing/2014/main" id="{E0D0E4BF-BBB4-E250-F45B-159C025EEA42}"/>
                    </a:ext>
                  </a:extLst>
                </p:cNvPr>
                <p:cNvSpPr>
                  <a:spLocks noChangeArrowheads="1"/>
                </p:cNvSpPr>
                <p:nvPr/>
              </p:nvSpPr>
              <p:spPr bwMode="ltGray">
                <a:xfrm>
                  <a:off x="387" y="0"/>
                  <a:ext cx="1421"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6051" name="Group 35">
                <a:extLst>
                  <a:ext uri="{FF2B5EF4-FFF2-40B4-BE49-F238E27FC236}">
                    <a16:creationId xmlns:a16="http://schemas.microsoft.com/office/drawing/2014/main" id="{235402B7-0E33-96EC-6241-CACB7CDE8EA3}"/>
                  </a:ext>
                </a:extLst>
              </p:cNvPr>
              <p:cNvGrpSpPr>
                <a:grpSpLocks/>
              </p:cNvGrpSpPr>
              <p:nvPr/>
            </p:nvGrpSpPr>
            <p:grpSpPr bwMode="auto">
              <a:xfrm>
                <a:off x="1808" y="0"/>
                <a:ext cx="2648" cy="920"/>
                <a:chOff x="1808" y="0"/>
                <a:chExt cx="2648" cy="920"/>
              </a:xfrm>
            </p:grpSpPr>
            <p:sp>
              <p:nvSpPr>
                <p:cNvPr id="86042" name="Rectangle 26">
                  <a:extLst>
                    <a:ext uri="{FF2B5EF4-FFF2-40B4-BE49-F238E27FC236}">
                      <a16:creationId xmlns:a16="http://schemas.microsoft.com/office/drawing/2014/main" id="{D7B2B801-6B67-D458-47DA-6032F5651D9A}"/>
                    </a:ext>
                  </a:extLst>
                </p:cNvPr>
                <p:cNvSpPr>
                  <a:spLocks noChangeArrowheads="1"/>
                </p:cNvSpPr>
                <p:nvPr/>
              </p:nvSpPr>
              <p:spPr bwMode="ltGray">
                <a:xfrm>
                  <a:off x="1851" y="0"/>
                  <a:ext cx="2562" cy="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6050" name="Rectangle 34">
                  <a:extLst>
                    <a:ext uri="{FF2B5EF4-FFF2-40B4-BE49-F238E27FC236}">
                      <a16:creationId xmlns:a16="http://schemas.microsoft.com/office/drawing/2014/main" id="{AF6C5FBC-0B9A-203D-2BCB-9611B95C3B9A}"/>
                    </a:ext>
                  </a:extLst>
                </p:cNvPr>
                <p:cNvSpPr>
                  <a:spLocks noChangeArrowheads="1"/>
                </p:cNvSpPr>
                <p:nvPr/>
              </p:nvSpPr>
              <p:spPr bwMode="ltGray">
                <a:xfrm>
                  <a:off x="1808" y="0"/>
                  <a:ext cx="2648" cy="92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6053" name="Group 37">
                <a:extLst>
                  <a:ext uri="{FF2B5EF4-FFF2-40B4-BE49-F238E27FC236}">
                    <a16:creationId xmlns:a16="http://schemas.microsoft.com/office/drawing/2014/main" id="{0A40FB6D-3BA8-B860-68F9-1F2030F501AE}"/>
                  </a:ext>
                </a:extLst>
              </p:cNvPr>
              <p:cNvGrpSpPr>
                <a:grpSpLocks/>
              </p:cNvGrpSpPr>
              <p:nvPr/>
            </p:nvGrpSpPr>
            <p:grpSpPr bwMode="auto">
              <a:xfrm>
                <a:off x="0" y="920"/>
                <a:ext cx="387" cy="786"/>
                <a:chOff x="0" y="920"/>
                <a:chExt cx="387" cy="786"/>
              </a:xfrm>
            </p:grpSpPr>
            <p:sp>
              <p:nvSpPr>
                <p:cNvPr id="86043" name="Rectangle 27">
                  <a:extLst>
                    <a:ext uri="{FF2B5EF4-FFF2-40B4-BE49-F238E27FC236}">
                      <a16:creationId xmlns:a16="http://schemas.microsoft.com/office/drawing/2014/main" id="{951EE618-72F2-A696-8371-0559B1885358}"/>
                    </a:ext>
                  </a:extLst>
                </p:cNvPr>
                <p:cNvSpPr>
                  <a:spLocks noChangeArrowheads="1"/>
                </p:cNvSpPr>
                <p:nvPr/>
              </p:nvSpPr>
              <p:spPr bwMode="ltGray">
                <a:xfrm>
                  <a:off x="43" y="920"/>
                  <a:ext cx="301"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1400">
                      <a:cs typeface="Times New Roman" panose="02020603050405020304" pitchFamily="18" charset="0"/>
                    </a:rPr>
                    <a:t>F</a:t>
                  </a:r>
                  <a:endParaRPr lang="en-US" altLang="en-US" sz="1000">
                    <a:cs typeface="Times New Roman" panose="02020603050405020304" pitchFamily="18" charset="0"/>
                  </a:endParaRPr>
                </a:p>
                <a:p>
                  <a:pPr eaLnBrk="0" hangingPunct="0"/>
                  <a:endParaRPr lang="en-US" altLang="en-US"/>
                </a:p>
              </p:txBody>
            </p:sp>
            <p:sp>
              <p:nvSpPr>
                <p:cNvPr id="86052" name="Rectangle 36">
                  <a:extLst>
                    <a:ext uri="{FF2B5EF4-FFF2-40B4-BE49-F238E27FC236}">
                      <a16:creationId xmlns:a16="http://schemas.microsoft.com/office/drawing/2014/main" id="{CB0D7835-ADA7-1004-C79F-E54B19C4EB81}"/>
                    </a:ext>
                  </a:extLst>
                </p:cNvPr>
                <p:cNvSpPr>
                  <a:spLocks noChangeArrowheads="1"/>
                </p:cNvSpPr>
                <p:nvPr/>
              </p:nvSpPr>
              <p:spPr bwMode="ltGray">
                <a:xfrm>
                  <a:off x="0" y="920"/>
                  <a:ext cx="387"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6055" name="Group 39">
                <a:extLst>
                  <a:ext uri="{FF2B5EF4-FFF2-40B4-BE49-F238E27FC236}">
                    <a16:creationId xmlns:a16="http://schemas.microsoft.com/office/drawing/2014/main" id="{212264E4-9514-FC9D-A86A-F0D536F73EE8}"/>
                  </a:ext>
                </a:extLst>
              </p:cNvPr>
              <p:cNvGrpSpPr>
                <a:grpSpLocks/>
              </p:cNvGrpSpPr>
              <p:nvPr/>
            </p:nvGrpSpPr>
            <p:grpSpPr bwMode="auto">
              <a:xfrm>
                <a:off x="387" y="920"/>
                <a:ext cx="1421" cy="786"/>
                <a:chOff x="387" y="920"/>
                <a:chExt cx="1421" cy="786"/>
              </a:xfrm>
            </p:grpSpPr>
            <p:sp>
              <p:nvSpPr>
                <p:cNvPr id="86044" name="Rectangle 28">
                  <a:extLst>
                    <a:ext uri="{FF2B5EF4-FFF2-40B4-BE49-F238E27FC236}">
                      <a16:creationId xmlns:a16="http://schemas.microsoft.com/office/drawing/2014/main" id="{22621A7D-3A41-5FFF-9EF0-012924AC1EAF}"/>
                    </a:ext>
                  </a:extLst>
                </p:cNvPr>
                <p:cNvSpPr>
                  <a:spLocks noChangeArrowheads="1"/>
                </p:cNvSpPr>
                <p:nvPr/>
              </p:nvSpPr>
              <p:spPr bwMode="ltGray">
                <a:xfrm>
                  <a:off x="430" y="920"/>
                  <a:ext cx="1335"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400">
                      <a:latin typeface="Tahoma" panose="020B0604030504040204" pitchFamily="34" charset="0"/>
                      <a:cs typeface="Tahoma" panose="020B0604030504040204" pitchFamily="34" charset="0"/>
                    </a:rPr>
                    <a:t>Any prophetic statements</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400">
                      <a:cs typeface="Times New Roman" panose="02020603050405020304" pitchFamily="18" charset="0"/>
                    </a:rPr>
                    <a:t> </a:t>
                  </a:r>
                  <a:endParaRPr lang="en-US" altLang="en-US" sz="1000">
                    <a:cs typeface="Times New Roman" panose="02020603050405020304" pitchFamily="18" charset="0"/>
                  </a:endParaRPr>
                </a:p>
                <a:p>
                  <a:pPr algn="l" eaLnBrk="0" hangingPunct="0"/>
                  <a:r>
                    <a:rPr lang="en-US" altLang="en-US" sz="1000">
                      <a:cs typeface="Times New Roman" panose="02020603050405020304" pitchFamily="18" charset="0"/>
                    </a:rPr>
                    <a:t> </a:t>
                  </a:r>
                </a:p>
                <a:p>
                  <a:pPr algn="l" eaLnBrk="0" hangingPunct="0"/>
                  <a:endParaRPr lang="en-US" altLang="en-US"/>
                </a:p>
              </p:txBody>
            </p:sp>
            <p:sp>
              <p:nvSpPr>
                <p:cNvPr id="86054" name="Rectangle 38">
                  <a:extLst>
                    <a:ext uri="{FF2B5EF4-FFF2-40B4-BE49-F238E27FC236}">
                      <a16:creationId xmlns:a16="http://schemas.microsoft.com/office/drawing/2014/main" id="{131CC0A9-BE00-76C1-0867-772DA9F2D064}"/>
                    </a:ext>
                  </a:extLst>
                </p:cNvPr>
                <p:cNvSpPr>
                  <a:spLocks noChangeArrowheads="1"/>
                </p:cNvSpPr>
                <p:nvPr/>
              </p:nvSpPr>
              <p:spPr bwMode="ltGray">
                <a:xfrm>
                  <a:off x="387" y="920"/>
                  <a:ext cx="1421"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86057" name="Group 41">
                <a:extLst>
                  <a:ext uri="{FF2B5EF4-FFF2-40B4-BE49-F238E27FC236}">
                    <a16:creationId xmlns:a16="http://schemas.microsoft.com/office/drawing/2014/main" id="{D70D6B0A-4660-6275-9871-676CE0303BEA}"/>
                  </a:ext>
                </a:extLst>
              </p:cNvPr>
              <p:cNvGrpSpPr>
                <a:grpSpLocks/>
              </p:cNvGrpSpPr>
              <p:nvPr/>
            </p:nvGrpSpPr>
            <p:grpSpPr bwMode="auto">
              <a:xfrm>
                <a:off x="1808" y="920"/>
                <a:ext cx="2648" cy="786"/>
                <a:chOff x="1808" y="920"/>
                <a:chExt cx="2648" cy="786"/>
              </a:xfrm>
            </p:grpSpPr>
            <p:sp>
              <p:nvSpPr>
                <p:cNvPr id="86045" name="Rectangle 29">
                  <a:extLst>
                    <a:ext uri="{FF2B5EF4-FFF2-40B4-BE49-F238E27FC236}">
                      <a16:creationId xmlns:a16="http://schemas.microsoft.com/office/drawing/2014/main" id="{CE437D80-A431-299F-242A-BC2214A74D4D}"/>
                    </a:ext>
                  </a:extLst>
                </p:cNvPr>
                <p:cNvSpPr>
                  <a:spLocks noChangeArrowheads="1"/>
                </p:cNvSpPr>
                <p:nvPr/>
              </p:nvSpPr>
              <p:spPr bwMode="ltGray">
                <a:xfrm>
                  <a:off x="1851" y="920"/>
                  <a:ext cx="2562" cy="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000">
                      <a:cs typeface="Times New Roman" panose="02020603050405020304" pitchFamily="18" charset="0"/>
                    </a:rPr>
                    <a:t> </a:t>
                  </a:r>
                </a:p>
                <a:p>
                  <a:pPr algn="l" eaLnBrk="0" hangingPunct="0"/>
                  <a:endParaRPr lang="en-US" altLang="en-US"/>
                </a:p>
              </p:txBody>
            </p:sp>
            <p:sp>
              <p:nvSpPr>
                <p:cNvPr id="86056" name="Rectangle 40">
                  <a:extLst>
                    <a:ext uri="{FF2B5EF4-FFF2-40B4-BE49-F238E27FC236}">
                      <a16:creationId xmlns:a16="http://schemas.microsoft.com/office/drawing/2014/main" id="{19F30F1C-E379-6BF6-3905-015D963915BD}"/>
                    </a:ext>
                  </a:extLst>
                </p:cNvPr>
                <p:cNvSpPr>
                  <a:spLocks noChangeArrowheads="1"/>
                </p:cNvSpPr>
                <p:nvPr/>
              </p:nvSpPr>
              <p:spPr bwMode="ltGray">
                <a:xfrm>
                  <a:off x="1808" y="920"/>
                  <a:ext cx="2648" cy="78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86059" name="Rectangle 43">
              <a:extLst>
                <a:ext uri="{FF2B5EF4-FFF2-40B4-BE49-F238E27FC236}">
                  <a16:creationId xmlns:a16="http://schemas.microsoft.com/office/drawing/2014/main" id="{9DD9E92C-D53E-24A9-2F45-BCEFC06B3C8A}"/>
                </a:ext>
              </a:extLst>
            </p:cNvPr>
            <p:cNvSpPr>
              <a:spLocks noChangeArrowheads="1"/>
            </p:cNvSpPr>
            <p:nvPr/>
          </p:nvSpPr>
          <p:spPr bwMode="ltGray">
            <a:xfrm>
              <a:off x="-3" y="-3"/>
              <a:ext cx="4462" cy="1712"/>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954088"/>
            <a:ext cx="9144000" cy="5924550"/>
          </a:xfrm>
        </p:spPr>
      </p:pic>
      <p:pic>
        <p:nvPicPr>
          <p:cNvPr id="419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428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p:cNvSpPr>
            <a:spLocks noGrp="1"/>
          </p:cNvSpPr>
          <p:nvPr>
            <p:ph type="title"/>
          </p:nvPr>
        </p:nvSpPr>
        <p:spPr>
          <a:xfrm>
            <a:off x="1333500" y="372704"/>
            <a:ext cx="6477000" cy="1143000"/>
          </a:xfrm>
        </p:spPr>
        <p:txBody>
          <a:bodyPr/>
          <a:lstStyle/>
          <a:p>
            <a:r>
              <a:rPr lang="en-US" altLang="en-US" sz="4000" b="1" dirty="0">
                <a:latin typeface="Arial" pitchFamily="34" charset="0"/>
                <a:ea typeface="Times New Roman" pitchFamily="18" charset="0"/>
                <a:cs typeface="Arial" pitchFamily="34" charset="0"/>
              </a:rPr>
              <a:t>Oracles against the Nations in the Prophets</a:t>
            </a:r>
            <a:br>
              <a:rPr lang="en-US" altLang="en-US" sz="4000" dirty="0">
                <a:latin typeface="Arial" pitchFamily="34" charset="0"/>
                <a:ea typeface="Times New Roman" pitchFamily="18" charset="0"/>
                <a:cs typeface="Arial" pitchFamily="34" charset="0"/>
              </a:rPr>
            </a:br>
            <a:endParaRPr lang="en-US" altLang="en-US" sz="4000" dirty="0">
              <a:ea typeface="Times New Roman" pitchFamily="18"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93911169"/>
              </p:ext>
            </p:extLst>
          </p:nvPr>
        </p:nvGraphicFramePr>
        <p:xfrm>
          <a:off x="1030758" y="1342885"/>
          <a:ext cx="7439476" cy="4861970"/>
        </p:xfrm>
        <a:graphic>
          <a:graphicData uri="http://schemas.openxmlformats.org/drawingml/2006/table">
            <a:tbl>
              <a:tblPr firstRow="1" firstCol="1" bandRow="1"/>
              <a:tblGrid>
                <a:gridCol w="676316">
                  <a:extLst>
                    <a:ext uri="{9D8B030D-6E8A-4147-A177-3AD203B41FA5}">
                      <a16:colId xmlns:a16="http://schemas.microsoft.com/office/drawing/2014/main" val="20000"/>
                    </a:ext>
                  </a:extLst>
                </a:gridCol>
                <a:gridCol w="676316">
                  <a:extLst>
                    <a:ext uri="{9D8B030D-6E8A-4147-A177-3AD203B41FA5}">
                      <a16:colId xmlns:a16="http://schemas.microsoft.com/office/drawing/2014/main" val="20001"/>
                    </a:ext>
                  </a:extLst>
                </a:gridCol>
                <a:gridCol w="676316">
                  <a:extLst>
                    <a:ext uri="{9D8B030D-6E8A-4147-A177-3AD203B41FA5}">
                      <a16:colId xmlns:a16="http://schemas.microsoft.com/office/drawing/2014/main" val="20002"/>
                    </a:ext>
                  </a:extLst>
                </a:gridCol>
                <a:gridCol w="676316">
                  <a:extLst>
                    <a:ext uri="{9D8B030D-6E8A-4147-A177-3AD203B41FA5}">
                      <a16:colId xmlns:a16="http://schemas.microsoft.com/office/drawing/2014/main" val="20003"/>
                    </a:ext>
                  </a:extLst>
                </a:gridCol>
                <a:gridCol w="676316">
                  <a:extLst>
                    <a:ext uri="{9D8B030D-6E8A-4147-A177-3AD203B41FA5}">
                      <a16:colId xmlns:a16="http://schemas.microsoft.com/office/drawing/2014/main" val="20004"/>
                    </a:ext>
                  </a:extLst>
                </a:gridCol>
                <a:gridCol w="676316">
                  <a:extLst>
                    <a:ext uri="{9D8B030D-6E8A-4147-A177-3AD203B41FA5}">
                      <a16:colId xmlns:a16="http://schemas.microsoft.com/office/drawing/2014/main" val="20005"/>
                    </a:ext>
                  </a:extLst>
                </a:gridCol>
                <a:gridCol w="676316">
                  <a:extLst>
                    <a:ext uri="{9D8B030D-6E8A-4147-A177-3AD203B41FA5}">
                      <a16:colId xmlns:a16="http://schemas.microsoft.com/office/drawing/2014/main" val="20006"/>
                    </a:ext>
                  </a:extLst>
                </a:gridCol>
                <a:gridCol w="676316">
                  <a:extLst>
                    <a:ext uri="{9D8B030D-6E8A-4147-A177-3AD203B41FA5}">
                      <a16:colId xmlns:a16="http://schemas.microsoft.com/office/drawing/2014/main" val="20007"/>
                    </a:ext>
                  </a:extLst>
                </a:gridCol>
                <a:gridCol w="676316">
                  <a:extLst>
                    <a:ext uri="{9D8B030D-6E8A-4147-A177-3AD203B41FA5}">
                      <a16:colId xmlns:a16="http://schemas.microsoft.com/office/drawing/2014/main" val="20008"/>
                    </a:ext>
                  </a:extLst>
                </a:gridCol>
                <a:gridCol w="676316">
                  <a:extLst>
                    <a:ext uri="{9D8B030D-6E8A-4147-A177-3AD203B41FA5}">
                      <a16:colId xmlns:a16="http://schemas.microsoft.com/office/drawing/2014/main" val="20009"/>
                    </a:ext>
                  </a:extLst>
                </a:gridCol>
                <a:gridCol w="676316">
                  <a:extLst>
                    <a:ext uri="{9D8B030D-6E8A-4147-A177-3AD203B41FA5}">
                      <a16:colId xmlns:a16="http://schemas.microsoft.com/office/drawing/2014/main" val="20010"/>
                    </a:ext>
                  </a:extLst>
                </a:gridCol>
              </a:tblGrid>
              <a:tr h="223508">
                <a:tc>
                  <a:txBody>
                    <a:bodyPr/>
                    <a:lstStyle/>
                    <a:p>
                      <a:pPr marL="0" marR="0">
                        <a:lnSpc>
                          <a:spcPct val="115000"/>
                        </a:lnSpc>
                        <a:spcBef>
                          <a:spcPts val="0"/>
                        </a:spcBef>
                        <a:spcAft>
                          <a:spcPts val="0"/>
                        </a:spcAft>
                      </a:pPr>
                      <a:r>
                        <a:rPr lang="en-US" sz="1000" b="1" dirty="0">
                          <a:effectLst/>
                          <a:latin typeface="Calibri"/>
                          <a:ea typeface="Times New Roman"/>
                          <a:cs typeface="Times New Roman"/>
                        </a:rPr>
                        <a:t> </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Isaiah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Jeremiah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Ezekiel</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Joel</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Amos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Obadiah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Jonah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Nahum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a:effectLst/>
                          <a:latin typeface="Calibri"/>
                          <a:ea typeface="Times New Roman"/>
                          <a:cs typeface="Times New Roman"/>
                        </a:rPr>
                        <a:t>Zephaniah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dirty="0">
                          <a:effectLst/>
                          <a:latin typeface="Calibri"/>
                          <a:ea typeface="Times New Roman"/>
                          <a:cs typeface="Times New Roman"/>
                        </a:rPr>
                        <a:t>Zechariah</a:t>
                      </a:r>
                      <a:r>
                        <a:rPr lang="en-US" sz="1000" b="1" u="none" strike="noStrike" dirty="0">
                          <a:solidFill>
                            <a:srgbClr val="F06336"/>
                          </a:solidFill>
                          <a:effectLst/>
                          <a:latin typeface="Calibri"/>
                          <a:ea typeface="Times New Roman"/>
                          <a:cs typeface="Times New Roman"/>
                          <a:hlinkClick r:id="rId2"/>
                        </a:rPr>
                        <a:t>*</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Ammon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
                        </a:rPr>
                        <a:t>49:1–6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
                        </a:rPr>
                        <a:t>25:1–7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5"/>
                        </a:rPr>
                        <a:t>1:13–15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Arabia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6"/>
                        </a:rPr>
                        <a:t>21:13–17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07200">
                <a:tc>
                  <a:txBody>
                    <a:bodyPr/>
                    <a:lstStyle/>
                    <a:p>
                      <a:pPr marL="0" marR="0">
                        <a:lnSpc>
                          <a:spcPct val="115000"/>
                        </a:lnSpc>
                        <a:spcBef>
                          <a:spcPts val="0"/>
                        </a:spcBef>
                        <a:spcAft>
                          <a:spcPts val="0"/>
                        </a:spcAft>
                      </a:pPr>
                      <a:r>
                        <a:rPr lang="en-US" sz="1000" b="1">
                          <a:effectLst/>
                          <a:latin typeface="Calibri"/>
                          <a:ea typeface="Times New Roman"/>
                          <a:cs typeface="Times New Roman"/>
                        </a:rPr>
                        <a:t>Assyria (Nineveh)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7"/>
                        </a:rPr>
                        <a:t>10:5–19; 14:24–27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(Nineveh)</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74583">
                <a:tc>
                  <a:txBody>
                    <a:bodyPr/>
                    <a:lstStyle/>
                    <a:p>
                      <a:pPr marL="0" marR="0">
                        <a:lnSpc>
                          <a:spcPct val="115000"/>
                        </a:lnSpc>
                        <a:spcBef>
                          <a:spcPts val="0"/>
                        </a:spcBef>
                        <a:spcAft>
                          <a:spcPts val="0"/>
                        </a:spcAft>
                      </a:pPr>
                      <a:r>
                        <a:rPr lang="en-US" sz="1000" b="1">
                          <a:effectLst/>
                          <a:latin typeface="Calibri"/>
                          <a:ea typeface="Times New Roman"/>
                          <a:cs typeface="Times New Roman"/>
                        </a:rPr>
                        <a:t>Babylon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8"/>
                        </a:rPr>
                        <a:t>13:1–14:23; 21:1–10; 46:1–47:15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9"/>
                        </a:rPr>
                        <a:t>50:1–51:64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0"/>
                        </a:rPr>
                        <a:t>2:9–12?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Damascus</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1"/>
                        </a:rPr>
                        <a:t>17:1–6?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2"/>
                        </a:rPr>
                        <a:t>49:23–27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3"/>
                        </a:rPr>
                        <a:t>1:3–5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4"/>
                        </a:rPr>
                        <a:t>9:1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Edom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5"/>
                        </a:rPr>
                        <a:t>21:11–12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6"/>
                        </a:rPr>
                        <a:t>49:7–22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7"/>
                        </a:rPr>
                        <a:t>25:12–14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8"/>
                        </a:rPr>
                        <a:t>1:11–12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19"/>
                        </a:rPr>
                        <a:t>1–14?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Egypt</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0"/>
                        </a:rPr>
                        <a:t>18:1–20:6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1"/>
                        </a:rPr>
                        <a:t>46:2–26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2"/>
                        </a:rPr>
                        <a:t>29:1–32:32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Elam</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3"/>
                        </a:rPr>
                        <a:t>49:34–39</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Ethiopia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4"/>
                        </a:rPr>
                        <a:t>2:12–15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Gaza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5"/>
                        </a:rPr>
                        <a:t>1:6–8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6"/>
                        </a:rPr>
                        <a:t>9:5</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07200">
                <a:tc>
                  <a:txBody>
                    <a:bodyPr/>
                    <a:lstStyle/>
                    <a:p>
                      <a:pPr marL="0" marR="0">
                        <a:lnSpc>
                          <a:spcPct val="115000"/>
                        </a:lnSpc>
                        <a:spcBef>
                          <a:spcPts val="0"/>
                        </a:spcBef>
                        <a:spcAft>
                          <a:spcPts val="0"/>
                        </a:spcAft>
                      </a:pPr>
                      <a:r>
                        <a:rPr lang="en-US" sz="1000" b="1">
                          <a:effectLst/>
                          <a:latin typeface="Calibri"/>
                          <a:ea typeface="Times New Roman"/>
                          <a:cs typeface="Times New Roman"/>
                        </a:rPr>
                        <a:t>Kedar and Hazor</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7"/>
                        </a:rPr>
                        <a:t>49:28–33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Lebanon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8"/>
                        </a:rPr>
                        <a:t>11:1–3?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Moab</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29"/>
                        </a:rPr>
                        <a:t>15:1–16:14</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0"/>
                        </a:rPr>
                        <a:t>48:1–47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1"/>
                        </a:rPr>
                        <a:t>25:8–11</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2"/>
                        </a:rPr>
                        <a:t>2:1–3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dirty="0">
                          <a:solidFill>
                            <a:srgbClr val="F06336"/>
                          </a:solidFill>
                          <a:effectLst/>
                          <a:latin typeface="Calibri"/>
                          <a:ea typeface="Times New Roman"/>
                          <a:cs typeface="Times New Roman"/>
                          <a:hlinkClick r:id="rId33"/>
                        </a:rPr>
                        <a:t>2:8–11</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23508">
                <a:tc>
                  <a:txBody>
                    <a:bodyPr/>
                    <a:lstStyle/>
                    <a:p>
                      <a:pPr marL="0" marR="0">
                        <a:lnSpc>
                          <a:spcPct val="115000"/>
                        </a:lnSpc>
                        <a:spcBef>
                          <a:spcPts val="0"/>
                        </a:spcBef>
                        <a:spcAft>
                          <a:spcPts val="0"/>
                        </a:spcAft>
                      </a:pPr>
                      <a:r>
                        <a:rPr lang="en-US" sz="1000" b="1">
                          <a:effectLst/>
                          <a:latin typeface="Calibri"/>
                          <a:ea typeface="Times New Roman"/>
                          <a:cs typeface="Times New Roman"/>
                        </a:rPr>
                        <a:t>Philistia</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4"/>
                        </a:rPr>
                        <a:t>14:28–32</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5"/>
                        </a:rPr>
                        <a:t>47:1–7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6"/>
                        </a:rPr>
                        <a:t>25:15–17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8"/>
                        </a:rPr>
                        <a:t>2:5–7</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9"/>
                        </a:rPr>
                        <a:t>9:6</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590891">
                <a:tc>
                  <a:txBody>
                    <a:bodyPr/>
                    <a:lstStyle/>
                    <a:p>
                      <a:pPr marL="0" marR="0">
                        <a:lnSpc>
                          <a:spcPct val="115000"/>
                        </a:lnSpc>
                        <a:spcBef>
                          <a:spcPts val="0"/>
                        </a:spcBef>
                        <a:spcAft>
                          <a:spcPts val="0"/>
                        </a:spcAft>
                      </a:pPr>
                      <a:r>
                        <a:rPr lang="en-US" sz="1000" b="1">
                          <a:effectLst/>
                          <a:latin typeface="Calibri"/>
                          <a:ea typeface="Times New Roman"/>
                          <a:cs typeface="Times New Roman"/>
                        </a:rPr>
                        <a:t>Tyre</a:t>
                      </a:r>
                      <a:br>
                        <a:rPr lang="en-US" sz="1000" b="1">
                          <a:effectLst/>
                          <a:latin typeface="Calibri"/>
                          <a:ea typeface="Times New Roman"/>
                          <a:cs typeface="Times New Roman"/>
                        </a:rPr>
                      </a:br>
                      <a:r>
                        <a:rPr lang="en-US" sz="1000" b="1" i="1">
                          <a:effectLst/>
                          <a:latin typeface="Calibri"/>
                          <a:ea typeface="Times New Roman"/>
                          <a:cs typeface="Times New Roman"/>
                        </a:rPr>
                        <a:t>Sidon</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0"/>
                        </a:rPr>
                        <a:t>23:1–18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1"/>
                        </a:rPr>
                        <a:t>26:1–28:19; 28:20–23</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37"/>
                        </a:rPr>
                        <a:t>3:4–8</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a:solidFill>
                            <a:srgbClr val="F06336"/>
                          </a:solidFill>
                          <a:effectLst/>
                          <a:latin typeface="Calibri"/>
                          <a:ea typeface="Times New Roman"/>
                          <a:cs typeface="Times New Roman"/>
                          <a:hlinkClick r:id="rId42"/>
                        </a:rPr>
                        <a:t>1:9–10</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effectLst/>
                          <a:latin typeface="Calibri"/>
                          <a:ea typeface="Times New Roman"/>
                          <a:cs typeface="Times New Roman"/>
                        </a:rPr>
                        <a:t> </a:t>
                      </a:r>
                      <a:endParaRPr lang="en-US" sz="100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b="1" u="none" strike="noStrike" dirty="0">
                          <a:solidFill>
                            <a:srgbClr val="F06336"/>
                          </a:solidFill>
                          <a:effectLst/>
                          <a:latin typeface="Calibri"/>
                          <a:ea typeface="Times New Roman"/>
                          <a:cs typeface="Times New Roman"/>
                          <a:hlinkClick r:id="rId43"/>
                        </a:rPr>
                        <a:t>9:2–3</a:t>
                      </a:r>
                      <a:endParaRPr lang="en-US" sz="1000" dirty="0">
                        <a:effectLst/>
                        <a:latin typeface="Calibri"/>
                        <a:ea typeface="Calibri"/>
                        <a:cs typeface="Times New Roman"/>
                      </a:endParaRPr>
                    </a:p>
                  </a:txBody>
                  <a:tcPr marL="24136" marR="24136" marT="24138" marB="24138">
                    <a:lnL w="12700" cap="flat" cmpd="sng" algn="ctr">
                      <a:solidFill>
                        <a:srgbClr val="818285"/>
                      </a:solidFill>
                      <a:prstDash val="solid"/>
                      <a:round/>
                      <a:headEnd type="none" w="med" len="med"/>
                      <a:tailEnd type="none" w="med" len="med"/>
                    </a:lnL>
                    <a:lnR w="12700" cap="flat" cmpd="sng" algn="ctr">
                      <a:solidFill>
                        <a:srgbClr val="818285"/>
                      </a:solidFill>
                      <a:prstDash val="solid"/>
                      <a:round/>
                      <a:headEnd type="none" w="med" len="med"/>
                      <a:tailEnd type="none" w="med" len="med"/>
                    </a:lnR>
                    <a:lnT w="12700" cap="flat" cmpd="sng" algn="ctr">
                      <a:solidFill>
                        <a:srgbClr val="818285"/>
                      </a:solidFill>
                      <a:prstDash val="solid"/>
                      <a:round/>
                      <a:headEnd type="none" w="med" len="med"/>
                      <a:tailEnd type="none" w="med" len="med"/>
                    </a:lnT>
                    <a:lnB w="12700" cap="flat" cmpd="sng" algn="ctr">
                      <a:solidFill>
                        <a:srgbClr val="818285"/>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243921" name="Rectangle 4"/>
          <p:cNvSpPr>
            <a:spLocks noChangeArrowheads="1"/>
          </p:cNvSpPr>
          <p:nvPr/>
        </p:nvSpPr>
        <p:spPr bwMode="auto">
          <a:xfrm>
            <a:off x="82550" y="-604838"/>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5" name="Rectangle 4">
            <a:extLst>
              <a:ext uri="{FF2B5EF4-FFF2-40B4-BE49-F238E27FC236}">
                <a16:creationId xmlns:a16="http://schemas.microsoft.com/office/drawing/2014/main" id="{0898A22E-FE49-4DB1-810F-0CCD37F568E6}"/>
              </a:ext>
            </a:extLst>
          </p:cNvPr>
          <p:cNvSpPr/>
          <p:nvPr/>
        </p:nvSpPr>
        <p:spPr>
          <a:xfrm>
            <a:off x="7476067" y="1851742"/>
            <a:ext cx="546945" cy="2589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70C0"/>
                </a:solidFill>
                <a:effectLst/>
                <a:uLnTx/>
                <a:uFillTx/>
                <a:latin typeface="Calibri"/>
                <a:ea typeface="Times New Roman"/>
                <a:cs typeface="Times New Roman"/>
                <a:hlinkClick r:id="rId33">
                  <a:extLst>
                    <a:ext uri="{A12FA001-AC4F-418D-AE19-62706E023703}">
                      <ahyp:hlinkClr xmlns:ahyp="http://schemas.microsoft.com/office/drawing/2018/hyperlinkcolor" val="tx"/>
                    </a:ext>
                  </a:extLst>
                </a:hlinkClick>
              </a:rPr>
              <a:t>2:8–11</a:t>
            </a:r>
            <a:endParaRPr kumimoji="0" lang="en-US" sz="1000" b="0" i="0" u="none" strike="noStrike" kern="1200" cap="none" spc="0" normalizeH="0" baseline="0" noProof="0" dirty="0">
              <a:ln>
                <a:noFill/>
              </a:ln>
              <a:solidFill>
                <a:srgbClr val="0070C0"/>
              </a:solidFill>
              <a:effectLst/>
              <a:uLnTx/>
              <a:uFillTx/>
              <a:latin typeface="Calibri"/>
              <a:ea typeface="Calibri"/>
              <a:cs typeface="Times New Roman"/>
            </a:endParaRPr>
          </a:p>
        </p:txBody>
      </p:sp>
      <p:sp>
        <p:nvSpPr>
          <p:cNvPr id="3" name="Rectangle 2">
            <a:extLst>
              <a:ext uri="{FF2B5EF4-FFF2-40B4-BE49-F238E27FC236}">
                <a16:creationId xmlns:a16="http://schemas.microsoft.com/office/drawing/2014/main" id="{C864C014-D60E-5D7B-6B9A-CF8C2C2516E0}"/>
              </a:ext>
            </a:extLst>
          </p:cNvPr>
          <p:cNvSpPr/>
          <p:nvPr/>
        </p:nvSpPr>
        <p:spPr>
          <a:xfrm>
            <a:off x="1030760" y="2037394"/>
            <a:ext cx="7567808" cy="409303"/>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CA0003-06C4-3B63-E5F0-A4A33B9250A8}"/>
              </a:ext>
            </a:extLst>
          </p:cNvPr>
          <p:cNvSpPr/>
          <p:nvPr/>
        </p:nvSpPr>
        <p:spPr>
          <a:xfrm>
            <a:off x="5755950" y="1342885"/>
            <a:ext cx="676275" cy="4861970"/>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68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77EF7AB-925F-89CC-CD2D-309716A46F03}"/>
              </a:ext>
            </a:extLst>
          </p:cNvPr>
          <p:cNvSpPr>
            <a:spLocks noGrp="1" noChangeArrowheads="1"/>
          </p:cNvSpPr>
          <p:nvPr>
            <p:ph type="title"/>
          </p:nvPr>
        </p:nvSpPr>
        <p:spPr/>
        <p:txBody>
          <a:bodyPr/>
          <a:lstStyle/>
          <a:p>
            <a:r>
              <a:rPr lang="en-US" altLang="en-US"/>
              <a:t>Class Objectives</a:t>
            </a:r>
          </a:p>
        </p:txBody>
      </p:sp>
      <p:sp>
        <p:nvSpPr>
          <p:cNvPr id="63492" name="Text Box 4">
            <a:extLst>
              <a:ext uri="{FF2B5EF4-FFF2-40B4-BE49-F238E27FC236}">
                <a16:creationId xmlns:a16="http://schemas.microsoft.com/office/drawing/2014/main" id="{6DF12F80-6209-2E72-205A-D52B1270926A}"/>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3493" name="Text Box 5">
            <a:extLst>
              <a:ext uri="{FF2B5EF4-FFF2-40B4-BE49-F238E27FC236}">
                <a16:creationId xmlns:a16="http://schemas.microsoft.com/office/drawing/2014/main" id="{02C864C9-3620-668F-359E-32A28EFC0CE9}"/>
              </a:ext>
            </a:extLst>
          </p:cNvPr>
          <p:cNvSpPr txBox="1">
            <a:spLocks noChangeArrowheads="1"/>
          </p:cNvSpPr>
          <p:nvPr/>
        </p:nvSpPr>
        <p:spPr bwMode="ltGray">
          <a:xfrm>
            <a:off x="1030147" y="1622555"/>
            <a:ext cx="7391400" cy="48320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Evidence of the Inspiration of the Scriptures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Learn timeline and events occurring for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Establish a connection between the Old Testament to the New Testament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Examine what God desires for His people as told us by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Exercise our Bible Study Skills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ACD8-21CD-4057-8AAE-8BACB20C9DD8}"/>
              </a:ext>
            </a:extLst>
          </p:cNvPr>
          <p:cNvSpPr>
            <a:spLocks noGrp="1"/>
          </p:cNvSpPr>
          <p:nvPr>
            <p:ph type="title"/>
          </p:nvPr>
        </p:nvSpPr>
        <p:spPr/>
        <p:txBody>
          <a:bodyPr/>
          <a:lstStyle/>
          <a:p>
            <a:r>
              <a:rPr lang="en-US" dirty="0"/>
              <a:t>Jonah’s Work Prior to His Calling</a:t>
            </a:r>
          </a:p>
        </p:txBody>
      </p:sp>
      <p:sp>
        <p:nvSpPr>
          <p:cNvPr id="3" name="Content Placeholder 2">
            <a:extLst>
              <a:ext uri="{FF2B5EF4-FFF2-40B4-BE49-F238E27FC236}">
                <a16:creationId xmlns:a16="http://schemas.microsoft.com/office/drawing/2014/main" id="{D2385133-E13D-461E-887B-053D23AD652D}"/>
              </a:ext>
            </a:extLst>
          </p:cNvPr>
          <p:cNvSpPr>
            <a:spLocks noGrp="1"/>
          </p:cNvSpPr>
          <p:nvPr>
            <p:ph idx="1"/>
          </p:nvPr>
        </p:nvSpPr>
        <p:spPr/>
        <p:txBody>
          <a:bodyPr/>
          <a:lstStyle/>
          <a:p>
            <a:endParaRPr lang="en-US" dirty="0"/>
          </a:p>
        </p:txBody>
      </p:sp>
      <p:pic>
        <p:nvPicPr>
          <p:cNvPr id="5" name="Picture 4" descr="J:\Temp\BibleMaps &amp; Clipart\Waldron Bible Maps\JPEG Folder\Jeroboam II.jpg">
            <a:extLst>
              <a:ext uri="{FF2B5EF4-FFF2-40B4-BE49-F238E27FC236}">
                <a16:creationId xmlns:a16="http://schemas.microsoft.com/office/drawing/2014/main" id="{7A7C5961-33FC-4D47-9267-52A2BEA30C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0905" y="907367"/>
            <a:ext cx="5226147" cy="573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A0E41DC1-0A75-4277-814B-B454CBDD26AD}"/>
              </a:ext>
            </a:extLst>
          </p:cNvPr>
          <p:cNvSpPr txBox="1">
            <a:spLocks noChangeArrowheads="1"/>
          </p:cNvSpPr>
          <p:nvPr/>
        </p:nvSpPr>
        <p:spPr bwMode="ltGray">
          <a:xfrm>
            <a:off x="354111" y="1571234"/>
            <a:ext cx="3416031" cy="452431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2 Kings 14:23 - 26 (NKJV)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0F243E">
                    <a:lumMod val="50000"/>
                  </a:srgbClr>
                </a:solidFill>
                <a:effectLst/>
                <a:uLnTx/>
                <a:uFillTx/>
                <a:latin typeface="Calibri" panose="020F0502020204030204" pitchFamily="34" charset="0"/>
                <a:ea typeface="+mn-ea"/>
                <a:cs typeface="+mn-cs"/>
              </a:rPr>
              <a:t>25 </a:t>
            </a:r>
            <a:r>
              <a:rPr kumimoji="0" lang="en-US" altLang="en-US" sz="1800" b="0" i="0" u="sng"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He restored the territory of Israel from the entrance of </a:t>
            </a:r>
            <a:r>
              <a:rPr kumimoji="0" lang="en-US" altLang="en-US" sz="1800" b="0" i="0" u="sng" strike="noStrike" kern="1200" cap="none" spc="0" normalizeH="0" baseline="0" noProof="0" dirty="0" err="1">
                <a:ln>
                  <a:noFill/>
                </a:ln>
                <a:solidFill>
                  <a:srgbClr val="0F243E">
                    <a:lumMod val="50000"/>
                  </a:srgbClr>
                </a:solidFill>
                <a:effectLst/>
                <a:uLnTx/>
                <a:uFillTx/>
                <a:latin typeface="Calibri" panose="020F0502020204030204" pitchFamily="34" charset="0"/>
                <a:ea typeface="+mn-ea"/>
                <a:cs typeface="+mn-cs"/>
              </a:rPr>
              <a:t>Hamath</a:t>
            </a:r>
            <a:r>
              <a:rPr kumimoji="0" lang="en-US" altLang="en-US" sz="1800" b="0" i="0" u="sng"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to the Sea of the Arabah</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according to the word of the Lord God of Israel,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which He had spoken through His servant </a:t>
            </a:r>
            <a:r>
              <a:rPr kumimoji="0" lang="en-US" altLang="en-US" sz="1800" b="0" i="0" u="sng"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Jonah the son of </a:t>
            </a:r>
            <a:r>
              <a:rPr kumimoji="0" lang="en-US" altLang="en-US" sz="1800" b="0" i="0" u="sng" strike="noStrike" kern="1200" cap="none" spc="0" normalizeH="0" baseline="0" noProof="0" dirty="0" err="1">
                <a:ln>
                  <a:noFill/>
                </a:ln>
                <a:solidFill>
                  <a:srgbClr val="0F243E">
                    <a:lumMod val="50000"/>
                  </a:srgbClr>
                </a:solidFill>
                <a:effectLst/>
                <a:uLnTx/>
                <a:uFillTx/>
                <a:latin typeface="Calibri" panose="020F0502020204030204" pitchFamily="34" charset="0"/>
                <a:ea typeface="+mn-ea"/>
                <a:cs typeface="+mn-cs"/>
              </a:rPr>
              <a:t>Amittai</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the prophet who </a:t>
            </a:r>
            <a:r>
              <a:rPr kumimoji="0" lang="en-US" altLang="en-US" sz="1800" b="0" i="1"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was</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from Gath </a:t>
            </a:r>
            <a:r>
              <a:rPr kumimoji="0" lang="en-US" altLang="en-US" sz="1800" b="0" i="0" u="none" strike="noStrike" kern="1200" cap="none" spc="0" normalizeH="0" baseline="0" noProof="0" dirty="0" err="1">
                <a:ln>
                  <a:noFill/>
                </a:ln>
                <a:solidFill>
                  <a:srgbClr val="0F243E">
                    <a:lumMod val="50000"/>
                  </a:srgbClr>
                </a:solidFill>
                <a:effectLst/>
                <a:uLnTx/>
                <a:uFillTx/>
                <a:latin typeface="Calibri" panose="020F0502020204030204" pitchFamily="34" charset="0"/>
                <a:ea typeface="+mn-ea"/>
                <a:cs typeface="+mn-cs"/>
              </a:rPr>
              <a:t>Hepher</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a:t>
            </a:r>
            <a:r>
              <a:rPr kumimoji="0" lang="en-US" altLang="en-US" sz="1800" b="0" i="0" u="none" strike="noStrike" kern="1200" cap="none" spc="0" normalizeH="0" baseline="30000" noProof="0" dirty="0">
                <a:ln>
                  <a:noFill/>
                </a:ln>
                <a:solidFill>
                  <a:srgbClr val="0F243E">
                    <a:lumMod val="50000"/>
                  </a:srgbClr>
                </a:solidFill>
                <a:effectLst/>
                <a:uLnTx/>
                <a:uFillTx/>
                <a:latin typeface="Calibri" panose="020F0502020204030204" pitchFamily="34" charset="0"/>
                <a:ea typeface="+mn-ea"/>
                <a:cs typeface="+mn-cs"/>
              </a:rPr>
              <a:t>26</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For the Lord saw </a:t>
            </a:r>
            <a:r>
              <a:rPr kumimoji="0" lang="en-US" altLang="en-US" sz="1800" b="0" i="1"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that</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the affliction of Israel </a:t>
            </a:r>
            <a:r>
              <a:rPr kumimoji="0" lang="en-US" altLang="en-US" sz="1800" b="0" i="1"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was</a:t>
            </a:r>
            <a:r>
              <a:rPr kumimoji="0" lang="en-US" altLang="en-US" sz="1800" b="0" i="0" u="none" strike="noStrike" kern="1200" cap="none" spc="0" normalizeH="0" baseline="0" noProof="0" dirty="0">
                <a:ln>
                  <a:noFill/>
                </a:ln>
                <a:solidFill>
                  <a:srgbClr val="0F243E">
                    <a:lumMod val="50000"/>
                  </a:srgbClr>
                </a:solidFill>
                <a:effectLst/>
                <a:uLnTx/>
                <a:uFillTx/>
                <a:latin typeface="Calibri" panose="020F0502020204030204" pitchFamily="34" charset="0"/>
                <a:ea typeface="+mn-ea"/>
                <a:cs typeface="+mn-cs"/>
              </a:rPr>
              <a:t> very bitter; and whether bond or free, there was no helper for Israel.  </a:t>
            </a:r>
          </a:p>
        </p:txBody>
      </p:sp>
      <p:cxnSp>
        <p:nvCxnSpPr>
          <p:cNvPr id="8" name="Straight Arrow Connector 7">
            <a:extLst>
              <a:ext uri="{FF2B5EF4-FFF2-40B4-BE49-F238E27FC236}">
                <a16:creationId xmlns:a16="http://schemas.microsoft.com/office/drawing/2014/main" id="{B94433F4-4285-4933-929B-50C76A834EC6}"/>
              </a:ext>
            </a:extLst>
          </p:cNvPr>
          <p:cNvCxnSpPr>
            <a:cxnSpLocks/>
          </p:cNvCxnSpPr>
          <p:nvPr/>
        </p:nvCxnSpPr>
        <p:spPr>
          <a:xfrm flipV="1">
            <a:off x="6465888" y="2356340"/>
            <a:ext cx="223300" cy="53457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58518DE-0F6B-4C78-B65F-DAE4C2761D5A}"/>
              </a:ext>
            </a:extLst>
          </p:cNvPr>
          <p:cNvCxnSpPr>
            <a:cxnSpLocks/>
          </p:cNvCxnSpPr>
          <p:nvPr/>
        </p:nvCxnSpPr>
        <p:spPr>
          <a:xfrm flipH="1">
            <a:off x="5401996" y="5851122"/>
            <a:ext cx="126608" cy="48885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6F674C86-6150-438E-B3BA-0A8E9C96191B}"/>
              </a:ext>
            </a:extLst>
          </p:cNvPr>
          <p:cNvCxnSpPr>
            <a:cxnSpLocks/>
          </p:cNvCxnSpPr>
          <p:nvPr/>
        </p:nvCxnSpPr>
        <p:spPr>
          <a:xfrm flipV="1">
            <a:off x="5315831" y="3945401"/>
            <a:ext cx="298937" cy="984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7EB8A534-B151-41A0-85E9-16AAFE4648FC}"/>
              </a:ext>
            </a:extLst>
          </p:cNvPr>
          <p:cNvCxnSpPr>
            <a:cxnSpLocks/>
          </p:cNvCxnSpPr>
          <p:nvPr/>
        </p:nvCxnSpPr>
        <p:spPr>
          <a:xfrm>
            <a:off x="4542401" y="4283612"/>
            <a:ext cx="346568" cy="1828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4220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3">
            <a:extLst>
              <a:ext uri="{FF2B5EF4-FFF2-40B4-BE49-F238E27FC236}">
                <a16:creationId xmlns:a16="http://schemas.microsoft.com/office/drawing/2014/main" id="{38DD0241-B61E-4DFC-97F6-AC6D96D327BD}"/>
              </a:ext>
            </a:extLst>
          </p:cNvPr>
          <p:cNvGrpSpPr>
            <a:grpSpLocks noGrp="1" noUngrp="1" noChangeAspect="1"/>
          </p:cNvGrpSpPr>
          <p:nvPr/>
        </p:nvGrpSpPr>
        <p:grpSpPr bwMode="auto">
          <a:xfrm>
            <a:off x="0" y="0"/>
            <a:ext cx="9347981" cy="6578381"/>
            <a:chOff x="685800" y="828675"/>
            <a:chExt cx="7945784" cy="5592022"/>
          </a:xfrm>
        </p:grpSpPr>
        <p:pic>
          <p:nvPicPr>
            <p:cNvPr id="53251" name="Picture 1" descr="Gath hepher from east, tb110106368dxo">
              <a:extLst>
                <a:ext uri="{FF2B5EF4-FFF2-40B4-BE49-F238E27FC236}">
                  <a16:creationId xmlns:a16="http://schemas.microsoft.com/office/drawing/2014/main" id="{5E4CB623-3B08-4A5B-8A68-AC0E38CA5F21}"/>
                </a:ext>
              </a:extLst>
            </p:cNvPr>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a:extLst>
                <a:ext uri="{FF2B5EF4-FFF2-40B4-BE49-F238E27FC236}">
                  <a16:creationId xmlns:a16="http://schemas.microsoft.com/office/drawing/2014/main" id="{9333C770-D47F-455D-91D3-BA6A84F2025D}"/>
                </a:ext>
              </a:extLst>
            </p:cNvPr>
            <p:cNvSpPr>
              <a:spLocks noChangeArrowheads="1"/>
            </p:cNvSpPr>
            <p:nvPr/>
          </p:nvSpPr>
          <p:spPr bwMode="auto">
            <a:xfrm>
              <a:off x="859184" y="6077931"/>
              <a:ext cx="7772400" cy="34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Gath </a:t>
              </a:r>
              <a:r>
                <a:rPr kumimoji="0" lang="en-US" altLang="en-US" sz="2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Hepher</a:t>
              </a:r>
              <a:r>
                <a:rPr kumimoji="0" lang="en-US" alt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from east</a:t>
              </a:r>
            </a:p>
          </p:txBody>
        </p:sp>
      </p:grpSp>
    </p:spTree>
    <p:extLst>
      <p:ext uri="{BB962C8B-B14F-4D97-AF65-F5344CB8AC3E}">
        <p14:creationId xmlns:p14="http://schemas.microsoft.com/office/powerpoint/2010/main" val="187023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a:xfrm>
            <a:off x="258763" y="-125413"/>
            <a:ext cx="8131175" cy="1143001"/>
          </a:xfrm>
        </p:spPr>
        <p:txBody>
          <a:bodyPr/>
          <a:lstStyle/>
          <a:p>
            <a:pPr eaLnBrk="1" hangingPunct="1"/>
            <a:r>
              <a:rPr lang="en-US" altLang="en-US" sz="4000"/>
              <a:t>What was Jonah Commanded to do? </a:t>
            </a:r>
          </a:p>
        </p:txBody>
      </p:sp>
      <p:sp>
        <p:nvSpPr>
          <p:cNvPr id="3" name="TextBox 2"/>
          <p:cNvSpPr txBox="1"/>
          <p:nvPr/>
        </p:nvSpPr>
        <p:spPr>
          <a:xfrm>
            <a:off x="130175" y="4795838"/>
            <a:ext cx="8883650" cy="2032000"/>
          </a:xfrm>
          <a:prstGeom prst="rect">
            <a:avLst/>
          </a:prstGeom>
          <a:solidFill>
            <a:schemeClr val="accent4">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Jonah 1:1-3(NKJV)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1</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Now the word of the Lord came to Jonah the son of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Amittai</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saying,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2</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“Arise, go to Nineveh, that great city, and cry out against it; for their wickedness has come up before Me.”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3</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But Jonah arose to flee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from the presence of the Lord. He went down to Joppa, and found a ship going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so he paid the fare, and went down into it, to go with them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from the presence of the Lord. </a:t>
            </a:r>
          </a:p>
        </p:txBody>
      </p:sp>
    </p:spTree>
    <p:extLst>
      <p:ext uri="{BB962C8B-B14F-4D97-AF65-F5344CB8AC3E}">
        <p14:creationId xmlns:p14="http://schemas.microsoft.com/office/powerpoint/2010/main" val="1250161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C7F0-B16C-73B3-7D2F-12C4BB7713E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76587BD-754B-1BE3-9983-59608A67D39B}"/>
              </a:ext>
            </a:extLst>
          </p:cNvPr>
          <p:cNvPicPr>
            <a:picLocks noChangeAspect="1"/>
          </p:cNvPicPr>
          <p:nvPr/>
        </p:nvPicPr>
        <p:blipFill>
          <a:blip r:embed="rId2"/>
          <a:stretch>
            <a:fillRect/>
          </a:stretch>
        </p:blipFill>
        <p:spPr>
          <a:xfrm>
            <a:off x="0" y="594017"/>
            <a:ext cx="9144000" cy="5669966"/>
          </a:xfrm>
          <a:prstGeom prst="rect">
            <a:avLst/>
          </a:prstGeom>
        </p:spPr>
      </p:pic>
      <p:sp>
        <p:nvSpPr>
          <p:cNvPr id="5" name="Star: 5 Points 4">
            <a:extLst>
              <a:ext uri="{FF2B5EF4-FFF2-40B4-BE49-F238E27FC236}">
                <a16:creationId xmlns:a16="http://schemas.microsoft.com/office/drawing/2014/main" id="{1AAC521D-B57F-BCCC-FD5C-F79ED104BA4D}"/>
              </a:ext>
            </a:extLst>
          </p:cNvPr>
          <p:cNvSpPr/>
          <p:nvPr/>
        </p:nvSpPr>
        <p:spPr>
          <a:xfrm>
            <a:off x="2525232" y="2456120"/>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128A9583-3688-FB3B-2724-4149D2BAABC7}"/>
              </a:ext>
            </a:extLst>
          </p:cNvPr>
          <p:cNvSpPr/>
          <p:nvPr/>
        </p:nvSpPr>
        <p:spPr>
          <a:xfrm>
            <a:off x="295939" y="3948223"/>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99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BDD7-E7B4-6E55-E63F-114273B061B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A143246-8561-98DC-EFCE-C0FFFBF8869E}"/>
              </a:ext>
            </a:extLst>
          </p:cNvPr>
          <p:cNvPicPr>
            <a:picLocks noChangeAspect="1"/>
          </p:cNvPicPr>
          <p:nvPr/>
        </p:nvPicPr>
        <p:blipFill>
          <a:blip r:embed="rId2"/>
          <a:stretch>
            <a:fillRect/>
          </a:stretch>
        </p:blipFill>
        <p:spPr>
          <a:xfrm>
            <a:off x="119482" y="0"/>
            <a:ext cx="8905035" cy="6858000"/>
          </a:xfrm>
          <a:prstGeom prst="rect">
            <a:avLst/>
          </a:prstGeom>
        </p:spPr>
      </p:pic>
      <p:sp>
        <p:nvSpPr>
          <p:cNvPr id="5" name="Star: 5 Points 4">
            <a:extLst>
              <a:ext uri="{FF2B5EF4-FFF2-40B4-BE49-F238E27FC236}">
                <a16:creationId xmlns:a16="http://schemas.microsoft.com/office/drawing/2014/main" id="{4B72BAA1-40F5-BCC8-2D90-417315F6074F}"/>
              </a:ext>
            </a:extLst>
          </p:cNvPr>
          <p:cNvSpPr/>
          <p:nvPr/>
        </p:nvSpPr>
        <p:spPr>
          <a:xfrm>
            <a:off x="7777273" y="4571999"/>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42C8D5A-23C1-DBB5-0AFE-87E2FA785185}"/>
              </a:ext>
            </a:extLst>
          </p:cNvPr>
          <p:cNvSpPr/>
          <p:nvPr/>
        </p:nvSpPr>
        <p:spPr>
          <a:xfrm>
            <a:off x="593208" y="4054548"/>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21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57" y="234882"/>
            <a:ext cx="6477000" cy="1143000"/>
          </a:xfrm>
        </p:spPr>
        <p:txBody>
          <a:bodyPr/>
          <a:lstStyle/>
          <a:p>
            <a:r>
              <a:rPr lang="en-US" dirty="0"/>
              <a:t>Purple Dye – Core of Trade</a:t>
            </a:r>
          </a:p>
        </p:txBody>
      </p:sp>
      <p:pic>
        <p:nvPicPr>
          <p:cNvPr id="29698" name="Picture 2" descr="R:\OT Lessons-Danny\Jonah Obadiah Micah-2018-b\Phoenicians NG History May-June 2018\Phoenicia Trade Netwo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7" y="1466854"/>
            <a:ext cx="8059531" cy="4383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8164" y="-173288"/>
            <a:ext cx="2874602" cy="2208822"/>
          </a:xfrm>
          <a:prstGeom prst="rect">
            <a:avLst/>
          </a:prstGeom>
        </p:spPr>
      </p:pic>
      <p:sp>
        <p:nvSpPr>
          <p:cNvPr id="3" name="Star: 5 Points 2">
            <a:extLst>
              <a:ext uri="{FF2B5EF4-FFF2-40B4-BE49-F238E27FC236}">
                <a16:creationId xmlns:a16="http://schemas.microsoft.com/office/drawing/2014/main" id="{FFE0D60F-2937-E98E-44F0-138567CEC77F}"/>
              </a:ext>
            </a:extLst>
          </p:cNvPr>
          <p:cNvSpPr/>
          <p:nvPr/>
        </p:nvSpPr>
        <p:spPr>
          <a:xfrm>
            <a:off x="8553449" y="5082802"/>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4F297A14-73F4-58AA-67C3-2FFDF3B64A62}"/>
              </a:ext>
            </a:extLst>
          </p:cNvPr>
          <p:cNvSpPr/>
          <p:nvPr/>
        </p:nvSpPr>
        <p:spPr>
          <a:xfrm>
            <a:off x="2209356" y="4065620"/>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109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685800" y="2130425"/>
            <a:ext cx="7772400" cy="1470025"/>
          </a:xfrm>
        </p:spPr>
        <p:txBody>
          <a:bodyPr/>
          <a:lstStyle/>
          <a:p>
            <a:pPr eaLnBrk="1" hangingPunct="1"/>
            <a:endParaRPr lang="en-US" altLang="en-US"/>
          </a:p>
        </p:txBody>
      </p:sp>
      <p:sp>
        <p:nvSpPr>
          <p:cNvPr id="26627" name="Subtitle 2"/>
          <p:cNvSpPr>
            <a:spLocks noGrp="1"/>
          </p:cNvSpPr>
          <p:nvPr>
            <p:ph type="subTitle" idx="1"/>
          </p:nvPr>
        </p:nvSpPr>
        <p:spPr/>
        <p:txBody>
          <a:bodyPr/>
          <a:lstStyle/>
          <a:p>
            <a:pPr eaLnBrk="1" hangingPunct="1"/>
            <a:endParaRPr lang="en-US" altLang="en-US">
              <a:solidFill>
                <a:srgbClr val="898989"/>
              </a:solidFill>
            </a:endParaRPr>
          </a:p>
        </p:txBody>
      </p:sp>
      <p:pic>
        <p:nvPicPr>
          <p:cNvPr id="26628" name="Picture 4" descr="C:\ProgramData\WORDsearch\Library\StandardAtlas\Linked\images\StandardAtlas-10-lar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a:solidFill>
                  <a:srgbClr val="376092"/>
                </a:solidFill>
                <a:latin typeface="Times New Roman" pitchFamily="18" charset="0"/>
                <a:ea typeface="+mn-ea"/>
                <a:cs typeface="Times New Roman" pitchFamily="18" charset="0"/>
              </a:rPr>
              <a:t>Man of God</a:t>
            </a:r>
          </a:p>
        </p:txBody>
      </p:sp>
      <p:grpSp>
        <p:nvGrpSpPr>
          <p:cNvPr id="26630"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kern="1200" dirty="0" err="1">
                <a:solidFill>
                  <a:prstClr val="white"/>
                </a:solidFill>
                <a:latin typeface="Times New Roman" pitchFamily="18" charset="0"/>
                <a:cs typeface="Times New Roman" pitchFamily="18" charset="0"/>
              </a:rPr>
              <a:t>Ahijah</a:t>
            </a:r>
            <a:endParaRPr lang="en-US" sz="1000" kern="1200" dirty="0">
              <a:solidFill>
                <a:prstClr val="white"/>
              </a:solidFill>
              <a:latin typeface="Times New Roman" pitchFamily="18" charset="0"/>
              <a:cs typeface="Times New Roman" pitchFamily="18" charset="0"/>
            </a:endParaRPr>
          </a:p>
        </p:txBody>
      </p:sp>
      <p:sp>
        <p:nvSpPr>
          <p:cNvPr id="26632"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a:solidFill>
                  <a:srgbClr val="376092"/>
                </a:solidFill>
                <a:latin typeface="Times New Roman" pitchFamily="18" charset="0"/>
                <a:ea typeface="+mn-ea"/>
                <a:cs typeface="Times New Roman" pitchFamily="18" charset="0"/>
              </a:rPr>
              <a:t>Jehu</a:t>
            </a:r>
          </a:p>
        </p:txBody>
      </p:sp>
      <p:grpSp>
        <p:nvGrpSpPr>
          <p:cNvPr id="26633"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34"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a:solidFill>
                  <a:srgbClr val="376092"/>
                </a:solidFill>
                <a:latin typeface="Times New Roman" pitchFamily="18" charset="0"/>
                <a:ea typeface="+mn-ea"/>
                <a:cs typeface="Times New Roman" pitchFamily="18" charset="0"/>
              </a:rPr>
              <a:t>Man of God</a:t>
            </a:r>
          </a:p>
        </p:txBody>
      </p:sp>
      <p:grpSp>
        <p:nvGrpSpPr>
          <p:cNvPr id="26635"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26636"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37"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a:solidFill>
                  <a:srgbClr val="376092"/>
                </a:solidFill>
                <a:latin typeface="Times New Roman" pitchFamily="18" charset="0"/>
                <a:ea typeface="+mn-ea"/>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kern="1200" dirty="0" err="1">
                <a:solidFill>
                  <a:prstClr val="white"/>
                </a:solidFill>
                <a:latin typeface="Times New Roman" pitchFamily="18" charset="0"/>
                <a:cs typeface="Times New Roman" pitchFamily="18" charset="0"/>
              </a:rPr>
              <a:t>Shemaiah</a:t>
            </a:r>
            <a:endParaRPr lang="en-US" sz="1000" kern="1200" dirty="0">
              <a:solidFill>
                <a:prstClr val="white"/>
              </a:solidFill>
              <a:latin typeface="Times New Roman" pitchFamily="18" charset="0"/>
              <a:cs typeface="Times New Roman" pitchFamily="18" charset="0"/>
            </a:endParaRPr>
          </a:p>
        </p:txBody>
      </p:sp>
      <p:sp>
        <p:nvSpPr>
          <p:cNvPr id="26639"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a:solidFill>
                  <a:srgbClr val="376092"/>
                </a:solidFill>
                <a:latin typeface="Times New Roman" pitchFamily="18" charset="0"/>
                <a:ea typeface="+mn-ea"/>
                <a:cs typeface="Times New Roman" pitchFamily="18" charset="0"/>
              </a:rPr>
              <a:t>Azariah</a:t>
            </a:r>
          </a:p>
        </p:txBody>
      </p:sp>
      <p:grpSp>
        <p:nvGrpSpPr>
          <p:cNvPr id="26640"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26641"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kern="1200" dirty="0" err="1">
                <a:solidFill>
                  <a:srgbClr val="376092"/>
                </a:solidFill>
                <a:latin typeface="Times New Roman" pitchFamily="18" charset="0"/>
                <a:ea typeface="+mn-ea"/>
                <a:cs typeface="Times New Roman" pitchFamily="18" charset="0"/>
              </a:rPr>
              <a:t>Hanani</a:t>
            </a:r>
            <a:endParaRPr lang="en-US" altLang="en-US" sz="1000" kern="1200" dirty="0">
              <a:solidFill>
                <a:srgbClr val="376092"/>
              </a:solidFill>
              <a:latin typeface="Times New Roman" pitchFamily="18" charset="0"/>
              <a:ea typeface="+mn-ea"/>
              <a:cs typeface="Times New Roman" pitchFamily="18" charset="0"/>
            </a:endParaRPr>
          </a:p>
        </p:txBody>
      </p:sp>
      <p:grpSp>
        <p:nvGrpSpPr>
          <p:cNvPr id="26642"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rot="16200000">
            <a:off x="8441532" y="1575594"/>
            <a:ext cx="881062" cy="368300"/>
          </a:xfrm>
          <a:prstGeom prst="rect">
            <a:avLst/>
          </a:prstGeom>
          <a:solidFill>
            <a:srgbClr val="996633"/>
          </a:solidFill>
        </p:spPr>
        <p:txBody>
          <a:bodyPr>
            <a:spAutoFit/>
          </a:bodyPr>
          <a:lstStyle/>
          <a:p>
            <a:pPr>
              <a:defRPr/>
            </a:pPr>
            <a:r>
              <a:rPr lang="en-US" sz="1800" kern="1200" dirty="0">
                <a:solidFill>
                  <a:prstClr val="white"/>
                </a:solidFill>
                <a:latin typeface="Calibri"/>
                <a:ea typeface="+mn-ea"/>
                <a:cs typeface="Arial" pitchFamily="34" charset="0"/>
              </a:rPr>
              <a:t>Syria</a:t>
            </a:r>
          </a:p>
        </p:txBody>
      </p:sp>
      <p:sp>
        <p:nvSpPr>
          <p:cNvPr id="33" name="TextBox 32"/>
          <p:cNvSpPr txBox="1"/>
          <p:nvPr/>
        </p:nvSpPr>
        <p:spPr>
          <a:xfrm rot="16200000">
            <a:off x="7962107" y="5218906"/>
            <a:ext cx="1835150" cy="369887"/>
          </a:xfrm>
          <a:prstGeom prst="rect">
            <a:avLst/>
          </a:prstGeom>
          <a:solidFill>
            <a:srgbClr val="996633"/>
          </a:solidFill>
          <a:ln>
            <a:solidFill>
              <a:schemeClr val="tx1"/>
            </a:solidFill>
          </a:ln>
        </p:spPr>
        <p:txBody>
          <a:bodyPr>
            <a:spAutoFit/>
          </a:bodyPr>
          <a:lstStyle>
            <a:defPPr>
              <a:defRPr lang="en-US"/>
            </a:defPPr>
            <a:lvl1pPr algn="ctr">
              <a:defRPr>
                <a:solidFill>
                  <a:schemeClr val="bg1"/>
                </a:solidFill>
              </a:defRPr>
            </a:lvl1pPr>
          </a:lstStyle>
          <a:p>
            <a:pPr>
              <a:defRPr/>
            </a:pPr>
            <a:r>
              <a:rPr lang="en-US" sz="1800" kern="1200" dirty="0">
                <a:solidFill>
                  <a:prstClr val="white"/>
                </a:solidFill>
                <a:latin typeface="Calibri"/>
                <a:ea typeface="+mn-ea"/>
                <a:cs typeface="Arial" pitchFamily="34" charset="0"/>
              </a:rPr>
              <a:t>Babylon/Persia</a:t>
            </a:r>
          </a:p>
        </p:txBody>
      </p:sp>
      <p:sp>
        <p:nvSpPr>
          <p:cNvPr id="42" name="TextBox 41"/>
          <p:cNvSpPr txBox="1"/>
          <p:nvPr/>
        </p:nvSpPr>
        <p:spPr>
          <a:xfrm rot="16200000">
            <a:off x="7884319" y="3296444"/>
            <a:ext cx="2009775" cy="369887"/>
          </a:xfrm>
          <a:prstGeom prst="rect">
            <a:avLst/>
          </a:prstGeom>
          <a:solidFill>
            <a:srgbClr val="996633"/>
          </a:solidFill>
          <a:ln>
            <a:solidFill>
              <a:schemeClr val="tx1"/>
            </a:solidFill>
          </a:ln>
        </p:spPr>
        <p:txBody>
          <a:bodyPr>
            <a:spAutoFit/>
          </a:bodyPr>
          <a:lstStyle/>
          <a:p>
            <a:pPr algn="ctr">
              <a:defRPr/>
            </a:pPr>
            <a:r>
              <a:rPr lang="en-US" sz="1800" kern="1200" dirty="0">
                <a:solidFill>
                  <a:prstClr val="white"/>
                </a:solidFill>
                <a:latin typeface="Calibri"/>
                <a:ea typeface="+mn-ea"/>
                <a:cs typeface="Arial" pitchFamily="34" charset="0"/>
              </a:rPr>
              <a:t>Assyria</a:t>
            </a:r>
          </a:p>
        </p:txBody>
      </p:sp>
      <p:sp>
        <p:nvSpPr>
          <p:cNvPr id="35" name="Right Brace 34"/>
          <p:cNvSpPr/>
          <p:nvPr/>
        </p:nvSpPr>
        <p:spPr>
          <a:xfrm rot="5400000">
            <a:off x="2841228" y="2742276"/>
            <a:ext cx="169070" cy="932918"/>
          </a:xfrm>
          <a:prstGeom prst="rightBrace">
            <a:avLst>
              <a:gd name="adj1" fmla="val 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800" kern="1200">
              <a:solidFill>
                <a:prstClr val="black"/>
              </a:solidFill>
              <a:cs typeface="Arial" pitchFamily="34" charset="0"/>
            </a:endParaRPr>
          </a:p>
        </p:txBody>
      </p:sp>
      <p:sp>
        <p:nvSpPr>
          <p:cNvPr id="38" name="Right Brace 37"/>
          <p:cNvSpPr/>
          <p:nvPr/>
        </p:nvSpPr>
        <p:spPr>
          <a:xfrm rot="5400000">
            <a:off x="2317655" y="5687124"/>
            <a:ext cx="169070" cy="682021"/>
          </a:xfrm>
          <a:prstGeom prst="rightBrace">
            <a:avLst>
              <a:gd name="adj1" fmla="val 0"/>
              <a:gd name="adj2" fmla="val 500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sz="1800" kern="1200">
              <a:solidFill>
                <a:prstClr val="black"/>
              </a:solidFill>
              <a:cs typeface="Arial" pitchFamily="34" charset="0"/>
            </a:endParaRPr>
          </a:p>
        </p:txBody>
      </p:sp>
    </p:spTree>
    <p:extLst>
      <p:ext uri="{BB962C8B-B14F-4D97-AF65-F5344CB8AC3E}">
        <p14:creationId xmlns:p14="http://schemas.microsoft.com/office/powerpoint/2010/main" val="1358755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endParaRPr lang="en-US" altLang="en-US"/>
          </a:p>
        </p:txBody>
      </p:sp>
      <p:sp>
        <p:nvSpPr>
          <p:cNvPr id="57347" name="Rectangle 5"/>
          <p:cNvSpPr>
            <a:spLocks noChangeArrowheads="1"/>
          </p:cNvSpPr>
          <p:nvPr/>
        </p:nvSpPr>
        <p:spPr bwMode="ltGray">
          <a:xfrm>
            <a:off x="1905000" y="142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pic>
        <p:nvPicPr>
          <p:cNvPr id="57348" name="Picture 4" descr="http://www.taiwandna.com/TunisianPhoenicia.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2"/>
          <p:cNvSpPr txBox="1">
            <a:spLocks noChangeArrowheads="1"/>
          </p:cNvSpPr>
          <p:nvPr/>
        </p:nvSpPr>
        <p:spPr bwMode="auto">
          <a:xfrm>
            <a:off x="5964238" y="327025"/>
            <a:ext cx="26892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30000" noProof="0">
                <a:ln>
                  <a:noFill/>
                </a:ln>
                <a:solidFill>
                  <a:srgbClr val="EAEAEA"/>
                </a:solidFill>
                <a:effectLst/>
                <a:uLnTx/>
                <a:uFillTx/>
                <a:latin typeface="Tahoma" pitchFamily="34" charset="0"/>
                <a:ea typeface="+mn-ea"/>
                <a:cs typeface="Tahoma" pitchFamily="34" charset="0"/>
                <a:sym typeface="Arial"/>
                <a:rtl val="0"/>
              </a:rPr>
              <a:t>4</a:t>
            </a:r>
            <a:r>
              <a:rPr kumimoji="0" lang="en-US" altLang="en-US" sz="2000" b="1" i="0" u="none" strike="noStrike" kern="1200" cap="none" spc="0" normalizeH="0" baseline="0" noProof="0">
                <a:ln>
                  <a:noFill/>
                </a:ln>
                <a:solidFill>
                  <a:srgbClr val="EAEAEA"/>
                </a:solidFill>
                <a:effectLst/>
                <a:uLnTx/>
                <a:uFillTx/>
                <a:latin typeface="Tahoma" pitchFamily="34" charset="0"/>
                <a:ea typeface="+mn-ea"/>
                <a:cs typeface="Tahoma" pitchFamily="34" charset="0"/>
                <a:sym typeface="Arial"/>
                <a:rtl val="0"/>
              </a:rPr>
              <a:t>But the Lord sent out a great wind on the sea, and there was a mighty tempest on the sea, so that the ship was about to be broken up.</a:t>
            </a:r>
          </a:p>
        </p:txBody>
      </p:sp>
    </p:spTree>
    <p:extLst>
      <p:ext uri="{BB962C8B-B14F-4D97-AF65-F5344CB8AC3E}">
        <p14:creationId xmlns:p14="http://schemas.microsoft.com/office/powerpoint/2010/main" val="4273235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a:t>Steps Taken by Sailors</a:t>
            </a:r>
            <a:br>
              <a:rPr lang="en-US" altLang="en-US"/>
            </a:br>
            <a:endParaRPr lang="en-US" altLang="en-US"/>
          </a:p>
        </p:txBody>
      </p:sp>
      <p:sp>
        <p:nvSpPr>
          <p:cNvPr id="67587" name="Rectangle 3"/>
          <p:cNvSpPr>
            <a:spLocks noGrp="1" noChangeArrowheads="1"/>
          </p:cNvSpPr>
          <p:nvPr>
            <p:ph type="body" idx="4294967295"/>
          </p:nvPr>
        </p:nvSpPr>
        <p:spPr>
          <a:xfrm>
            <a:off x="950950" y="1212111"/>
            <a:ext cx="8086725" cy="4912242"/>
          </a:xfrm>
          <a:solidFill>
            <a:schemeClr val="bg2"/>
          </a:solidFill>
        </p:spPr>
        <p:txBody>
          <a:bodyPr/>
          <a:lstStyle/>
          <a:p>
            <a:pPr marL="609600" indent="-609600" eaLnBrk="1" hangingPunct="1">
              <a:buFontTx/>
              <a:buAutoNum type="arabicPeriod"/>
            </a:pPr>
            <a:r>
              <a:rPr lang="en-US" altLang="en-US" sz="2400" dirty="0">
                <a:latin typeface="Tahoma" pitchFamily="34" charset="0"/>
              </a:rPr>
              <a:t>Cried out to his god (v5)</a:t>
            </a:r>
          </a:p>
          <a:p>
            <a:pPr marL="609600" indent="-609600" eaLnBrk="1" hangingPunct="1">
              <a:buFontTx/>
              <a:buAutoNum type="arabicPeriod"/>
            </a:pPr>
            <a:r>
              <a:rPr lang="en-US" altLang="en-US" sz="2400" dirty="0">
                <a:latin typeface="Tahoma" pitchFamily="34" charset="0"/>
              </a:rPr>
              <a:t>Threw cargo into the sea to lighten load (v5)</a:t>
            </a:r>
          </a:p>
          <a:p>
            <a:pPr marL="609600" indent="-609600" eaLnBrk="1" hangingPunct="1">
              <a:buFontTx/>
              <a:buAutoNum type="arabicPeriod"/>
            </a:pPr>
            <a:r>
              <a:rPr lang="en-US" altLang="en-US" sz="2400" dirty="0">
                <a:latin typeface="Tahoma" pitchFamily="34" charset="0"/>
              </a:rPr>
              <a:t>Cried out to their god/God (v5-6)</a:t>
            </a:r>
          </a:p>
          <a:p>
            <a:pPr marL="609600" indent="-609600" eaLnBrk="1" hangingPunct="1">
              <a:buFontTx/>
              <a:buAutoNum type="arabicPeriod"/>
            </a:pPr>
            <a:r>
              <a:rPr lang="en-US" altLang="en-US" sz="2400" dirty="0">
                <a:latin typeface="Tahoma" pitchFamily="34" charset="0"/>
              </a:rPr>
              <a:t>Cast lots to know who caused this trouble (v7)</a:t>
            </a:r>
          </a:p>
          <a:p>
            <a:pPr marL="609600" indent="-609600" eaLnBrk="1" hangingPunct="1">
              <a:buFontTx/>
              <a:buAutoNum type="arabicPeriod"/>
            </a:pPr>
            <a:r>
              <a:rPr lang="en-US" altLang="en-US" sz="2400" dirty="0">
                <a:latin typeface="Tahoma" pitchFamily="34" charset="0"/>
              </a:rPr>
              <a:t>Determine Jonah is the man (v7)</a:t>
            </a:r>
          </a:p>
          <a:p>
            <a:pPr marL="609600" indent="-609600" eaLnBrk="1" hangingPunct="1">
              <a:buFontTx/>
              <a:buAutoNum type="arabicPeriod"/>
            </a:pPr>
            <a:r>
              <a:rPr lang="en-US" altLang="en-US" sz="2400" dirty="0">
                <a:latin typeface="Tahoma" pitchFamily="34" charset="0"/>
              </a:rPr>
              <a:t>Ask what shall we do (v11-12)</a:t>
            </a:r>
          </a:p>
          <a:p>
            <a:pPr marL="609600" indent="-609600" eaLnBrk="1" hangingPunct="1">
              <a:buFontTx/>
              <a:buAutoNum type="arabicPeriod"/>
            </a:pPr>
            <a:r>
              <a:rPr lang="en-US" altLang="en-US" sz="2400" dirty="0">
                <a:latin typeface="Tahoma" pitchFamily="34" charset="0"/>
              </a:rPr>
              <a:t>Rowed hard to return to the land (v13)</a:t>
            </a:r>
          </a:p>
          <a:p>
            <a:pPr marL="609600" indent="-609600" eaLnBrk="1" hangingPunct="1">
              <a:buFontTx/>
              <a:buAutoNum type="arabicPeriod"/>
            </a:pPr>
            <a:r>
              <a:rPr lang="en-US" altLang="en-US" sz="2400" dirty="0">
                <a:latin typeface="Tahoma" pitchFamily="34" charset="0"/>
              </a:rPr>
              <a:t>Cried out to Lord to not charge them (v14)</a:t>
            </a:r>
          </a:p>
          <a:p>
            <a:pPr marL="609600" indent="-609600" eaLnBrk="1" hangingPunct="1">
              <a:buFontTx/>
              <a:buAutoNum type="arabicPeriod"/>
            </a:pPr>
            <a:r>
              <a:rPr lang="en-US" altLang="en-US" sz="2400" dirty="0">
                <a:latin typeface="Tahoma" pitchFamily="34" charset="0"/>
              </a:rPr>
              <a:t>Cast Jonah overboard (v15)</a:t>
            </a:r>
          </a:p>
          <a:p>
            <a:pPr marL="609600" indent="-609600" eaLnBrk="1" hangingPunct="1">
              <a:buFontTx/>
              <a:buAutoNum type="arabicPeriod"/>
            </a:pPr>
            <a:r>
              <a:rPr lang="en-US" altLang="en-US" sz="2400" dirty="0">
                <a:latin typeface="Tahoma" pitchFamily="34" charset="0"/>
              </a:rPr>
              <a:t>Feared Lord exceedingly/offered sacrifice/took vows (v16)</a:t>
            </a:r>
          </a:p>
        </p:txBody>
      </p:sp>
    </p:spTree>
    <p:extLst>
      <p:ext uri="{BB962C8B-B14F-4D97-AF65-F5344CB8AC3E}">
        <p14:creationId xmlns:p14="http://schemas.microsoft.com/office/powerpoint/2010/main" val="730113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0988"/>
            <a:ext cx="9017000" cy="530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p:cNvSpPr txBox="1">
            <a:spLocks noChangeArrowheads="1"/>
          </p:cNvSpPr>
          <p:nvPr/>
        </p:nvSpPr>
        <p:spPr bwMode="auto">
          <a:xfrm>
            <a:off x="4572000" y="4586288"/>
            <a:ext cx="4348163" cy="2030412"/>
          </a:xfrm>
          <a:prstGeom prst="rect">
            <a:avLst/>
          </a:prstGeom>
          <a:solidFill>
            <a:srgbClr val="FFFFFF">
              <a:alpha val="7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15</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So they picked up Jonah and threw him into the sea, and the sea ceased from its raging. </a:t>
            </a:r>
            <a:b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b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17</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Now the Lord had prepared a great fish to swallow Jonah. And Jonah was in the belly of the fish three days and three nights.</a:t>
            </a:r>
          </a:p>
        </p:txBody>
      </p:sp>
    </p:spTree>
    <p:extLst>
      <p:ext uri="{BB962C8B-B14F-4D97-AF65-F5344CB8AC3E}">
        <p14:creationId xmlns:p14="http://schemas.microsoft.com/office/powerpoint/2010/main" val="359882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give assurance, at least to a remnant, of a hope that lay beyond the judgment.</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a:extLst>
              <a:ext uri="{FF2B5EF4-FFF2-40B4-BE49-F238E27FC236}">
                <a16:creationId xmlns:a16="http://schemas.microsoft.com/office/drawing/2014/main"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12" name="Oval 11">
            <a:extLst>
              <a:ext uri="{FF2B5EF4-FFF2-40B4-BE49-F238E27FC236}">
                <a16:creationId xmlns:a16="http://schemas.microsoft.com/office/drawing/2014/main"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13" name="Oval 12">
            <a:extLst>
              <a:ext uri="{FF2B5EF4-FFF2-40B4-BE49-F238E27FC236}">
                <a16:creationId xmlns:a16="http://schemas.microsoft.com/office/drawing/2014/main"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p>
        </p:txBody>
      </p:sp>
    </p:spTree>
    <p:extLst>
      <p:ext uri="{BB962C8B-B14F-4D97-AF65-F5344CB8AC3E}">
        <p14:creationId xmlns:p14="http://schemas.microsoft.com/office/powerpoint/2010/main" val="3549292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z="3200"/>
              <a:t>How long was Jonah in the fish?</a:t>
            </a:r>
          </a:p>
        </p:txBody>
      </p:sp>
      <p:sp>
        <p:nvSpPr>
          <p:cNvPr id="70659" name="TextBox 4"/>
          <p:cNvSpPr txBox="1">
            <a:spLocks noChangeArrowheads="1"/>
          </p:cNvSpPr>
          <p:nvPr/>
        </p:nvSpPr>
        <p:spPr bwMode="auto">
          <a:xfrm>
            <a:off x="341313" y="1798638"/>
            <a:ext cx="3165475" cy="1754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Jonah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17</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Now the Lord had prepared a great fish to swallow Jonah. And Jonah was in the belly of the fish three days and three nights.</a:t>
            </a:r>
          </a:p>
        </p:txBody>
      </p:sp>
      <p:sp>
        <p:nvSpPr>
          <p:cNvPr id="70660" name="TextBox 8"/>
          <p:cNvSpPr txBox="1">
            <a:spLocks noChangeArrowheads="1"/>
          </p:cNvSpPr>
          <p:nvPr/>
        </p:nvSpPr>
        <p:spPr bwMode="auto">
          <a:xfrm>
            <a:off x="5710238" y="2076450"/>
            <a:ext cx="3165475"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Then Jonah prayed to the Lord his God from the fish’s belly</a:t>
            </a:r>
            <a:r>
              <a:rPr kumimoji="0" lang="en-US" altLang="en-US" sz="18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rPr>
              <a:t>.</a:t>
            </a:r>
            <a:endPar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endParaRPr>
          </a:p>
        </p:txBody>
      </p:sp>
      <p:pic>
        <p:nvPicPr>
          <p:cNvPr id="706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3335338"/>
            <a:ext cx="4618037"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175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sz="3200" dirty="0"/>
              <a:t>Jonah initially thinking about his condition before God (vs 4)</a:t>
            </a:r>
          </a:p>
        </p:txBody>
      </p:sp>
      <p:pic>
        <p:nvPicPr>
          <p:cNvPr id="716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3756025"/>
            <a:ext cx="293052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314325" y="2071688"/>
            <a:ext cx="3165475" cy="4524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“I cried out to the Lord because of my affliction, And He answered me. “Out of the belly of </a:t>
            </a:r>
            <a:r>
              <a:rPr kumimoji="0" lang="en-US" altLang="en-US" sz="1800" b="0" i="0" u="none" strike="noStrike" kern="1200" cap="none" spc="0" normalizeH="0" baseline="0" noProof="0" dirty="0" err="1">
                <a:ln>
                  <a:noFill/>
                </a:ln>
                <a:solidFill>
                  <a:srgbClr val="000000"/>
                </a:solidFill>
                <a:effectLst/>
                <a:uLnTx/>
                <a:uFillTx/>
                <a:latin typeface="Tahoma" pitchFamily="34" charset="0"/>
                <a:ea typeface="+mn-ea"/>
                <a:cs typeface="Tahoma" pitchFamily="34" charset="0"/>
                <a:sym typeface="Arial"/>
                <a:rtl val="0"/>
              </a:rPr>
              <a:t>Sheol</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I cried, </a:t>
            </a:r>
            <a:r>
              <a:rPr kumimoji="0" lang="en-US" altLang="en-US" sz="1800" b="0" i="1"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And</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You heard my voice. </a:t>
            </a:r>
            <a:b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b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rPr>
              <a:t>3</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For </a:t>
            </a:r>
            <a:r>
              <a:rPr kumimoji="0" lang="en-US" altLang="en-US" sz="1800" b="0" i="0" u="sng"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You cast me into the deep</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Into the heart of the seas, And the floods surrounded me; All Your billows and Your waves passed over me. </a:t>
            </a:r>
            <a:b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b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rPr>
              <a:t>4</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a:t>
            </a:r>
            <a:r>
              <a:rPr kumimoji="0" lang="en-US" altLang="en-US" sz="1800" b="0" i="0" u="sng"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Then I said, ‘I have been cast out of Your sight</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Yet </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I will look again toward Your holy temple.’</a:t>
            </a:r>
          </a:p>
        </p:txBody>
      </p:sp>
      <p:sp>
        <p:nvSpPr>
          <p:cNvPr id="71685" name="Rectangle 5"/>
          <p:cNvSpPr>
            <a:spLocks noChangeArrowheads="1"/>
          </p:cNvSpPr>
          <p:nvPr/>
        </p:nvSpPr>
        <p:spPr bwMode="auto">
          <a:xfrm>
            <a:off x="5745163" y="2071688"/>
            <a:ext cx="3276600" cy="4710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rPr>
              <a:t>5</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The waters surrounded me, </a:t>
            </a:r>
            <a:r>
              <a:rPr kumimoji="0" lang="en-US" altLang="en-US" sz="1800" b="0" i="1"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even</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to my soul; The deep closed around me; Weeds were wrapped around my head. </a:t>
            </a:r>
            <a:b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b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sym typeface="Arial"/>
                <a:rtl val="0"/>
              </a:rPr>
              <a:t>6</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I went down to the moorings of the mountains; The earth with its bars </a:t>
            </a:r>
            <a:r>
              <a:rPr kumimoji="0" lang="en-US" altLang="en-US" sz="1800" b="0" i="1"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closed</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behind me forever;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Yet</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sym typeface="Arial"/>
                <a:rtl val="0"/>
              </a:rPr>
              <a:t> You have brought up my life from the pit, O Lord, my God.</a:t>
            </a:r>
          </a:p>
        </p:txBody>
      </p:sp>
      <p:sp>
        <p:nvSpPr>
          <p:cNvPr id="71686" name="Right Arrow 6"/>
          <p:cNvSpPr>
            <a:spLocks noChangeArrowheads="1"/>
          </p:cNvSpPr>
          <p:nvPr/>
        </p:nvSpPr>
        <p:spPr bwMode="auto">
          <a:xfrm>
            <a:off x="3730625" y="5842000"/>
            <a:ext cx="1979613" cy="300038"/>
          </a:xfrm>
          <a:prstGeom prst="rightArrow">
            <a:avLst>
              <a:gd name="adj1" fmla="val 50000"/>
              <a:gd name="adj2" fmla="val 50064"/>
            </a:avLst>
          </a:prstGeom>
          <a:solidFill>
            <a:srgbClr val="FFFF0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
        <p:nvSpPr>
          <p:cNvPr id="71687" name="Right Arrow 7"/>
          <p:cNvSpPr>
            <a:spLocks noChangeArrowheads="1"/>
          </p:cNvSpPr>
          <p:nvPr/>
        </p:nvSpPr>
        <p:spPr bwMode="auto">
          <a:xfrm>
            <a:off x="3582988" y="3455988"/>
            <a:ext cx="1978025" cy="300037"/>
          </a:xfrm>
          <a:prstGeom prst="rightArrow">
            <a:avLst>
              <a:gd name="adj1" fmla="val 50000"/>
              <a:gd name="adj2" fmla="val 50024"/>
            </a:avLst>
          </a:prstGeom>
          <a:solidFill>
            <a:srgbClr val="FFFF0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endParaRPr>
          </a:p>
        </p:txBody>
      </p:sp>
    </p:spTree>
    <p:extLst>
      <p:ext uri="{BB962C8B-B14F-4D97-AF65-F5344CB8AC3E}">
        <p14:creationId xmlns:p14="http://schemas.microsoft.com/office/powerpoint/2010/main" val="1812749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z="3200"/>
              <a:t>What did he decide to do? Note how he describes this change in vs 7.</a:t>
            </a:r>
          </a:p>
        </p:txBody>
      </p:sp>
      <p:pic>
        <p:nvPicPr>
          <p:cNvPr id="727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4191000"/>
            <a:ext cx="4098925"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4"/>
          <p:cNvSpPr txBox="1">
            <a:spLocks noChangeArrowheads="1"/>
          </p:cNvSpPr>
          <p:nvPr/>
        </p:nvSpPr>
        <p:spPr bwMode="auto">
          <a:xfrm>
            <a:off x="314325" y="2071688"/>
            <a:ext cx="3165475" cy="3416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7</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“When my soul fainted within me, I remembered the Lord; And my prayer went </a:t>
            </a:r>
            <a:r>
              <a:rPr kumimoji="0" lang="en-US" altLang="en-US" sz="1800" b="0" i="1"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up</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to You, Into Your holy temple.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9</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But I will sacrifice to You With the voice of thanksgiving;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I will pay what I have vowed.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Salvation </a:t>
            </a:r>
            <a:r>
              <a:rPr kumimoji="0" lang="en-US" altLang="en-US" sz="1800" b="0" i="1"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is</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of the Lord.”</a:t>
            </a:r>
          </a:p>
        </p:txBody>
      </p:sp>
      <p:sp>
        <p:nvSpPr>
          <p:cNvPr id="72709" name="Rectangle 5"/>
          <p:cNvSpPr>
            <a:spLocks noChangeArrowheads="1"/>
          </p:cNvSpPr>
          <p:nvPr/>
        </p:nvSpPr>
        <p:spPr bwMode="auto">
          <a:xfrm>
            <a:off x="5568950" y="3052763"/>
            <a:ext cx="3275013" cy="1106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8</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 “Those who regard worthless idols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Forsake their own Mercy.</a:t>
            </a:r>
          </a:p>
        </p:txBody>
      </p:sp>
      <p:sp>
        <p:nvSpPr>
          <p:cNvPr id="72710" name="Right Arrow 7"/>
          <p:cNvSpPr>
            <a:spLocks noChangeArrowheads="1"/>
          </p:cNvSpPr>
          <p:nvPr/>
        </p:nvSpPr>
        <p:spPr bwMode="auto">
          <a:xfrm>
            <a:off x="3582988" y="3641725"/>
            <a:ext cx="1978025" cy="300038"/>
          </a:xfrm>
          <a:prstGeom prst="rightArrow">
            <a:avLst>
              <a:gd name="adj1" fmla="val 50000"/>
              <a:gd name="adj2" fmla="val 50024"/>
            </a:avLst>
          </a:prstGeom>
          <a:solidFill>
            <a:srgbClr val="FFFF00"/>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endParaRPr>
          </a:p>
        </p:txBody>
      </p:sp>
    </p:spTree>
    <p:extLst>
      <p:ext uri="{BB962C8B-B14F-4D97-AF65-F5344CB8AC3E}">
        <p14:creationId xmlns:p14="http://schemas.microsoft.com/office/powerpoint/2010/main" val="2207573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90650" y="13487"/>
            <a:ext cx="6477000" cy="1143000"/>
          </a:xfrm>
          <a:noFill/>
        </p:spPr>
        <p:txBody>
          <a:bodyPr/>
          <a:lstStyle/>
          <a:p>
            <a:pPr eaLnBrk="1" hangingPunct="1"/>
            <a:r>
              <a:rPr lang="en-US" altLang="en-US" dirty="0"/>
              <a:t>Jonah’s Repentance</a:t>
            </a:r>
          </a:p>
        </p:txBody>
      </p:sp>
      <p:sp>
        <p:nvSpPr>
          <p:cNvPr id="9219" name="Text Box 3"/>
          <p:cNvSpPr txBox="1">
            <a:spLocks noChangeArrowheads="1"/>
          </p:cNvSpPr>
          <p:nvPr/>
        </p:nvSpPr>
        <p:spPr bwMode="ltGray">
          <a:xfrm>
            <a:off x="428625" y="1814513"/>
            <a:ext cx="4629150" cy="5043487"/>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4C4F60"/>
                </a:solidFill>
                <a:effectLst/>
                <a:uLnTx/>
                <a:uFillTx/>
                <a:latin typeface="Tahoma" pitchFamily="34" charset="0"/>
                <a:ea typeface="+mn-ea"/>
                <a:cs typeface="Arial"/>
                <a:sym typeface="Arial"/>
                <a:rtl val="0"/>
              </a:rPr>
              <a:t>Jonah 2:7 - 9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7</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“When my soul fainted within me,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I remembered the Lord;</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And my prayer went </a:t>
            </a:r>
            <a:r>
              <a:rPr kumimoji="0" lang="en-US" altLang="en-US" sz="1800" b="0" i="1" u="none" strike="noStrike" kern="1200" cap="none" spc="0" normalizeH="0" baseline="0" noProof="0">
                <a:ln>
                  <a:noFill/>
                </a:ln>
                <a:solidFill>
                  <a:srgbClr val="4C4F60"/>
                </a:solidFill>
                <a:effectLst/>
                <a:uLnTx/>
                <a:uFillTx/>
                <a:latin typeface="Tahoma" pitchFamily="34" charset="0"/>
                <a:ea typeface="+mn-ea"/>
                <a:cs typeface="Arial"/>
                <a:sym typeface="Arial"/>
                <a:rtl val="0"/>
              </a:rPr>
              <a:t>up</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to You,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Into Your holy temple.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8</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“Those who regard worthless idols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Forsake their own Mercy.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9</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But I will sacrifice to You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With the voice of thanksgiving;</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I will pay what I have vowed.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Salvation </a:t>
            </a:r>
            <a:r>
              <a:rPr kumimoji="0" lang="en-US" altLang="en-US" sz="1800" b="0" i="1" u="sng" strike="noStrike" kern="1200" cap="none" spc="0" normalizeH="0" baseline="0" noProof="0">
                <a:ln>
                  <a:noFill/>
                </a:ln>
                <a:solidFill>
                  <a:srgbClr val="CC3300"/>
                </a:solidFill>
                <a:effectLst/>
                <a:uLnTx/>
                <a:uFillTx/>
                <a:latin typeface="Tahoma" pitchFamily="34" charset="0"/>
                <a:ea typeface="+mn-ea"/>
                <a:cs typeface="Arial"/>
                <a:sym typeface="Arial"/>
                <a:rtl val="0"/>
              </a:rPr>
              <a:t>is</a:t>
            </a: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 of the Lord.” </a:t>
            </a:r>
            <a:b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br>
            <a:b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br>
            <a:endPar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endParaRPr>
          </a:p>
        </p:txBody>
      </p:sp>
      <p:sp>
        <p:nvSpPr>
          <p:cNvPr id="9220" name="Text Box 4"/>
          <p:cNvSpPr txBox="1">
            <a:spLocks noChangeArrowheads="1"/>
          </p:cNvSpPr>
          <p:nvPr/>
        </p:nvSpPr>
        <p:spPr bwMode="ltGray">
          <a:xfrm>
            <a:off x="987425" y="1260475"/>
            <a:ext cx="284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a:sym typeface="Arial"/>
                <a:rtl val="0"/>
              </a:rPr>
              <a:t>Prays for Forgiveness</a:t>
            </a:r>
          </a:p>
        </p:txBody>
      </p:sp>
      <p:sp>
        <p:nvSpPr>
          <p:cNvPr id="9221" name="Text Box 6"/>
          <p:cNvSpPr txBox="1">
            <a:spLocks noChangeArrowheads="1"/>
          </p:cNvSpPr>
          <p:nvPr/>
        </p:nvSpPr>
        <p:spPr bwMode="ltGray">
          <a:xfrm>
            <a:off x="5537200" y="841375"/>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a:sym typeface="Arial"/>
                <a:rtl val="0"/>
              </a:rPr>
              <a:t>Obeys God’s Word</a:t>
            </a:r>
          </a:p>
        </p:txBody>
      </p:sp>
      <p:sp>
        <p:nvSpPr>
          <p:cNvPr id="19463" name="Text Box 7"/>
          <p:cNvSpPr txBox="1">
            <a:spLocks noChangeArrowheads="1"/>
          </p:cNvSpPr>
          <p:nvPr/>
        </p:nvSpPr>
        <p:spPr bwMode="ltGray">
          <a:xfrm>
            <a:off x="4629150" y="5989638"/>
            <a:ext cx="4438650" cy="706437"/>
          </a:xfrm>
          <a:prstGeom prst="rect">
            <a:avLst/>
          </a:prstGeom>
          <a:solidFill>
            <a:srgbClr val="F8F8F8"/>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E3E4E9">
                    <a:lumMod val="10000"/>
                  </a:srgbClr>
                </a:solidFill>
                <a:effectLst/>
                <a:uLnTx/>
                <a:uFillTx/>
                <a:latin typeface="Times New Roman" pitchFamily="18" charset="0"/>
                <a:ea typeface="+mn-ea"/>
                <a:cs typeface="Arial"/>
                <a:sym typeface="Arial"/>
                <a:rtl val="0"/>
              </a:rPr>
              <a:t>What does the prayer &amp; action say about Jonah’s repentance?</a:t>
            </a:r>
          </a:p>
        </p:txBody>
      </p:sp>
      <p:sp>
        <p:nvSpPr>
          <p:cNvPr id="9223" name="Text Box 4"/>
          <p:cNvSpPr txBox="1">
            <a:spLocks noChangeArrowheads="1"/>
          </p:cNvSpPr>
          <p:nvPr/>
        </p:nvSpPr>
        <p:spPr bwMode="ltGray">
          <a:xfrm>
            <a:off x="4724400" y="1444625"/>
            <a:ext cx="4419600" cy="4462463"/>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Jonah 3:2-4 (NKJV)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 2“Arise, go to Nineveh, that great city, and preach to it the message that I tell you.”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sng" strike="noStrike" kern="1200" cap="none" spc="0" normalizeH="0" baseline="30000" noProof="0" dirty="0">
                <a:ln>
                  <a:noFill/>
                </a:ln>
                <a:solidFill>
                  <a:srgbClr val="7030A0"/>
                </a:solidFill>
                <a:effectLst/>
                <a:uLnTx/>
                <a:uFillTx/>
                <a:latin typeface="Arial" pitchFamily="34" charset="0"/>
                <a:ea typeface="+mn-ea"/>
                <a:cs typeface="Arial" pitchFamily="34" charset="0"/>
                <a:sym typeface="Arial"/>
                <a:rtl val="0"/>
              </a:rPr>
              <a:t>3</a:t>
            </a:r>
            <a:r>
              <a:rPr kumimoji="0" lang="en-US" altLang="en-US" sz="2000" b="0" i="0" u="sng" strike="noStrike" kern="1200" cap="none" spc="0" normalizeH="0" baseline="0" noProof="0" dirty="0">
                <a:ln>
                  <a:noFill/>
                </a:ln>
                <a:solidFill>
                  <a:srgbClr val="7030A0"/>
                </a:solidFill>
                <a:effectLst/>
                <a:uLnTx/>
                <a:uFillTx/>
                <a:latin typeface="Arial" pitchFamily="34" charset="0"/>
                <a:ea typeface="+mn-ea"/>
                <a:cs typeface="Arial" pitchFamily="34" charset="0"/>
                <a:sym typeface="Arial"/>
                <a:rtl val="0"/>
              </a:rPr>
              <a:t>So Jonah arose and went to Nineveh, according to the word of the LORD. </a:t>
            </a: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Now Nineveh was an exceedingly great city,  a three-day journey </a:t>
            </a:r>
            <a:r>
              <a:rPr kumimoji="0" lang="en-US" altLang="en-US" sz="2000" b="0" i="1"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in extent.</a:t>
            </a: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   </a:t>
            </a:r>
            <a:b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br>
            <a:r>
              <a:rPr kumimoji="0" lang="en-US" altLang="en-US" sz="2000" b="0" i="0" u="none" strike="noStrike" kern="1200" cap="none" spc="0" normalizeH="0" baseline="30000" noProof="0" dirty="0">
                <a:ln>
                  <a:noFill/>
                </a:ln>
                <a:solidFill>
                  <a:srgbClr val="14151A"/>
                </a:solidFill>
                <a:effectLst/>
                <a:uLnTx/>
                <a:uFillTx/>
                <a:latin typeface="Arial" pitchFamily="34" charset="0"/>
                <a:ea typeface="+mn-ea"/>
                <a:cs typeface="Arial" pitchFamily="34" charset="0"/>
                <a:sym typeface="Arial"/>
                <a:rtl val="0"/>
              </a:rPr>
              <a:t>4</a:t>
            </a: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And Jonah began to enter the city on the first day’s walk. Then he cried out and said, “Yet forty days, and Nineveh shall be overthrown!”</a:t>
            </a:r>
          </a:p>
        </p:txBody>
      </p:sp>
    </p:spTree>
    <p:extLst>
      <p:ext uri="{BB962C8B-B14F-4D97-AF65-F5344CB8AC3E}">
        <p14:creationId xmlns:p14="http://schemas.microsoft.com/office/powerpoint/2010/main" val="4049970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sz="4000" dirty="0"/>
              <a:t>Amos 9:2-4 </a:t>
            </a:r>
            <a:br>
              <a:rPr lang="en-US" altLang="en-US" sz="4000" dirty="0"/>
            </a:br>
            <a:r>
              <a:rPr lang="en-US" altLang="en-US" sz="4000" dirty="0"/>
              <a:t>Futility of Fleeing God</a:t>
            </a:r>
          </a:p>
        </p:txBody>
      </p:sp>
      <p:sp>
        <p:nvSpPr>
          <p:cNvPr id="78851" name="Text Box 3"/>
          <p:cNvSpPr txBox="1">
            <a:spLocks noChangeArrowheads="1"/>
          </p:cNvSpPr>
          <p:nvPr/>
        </p:nvSpPr>
        <p:spPr bwMode="ltGray">
          <a:xfrm>
            <a:off x="1035872" y="1809756"/>
            <a:ext cx="7515225" cy="4647426"/>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br>
            <a:r>
              <a:rPr kumimoji="0" lang="en-US" altLang="en-US" sz="1600" b="1" i="0" u="none" strike="noStrike" kern="1200" cap="none" spc="0" normalizeH="0" baseline="0" noProof="0" dirty="0">
                <a:ln>
                  <a:noFill/>
                </a:ln>
                <a:solidFill>
                  <a:srgbClr val="F8F8F8"/>
                </a:solidFill>
                <a:effectLst/>
                <a:uLnTx/>
                <a:uFillTx/>
                <a:latin typeface="Tahoma" pitchFamily="34" charset="0"/>
                <a:ea typeface="+mn-ea"/>
                <a:cs typeface="Arial" pitchFamily="34" charset="0"/>
              </a:rPr>
              <a:t>Amos 9:2 - 4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dirty="0">
                <a:ln>
                  <a:noFill/>
                </a:ln>
                <a:solidFill>
                  <a:srgbClr val="F8F8F8"/>
                </a:solidFill>
                <a:effectLst/>
                <a:uLnTx/>
                <a:uFillTx/>
                <a:latin typeface="Tahoma" pitchFamily="34" charset="0"/>
                <a:ea typeface="+mn-ea"/>
                <a:cs typeface="Arial" pitchFamily="34" charset="0"/>
              </a:rPr>
              <a:t>2</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r>
              <a:rPr kumimoji="0" lang="en-US" altLang="en-US" sz="1600" b="0" i="0" u="sng" strike="noStrike" kern="1200" cap="none" spc="0" normalizeH="0" baseline="0" noProof="0" dirty="0">
                <a:ln>
                  <a:noFill/>
                </a:ln>
                <a:solidFill>
                  <a:srgbClr val="66FFFF"/>
                </a:solidFill>
                <a:effectLst/>
                <a:uLnTx/>
                <a:uFillTx/>
                <a:latin typeface="Tahoma" pitchFamily="34" charset="0"/>
                <a:ea typeface="+mn-ea"/>
                <a:cs typeface="Arial" pitchFamily="34" charset="0"/>
              </a:rPr>
              <a:t>Though</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they dig into hell,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From there My hand shall take them;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sng" strike="noStrike" kern="1200" cap="none" spc="0" normalizeH="0" baseline="0" noProof="0" dirty="0">
                <a:ln>
                  <a:noFill/>
                </a:ln>
                <a:solidFill>
                  <a:srgbClr val="66FFFF"/>
                </a:solidFill>
                <a:effectLst/>
                <a:uLnTx/>
                <a:uFillTx/>
                <a:latin typeface="Tahoma" pitchFamily="34" charset="0"/>
                <a:ea typeface="+mn-ea"/>
                <a:cs typeface="Arial" pitchFamily="34" charset="0"/>
              </a:rPr>
              <a:t>      Though</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they climb up to heaven,  From there I will bring them down;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r>
              <a:rPr kumimoji="0" lang="en-US" altLang="en-US" sz="1600" b="0" i="0" u="none" strike="noStrike" kern="1200" cap="none" spc="0" normalizeH="0" baseline="30000" noProof="0" dirty="0">
                <a:ln>
                  <a:noFill/>
                </a:ln>
                <a:solidFill>
                  <a:srgbClr val="F8F8F8"/>
                </a:solidFill>
                <a:effectLst/>
                <a:uLnTx/>
                <a:uFillTx/>
                <a:latin typeface="Tahoma" pitchFamily="34" charset="0"/>
                <a:ea typeface="+mn-ea"/>
                <a:cs typeface="Arial" pitchFamily="34" charset="0"/>
              </a:rPr>
              <a:t>3</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r>
              <a:rPr kumimoji="0" lang="en-US" altLang="en-US" sz="1600" b="0" i="0" u="sng" strike="noStrike" kern="1200" cap="none" spc="0" normalizeH="0" baseline="0" noProof="0" dirty="0">
                <a:ln>
                  <a:noFill/>
                </a:ln>
                <a:solidFill>
                  <a:srgbClr val="66FFFF"/>
                </a:solidFill>
                <a:effectLst/>
                <a:uLnTx/>
                <a:uFillTx/>
                <a:latin typeface="Tahoma" pitchFamily="34" charset="0"/>
                <a:ea typeface="+mn-ea"/>
                <a:cs typeface="Arial" pitchFamily="34" charset="0"/>
              </a:rPr>
              <a:t>And though</a:t>
            </a:r>
            <a:r>
              <a:rPr kumimoji="0" lang="en-US" altLang="en-US" sz="1600" b="0" i="0" u="none" strike="noStrike" kern="1200" cap="none" spc="0" normalizeH="0" baseline="0" noProof="0" dirty="0">
                <a:ln>
                  <a:noFill/>
                </a:ln>
                <a:solidFill>
                  <a:srgbClr val="66FFFF"/>
                </a:solidFill>
                <a:effectLst/>
                <a:uLnTx/>
                <a:uFillTx/>
                <a:latin typeface="Tahoma" pitchFamily="34" charset="0"/>
                <a:ea typeface="+mn-ea"/>
                <a:cs typeface="Arial" pitchFamily="34" charset="0"/>
              </a:rPr>
              <a:t> </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they hide themselves on top of Carmel,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From there I will search and take them;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sng" strike="noStrike" kern="1200" cap="none" spc="0" normalizeH="0" baseline="0" noProof="0" dirty="0">
                <a:ln>
                  <a:noFill/>
                </a:ln>
                <a:solidFill>
                  <a:srgbClr val="66FFFF"/>
                </a:solidFill>
                <a:effectLst/>
                <a:uLnTx/>
                <a:uFillTx/>
                <a:latin typeface="Tahoma" pitchFamily="34" charset="0"/>
                <a:ea typeface="+mn-ea"/>
                <a:cs typeface="Arial" pitchFamily="34" charset="0"/>
              </a:rPr>
              <a:t>     Though</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they hide from My sight at the bottom of the sea,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From there I will command the serpent, and it shall bite them;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r>
              <a:rPr kumimoji="0" lang="en-US" altLang="en-US" sz="1600" b="0" i="0" u="none" strike="noStrike" kern="1200" cap="none" spc="0" normalizeH="0" baseline="30000" noProof="0" dirty="0">
                <a:ln>
                  <a:noFill/>
                </a:ln>
                <a:solidFill>
                  <a:srgbClr val="F8F8F8"/>
                </a:solidFill>
                <a:effectLst/>
                <a:uLnTx/>
                <a:uFillTx/>
                <a:latin typeface="Tahoma" pitchFamily="34" charset="0"/>
                <a:ea typeface="+mn-ea"/>
                <a:cs typeface="Arial" pitchFamily="34" charset="0"/>
              </a:rPr>
              <a:t>4</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r>
              <a:rPr kumimoji="0" lang="en-US" altLang="en-US" sz="1600" b="0" i="0" u="sng" strike="noStrike" kern="1200" cap="none" spc="0" normalizeH="0" baseline="0" noProof="0" dirty="0">
                <a:ln>
                  <a:noFill/>
                </a:ln>
                <a:solidFill>
                  <a:srgbClr val="66FFFF"/>
                </a:solidFill>
                <a:effectLst/>
                <a:uLnTx/>
                <a:uFillTx/>
                <a:latin typeface="Tahoma" pitchFamily="34" charset="0"/>
                <a:ea typeface="+mn-ea"/>
                <a:cs typeface="Arial" pitchFamily="34" charset="0"/>
              </a:rPr>
              <a:t>  Though</a:t>
            </a: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they go into captivity before their enemies,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From there I will command the sword,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And it shall slay them.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I will set My eyes on them for harm and not for good.” </a:t>
            </a: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137374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CE3D-3C5A-4102-0588-78642B1F5D24}"/>
              </a:ext>
            </a:extLst>
          </p:cNvPr>
          <p:cNvSpPr>
            <a:spLocks noGrp="1"/>
          </p:cNvSpPr>
          <p:nvPr>
            <p:ph type="title"/>
          </p:nvPr>
        </p:nvSpPr>
        <p:spPr>
          <a:xfrm>
            <a:off x="1333500" y="85050"/>
            <a:ext cx="6477000" cy="1143000"/>
          </a:xfrm>
        </p:spPr>
        <p:txBody>
          <a:bodyPr/>
          <a:lstStyle/>
          <a:p>
            <a:r>
              <a:rPr lang="en-US" dirty="0"/>
              <a:t>World’s Thinking on Deity</a:t>
            </a:r>
          </a:p>
        </p:txBody>
      </p:sp>
      <p:sp>
        <p:nvSpPr>
          <p:cNvPr id="3" name="TextBox 2">
            <a:extLst>
              <a:ext uri="{FF2B5EF4-FFF2-40B4-BE49-F238E27FC236}">
                <a16:creationId xmlns:a16="http://schemas.microsoft.com/office/drawing/2014/main" id="{2EAF89CD-9EFA-5DCA-0C55-4D54D3C490B4}"/>
              </a:ext>
            </a:extLst>
          </p:cNvPr>
          <p:cNvSpPr txBox="1"/>
          <p:nvPr/>
        </p:nvSpPr>
        <p:spPr>
          <a:xfrm>
            <a:off x="1050408" y="1417638"/>
            <a:ext cx="4010690" cy="5632311"/>
          </a:xfrm>
          <a:prstGeom prst="rect">
            <a:avLst/>
          </a:prstGeom>
          <a:noFill/>
        </p:spPr>
        <p:txBody>
          <a:bodyPr wrap="square" rtlCol="0">
            <a:spAutoFit/>
          </a:bodyPr>
          <a:lstStyle/>
          <a:p>
            <a:r>
              <a:rPr lang="en-US" dirty="0"/>
              <a:t>1 Kings 20:23–25 (NKJV)</a:t>
            </a:r>
          </a:p>
          <a:p>
            <a:pPr algn="l" rtl="0"/>
            <a:r>
              <a:rPr lang="en-US" sz="1800" b="1" i="1" dirty="0"/>
              <a:t>The Syrians Again Defeated</a:t>
            </a:r>
          </a:p>
          <a:p>
            <a:pPr algn="l" rtl="0"/>
            <a:r>
              <a:rPr lang="en-US" b="1" i="1" dirty="0"/>
              <a:t>Ahab Ben-Hadad-Elisha</a:t>
            </a:r>
            <a:endParaRPr lang="en-US" sz="1800" b="1" i="1" dirty="0"/>
          </a:p>
          <a:p>
            <a:pPr algn="l" rtl="0"/>
            <a:r>
              <a:rPr lang="en-US" sz="1800" dirty="0"/>
              <a:t>23 Then the servants of the king of Syria said to him, </a:t>
            </a:r>
            <a:r>
              <a:rPr lang="en-US" sz="1800" u="sng" dirty="0"/>
              <a:t>“Their gods </a:t>
            </a:r>
            <a:r>
              <a:rPr lang="en-US" sz="1800" i="1" u="sng" dirty="0"/>
              <a:t>are gods of the hills. Therefore they were stronger than we; but if we fight against them in the plain, surely we will be stronger than they. </a:t>
            </a:r>
          </a:p>
          <a:p>
            <a:pPr algn="l" rtl="0"/>
            <a:r>
              <a:rPr lang="en-US" sz="1800" i="1" dirty="0"/>
              <a:t>24 So do this thing: Dismiss the kings, each from his position, and put captains in their places; </a:t>
            </a:r>
          </a:p>
          <a:p>
            <a:pPr algn="l" rtl="0"/>
            <a:r>
              <a:rPr lang="en-US" sz="1800" i="1" dirty="0"/>
              <a:t>25 and you shall muster an army like the army that you have lost, horse for horse and chariot for chariot. Then we will fight against them in the plain; surely we will be stronger than they.”</a:t>
            </a:r>
          </a:p>
          <a:p>
            <a:pPr algn="l" rtl="0"/>
            <a:r>
              <a:rPr lang="en-US" sz="1800" dirty="0"/>
              <a:t>And he listened to their voice and did so.</a:t>
            </a:r>
          </a:p>
          <a:p>
            <a:endParaRPr lang="en-US" dirty="0"/>
          </a:p>
        </p:txBody>
      </p:sp>
      <p:sp>
        <p:nvSpPr>
          <p:cNvPr id="4" name="TextBox 3">
            <a:extLst>
              <a:ext uri="{FF2B5EF4-FFF2-40B4-BE49-F238E27FC236}">
                <a16:creationId xmlns:a16="http://schemas.microsoft.com/office/drawing/2014/main" id="{7A0F0378-572B-D3D9-CA60-DC1FF79EF9E0}"/>
              </a:ext>
            </a:extLst>
          </p:cNvPr>
          <p:cNvSpPr txBox="1"/>
          <p:nvPr/>
        </p:nvSpPr>
        <p:spPr>
          <a:xfrm>
            <a:off x="5358809" y="1860698"/>
            <a:ext cx="3466214" cy="3416320"/>
          </a:xfrm>
          <a:prstGeom prst="rect">
            <a:avLst/>
          </a:prstGeom>
          <a:noFill/>
        </p:spPr>
        <p:txBody>
          <a:bodyPr wrap="square" rtlCol="0">
            <a:spAutoFit/>
          </a:bodyPr>
          <a:lstStyle/>
          <a:p>
            <a:r>
              <a:rPr lang="en-US" dirty="0"/>
              <a:t>1 Kings 20:28 (NKJV)</a:t>
            </a:r>
          </a:p>
          <a:p>
            <a:pPr algn="l" rtl="0"/>
            <a:r>
              <a:rPr lang="en-US" sz="1800" baseline="30000" dirty="0"/>
              <a:t>28 </a:t>
            </a:r>
            <a:r>
              <a:rPr lang="en-US" sz="1800" dirty="0"/>
              <a:t>Then a man of God came and spoke to the king of Israel, and said, “Thus says the Lord: ‘Because the Syrians have said, “The Lord </a:t>
            </a:r>
            <a:r>
              <a:rPr lang="en-US" sz="1800" i="1" dirty="0"/>
              <a:t>is God of the hills, but He is not God of the valleys,” therefore I will deliver all this great multitude into your hand, and you shall know that I am the Lord.’ ”</a:t>
            </a:r>
          </a:p>
          <a:p>
            <a:endParaRPr lang="en-US" dirty="0"/>
          </a:p>
        </p:txBody>
      </p:sp>
    </p:spTree>
    <p:extLst>
      <p:ext uri="{BB962C8B-B14F-4D97-AF65-F5344CB8AC3E}">
        <p14:creationId xmlns:p14="http://schemas.microsoft.com/office/powerpoint/2010/main" val="2117222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Titles</a:t>
            </a:r>
          </a:p>
        </p:txBody>
      </p:sp>
      <p:sp>
        <p:nvSpPr>
          <p:cNvPr id="3" name="TextBox 2"/>
          <p:cNvSpPr txBox="1"/>
          <p:nvPr/>
        </p:nvSpPr>
        <p:spPr>
          <a:xfrm>
            <a:off x="1628775" y="1380226"/>
            <a:ext cx="7515225" cy="507831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3:1-8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Save Me, O My God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David flees Absalom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120:1-7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 song of Ascent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Deliver Me O Lord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118:5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His Steadfast Love Endures Forever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88:6-8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 Cry Out Night and Day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42:1, 6-7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Why Are you cast down my soul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31:22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Into Your Hand I Commit My Spirit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Kings 8:35-39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Solomon’s Prayer of Dedication for Temple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Lam 3:4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Great is Your faithfulness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69:1-3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Save Me, O God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To choirmaster of David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31:6-7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Into Your Hand I Commit My Spirit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50:12-15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God Himself is Judge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3:8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Save Me, O My God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David flees Absalom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16" name="Group 15"/>
          <p:cNvGrpSpPr/>
          <p:nvPr/>
        </p:nvGrpSpPr>
        <p:grpSpPr>
          <a:xfrm>
            <a:off x="866773" y="1380226"/>
            <a:ext cx="857927" cy="3355187"/>
            <a:chOff x="866773" y="1380226"/>
            <a:chExt cx="857927" cy="3355187"/>
          </a:xfrm>
        </p:grpSpPr>
        <p:sp>
          <p:nvSpPr>
            <p:cNvPr id="4" name="TextBox 3"/>
            <p:cNvSpPr txBox="1"/>
            <p:nvPr/>
          </p:nvSpPr>
          <p:spPr>
            <a:xfrm>
              <a:off x="866773" y="4396859"/>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2:9</a:t>
              </a:r>
            </a:p>
          </p:txBody>
        </p:sp>
        <p:sp>
          <p:nvSpPr>
            <p:cNvPr id="5" name="TextBox 4"/>
            <p:cNvSpPr txBox="1"/>
            <p:nvPr/>
          </p:nvSpPr>
          <p:spPr>
            <a:xfrm>
              <a:off x="866773" y="3855683"/>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2:8</a:t>
              </a:r>
            </a:p>
          </p:txBody>
        </p:sp>
        <p:sp>
          <p:nvSpPr>
            <p:cNvPr id="6" name="TextBox 5"/>
            <p:cNvSpPr txBox="1"/>
            <p:nvPr/>
          </p:nvSpPr>
          <p:spPr>
            <a:xfrm>
              <a:off x="866773" y="4128641"/>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2:9</a:t>
              </a:r>
            </a:p>
          </p:txBody>
        </p:sp>
        <p:sp>
          <p:nvSpPr>
            <p:cNvPr id="7" name="TextBox 6"/>
            <p:cNvSpPr txBox="1"/>
            <p:nvPr/>
          </p:nvSpPr>
          <p:spPr>
            <a:xfrm>
              <a:off x="866773" y="3586662"/>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2:5</a:t>
              </a:r>
            </a:p>
          </p:txBody>
        </p:sp>
        <p:sp>
          <p:nvSpPr>
            <p:cNvPr id="8" name="TextBox 7"/>
            <p:cNvSpPr txBox="1"/>
            <p:nvPr/>
          </p:nvSpPr>
          <p:spPr>
            <a:xfrm>
              <a:off x="866773" y="3329487"/>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2:5</a:t>
              </a:r>
            </a:p>
          </p:txBody>
        </p:sp>
        <p:sp>
          <p:nvSpPr>
            <p:cNvPr id="9" name="TextBox 8"/>
            <p:cNvSpPr txBox="1"/>
            <p:nvPr/>
          </p:nvSpPr>
          <p:spPr>
            <a:xfrm>
              <a:off x="866773" y="3034295"/>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2:4</a:t>
              </a:r>
            </a:p>
          </p:txBody>
        </p:sp>
        <p:sp>
          <p:nvSpPr>
            <p:cNvPr id="10" name="TextBox 9"/>
            <p:cNvSpPr txBox="1"/>
            <p:nvPr/>
          </p:nvSpPr>
          <p:spPr>
            <a:xfrm>
              <a:off x="866773" y="2758070"/>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2:4</a:t>
              </a:r>
            </a:p>
          </p:txBody>
        </p:sp>
        <p:sp>
          <p:nvSpPr>
            <p:cNvPr id="11" name="TextBox 10"/>
            <p:cNvSpPr txBox="1"/>
            <p:nvPr/>
          </p:nvSpPr>
          <p:spPr>
            <a:xfrm>
              <a:off x="866773" y="2482011"/>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2:3</a:t>
              </a:r>
            </a:p>
          </p:txBody>
        </p:sp>
        <p:sp>
          <p:nvSpPr>
            <p:cNvPr id="12" name="TextBox 11"/>
            <p:cNvSpPr txBox="1"/>
            <p:nvPr/>
          </p:nvSpPr>
          <p:spPr>
            <a:xfrm>
              <a:off x="866773" y="2200607"/>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2:3</a:t>
              </a:r>
            </a:p>
          </p:txBody>
        </p:sp>
        <p:sp>
          <p:nvSpPr>
            <p:cNvPr id="13" name="TextBox 12"/>
            <p:cNvSpPr txBox="1"/>
            <p:nvPr/>
          </p:nvSpPr>
          <p:spPr>
            <a:xfrm>
              <a:off x="866773" y="1626934"/>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2:2</a:t>
              </a:r>
            </a:p>
          </p:txBody>
        </p:sp>
        <p:sp>
          <p:nvSpPr>
            <p:cNvPr id="14" name="TextBox 13"/>
            <p:cNvSpPr txBox="1"/>
            <p:nvPr/>
          </p:nvSpPr>
          <p:spPr>
            <a:xfrm>
              <a:off x="866773" y="1380226"/>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2:2</a:t>
              </a:r>
            </a:p>
          </p:txBody>
        </p:sp>
        <p:sp>
          <p:nvSpPr>
            <p:cNvPr id="15" name="TextBox 14"/>
            <p:cNvSpPr txBox="1"/>
            <p:nvPr/>
          </p:nvSpPr>
          <p:spPr>
            <a:xfrm>
              <a:off x="866773" y="1917863"/>
              <a:ext cx="85792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 2:2</a:t>
              </a:r>
            </a:p>
          </p:txBody>
        </p:sp>
      </p:grpSp>
    </p:spTree>
    <p:extLst>
      <p:ext uri="{BB962C8B-B14F-4D97-AF65-F5344CB8AC3E}">
        <p14:creationId xmlns:p14="http://schemas.microsoft.com/office/powerpoint/2010/main" val="15907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02332" y="2147977"/>
            <a:ext cx="5357003"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3:1-8 (ESV) </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David flees Absalom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how many are my foes! Many are rising against me;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many are saying of my soul, there is no salvation for him in God. Selah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But you, O </a:t>
            </a:r>
            <a:r>
              <a:rPr kumimoji="0" lang="en-US" sz="1400" b="1" i="1"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 are a shield about me,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my glory, and the lifter of my head.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4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cried aloud to the </a:t>
            </a:r>
            <a:r>
              <a:rPr kumimoji="0" lang="en-US" sz="14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he answered me from his holy hill. Selah</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5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lay down and slept; I woke again, for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sustained me.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will not be afraid of many thousands of people who have set themselves against me all around.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Arise, O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Save me, O my God! For you strike all my enemies on the cheek; you break the teeth of the wicked.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Salvation belongs to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blessing be on your people! Selah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Right Arrow 6"/>
          <p:cNvSpPr/>
          <p:nvPr/>
        </p:nvSpPr>
        <p:spPr>
          <a:xfrm>
            <a:off x="2939622" y="3525270"/>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1942" y="3066235"/>
            <a:ext cx="2927676" cy="138499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2</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he said: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I cried out to the </a:t>
            </a:r>
            <a:r>
              <a:rPr kumimoji="0" lang="en-US" sz="1400" b="1" i="0" u="sng" strike="noStrike" kern="1200" cap="small" spc="0" normalizeH="0" baseline="0" noProof="0" dirty="0">
                <a:ln>
                  <a:noFill/>
                </a:ln>
                <a:solidFill>
                  <a:srgbClr val="FF0000"/>
                </a:solidFill>
                <a:effectLst/>
                <a:uLnTx/>
                <a:uFillTx/>
                <a:latin typeface="Arial" pitchFamily="34" charset="0"/>
                <a:ea typeface="+mn-ea"/>
                <a:cs typeface="Arial" pitchFamily="34" charset="0"/>
              </a:rPr>
              <a:t>Lord</a:t>
            </a:r>
            <a:r>
              <a:rPr kumimoji="0" lang="en-US" sz="14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because of my affliction,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He answered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“Out of the belly of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Sheol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cried,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And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 heard my voice.</a:t>
            </a:r>
          </a:p>
        </p:txBody>
      </p:sp>
    </p:spTree>
    <p:extLst>
      <p:ext uri="{BB962C8B-B14F-4D97-AF65-F5344CB8AC3E}">
        <p14:creationId xmlns:p14="http://schemas.microsoft.com/office/powerpoint/2010/main" val="38999703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055086" y="2654004"/>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24757" y="2686360"/>
            <a:ext cx="2927676" cy="138499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2</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he said: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I cried out to the </a:t>
            </a:r>
            <a:r>
              <a:rPr kumimoji="0" lang="en-US" sz="1400" b="1" i="0" u="sng" strike="noStrike" kern="1200" cap="small" spc="0" normalizeH="0" baseline="0" noProof="0" dirty="0">
                <a:ln>
                  <a:noFill/>
                </a:ln>
                <a:solidFill>
                  <a:srgbClr val="FF0000"/>
                </a:solidFill>
                <a:effectLst/>
                <a:uLnTx/>
                <a:uFillTx/>
                <a:latin typeface="Arial" pitchFamily="34" charset="0"/>
                <a:ea typeface="+mn-ea"/>
                <a:cs typeface="Arial" pitchFamily="34" charset="0"/>
              </a:rPr>
              <a:t>Lord</a:t>
            </a:r>
            <a:r>
              <a:rPr kumimoji="0" lang="en-US" sz="14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because of my affliction,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0" u="sng" strike="noStrike" kern="1200" cap="none" spc="0" normalizeH="0" baseline="0" noProof="0" dirty="0">
                <a:ln>
                  <a:noFill/>
                </a:ln>
                <a:solidFill>
                  <a:srgbClr val="FF0000"/>
                </a:solidFill>
                <a:effectLst/>
                <a:uLnTx/>
                <a:uFillTx/>
                <a:latin typeface="Arial" pitchFamily="34" charset="0"/>
                <a:ea typeface="+mn-ea"/>
                <a:cs typeface="Arial" pitchFamily="34" charset="0"/>
              </a:rPr>
              <a:t>And He answered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“Out of the belly of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Sheol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cried,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And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 heard my voice.</a:t>
            </a:r>
          </a:p>
        </p:txBody>
      </p:sp>
      <p:sp>
        <p:nvSpPr>
          <p:cNvPr id="3" name="Rectangle 2"/>
          <p:cNvSpPr/>
          <p:nvPr/>
        </p:nvSpPr>
        <p:spPr>
          <a:xfrm>
            <a:off x="3623094" y="2323415"/>
            <a:ext cx="5313872" cy="246221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Deliver Me O Lord</a:t>
            </a:r>
            <a:endPar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120:1-7 (ESV) A song of Ascent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my distress I called to the </a:t>
            </a:r>
            <a:r>
              <a:rPr kumimoji="0" lang="en-US" sz="14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he answered me. </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Deliver me</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from lying lips, from a deceitful tongue.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What shall be given to you, and what more shall be done to you, you deceitful tongue?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4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 warrior’s sharp arrows, with glowing coals of the broom tree!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5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Woe to me, that I sojourn in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Meshech</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that I dwell among the tents of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Kedar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Too long have I had my dwelling among those who hate peace.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am for peace, but when I speak, they are for war! </a:t>
            </a:r>
          </a:p>
        </p:txBody>
      </p:sp>
      <p:sp>
        <p:nvSpPr>
          <p:cNvPr id="9" name="Rectangle 8"/>
          <p:cNvSpPr/>
          <p:nvPr/>
        </p:nvSpPr>
        <p:spPr>
          <a:xfrm>
            <a:off x="3487056" y="5028572"/>
            <a:ext cx="4572000" cy="95410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His Steadfast Love Endures Forever</a:t>
            </a:r>
            <a:endPar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118:5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Out of my distress I called on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a:t>
            </a:r>
            <a:r>
              <a:rPr kumimoji="0" lang="en-US" sz="14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answered me and set me free. </a:t>
            </a:r>
          </a:p>
        </p:txBody>
      </p:sp>
      <p:sp>
        <p:nvSpPr>
          <p:cNvPr id="10" name="Right Arrow 9"/>
          <p:cNvSpPr/>
          <p:nvPr/>
        </p:nvSpPr>
        <p:spPr>
          <a:xfrm>
            <a:off x="2964174" y="5601363"/>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6766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a:t>Sheol</a:t>
            </a:r>
          </a:p>
        </p:txBody>
      </p:sp>
      <p:sp>
        <p:nvSpPr>
          <p:cNvPr id="73731" name="Text Box 3"/>
          <p:cNvSpPr txBox="1">
            <a:spLocks noChangeArrowheads="1"/>
          </p:cNvSpPr>
          <p:nvPr/>
        </p:nvSpPr>
        <p:spPr bwMode="ltGray">
          <a:xfrm>
            <a:off x="744538" y="1741489"/>
            <a:ext cx="5543550" cy="1938992"/>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8F8F8"/>
                </a:solidFill>
                <a:effectLst/>
                <a:uLnTx/>
                <a:uFillTx/>
                <a:latin typeface="Default" charset="0"/>
                <a:ea typeface="+mn-ea"/>
                <a:cs typeface="Arial" pitchFamily="34" charset="0"/>
              </a:rPr>
              <a:t>SHEOL</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The </a:t>
            </a:r>
            <a:r>
              <a:rPr kumimoji="0" lang="en-US" altLang="en-US" sz="2000" b="0" i="0" u="sng" strike="noStrike" kern="1200" cap="none" spc="0" normalizeH="0" baseline="0" noProof="0" dirty="0">
                <a:ln>
                  <a:noFill/>
                </a:ln>
                <a:solidFill>
                  <a:srgbClr val="F8F8F8"/>
                </a:solidFill>
                <a:effectLst/>
                <a:uLnTx/>
                <a:uFillTx/>
                <a:latin typeface="Default" charset="0"/>
                <a:ea typeface="+mn-ea"/>
                <a:cs typeface="Arial" pitchFamily="34" charset="0"/>
              </a:rPr>
              <a:t>abode of the dead</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in </a:t>
            </a:r>
            <a:r>
              <a:rPr kumimoji="0" lang="en-US" altLang="en-US" sz="2000" b="0" i="0" u="sng" strike="noStrike" kern="1200" cap="none" spc="0" normalizeH="0" baseline="0" noProof="0" dirty="0">
                <a:ln>
                  <a:noFill/>
                </a:ln>
                <a:solidFill>
                  <a:srgbClr val="F8F8F8"/>
                </a:solidFill>
                <a:effectLst/>
                <a:uLnTx/>
                <a:uFillTx/>
                <a:latin typeface="Default" charset="0"/>
                <a:ea typeface="+mn-ea"/>
                <a:cs typeface="Arial" pitchFamily="34" charset="0"/>
              </a:rPr>
              <a:t>Hebrew</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thought. </a:t>
            </a:r>
            <a:r>
              <a:rPr kumimoji="0" lang="en-US" altLang="en-US" sz="2000" b="0" i="0" u="none" strike="noStrike" kern="1200" cap="none" spc="0" normalizeH="0" baseline="0" noProof="0" dirty="0" err="1">
                <a:ln>
                  <a:noFill/>
                </a:ln>
                <a:solidFill>
                  <a:srgbClr val="F8F8F8"/>
                </a:solidFill>
                <a:effectLst/>
                <a:uLnTx/>
                <a:uFillTx/>
                <a:latin typeface="Default" charset="0"/>
                <a:ea typeface="+mn-ea"/>
                <a:cs typeface="Arial" pitchFamily="34" charset="0"/>
              </a:rPr>
              <a:t>Sheol</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was thought to be deep within the earth (Ps. 88:6; Ezek. 26:20; 31:14-15; Amos 9:2) and was entered by crossing a </a:t>
            </a:r>
            <a:r>
              <a:rPr kumimoji="0" lang="en-US" altLang="en-US" sz="2000" b="0" i="0" u="sng" strike="noStrike" kern="1200" cap="none" spc="0" normalizeH="0" baseline="0" noProof="0" dirty="0">
                <a:ln>
                  <a:noFill/>
                </a:ln>
                <a:solidFill>
                  <a:srgbClr val="F8F8F8"/>
                </a:solidFill>
                <a:effectLst/>
                <a:uLnTx/>
                <a:uFillTx/>
                <a:latin typeface="Default" charset="0"/>
                <a:ea typeface="+mn-ea"/>
                <a:cs typeface="Arial" pitchFamily="34" charset="0"/>
              </a:rPr>
              <a:t>river</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(Job 33:18). </a:t>
            </a:r>
            <a:r>
              <a:rPr kumimoji="0" lang="en-US" altLang="en-US" sz="2000" b="0" i="0" u="none" strike="noStrike" kern="1200" cap="none" spc="0" normalizeH="0" baseline="0" noProof="0" dirty="0" err="1">
                <a:ln>
                  <a:noFill/>
                </a:ln>
                <a:solidFill>
                  <a:srgbClr val="F8F8F8"/>
                </a:solidFill>
                <a:effectLst/>
                <a:uLnTx/>
                <a:uFillTx/>
                <a:latin typeface="Default" charset="0"/>
                <a:ea typeface="+mn-ea"/>
                <a:cs typeface="Arial" pitchFamily="34" charset="0"/>
              </a:rPr>
              <a:t>Sheol</a:t>
            </a:r>
            <a:r>
              <a:rPr kumimoji="0" lang="en-US" altLang="en-US" sz="2000" b="0" i="0" u="none" strike="noStrike" kern="1200" cap="none" spc="0" normalizeH="0" baseline="0" noProof="0" dirty="0">
                <a:ln>
                  <a:noFill/>
                </a:ln>
                <a:solidFill>
                  <a:srgbClr val="F8F8F8"/>
                </a:solidFill>
                <a:effectLst/>
                <a:uLnTx/>
                <a:uFillTx/>
                <a:latin typeface="Default" charset="0"/>
                <a:ea typeface="+mn-ea"/>
                <a:cs typeface="Arial" pitchFamily="34" charset="0"/>
              </a:rPr>
              <a:t> is pictured as a city with gates (Isa. 38:10), </a:t>
            </a:r>
            <a:endParaRPr kumimoji="0" lang="en-US" altLang="en-US" sz="20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sp>
        <p:nvSpPr>
          <p:cNvPr id="73732" name="Text Box 4"/>
          <p:cNvSpPr txBox="1">
            <a:spLocks noChangeArrowheads="1"/>
          </p:cNvSpPr>
          <p:nvPr/>
        </p:nvSpPr>
        <p:spPr bwMode="ltGray">
          <a:xfrm>
            <a:off x="744538" y="3770315"/>
            <a:ext cx="5543550" cy="2862322"/>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8F8F8"/>
                </a:solidFill>
                <a:effectLst/>
                <a:uLnTx/>
                <a:uFillTx/>
                <a:latin typeface="Tahoma" pitchFamily="34" charset="0"/>
                <a:ea typeface="+mn-ea"/>
                <a:cs typeface="Arial" pitchFamily="34" charset="0"/>
              </a:rPr>
              <a:t>Isaiah 38:9 - 10 (NKJV)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Tahoma" pitchFamily="34" charset="0"/>
                <a:ea typeface="+mn-ea"/>
                <a:cs typeface="Arial" pitchFamily="34" charset="0"/>
              </a:rPr>
              <a:t>9</a:t>
            </a: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This is the writing of Hezekiah king of Judah, when he had been sick and had recovered from his sickness: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Tahoma" pitchFamily="34" charset="0"/>
                <a:ea typeface="+mn-ea"/>
                <a:cs typeface="Arial" pitchFamily="34" charset="0"/>
              </a:rPr>
              <a:t>10</a:t>
            </a: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I said,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“In the prime of my life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I shall go to the gates of </a:t>
            </a:r>
            <a:r>
              <a:rPr kumimoji="0" lang="en-US" altLang="en-US" sz="1800" b="0" i="0" u="none" strike="noStrike" kern="1200" cap="none" spc="0" normalizeH="0" baseline="0" noProof="0" dirty="0" err="1">
                <a:ln>
                  <a:noFill/>
                </a:ln>
                <a:solidFill>
                  <a:srgbClr val="F8F8F8"/>
                </a:solidFill>
                <a:effectLst/>
                <a:uLnTx/>
                <a:uFillTx/>
                <a:latin typeface="Tahoma" pitchFamily="34" charset="0"/>
                <a:ea typeface="+mn-ea"/>
                <a:cs typeface="Arial" pitchFamily="34" charset="0"/>
              </a:rPr>
              <a:t>Sheol</a:t>
            </a: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t>I am deprived of the remainder of my years.” </a:t>
            </a:r>
            <a:b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br>
            <a:br>
              <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rPr>
            </a:br>
            <a:endParaRPr kumimoji="0" lang="en-US" altLang="en-US" sz="1800" b="0" i="0" u="none" strike="noStrike" kern="1200" cap="none" spc="0" normalizeH="0" baseline="0" noProof="0" dirty="0">
              <a:ln>
                <a:noFill/>
              </a:ln>
              <a:solidFill>
                <a:srgbClr val="F8F8F8"/>
              </a:solidFill>
              <a:effectLst/>
              <a:uLnTx/>
              <a:uFillTx/>
              <a:latin typeface="Tahoma" pitchFamily="34" charset="0"/>
              <a:ea typeface="+mn-ea"/>
              <a:cs typeface="Arial" pitchFamily="34" charset="0"/>
            </a:endParaRPr>
          </a:p>
        </p:txBody>
      </p:sp>
      <p:pic>
        <p:nvPicPr>
          <p:cNvPr id="737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703265"/>
            <a:ext cx="3455988"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153392" y="246494"/>
            <a:ext cx="795411" cy="640244"/>
            <a:chOff x="8153406" y="378767"/>
            <a:chExt cx="795410" cy="383233"/>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97341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Spokesmen for God</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serving as “</a:t>
            </a:r>
            <a:r>
              <a:rPr kumimoji="0" lang="en-US" altLang="en-US" sz="2400" b="0" i="0" u="none" strike="noStrike" kern="1200" cap="none" spc="0" normalizeH="0" baseline="0" noProof="0" dirty="0" err="1">
                <a:ln>
                  <a:noFill/>
                </a:ln>
                <a:solidFill>
                  <a:srgbClr val="244061">
                    <a:lumMod val="75000"/>
                  </a:srgbClr>
                </a:solidFill>
                <a:effectLst/>
                <a:uLnTx/>
                <a:uFillTx/>
                <a:latin typeface="Tahoma" panose="020B0604030504040204" pitchFamily="34" charset="0"/>
                <a:ea typeface="+mn-ea"/>
                <a:cs typeface="Tahoma" panose="020B0604030504040204" pitchFamily="34" charset="0"/>
              </a:rPr>
              <a:t>forthtellers</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speaking what God put in their mouth.</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6" name="Text Box 4">
            <a:extLst>
              <a:ext uri="{FF2B5EF4-FFF2-40B4-BE49-F238E27FC236}">
                <a16:creationId xmlns:a16="http://schemas.microsoft.com/office/drawing/2014/main"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Preachers of the Covenant</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7" name="Text Box 5">
            <a:extLst>
              <a:ext uri="{FF2B5EF4-FFF2-40B4-BE49-F238E27FC236}">
                <a16:creationId xmlns:a16="http://schemas.microsoft.com/office/drawing/2014/main"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historians, or </a:t>
            </a:r>
            <a:r>
              <a:rPr kumimoji="0" lang="en-US" altLang="en-US" sz="2400" b="1"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Interpreters of the Israelites’ History</a:t>
            </a:r>
            <a:r>
              <a:rPr kumimoji="0" lang="en-US" altLang="en-US" sz="2400" b="0"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With out their interpretation God’s people would not know why an event was occurring.</a:t>
            </a:r>
            <a:r>
              <a:rPr kumimoji="0" lang="en-US" altLang="en-US" sz="2400" b="0" i="0" u="none" strike="noStrike" kern="1200" cap="none" spc="0" normalizeH="0" baseline="0" noProof="0">
                <a:ln>
                  <a:noFill/>
                </a:ln>
                <a:solidFill>
                  <a:srgbClr val="244061">
                    <a:lumMod val="75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571657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279" y="0"/>
            <a:ext cx="6873441" cy="6858000"/>
          </a:xfrm>
          <a:prstGeom prst="rect">
            <a:avLst/>
          </a:prstGeom>
        </p:spPr>
      </p:pic>
    </p:spTree>
    <p:extLst>
      <p:ext uri="{BB962C8B-B14F-4D97-AF65-F5344CB8AC3E}">
        <p14:creationId xmlns:p14="http://schemas.microsoft.com/office/powerpoint/2010/main" val="2503189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146" y="0"/>
            <a:ext cx="4560679" cy="1143000"/>
          </a:xfrm>
        </p:spPr>
        <p:txBody>
          <a:bodyPr/>
          <a:lstStyle/>
          <a:p>
            <a:r>
              <a:rPr lang="en-US" sz="3600" dirty="0"/>
              <a:t>Jonah’s Use of Psalms</a:t>
            </a:r>
          </a:p>
        </p:txBody>
      </p:sp>
      <p:sp>
        <p:nvSpPr>
          <p:cNvPr id="4" name="TextBox 8"/>
          <p:cNvSpPr txBox="1">
            <a:spLocks noChangeArrowheads="1"/>
          </p:cNvSpPr>
          <p:nvPr/>
        </p:nvSpPr>
        <p:spPr bwMode="auto">
          <a:xfrm>
            <a:off x="3372479" y="1039179"/>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617788" y="2714389"/>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59380" y="2714389"/>
            <a:ext cx="2927676" cy="138499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For You cast me into the deep,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Into the heart of the seas,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And the floods surrounded me</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 Your billows and Your waves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passed over me.</a:t>
            </a:r>
          </a:p>
        </p:txBody>
      </p:sp>
      <p:sp>
        <p:nvSpPr>
          <p:cNvPr id="6" name="TextBox 5"/>
          <p:cNvSpPr txBox="1"/>
          <p:nvPr/>
        </p:nvSpPr>
        <p:spPr>
          <a:xfrm>
            <a:off x="4226943" y="1940943"/>
            <a:ext cx="4589253" cy="246221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I Cry Out Night and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88:6-8 (ESV)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 have put me in the depths of the pit, in the regions dark and deep. </a:t>
            </a:r>
            <a:b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wrath lies heavy upon me, and you overwhelm me with all your waves. Selah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 have caused my companions to shun me; you have made me a horror to them. I am shut in so that I cannot escape; </a:t>
            </a:r>
          </a:p>
        </p:txBody>
      </p:sp>
      <p:sp>
        <p:nvSpPr>
          <p:cNvPr id="9" name="TextBox 8"/>
          <p:cNvSpPr txBox="1"/>
          <p:nvPr/>
        </p:nvSpPr>
        <p:spPr>
          <a:xfrm>
            <a:off x="1451222" y="4477109"/>
            <a:ext cx="7168551"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Why Are you cast down my soul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Arial" pitchFamily="34" charset="0"/>
                <a:ea typeface="+mn-ea"/>
                <a:cs typeface="Arial" pitchFamily="34" charset="0"/>
              </a:rPr>
              <a:t>Psalm 42:1 (ESV)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lumMod val="75000"/>
                    <a:lumOff val="25000"/>
                  </a:prstClr>
                </a:solidFill>
                <a:effectLst/>
                <a:uLnTx/>
                <a:uFillTx/>
                <a:latin typeface="Arial" pitchFamily="34" charset="0"/>
                <a:ea typeface="+mn-ea"/>
                <a:cs typeface="Arial" pitchFamily="34" charset="0"/>
              </a:rPr>
              <a:t>1 </a:t>
            </a:r>
            <a:r>
              <a:rPr kumimoji="0" lang="en-US" sz="1400" b="0" i="0" u="none" strike="noStrike" kern="1200" cap="none" spc="0" normalizeH="0" baseline="0" noProof="0" dirty="0">
                <a:ln>
                  <a:noFill/>
                </a:ln>
                <a:solidFill>
                  <a:prstClr val="black">
                    <a:lumMod val="75000"/>
                    <a:lumOff val="25000"/>
                  </a:prstClr>
                </a:solidFill>
                <a:effectLst/>
                <a:uLnTx/>
                <a:uFillTx/>
                <a:latin typeface="Arial" pitchFamily="34" charset="0"/>
                <a:ea typeface="+mn-ea"/>
                <a:cs typeface="Arial" pitchFamily="34" charset="0"/>
              </a:rPr>
              <a:t> As a deer pants for flowing streams, so pants my soul for you, O God.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42:6-7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my God. My soul is cast down within me; therefore I remember you from the land of Jordan and of Hermon, from Mount Mizar.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Deep calls to deep at the roar of your waterfalls; all your breakers and your waves have gone over me. </a:t>
            </a:r>
          </a:p>
        </p:txBody>
      </p:sp>
      <p:sp>
        <p:nvSpPr>
          <p:cNvPr id="10" name="Right Arrow 9"/>
          <p:cNvSpPr/>
          <p:nvPr/>
        </p:nvSpPr>
        <p:spPr>
          <a:xfrm rot="2840390">
            <a:off x="858535" y="4232123"/>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391150" y="19709"/>
            <a:ext cx="3752848" cy="954107"/>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1:17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Now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had prepared a great fish to swallow Jonah.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Jonah was in the belly of the fish three days and three nights. </a:t>
            </a:r>
          </a:p>
        </p:txBody>
      </p:sp>
    </p:spTree>
    <p:extLst>
      <p:ext uri="{BB962C8B-B14F-4D97-AF65-F5344CB8AC3E}">
        <p14:creationId xmlns:p14="http://schemas.microsoft.com/office/powerpoint/2010/main" val="219391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20212211">
            <a:off x="3617788" y="2618817"/>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59380" y="2714389"/>
            <a:ext cx="2927676" cy="954107"/>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4</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Then I said, ‘I have been cast out of Your sight;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Yet I will look again toward Your holy temple.’</a:t>
            </a:r>
          </a:p>
        </p:txBody>
      </p:sp>
      <p:sp>
        <p:nvSpPr>
          <p:cNvPr id="6" name="TextBox 5"/>
          <p:cNvSpPr txBox="1"/>
          <p:nvPr/>
        </p:nvSpPr>
        <p:spPr>
          <a:xfrm>
            <a:off x="4226943" y="1940943"/>
            <a:ext cx="4589253"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Into Your Hand I Commit My Spirit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31:22 (ESV) </a:t>
            </a: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22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had said in my alarm, “I am cut off from your sight.”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But you heard the voice of my pleas for mercy when I cried to you for help.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 Kings 8:22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22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Then Solomon stood before the altar of the </a:t>
            </a:r>
            <a:r>
              <a:rPr kumimoji="0" lang="en-US" sz="14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the presence of all the assembly of Israel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spread out his hands toward heaven, </a:t>
            </a:r>
          </a:p>
        </p:txBody>
      </p:sp>
      <p:sp>
        <p:nvSpPr>
          <p:cNvPr id="11" name="Right Arrow 10"/>
          <p:cNvSpPr/>
          <p:nvPr/>
        </p:nvSpPr>
        <p:spPr>
          <a:xfrm>
            <a:off x="3627541" y="3170978"/>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203" name="Picture 3" descr="R:\Images\OT-Solomons Temple\first_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50" y="3754841"/>
            <a:ext cx="3958550" cy="276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14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20212211">
            <a:off x="3617788" y="2618817"/>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409903" y="2714389"/>
            <a:ext cx="3077153" cy="1169551"/>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5</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waters surrounded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even</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my soul;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The deep closed around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Weeds were wrapped around my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head.</a:t>
            </a:r>
          </a:p>
        </p:txBody>
      </p:sp>
      <p:sp>
        <p:nvSpPr>
          <p:cNvPr id="6" name="TextBox 5"/>
          <p:cNvSpPr txBox="1"/>
          <p:nvPr/>
        </p:nvSpPr>
        <p:spPr>
          <a:xfrm>
            <a:off x="4226943" y="1940943"/>
            <a:ext cx="4589253" cy="35394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Great is Your Faithfulness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Lam 3:54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water closed over my head; I said, ‘I am lost.’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Save Me, O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To choirmaster of David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69:1-3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Save me, O God! For the waters have come up to my neck</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 sink in deep mire, where there is no foothold; I have come into deep waters, and the flood sweeps over 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 am weary with my crying out; my throat is parched. My eyes grow dim with waiting for my God. </a:t>
            </a:r>
          </a:p>
        </p:txBody>
      </p:sp>
      <p:sp>
        <p:nvSpPr>
          <p:cNvPr id="11" name="Right Arrow 10"/>
          <p:cNvSpPr/>
          <p:nvPr/>
        </p:nvSpPr>
        <p:spPr>
          <a:xfrm rot="1746438">
            <a:off x="3479886" y="3406972"/>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C:\Users\Public\_Bethany\matt7f\Wadi Qilt flash flood in Jericho, fj040206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16" y="4209202"/>
            <a:ext cx="4005533" cy="221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20212211">
            <a:off x="3627541" y="2509231"/>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04801" y="2714389"/>
            <a:ext cx="3182256" cy="52322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“Those who regard worthless idols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Forsake their own Mercy.</a:t>
            </a:r>
          </a:p>
        </p:txBody>
      </p:sp>
      <p:sp>
        <p:nvSpPr>
          <p:cNvPr id="6" name="TextBox 5"/>
          <p:cNvSpPr txBox="1"/>
          <p:nvPr/>
        </p:nvSpPr>
        <p:spPr>
          <a:xfrm>
            <a:off x="4226943" y="1940943"/>
            <a:ext cx="4589253" cy="31085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Into Your Hand I Commit My Spirit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31:6-8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6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hate those who pay regard to worthless idols, but I trust in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7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will rejoice and be glad in your steadfast love,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because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you have seen my affliction</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you have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known the distress of my soul, </a:t>
            </a:r>
            <a:b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you have not delivered me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into the hand of the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enemy</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you have set my feet in a broad place</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886" y="3413125"/>
            <a:ext cx="1861569" cy="3484735"/>
          </a:xfrm>
          <a:prstGeom prst="rect">
            <a:avLst/>
          </a:prstGeom>
        </p:spPr>
      </p:pic>
      <p:sp>
        <p:nvSpPr>
          <p:cNvPr id="9" name="TextBox 8"/>
          <p:cNvSpPr txBox="1"/>
          <p:nvPr/>
        </p:nvSpPr>
        <p:spPr>
          <a:xfrm>
            <a:off x="1504950" y="5319382"/>
            <a:ext cx="1005403"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X</a:t>
            </a:r>
          </a:p>
        </p:txBody>
      </p:sp>
    </p:spTree>
    <p:extLst>
      <p:ext uri="{BB962C8B-B14F-4D97-AF65-F5344CB8AC3E}">
        <p14:creationId xmlns:p14="http://schemas.microsoft.com/office/powerpoint/2010/main" val="37533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dirty="0">
                <a:ln>
                  <a:noFill/>
                </a:ln>
                <a:solidFill>
                  <a:srgbClr val="000000"/>
                </a:solidFill>
                <a:effectLst/>
                <a:uLnTx/>
                <a:uFillTx/>
                <a:latin typeface="Tahoma" pitchFamily="34" charset="0"/>
                <a:ea typeface="+mn-ea"/>
                <a:cs typeface="Tahoma" pitchFamily="34" charset="0"/>
              </a:rPr>
              <a:t>1</a:t>
            </a: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Then Jonah prayed to the Lord his God from the fish’s belly</a:t>
            </a: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endPar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rot="1077405">
            <a:off x="3617788" y="3047443"/>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59380" y="2714389"/>
            <a:ext cx="2927676" cy="954107"/>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9</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But I will sacrifice to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    With the voice of thanksgiving;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I will pay what I have vowed.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Salvation </a:t>
            </a:r>
            <a:r>
              <a:rPr kumimoji="0" lang="en-US" sz="1400" b="0" i="1" u="none" strike="noStrike" kern="1200" cap="none" spc="0" normalizeH="0" baseline="0" noProof="0" dirty="0">
                <a:ln>
                  <a:noFill/>
                </a:ln>
                <a:solidFill>
                  <a:srgbClr val="C00000"/>
                </a:solidFill>
                <a:effectLst/>
                <a:uLnTx/>
                <a:uFillTx/>
                <a:latin typeface="Arial" pitchFamily="34" charset="0"/>
                <a:ea typeface="+mn-ea"/>
                <a:cs typeface="Arial" pitchFamily="34" charset="0"/>
              </a:rPr>
              <a:t>is</a:t>
            </a:r>
            <a:r>
              <a:rPr kumimoji="0" lang="en-US" sz="1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 of the </a:t>
            </a:r>
            <a:r>
              <a:rPr kumimoji="0" lang="en-US" sz="1400" b="0" i="0" u="none" strike="noStrike" kern="1200" cap="small" spc="0" normalizeH="0" baseline="0" noProof="0" dirty="0">
                <a:ln>
                  <a:noFill/>
                </a:ln>
                <a:solidFill>
                  <a:srgbClr val="C00000"/>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p>
        </p:txBody>
      </p:sp>
      <p:sp>
        <p:nvSpPr>
          <p:cNvPr id="6" name="TextBox 5"/>
          <p:cNvSpPr txBox="1"/>
          <p:nvPr/>
        </p:nvSpPr>
        <p:spPr>
          <a:xfrm>
            <a:off x="4226943" y="1940943"/>
            <a:ext cx="4764657"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God Himself is Judge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50:12-15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12  “If I were hungry, I would not tell you, for the world and its fullness are mine. </a:t>
            </a:r>
          </a:p>
          <a:p>
            <a:pPr marL="342900" marR="0" lvl="0" indent="-342900" algn="l" defTabSz="914400" rtl="0" eaLnBrk="1" fontAlgn="base" latinLnBrk="0" hangingPunct="1">
              <a:lnSpc>
                <a:spcPct val="100000"/>
              </a:lnSpc>
              <a:spcBef>
                <a:spcPct val="0"/>
              </a:spcBef>
              <a:spcAft>
                <a:spcPct val="0"/>
              </a:spcAft>
              <a:buClrTx/>
              <a:buSzTx/>
              <a:buFontTx/>
              <a:buAutoNum type="arabicPlain" startAt="13"/>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Do I eat the flesh of bulls or drink the blood of goats?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14  Offer to God a sacrifice of thanksgiving, and perform your vows to the Most High,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15  and call upon me in the day of trouble; I will deliver you, and you shall glorify me.” </a:t>
            </a:r>
          </a:p>
        </p:txBody>
      </p:sp>
      <p:sp>
        <p:nvSpPr>
          <p:cNvPr id="3" name="Rectangle 2"/>
          <p:cNvSpPr/>
          <p:nvPr/>
        </p:nvSpPr>
        <p:spPr>
          <a:xfrm>
            <a:off x="959525" y="4197148"/>
            <a:ext cx="2939614"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Save Me, O My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3:8 (ESV) </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Salvation belongs to the </a:t>
            </a:r>
            <a:r>
              <a:rPr kumimoji="0" lang="en-US" sz="18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blessing be on your people! Selah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Right Arrow 9"/>
          <p:cNvSpPr/>
          <p:nvPr/>
        </p:nvSpPr>
        <p:spPr>
          <a:xfrm rot="3668950">
            <a:off x="1878754" y="3704387"/>
            <a:ext cx="562702" cy="460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204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1477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But I will sacrifice to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With the voice of thanksgiving;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I will pay what I have vowed.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Salvation </a:t>
            </a: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is</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of the </a:t>
            </a:r>
            <a:r>
              <a:rPr kumimoji="0" lang="en-US" sz="1800" b="0" i="0" u="none" strike="noStrike" kern="1200" cap="small" spc="0" normalizeH="0" baseline="0" noProof="0" dirty="0">
                <a:ln>
                  <a:noFill/>
                </a:ln>
                <a:solidFill>
                  <a:prstClr val="black"/>
                </a:solidFill>
                <a:effectLst/>
                <a:uLnTx/>
                <a:uFillTx/>
                <a:latin typeface="Times New Roman" pitchFamily="18"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59525" y="2442822"/>
            <a:ext cx="2939614"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Save Me, O My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3:8 (ESV) </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Salvation belongs to the </a:t>
            </a:r>
            <a:r>
              <a:rPr kumimoji="0" lang="en-US" sz="18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blessing be on your people! Selah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p:cNvSpPr/>
          <p:nvPr/>
        </p:nvSpPr>
        <p:spPr>
          <a:xfrm>
            <a:off x="4133850" y="2540000"/>
            <a:ext cx="4572000" cy="2462213"/>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Isaiah 43:11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11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I am the </a:t>
            </a:r>
            <a:r>
              <a:rPr kumimoji="0" lang="en-US" sz="1400" b="0" i="0" u="sng"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 and besides me there is no savior.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Isaiah 45:21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21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Declare and present your case; let them take counsel together! Who told this long ago? Who declared it of old? Was it not I,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there is no other god besides me,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a righteous God and a Savior; there is none besides me</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pic>
        <p:nvPicPr>
          <p:cNvPr id="11" name="Picture 10"/>
          <p:cNvPicPr/>
          <p:nvPr/>
        </p:nvPicPr>
        <p:blipFill>
          <a:blip r:embed="rId3"/>
          <a:stretch>
            <a:fillRect/>
          </a:stretch>
        </p:blipFill>
        <p:spPr>
          <a:xfrm>
            <a:off x="4213824" y="3132931"/>
            <a:ext cx="3705225" cy="638175"/>
          </a:xfrm>
          <a:prstGeom prst="rect">
            <a:avLst/>
          </a:prstGeom>
        </p:spPr>
      </p:pic>
      <p:sp>
        <p:nvSpPr>
          <p:cNvPr id="12" name="Rectangle 11"/>
          <p:cNvSpPr/>
          <p:nvPr/>
        </p:nvSpPr>
        <p:spPr>
          <a:xfrm>
            <a:off x="4213824" y="5219611"/>
            <a:ext cx="4572000" cy="73866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Jeremiah 3:23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23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Truly the hills are a delusion, the orgies on the mountains.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Truly in the </a:t>
            </a:r>
            <a:r>
              <a:rPr kumimoji="0" lang="en-US" sz="1400" b="0" i="0" u="sng"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 our God is the salvation of Israel. </a:t>
            </a:r>
          </a:p>
        </p:txBody>
      </p:sp>
    </p:spTree>
    <p:extLst>
      <p:ext uri="{BB962C8B-B14F-4D97-AF65-F5344CB8AC3E}">
        <p14:creationId xmlns:p14="http://schemas.microsoft.com/office/powerpoint/2010/main" val="1845545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a:t>Jonah’s Use of Psalms</a:t>
            </a:r>
          </a:p>
        </p:txBody>
      </p:sp>
      <p:sp>
        <p:nvSpPr>
          <p:cNvPr id="4" name="TextBox 8"/>
          <p:cNvSpPr txBox="1">
            <a:spLocks noChangeArrowheads="1"/>
          </p:cNvSpPr>
          <p:nvPr/>
        </p:nvSpPr>
        <p:spPr bwMode="auto">
          <a:xfrm>
            <a:off x="3372479" y="955016"/>
            <a:ext cx="4546570" cy="14773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But I will sacrifice to You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With the voice of thanksgiving;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I will pay what I have vowed.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Salvation </a:t>
            </a:r>
            <a:r>
              <a:rPr kumimoji="0" lang="en-US" sz="1800" b="0" i="1"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is</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of the </a:t>
            </a:r>
            <a:r>
              <a:rPr kumimoji="0" lang="en-US" sz="1800" b="0" i="0" u="none" strike="noStrike" kern="1200" cap="small" spc="0" normalizeH="0" baseline="0" noProof="0" dirty="0">
                <a:ln>
                  <a:noFill/>
                </a:ln>
                <a:solidFill>
                  <a:prstClr val="black"/>
                </a:solidFill>
                <a:effectLst/>
                <a:uLnTx/>
                <a:uFillTx/>
                <a:latin typeface="Times New Roman" pitchFamily="18"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a:t>
            </a: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4686" y="876959"/>
            <a:ext cx="2170839" cy="152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59525" y="2442822"/>
            <a:ext cx="2939614"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Save Me, O My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Psalm 3:8 (ESV) </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8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Salvation belongs to the </a:t>
            </a:r>
            <a:r>
              <a:rPr kumimoji="0" lang="en-US" sz="1800" b="1"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blessing be on your people! Selah </a:t>
            </a:r>
            <a:b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tangle 5"/>
          <p:cNvSpPr/>
          <p:nvPr/>
        </p:nvSpPr>
        <p:spPr>
          <a:xfrm>
            <a:off x="4329112" y="3171823"/>
            <a:ext cx="4572000" cy="73866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Hosea 13:4 (ESV)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But I am the </a:t>
            </a:r>
            <a:r>
              <a:rPr kumimoji="0" lang="en-US" sz="14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your God from the land of Egypt; you know no God but me,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and besides me there is no savior. </a:t>
            </a:r>
          </a:p>
        </p:txBody>
      </p:sp>
      <p:pic>
        <p:nvPicPr>
          <p:cNvPr id="10" name="Picture 9"/>
          <p:cNvPicPr/>
          <p:nvPr/>
        </p:nvPicPr>
        <p:blipFill>
          <a:blip r:embed="rId3"/>
          <a:stretch>
            <a:fillRect/>
          </a:stretch>
        </p:blipFill>
        <p:spPr>
          <a:xfrm>
            <a:off x="4258132" y="2552698"/>
            <a:ext cx="4642980" cy="619125"/>
          </a:xfrm>
          <a:prstGeom prst="rect">
            <a:avLst/>
          </a:prstGeom>
        </p:spPr>
      </p:pic>
      <p:pic>
        <p:nvPicPr>
          <p:cNvPr id="583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372" y="3910487"/>
            <a:ext cx="6769528" cy="252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972050" y="5334000"/>
            <a:ext cx="1809750" cy="95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433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a:t>Sign of Jonah</a:t>
            </a:r>
          </a:p>
        </p:txBody>
      </p:sp>
      <p:sp>
        <p:nvSpPr>
          <p:cNvPr id="74755" name="Text Box 3"/>
          <p:cNvSpPr txBox="1">
            <a:spLocks noChangeArrowheads="1"/>
          </p:cNvSpPr>
          <p:nvPr/>
        </p:nvSpPr>
        <p:spPr bwMode="ltGray">
          <a:xfrm>
            <a:off x="1057261" y="1581151"/>
            <a:ext cx="7515225" cy="4801314"/>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Luke 11:29 - 32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29</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And while the crowds were thickly gathered together, He began to say, “</a:t>
            </a:r>
            <a:r>
              <a:rPr kumimoji="0" lang="en-US" altLang="en-US" sz="1800" b="0" i="0" u="sng" strike="noStrike" kern="1200" cap="none" spc="0" normalizeH="0" baseline="0" noProof="0" dirty="0">
                <a:ln>
                  <a:noFill/>
                </a:ln>
                <a:solidFill>
                  <a:srgbClr val="FFFF00"/>
                </a:solidFill>
                <a:effectLst/>
                <a:uLnTx/>
                <a:uFillTx/>
                <a:latin typeface="Default" charset="0"/>
                <a:ea typeface="+mn-ea"/>
                <a:cs typeface="Arial" pitchFamily="34" charset="0"/>
              </a:rPr>
              <a:t>This is an evil generation. It seeks a sign, and no sign will be given to it except the sign of Jonah the prophet.</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66FFFF"/>
                </a:solidFill>
                <a:effectLst/>
                <a:uLnTx/>
                <a:uFillTx/>
                <a:latin typeface="Default" charset="0"/>
                <a:ea typeface="+mn-ea"/>
                <a:cs typeface="Arial" pitchFamily="34" charset="0"/>
              </a:rPr>
              <a:t>30</a:t>
            </a:r>
            <a:r>
              <a:rPr kumimoji="0" lang="en-US" altLang="en-US" sz="1800" b="0" i="0" u="none" strike="noStrike" kern="1200" cap="none" spc="0" normalizeH="0" baseline="0" noProof="0" dirty="0">
                <a:ln>
                  <a:noFill/>
                </a:ln>
                <a:solidFill>
                  <a:srgbClr val="66FFFF"/>
                </a:solidFill>
                <a:effectLst/>
                <a:uLnTx/>
                <a:uFillTx/>
                <a:latin typeface="Default" charset="0"/>
                <a:ea typeface="+mn-ea"/>
                <a:cs typeface="Arial" pitchFamily="34" charset="0"/>
              </a:rPr>
              <a:t>For as Jonah became a sign to the </a:t>
            </a:r>
            <a:r>
              <a:rPr kumimoji="0" lang="en-US" altLang="en-US" sz="1800" b="0" i="0" u="none" strike="noStrike" kern="1200" cap="none" spc="0" normalizeH="0" baseline="0" noProof="0" dirty="0" err="1">
                <a:ln>
                  <a:noFill/>
                </a:ln>
                <a:solidFill>
                  <a:srgbClr val="66FFFF"/>
                </a:solidFill>
                <a:effectLst/>
                <a:uLnTx/>
                <a:uFillTx/>
                <a:latin typeface="Default" charset="0"/>
                <a:ea typeface="+mn-ea"/>
                <a:cs typeface="Arial" pitchFamily="34" charset="0"/>
              </a:rPr>
              <a:t>Ninevites</a:t>
            </a:r>
            <a:r>
              <a:rPr kumimoji="0" lang="en-US" altLang="en-US" sz="1800" b="0" i="0" u="none" strike="noStrike" kern="1200" cap="none" spc="0" normalizeH="0" baseline="0" noProof="0" dirty="0">
                <a:ln>
                  <a:noFill/>
                </a:ln>
                <a:solidFill>
                  <a:srgbClr val="66FFFF"/>
                </a:solidFill>
                <a:effectLst/>
                <a:uLnTx/>
                <a:uFillTx/>
                <a:latin typeface="Default" charset="0"/>
                <a:ea typeface="+mn-ea"/>
                <a:cs typeface="Arial" pitchFamily="34" charset="0"/>
              </a:rPr>
              <a:t>, so also the Son of Man will be to this generation</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31</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The queen of the South will rise up in the judgment with the men of this generation and condemn them, for she came from the ends of the earth to hear the wisdom of Solomon; and indeed a greater than Solomon </a:t>
            </a:r>
            <a:r>
              <a:rPr kumimoji="0" lang="en-US" altLang="en-US" sz="1800" b="0" i="1" u="none" strike="noStrike" kern="1200" cap="none" spc="0" normalizeH="0" baseline="0" noProof="0" dirty="0">
                <a:ln>
                  <a:noFill/>
                </a:ln>
                <a:solidFill>
                  <a:srgbClr val="F8F8F8"/>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here. </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30000" noProof="0" dirty="0">
                <a:ln>
                  <a:noFill/>
                </a:ln>
                <a:solidFill>
                  <a:srgbClr val="66FFFF"/>
                </a:solidFill>
                <a:effectLst/>
                <a:uLnTx/>
                <a:uFillTx/>
                <a:latin typeface="Default" charset="0"/>
                <a:ea typeface="+mn-ea"/>
                <a:cs typeface="Arial" pitchFamily="34" charset="0"/>
              </a:rPr>
              <a:t>32</a:t>
            </a:r>
            <a:r>
              <a:rPr kumimoji="0" lang="en-US" altLang="en-US" sz="1800" b="0" i="0" u="sng" strike="noStrike" kern="1200" cap="none" spc="0" normalizeH="0" baseline="0" noProof="0" dirty="0">
                <a:ln>
                  <a:noFill/>
                </a:ln>
                <a:solidFill>
                  <a:srgbClr val="66FFFF"/>
                </a:solidFill>
                <a:effectLst/>
                <a:uLnTx/>
                <a:uFillTx/>
                <a:latin typeface="Default" charset="0"/>
                <a:ea typeface="+mn-ea"/>
                <a:cs typeface="Arial" pitchFamily="34" charset="0"/>
              </a:rPr>
              <a:t>The men of Nineveh</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will rise up in the judgment with this generation and condemn it, for they repented at the preaching of Jonah; and indeed a greater than Jonah </a:t>
            </a:r>
            <a:r>
              <a:rPr kumimoji="0" lang="en-US" altLang="en-US" sz="1800" b="0" i="1" u="none" strike="noStrike" kern="1200" cap="none" spc="0" normalizeH="0" baseline="0" noProof="0" dirty="0">
                <a:ln>
                  <a:noFill/>
                </a:ln>
                <a:solidFill>
                  <a:srgbClr val="F8F8F8"/>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here.</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4065333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333500" y="114305"/>
            <a:ext cx="6477000" cy="1143000"/>
          </a:xfrm>
        </p:spPr>
        <p:txBody>
          <a:bodyPr/>
          <a:lstStyle/>
          <a:p>
            <a:pPr eaLnBrk="1" hangingPunct="1"/>
            <a:r>
              <a:rPr lang="en-US" altLang="en-US" dirty="0"/>
              <a:t>Matthew 12</a:t>
            </a:r>
          </a:p>
        </p:txBody>
      </p:sp>
      <p:sp>
        <p:nvSpPr>
          <p:cNvPr id="75779" name="Text Box 3"/>
          <p:cNvSpPr txBox="1">
            <a:spLocks noChangeArrowheads="1"/>
          </p:cNvSpPr>
          <p:nvPr/>
        </p:nvSpPr>
        <p:spPr bwMode="ltGray">
          <a:xfrm>
            <a:off x="1011238" y="1247785"/>
            <a:ext cx="8027987" cy="5216813"/>
          </a:xfrm>
          <a:prstGeom prst="rect">
            <a:avLst/>
          </a:prstGeom>
          <a:no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sng" strike="noStrike" kern="1200" cap="none" spc="0" normalizeH="0" baseline="30000" noProof="0" dirty="0">
                <a:ln>
                  <a:noFill/>
                </a:ln>
                <a:solidFill>
                  <a:srgbClr val="7030A0"/>
                </a:solidFill>
                <a:effectLst/>
                <a:uLnTx/>
                <a:uFillTx/>
                <a:latin typeface="Default" charset="0"/>
                <a:ea typeface="+mn-ea"/>
                <a:cs typeface="Arial" pitchFamily="34" charset="0"/>
              </a:rPr>
              <a:t>38</a:t>
            </a:r>
            <a:r>
              <a:rPr kumimoji="0" lang="en-US" altLang="en-US" sz="1800" b="1" i="0" u="sng" strike="noStrike" kern="1200" cap="none" spc="0" normalizeH="0" baseline="0" noProof="0" dirty="0">
                <a:ln>
                  <a:noFill/>
                </a:ln>
                <a:solidFill>
                  <a:srgbClr val="7030A0"/>
                </a:solidFill>
                <a:effectLst/>
                <a:uLnTx/>
                <a:uFillTx/>
                <a:latin typeface="Default" charset="0"/>
                <a:ea typeface="+mn-ea"/>
                <a:cs typeface="Arial" pitchFamily="34" charset="0"/>
              </a:rPr>
              <a:t>Then some of the scribes and Pharisees answered, saying, “Teacher, we want to see a sign from You.”</a:t>
            </a:r>
            <a:endParaRPr kumimoji="0" lang="en-US" altLang="en-US" sz="1800" b="1" i="0" u="sng" strike="noStrike" kern="1200" cap="none" spc="0" normalizeH="0" baseline="0" noProof="0" dirty="0">
              <a:ln>
                <a:noFill/>
              </a:ln>
              <a:solidFill>
                <a:srgbClr val="7030A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39</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But He answered and said to them, “An evil and adulterous generation seeks after a sign, and </a:t>
            </a:r>
            <a:r>
              <a:rPr kumimoji="0" lang="en-US" altLang="en-US" sz="1800" b="1" i="0" u="sng" strike="noStrike" kern="1200" cap="none" spc="0" normalizeH="0" baseline="0" noProof="0" dirty="0">
                <a:ln>
                  <a:noFill/>
                </a:ln>
                <a:solidFill>
                  <a:srgbClr val="7030A0"/>
                </a:solidFill>
                <a:effectLst/>
                <a:uLnTx/>
                <a:uFillTx/>
                <a:latin typeface="Default" charset="0"/>
                <a:ea typeface="+mn-ea"/>
                <a:cs typeface="Arial" pitchFamily="34" charset="0"/>
              </a:rPr>
              <a:t>no sign will be given to it except the sign of the prophet Jonah.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40</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For as Jonah was three days and three nights in the belly of the great fish, so will the Son of Man be three days and three nights in the heart of the earth.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41</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The men of Nineveh will rise up in the judgment with this generation and condemn it, because they repented at the preaching of Jonah; and indeed a greater than Jonah </a:t>
            </a:r>
            <a:r>
              <a:rPr kumimoji="0" lang="en-US" altLang="en-US" sz="1800" b="0" i="1" u="none" strike="noStrike" kern="1200" cap="none" spc="0" normalizeH="0" baseline="0" noProof="0" dirty="0">
                <a:ln>
                  <a:noFill/>
                </a:ln>
                <a:solidFill>
                  <a:prstClr val="black"/>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 here.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42</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The queen of the South will rise up in the judgment with this generation and condemn it, for she came from the ends of the earth to hear the wisdom of Solomon; and indeed a greater than Solomon </a:t>
            </a:r>
            <a:r>
              <a:rPr kumimoji="0" lang="en-US" altLang="en-US" sz="1800" b="0" i="1" u="none" strike="noStrike" kern="1200" cap="none" spc="0" normalizeH="0" baseline="0" noProof="0" dirty="0">
                <a:ln>
                  <a:noFill/>
                </a:ln>
                <a:solidFill>
                  <a:prstClr val="black"/>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 here.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4125313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
        <p:nvSpPr>
          <p:cNvPr id="4" name="Star: 5 Points 3">
            <a:extLst>
              <a:ext uri="{FF2B5EF4-FFF2-40B4-BE49-F238E27FC236}">
                <a16:creationId xmlns:a16="http://schemas.microsoft.com/office/drawing/2014/main" id="{225A2F7B-5925-0B96-5DA8-25038BEFC8E3}"/>
              </a:ext>
            </a:extLst>
          </p:cNvPr>
          <p:cNvSpPr/>
          <p:nvPr/>
        </p:nvSpPr>
        <p:spPr>
          <a:xfrm>
            <a:off x="4949033" y="3544517"/>
            <a:ext cx="321468" cy="186089"/>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24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a:t>Matthew 16 </a:t>
            </a:r>
          </a:p>
        </p:txBody>
      </p:sp>
      <p:sp>
        <p:nvSpPr>
          <p:cNvPr id="76803" name="Text Box 3"/>
          <p:cNvSpPr txBox="1">
            <a:spLocks noChangeArrowheads="1"/>
          </p:cNvSpPr>
          <p:nvPr/>
        </p:nvSpPr>
        <p:spPr bwMode="ltGray">
          <a:xfrm>
            <a:off x="1057261" y="1447799"/>
            <a:ext cx="7515225" cy="4939814"/>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1</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Then the Pharisees and Sadducees came, and testing Him asked that He would show them a sign from heaven. </a:t>
            </a: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4</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A wicked and adulterous generation seeks after a sign, and no sign shall be given to it </a:t>
            </a:r>
            <a:r>
              <a:rPr kumimoji="0" lang="en-US" altLang="en-US" sz="1800" b="0" i="0" u="sng" strike="noStrike" kern="1200" cap="none" spc="0" normalizeH="0" baseline="0" noProof="0" dirty="0">
                <a:ln>
                  <a:noFill/>
                </a:ln>
                <a:solidFill>
                  <a:srgbClr val="66FFFF"/>
                </a:solidFill>
                <a:effectLst/>
                <a:uLnTx/>
                <a:uFillTx/>
                <a:latin typeface="Default" charset="0"/>
                <a:ea typeface="+mn-ea"/>
                <a:cs typeface="Arial" pitchFamily="34" charset="0"/>
              </a:rPr>
              <a:t>except the sign of the prophet Jonah</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13</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When Jesus came into the region of Caesarea Philippi, He asked His disciples, saying, “Who do men say that I, the Son of Man, am?”</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21</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From that time Jesus began to show to His disciples that He must go to Jerusalem, and suffer many things from the elders and chief priests and scribes, and be killed, and be raised the third day.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1111238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4"/>
            <a:ext cx="91440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63" y="409574"/>
            <a:ext cx="3097212" cy="5016758"/>
          </a:xfrm>
          <a:prstGeom prst="rect">
            <a:avLst/>
          </a:prstGeom>
          <a:solidFill>
            <a:schemeClr val="accent4">
              <a:lumMod val="20000"/>
              <a:lumOff val="80000"/>
              <a:alpha val="67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Jonah 2:5-6 (ESV) </a:t>
            </a:r>
            <a:b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br>
            <a:r>
              <a:rPr kumimoji="0" lang="en-US" sz="20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5 </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The waters closed in over me to take my life;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the deep surrounded me; weeds were wrapped about my head </a:t>
            </a:r>
            <a:b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br>
            <a:r>
              <a:rPr kumimoji="0" lang="en-US" sz="20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6 </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at the roots of the mountains.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I went down to the land whose bars closed upon me forever;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yet you brought up my life from the pit, O </a:t>
            </a:r>
            <a:r>
              <a:rPr kumimoji="0" lang="en-US" sz="2000" b="0" i="0" u="none" strike="noStrike" kern="1200" cap="small" spc="0" normalizeH="0" baseline="0" noProof="0" dirty="0">
                <a:ln>
                  <a:noFill/>
                </a:ln>
                <a:solidFill>
                  <a:srgbClr val="000000"/>
                </a:solidFill>
                <a:effectLst/>
                <a:uLnTx/>
                <a:uFillTx/>
                <a:latin typeface="Tahoma" pitchFamily="34" charset="0"/>
                <a:ea typeface="Tahoma" pitchFamily="34" charset="0"/>
                <a:cs typeface="Tahoma" pitchFamily="34" charset="0"/>
              </a:rPr>
              <a:t>LORD</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my God.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p:txBody>
      </p:sp>
      <p:pic>
        <p:nvPicPr>
          <p:cNvPr id="778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0"/>
            <a:ext cx="405765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975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484A0-37BA-4A68-A550-584E265EBB23}" type="slidenum">
              <a:rPr kumimoji="0" lang="en-US" sz="1400" b="0" i="0" u="none" strike="noStrike" kern="1200" cap="none" spc="0" normalizeH="0" baseline="0" noProof="0" smtClean="0">
                <a:ln>
                  <a:noFill/>
                </a:ln>
                <a:solidFill>
                  <a:srgbClr val="898989"/>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400" b="0" i="0" u="none" strike="noStrike" kern="1200" cap="none" spc="0" normalizeH="0" baseline="0" noProof="0">
              <a:ln>
                <a:noFill/>
              </a:ln>
              <a:solidFill>
                <a:srgbClr val="898989"/>
              </a:solidFill>
              <a:effectLst/>
              <a:uLnTx/>
              <a:uFillTx/>
              <a:latin typeface="Calibri" pitchFamily="34" charset="0"/>
              <a:ea typeface="+mn-ea"/>
              <a:cs typeface="Arial" pitchFamily="34" charset="0"/>
            </a:endParaRPr>
          </a:p>
        </p:txBody>
      </p:sp>
      <p:pic>
        <p:nvPicPr>
          <p:cNvPr id="52226"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412949"/>
            <a:ext cx="6448426" cy="450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58073" y="4186714"/>
            <a:ext cx="16081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 &amp; Night 1</a:t>
            </a:r>
          </a:p>
        </p:txBody>
      </p:sp>
      <p:sp>
        <p:nvSpPr>
          <p:cNvPr id="6" name="TextBox 5"/>
          <p:cNvSpPr txBox="1"/>
          <p:nvPr/>
        </p:nvSpPr>
        <p:spPr>
          <a:xfrm>
            <a:off x="7458073" y="4556045"/>
            <a:ext cx="154401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Saturday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Day&amp; Night 2</a:t>
            </a:r>
          </a:p>
        </p:txBody>
      </p:sp>
      <p:sp>
        <p:nvSpPr>
          <p:cNvPr id="7" name="TextBox 6"/>
          <p:cNvSpPr txBox="1"/>
          <p:nvPr/>
        </p:nvSpPr>
        <p:spPr>
          <a:xfrm>
            <a:off x="7458073" y="5202376"/>
            <a:ext cx="966931"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Sunday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 1</a:t>
            </a:r>
          </a:p>
        </p:txBody>
      </p:sp>
    </p:spTree>
    <p:extLst>
      <p:ext uri="{BB962C8B-B14F-4D97-AF65-F5344CB8AC3E}">
        <p14:creationId xmlns:p14="http://schemas.microsoft.com/office/powerpoint/2010/main" val="1621054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870466" y="0"/>
            <a:ext cx="6943498" cy="1143000"/>
          </a:xfrm>
        </p:spPr>
        <p:txBody>
          <a:bodyPr/>
          <a:lstStyle/>
          <a:p>
            <a:pPr eaLnBrk="1" hangingPunct="1"/>
            <a:r>
              <a:rPr lang="en-US" altLang="en-US" sz="3200" dirty="0"/>
              <a:t>What do we know about the </a:t>
            </a:r>
            <a:r>
              <a:rPr lang="en-US" sz="3200" dirty="0">
                <a:solidFill>
                  <a:prstClr val="black"/>
                </a:solidFill>
              </a:rPr>
              <a:t>great fish?</a:t>
            </a:r>
            <a:r>
              <a:rPr lang="en-US" altLang="en-US" sz="3200" dirty="0"/>
              <a:t> </a:t>
            </a:r>
          </a:p>
        </p:txBody>
      </p:sp>
      <p:sp>
        <p:nvSpPr>
          <p:cNvPr id="70659" name="TextBox 4"/>
          <p:cNvSpPr txBox="1">
            <a:spLocks noChangeArrowheads="1"/>
          </p:cNvSpPr>
          <p:nvPr/>
        </p:nvSpPr>
        <p:spPr bwMode="auto">
          <a:xfrm>
            <a:off x="951482" y="921550"/>
            <a:ext cx="7254368"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ahoma" pitchFamily="34" charset="0"/>
                <a:ea typeface="+mn-ea"/>
                <a:cs typeface="Tahoma" pitchFamily="34" charset="0"/>
              </a:rPr>
              <a:t>Jonah 1:17 Now the Lord had prepared a great fish to swallow Jonah. And Jonah was in the belly of the fish three days and three nights.</a:t>
            </a:r>
          </a:p>
        </p:txBody>
      </p:sp>
      <p:pic>
        <p:nvPicPr>
          <p:cNvPr id="706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1480" y="4540195"/>
            <a:ext cx="3289021" cy="23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1763" y="1648142"/>
            <a:ext cx="6281562" cy="646331"/>
          </a:xfrm>
          <a:prstGeom prst="rect">
            <a:avLst/>
          </a:prstGeom>
          <a:solidFill>
            <a:schemeClr val="accent1">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Able to swallow Jonah</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Able to keep/hold Jonah 3 days &amp; nights</a:t>
            </a:r>
          </a:p>
        </p:txBody>
      </p:sp>
      <p:sp>
        <p:nvSpPr>
          <p:cNvPr id="3" name="TextBox 2"/>
          <p:cNvSpPr txBox="1"/>
          <p:nvPr/>
        </p:nvSpPr>
        <p:spPr>
          <a:xfrm>
            <a:off x="951489" y="2398822"/>
            <a:ext cx="7254369" cy="646331"/>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2:5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The waters surrounded me,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even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my soul; The deep closed around me; Weeds were wrapped around my head. </a:t>
            </a:r>
          </a:p>
        </p:txBody>
      </p:sp>
      <p:sp>
        <p:nvSpPr>
          <p:cNvPr id="8" name="TextBox 7"/>
          <p:cNvSpPr txBox="1"/>
          <p:nvPr/>
        </p:nvSpPr>
        <p:spPr>
          <a:xfrm>
            <a:off x="1021763" y="3089964"/>
            <a:ext cx="6281562" cy="646331"/>
          </a:xfrm>
          <a:prstGeom prst="rect">
            <a:avLst/>
          </a:prstGeom>
          <a:solidFill>
            <a:schemeClr val="accent1">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3"/>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Able to swim under water</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3"/>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Fish swallowed sea weed – (below 100 to 250 feet)</a:t>
            </a:r>
          </a:p>
        </p:txBody>
      </p:sp>
      <p:grpSp>
        <p:nvGrpSpPr>
          <p:cNvPr id="9" name="Group 8"/>
          <p:cNvGrpSpPr/>
          <p:nvPr/>
        </p:nvGrpSpPr>
        <p:grpSpPr>
          <a:xfrm>
            <a:off x="8153392" y="246494"/>
            <a:ext cx="795411" cy="640244"/>
            <a:chOff x="8153406" y="378767"/>
            <a:chExt cx="795410" cy="383233"/>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
        <p:nvSpPr>
          <p:cNvPr id="4" name="TextBox 3"/>
          <p:cNvSpPr txBox="1"/>
          <p:nvPr/>
        </p:nvSpPr>
        <p:spPr>
          <a:xfrm>
            <a:off x="951482" y="3766619"/>
            <a:ext cx="7278098" cy="92333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2:6</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 went down to the moorings of the mountains; The earth with its bars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closed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behind me forever; Yet You have brought up my life from the pit, O </a:t>
            </a:r>
            <a:r>
              <a:rPr kumimoji="0" lang="en-US" sz="1800" b="0" i="0" u="none" strike="noStrike" kern="1200" cap="small" spc="0" normalizeH="0" baseline="0" noProof="0" dirty="0">
                <a:ln>
                  <a:noFill/>
                </a:ln>
                <a:solidFill>
                  <a:prstClr val="black"/>
                </a:solidFill>
                <a:effectLst/>
                <a:uLnTx/>
                <a:uFillTx/>
                <a:latin typeface="Arial" pitchFamily="34" charset="0"/>
                <a:ea typeface="+mn-ea"/>
                <a:cs typeface="Arial" pitchFamily="34" charset="0"/>
              </a:rPr>
              <a:t>LORD</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my God. </a:t>
            </a:r>
          </a:p>
        </p:txBody>
      </p:sp>
      <p:sp>
        <p:nvSpPr>
          <p:cNvPr id="13" name="TextBox 12"/>
          <p:cNvSpPr txBox="1"/>
          <p:nvPr/>
        </p:nvSpPr>
        <p:spPr>
          <a:xfrm>
            <a:off x="4572001" y="4824674"/>
            <a:ext cx="3657580" cy="646331"/>
          </a:xfrm>
          <a:prstGeom prst="rect">
            <a:avLst/>
          </a:prstGeom>
          <a:solidFill>
            <a:schemeClr val="accent1">
              <a:lumMod val="40000"/>
              <a:lumOff val="60000"/>
            </a:schemeClr>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rabicPeriod" startAt="5"/>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Fish able to reach bottom of Mediterranean</a:t>
            </a:r>
          </a:p>
        </p:txBody>
      </p:sp>
    </p:spTree>
    <p:extLst>
      <p:ext uri="{BB962C8B-B14F-4D97-AF65-F5344CB8AC3E}">
        <p14:creationId xmlns:p14="http://schemas.microsoft.com/office/powerpoint/2010/main" val="2435257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2060-D962-4D5B-934C-748BB6B11D27}"/>
              </a:ext>
            </a:extLst>
          </p:cNvPr>
          <p:cNvSpPr>
            <a:spLocks noGrp="1"/>
          </p:cNvSpPr>
          <p:nvPr>
            <p:ph type="title"/>
          </p:nvPr>
        </p:nvSpPr>
        <p:spPr/>
        <p:txBody>
          <a:bodyPr/>
          <a:lstStyle/>
          <a:p>
            <a:r>
              <a:rPr lang="en-US" dirty="0"/>
              <a:t>Jonah and the Great Fish</a:t>
            </a:r>
          </a:p>
        </p:txBody>
      </p:sp>
      <p:sp>
        <p:nvSpPr>
          <p:cNvPr id="3" name="Content Placeholder 2">
            <a:extLst>
              <a:ext uri="{FF2B5EF4-FFF2-40B4-BE49-F238E27FC236}">
                <a16:creationId xmlns:a16="http://schemas.microsoft.com/office/drawing/2014/main" id="{4CA82D0F-1F8C-4AC5-BC03-3E7BBACE0369}"/>
              </a:ext>
            </a:extLst>
          </p:cNvPr>
          <p:cNvSpPr>
            <a:spLocks noGrp="1"/>
          </p:cNvSpPr>
          <p:nvPr>
            <p:ph idx="1"/>
          </p:nvPr>
        </p:nvSpPr>
        <p:spPr>
          <a:xfrm>
            <a:off x="627639" y="1860457"/>
            <a:ext cx="3944369" cy="2705723"/>
          </a:xfrm>
        </p:spPr>
        <p:txBody>
          <a:bodyPr>
            <a:normAutofit/>
          </a:bodyPr>
          <a:lstStyle/>
          <a:p>
            <a:pPr marL="34290" indent="0">
              <a:buNone/>
            </a:pPr>
            <a:r>
              <a:rPr lang="en-US" i="1" dirty="0"/>
              <a:t>(Jon 1:17)  And the LORD appointed a </a:t>
            </a:r>
            <a:r>
              <a:rPr lang="en-US" b="1" i="1" dirty="0"/>
              <a:t>great fish </a:t>
            </a:r>
            <a:r>
              <a:rPr lang="en-US" i="1" dirty="0"/>
              <a:t>to swallow up Jonah. And Jonah was in the belly of the fish three days and three nights.</a:t>
            </a:r>
            <a:endParaRPr lang="en-US" dirty="0"/>
          </a:p>
          <a:p>
            <a:pPr marL="34290" indent="0">
              <a:buNone/>
            </a:pPr>
            <a:r>
              <a:rPr lang="en-US" dirty="0"/>
              <a:t>We do not know what type of “</a:t>
            </a:r>
            <a:r>
              <a:rPr lang="en-US" b="1" dirty="0"/>
              <a:t>fish</a:t>
            </a:r>
            <a:r>
              <a:rPr lang="en-US" dirty="0"/>
              <a:t>” Jonah was swallowed by, but we definitely know there are sea creatures that have the capability of swallowing an entire human being.</a:t>
            </a:r>
          </a:p>
        </p:txBody>
      </p:sp>
      <p:sp>
        <p:nvSpPr>
          <p:cNvPr id="4" name="Content Placeholder 3">
            <a:extLst>
              <a:ext uri="{FF2B5EF4-FFF2-40B4-BE49-F238E27FC236}">
                <a16:creationId xmlns:a16="http://schemas.microsoft.com/office/drawing/2014/main" id="{7C362DC4-A672-4DFE-A581-916F47EB26B3}"/>
              </a:ext>
            </a:extLst>
          </p:cNvPr>
          <p:cNvSpPr>
            <a:spLocks noGrp="1"/>
          </p:cNvSpPr>
          <p:nvPr>
            <p:ph idx="13"/>
          </p:nvPr>
        </p:nvSpPr>
        <p:spPr>
          <a:xfrm>
            <a:off x="709547" y="994600"/>
            <a:ext cx="7888738" cy="74276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2000" b="1" i="1" dirty="0"/>
              <a:t>“Men have been looking so hard at the great fish that they have failed to see the great God” </a:t>
            </a:r>
            <a:r>
              <a:rPr lang="en-US" sz="2000" i="1" dirty="0"/>
              <a:t>– G Campbell Morgan</a:t>
            </a:r>
          </a:p>
        </p:txBody>
      </p:sp>
      <p:pic>
        <p:nvPicPr>
          <p:cNvPr id="1026" name="Picture 2" descr="Related image">
            <a:extLst>
              <a:ext uri="{FF2B5EF4-FFF2-40B4-BE49-F238E27FC236}">
                <a16:creationId xmlns:a16="http://schemas.microsoft.com/office/drawing/2014/main" id="{BD373600-4EED-49B8-9665-E5B7B7007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23" y="4136231"/>
            <a:ext cx="4240597" cy="2206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le shark size scale vs man chart">
            <a:extLst>
              <a:ext uri="{FF2B5EF4-FFF2-40B4-BE49-F238E27FC236}">
                <a16:creationId xmlns:a16="http://schemas.microsoft.com/office/drawing/2014/main" id="{46E32CE6-ADB4-4EA6-BF39-B07D012A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860453"/>
            <a:ext cx="3583372" cy="458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17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anim calcmode="lin" valueType="num">
                                      <p:cBhvr>
                                        <p:cTn id="8" dur="500" fill="hold"/>
                                        <p:tgtEl>
                                          <p:spTgt spid="1028"/>
                                        </p:tgtEl>
                                        <p:attrNameLst>
                                          <p:attrName>ppt_x</p:attrName>
                                        </p:attrNameLst>
                                      </p:cBhvr>
                                      <p:tavLst>
                                        <p:tav tm="0">
                                          <p:val>
                                            <p:strVal val="#ppt_x"/>
                                          </p:val>
                                        </p:tav>
                                        <p:tav tm="100000">
                                          <p:val>
                                            <p:strVal val="#ppt_x"/>
                                          </p:val>
                                        </p:tav>
                                      </p:tavLst>
                                    </p:anim>
                                    <p:anim calcmode="lin" valueType="num">
                                      <p:cBhvr>
                                        <p:cTn id="9" dur="5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160" y="0"/>
            <a:ext cx="6911439" cy="1143000"/>
          </a:xfrm>
        </p:spPr>
        <p:txBody>
          <a:bodyPr/>
          <a:lstStyle/>
          <a:p>
            <a:pPr algn="l"/>
            <a:br>
              <a:rPr lang="en-US" sz="2000" b="1" dirty="0"/>
            </a:br>
            <a:r>
              <a:rPr lang="en-US" sz="2000" b="1" dirty="0"/>
              <a:t>Jonah 1:17 (NKJV)</a:t>
            </a:r>
            <a:r>
              <a:rPr lang="en-US" sz="2000" dirty="0"/>
              <a:t> Now the </a:t>
            </a:r>
            <a:r>
              <a:rPr lang="en-US" sz="2000" cap="small" dirty="0"/>
              <a:t>LORD</a:t>
            </a:r>
            <a:r>
              <a:rPr lang="en-US" sz="2000" dirty="0"/>
              <a:t> had prepared a great fish to swallow Jonah. And Jonah was in the belly of the fish three days and three nights. </a:t>
            </a:r>
            <a:br>
              <a:rPr lang="en-US" sz="2000" dirty="0"/>
            </a:b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161" y="1137497"/>
            <a:ext cx="7754587" cy="5169724"/>
          </a:xfrm>
          <a:prstGeom prst="rect">
            <a:avLst/>
          </a:prstGeom>
        </p:spPr>
      </p:pic>
      <p:grpSp>
        <p:nvGrpSpPr>
          <p:cNvPr id="5" name="Group 4"/>
          <p:cNvGrpSpPr/>
          <p:nvPr/>
        </p:nvGrpSpPr>
        <p:grpSpPr>
          <a:xfrm>
            <a:off x="8153392" y="246494"/>
            <a:ext cx="795411" cy="640244"/>
            <a:chOff x="8153406" y="378767"/>
            <a:chExt cx="795410" cy="38323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112531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679" y="274638"/>
            <a:ext cx="6859979" cy="1143000"/>
          </a:xfrm>
        </p:spPr>
        <p:txBody>
          <a:bodyPr/>
          <a:lstStyle/>
          <a:p>
            <a:pPr algn="l"/>
            <a:r>
              <a:rPr lang="en-US" sz="2000" b="1" dirty="0">
                <a:solidFill>
                  <a:prstClr val="black"/>
                </a:solidFill>
              </a:rPr>
              <a:t>Jonah 1:17 (NKJV)</a:t>
            </a:r>
            <a:r>
              <a:rPr lang="en-US" sz="2000" dirty="0">
                <a:solidFill>
                  <a:prstClr val="black"/>
                </a:solidFill>
              </a:rPr>
              <a:t> Now the </a:t>
            </a:r>
            <a:r>
              <a:rPr lang="en-US" sz="2000" cap="small" dirty="0">
                <a:solidFill>
                  <a:prstClr val="black"/>
                </a:solidFill>
              </a:rPr>
              <a:t>LORD</a:t>
            </a:r>
            <a:r>
              <a:rPr lang="en-US" sz="2000" dirty="0">
                <a:solidFill>
                  <a:prstClr val="black"/>
                </a:solidFill>
              </a:rPr>
              <a:t> had prepared a great fish to swallow Jonah. And Jonah was in the belly of the fish three days and three nights.</a:t>
            </a:r>
            <a:endParaRPr lang="en-US" dirty="0"/>
          </a:p>
        </p:txBody>
      </p:sp>
      <p:pic>
        <p:nvPicPr>
          <p:cNvPr id="3" name="Picture 2" descr="R:\OT Lessons-Danny\Jonah Obadiah Micah-2018-b\Class Working-Archive Files\03 Jonah Overview\jonah_fish_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679" y="1474157"/>
            <a:ext cx="8136329" cy="45593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37962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88" y="22266"/>
            <a:ext cx="7040830" cy="1143000"/>
          </a:xfrm>
        </p:spPr>
        <p:txBody>
          <a:bodyPr/>
          <a:lstStyle/>
          <a:p>
            <a:pPr algn="l"/>
            <a:r>
              <a:rPr lang="en-US" sz="2000" b="1" dirty="0">
                <a:solidFill>
                  <a:prstClr val="black"/>
                </a:solidFill>
              </a:rPr>
              <a:t>Jonah 1:17 (NKJV)</a:t>
            </a:r>
            <a:r>
              <a:rPr lang="en-US" sz="2000" dirty="0">
                <a:solidFill>
                  <a:prstClr val="black"/>
                </a:solidFill>
              </a:rPr>
              <a:t> Now the </a:t>
            </a:r>
            <a:r>
              <a:rPr lang="en-US" sz="2000" cap="small" dirty="0">
                <a:solidFill>
                  <a:prstClr val="black"/>
                </a:solidFill>
              </a:rPr>
              <a:t>LORD</a:t>
            </a:r>
            <a:r>
              <a:rPr lang="en-US" sz="2000" dirty="0">
                <a:solidFill>
                  <a:prstClr val="black"/>
                </a:solidFill>
              </a:rPr>
              <a:t> had prepared a great fish to swallow Jonah. And Jonah was in the belly of the fish three days and three nights.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59" y="1165270"/>
            <a:ext cx="8718864" cy="5449290"/>
          </a:xfrm>
          <a:prstGeom prst="rect">
            <a:avLst/>
          </a:prstGeom>
        </p:spPr>
      </p:pic>
      <p:grpSp>
        <p:nvGrpSpPr>
          <p:cNvPr id="5" name="Group 4"/>
          <p:cNvGrpSpPr/>
          <p:nvPr/>
        </p:nvGrpSpPr>
        <p:grpSpPr>
          <a:xfrm>
            <a:off x="8153392" y="246494"/>
            <a:ext cx="795411" cy="640244"/>
            <a:chOff x="8153406" y="378767"/>
            <a:chExt cx="795410" cy="38323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1627482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02533" y="0"/>
            <a:ext cx="7069971" cy="1143000"/>
          </a:xfrm>
        </p:spPr>
        <p:txBody>
          <a:bodyPr/>
          <a:lstStyle/>
          <a:p>
            <a:pPr algn="l"/>
            <a:r>
              <a:rPr lang="en-US" sz="2000" b="1" dirty="0">
                <a:solidFill>
                  <a:prstClr val="black"/>
                </a:solidFill>
              </a:rPr>
              <a:t>Jonah 1:17 (NKJV)</a:t>
            </a:r>
            <a:r>
              <a:rPr lang="en-US" sz="2000" dirty="0">
                <a:solidFill>
                  <a:prstClr val="black"/>
                </a:solidFill>
              </a:rPr>
              <a:t> Now the </a:t>
            </a:r>
            <a:r>
              <a:rPr lang="en-US" sz="2000" cap="small" dirty="0">
                <a:solidFill>
                  <a:prstClr val="black"/>
                </a:solidFill>
              </a:rPr>
              <a:t>LORD</a:t>
            </a:r>
            <a:r>
              <a:rPr lang="en-US" sz="2000" dirty="0">
                <a:solidFill>
                  <a:prstClr val="black"/>
                </a:solidFill>
              </a:rPr>
              <a:t> had prepared a great fish to swallow Jonah. And Jonah was in the belly of the fish three days and three nights.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176" y="1017767"/>
            <a:ext cx="3721969" cy="3077992"/>
          </a:xfrm>
          <a:prstGeom prst="rect">
            <a:avLst/>
          </a:prstGeom>
        </p:spPr>
      </p:pic>
      <p:grpSp>
        <p:nvGrpSpPr>
          <p:cNvPr id="5" name="Group 4"/>
          <p:cNvGrpSpPr/>
          <p:nvPr/>
        </p:nvGrpSpPr>
        <p:grpSpPr>
          <a:xfrm>
            <a:off x="8153392" y="246494"/>
            <a:ext cx="795411" cy="640244"/>
            <a:chOff x="8153406" y="378767"/>
            <a:chExt cx="795410" cy="38323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792" y="1180895"/>
            <a:ext cx="2321639" cy="559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579" y="4218318"/>
            <a:ext cx="4572000" cy="255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431" y="817085"/>
            <a:ext cx="2905125"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049971" y="3703164"/>
            <a:ext cx="4810126"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118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Rectangle 4"/>
          <p:cNvSpPr/>
          <p:nvPr/>
        </p:nvSpPr>
        <p:spPr>
          <a:xfrm>
            <a:off x="1286061" y="1581789"/>
            <a:ext cx="289053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Botryocladia</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botryoides</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058" y="2106824"/>
            <a:ext cx="3332029" cy="221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11934" y="4465121"/>
            <a:ext cx="248016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Hard Rocks – 164 feet</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856" y="2077902"/>
            <a:ext cx="3350321" cy="224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116848" y="1596035"/>
            <a:ext cx="252287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Cystoseira</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C. </a:t>
            </a:r>
            <a:r>
              <a:rPr kumimoji="0" lang="en-US"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Agardh</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p:cNvSpPr/>
          <p:nvPr/>
        </p:nvSpPr>
        <p:spPr>
          <a:xfrm>
            <a:off x="5116848" y="4329131"/>
            <a:ext cx="3961160"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Most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Cystoseira</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plants are encountered in the upper regions of the intertidal zone, usually in places that are not exposed to the air during low tide. A small number of species are deep sea algae. </a:t>
            </a:r>
          </a:p>
        </p:txBody>
      </p:sp>
      <p:sp>
        <p:nvSpPr>
          <p:cNvPr id="10" name="TextBox 9"/>
          <p:cNvSpPr txBox="1"/>
          <p:nvPr/>
        </p:nvSpPr>
        <p:spPr>
          <a:xfrm>
            <a:off x="1888177" y="6083457"/>
            <a:ext cx="68018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Seaweed mostly grow down to 100 feet but can down to 250 feet</a:t>
            </a:r>
          </a:p>
        </p:txBody>
      </p:sp>
      <p:grpSp>
        <p:nvGrpSpPr>
          <p:cNvPr id="13" name="Group 12"/>
          <p:cNvGrpSpPr/>
          <p:nvPr/>
        </p:nvGrpSpPr>
        <p:grpSpPr>
          <a:xfrm>
            <a:off x="8153392" y="246494"/>
            <a:ext cx="795411" cy="640244"/>
            <a:chOff x="8153406" y="378767"/>
            <a:chExt cx="795410" cy="383233"/>
          </a:xfrm>
        </p:grpSpPr>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77740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C88F-41FC-AB83-C0DE-1B075F89D0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18AB0BF-FCC4-F8AE-899B-F6FE33B70B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095" y="136415"/>
            <a:ext cx="7994621" cy="6255932"/>
          </a:xfrm>
          <a:prstGeom prst="rect">
            <a:avLst/>
          </a:prstGeom>
          <a:noFill/>
        </p:spPr>
      </p:pic>
    </p:spTree>
    <p:extLst>
      <p:ext uri="{BB962C8B-B14F-4D97-AF65-F5344CB8AC3E}">
        <p14:creationId xmlns:p14="http://schemas.microsoft.com/office/powerpoint/2010/main" val="34600673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contour of eastern mediterrane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70" y="1498782"/>
            <a:ext cx="8096250" cy="44386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180036" y="3236181"/>
            <a:ext cx="1868557" cy="14073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1001864" y="4815653"/>
            <a:ext cx="3657600" cy="523220"/>
          </a:xfrm>
          <a:prstGeom prst="rect">
            <a:avLst/>
          </a:prstGeom>
          <a:solidFill>
            <a:srgbClr val="FFFF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Depth near Levant 1600 to 6500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From Crete to West End Crete 745 miles</a:t>
            </a:r>
          </a:p>
        </p:txBody>
      </p:sp>
      <p:sp>
        <p:nvSpPr>
          <p:cNvPr id="8" name="Oval 7"/>
          <p:cNvSpPr/>
          <p:nvPr/>
        </p:nvSpPr>
        <p:spPr>
          <a:xfrm>
            <a:off x="3387263" y="3021497"/>
            <a:ext cx="628153" cy="46117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05" y="0"/>
            <a:ext cx="3786896" cy="275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015416" y="239864"/>
            <a:ext cx="1844703" cy="923330"/>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Cretan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Deepest part – 16400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Box 5"/>
          <p:cNvSpPr txBox="1"/>
          <p:nvPr/>
        </p:nvSpPr>
        <p:spPr>
          <a:xfrm>
            <a:off x="6618950" y="9035"/>
            <a:ext cx="2525050" cy="1384995"/>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Swordfish  65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Marlin 50 to 80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Wahoo 27 to 48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Tuna 46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Bonito  40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Whales – 6-14 w burst to 30 mph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Sharks – 25 mph w burst to 3 mph</a:t>
            </a:r>
          </a:p>
        </p:txBody>
      </p:sp>
    </p:spTree>
    <p:extLst>
      <p:ext uri="{BB962C8B-B14F-4D97-AF65-F5344CB8AC3E}">
        <p14:creationId xmlns:p14="http://schemas.microsoft.com/office/powerpoint/2010/main" val="4290593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327" y="0"/>
            <a:ext cx="7023734" cy="1143000"/>
          </a:xfrm>
        </p:spPr>
        <p:txBody>
          <a:bodyPr/>
          <a:lstStyle/>
          <a:p>
            <a:r>
              <a:rPr lang="en-US" dirty="0"/>
              <a:t>Sea Depth – Iron Age Wrecks</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326" y="891790"/>
            <a:ext cx="600075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62832" y="2860889"/>
            <a:ext cx="620683" cy="276999"/>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-820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TextBox 4"/>
          <p:cNvSpPr txBox="1"/>
          <p:nvPr/>
        </p:nvSpPr>
        <p:spPr>
          <a:xfrm>
            <a:off x="3347018" y="2583887"/>
            <a:ext cx="705642" cy="276999"/>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-1640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Box 5"/>
          <p:cNvSpPr txBox="1"/>
          <p:nvPr/>
        </p:nvSpPr>
        <p:spPr>
          <a:xfrm>
            <a:off x="3102334" y="1971665"/>
            <a:ext cx="705642" cy="276999"/>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-2460 </a:t>
            </a:r>
            <a:r>
              <a:rPr kumimoji="0" lang="en-US" sz="12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8" name="Group 7"/>
          <p:cNvGrpSpPr/>
          <p:nvPr/>
        </p:nvGrpSpPr>
        <p:grpSpPr>
          <a:xfrm>
            <a:off x="8153392" y="246494"/>
            <a:ext cx="795411" cy="640244"/>
            <a:chOff x="8153406" y="378767"/>
            <a:chExt cx="795410" cy="383233"/>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3682790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928" y="3"/>
            <a:ext cx="5412894" cy="353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935" y="3241879"/>
            <a:ext cx="5490533" cy="361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58344" y="3540570"/>
            <a:ext cx="150143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750 BC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Tanit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Box 5"/>
          <p:cNvSpPr txBox="1"/>
          <p:nvPr/>
        </p:nvSpPr>
        <p:spPr>
          <a:xfrm>
            <a:off x="7358339" y="3994894"/>
            <a:ext cx="16850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750 BC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Elissia</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TextBox 4"/>
          <p:cNvSpPr txBox="1"/>
          <p:nvPr/>
        </p:nvSpPr>
        <p:spPr>
          <a:xfrm>
            <a:off x="7358346" y="4697890"/>
            <a:ext cx="161454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~780-750 BC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a:t>
            </a:r>
          </a:p>
        </p:txBody>
      </p:sp>
      <p:grpSp>
        <p:nvGrpSpPr>
          <p:cNvPr id="8" name="Group 7"/>
          <p:cNvGrpSpPr/>
          <p:nvPr/>
        </p:nvGrpSpPr>
        <p:grpSpPr>
          <a:xfrm>
            <a:off x="8153392" y="246494"/>
            <a:ext cx="795411" cy="640244"/>
            <a:chOff x="8153406" y="378767"/>
            <a:chExt cx="795410" cy="383233"/>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118075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484A0-37BA-4A68-A550-584E265EBB23}" type="slidenum">
              <a:rPr kumimoji="0" lang="en-US" sz="1400" b="0" i="0" u="none" strike="noStrike" kern="1200" cap="none" spc="0" normalizeH="0" baseline="0" noProof="0" smtClean="0">
                <a:ln>
                  <a:noFill/>
                </a:ln>
                <a:solidFill>
                  <a:srgbClr val="898989"/>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400" b="0" i="0" u="none" strike="noStrike" kern="1200" cap="none" spc="0" normalizeH="0" baseline="0" noProof="0">
              <a:ln>
                <a:noFill/>
              </a:ln>
              <a:solidFill>
                <a:srgbClr val="898989"/>
              </a:solidFill>
              <a:effectLst/>
              <a:uLnTx/>
              <a:uFillTx/>
              <a:latin typeface="Calibri" pitchFamily="34" charset="0"/>
              <a:ea typeface="+mn-ea"/>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476" y="517403"/>
            <a:ext cx="7449327" cy="6035052"/>
          </a:xfrm>
          <a:prstGeom prst="rect">
            <a:avLst/>
          </a:prstGeom>
        </p:spPr>
      </p:pic>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
        <p:nvSpPr>
          <p:cNvPr id="8" name="Rectangle 7"/>
          <p:cNvSpPr/>
          <p:nvPr/>
        </p:nvSpPr>
        <p:spPr>
          <a:xfrm>
            <a:off x="1030464" y="2736796"/>
            <a:ext cx="1871932"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1:5 Then the mariners were afraid; and every man cried out to his god, and </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threw the cargo that </a:t>
            </a:r>
            <a:r>
              <a:rPr kumimoji="0" lang="en-US" sz="1400" b="1" i="1" u="sng" strike="noStrike" kern="1200" cap="none" spc="0" normalizeH="0" baseline="0" noProof="0" dirty="0">
                <a:ln>
                  <a:noFill/>
                </a:ln>
                <a:solidFill>
                  <a:prstClr val="black"/>
                </a:solidFill>
                <a:effectLst/>
                <a:uLnTx/>
                <a:uFillTx/>
                <a:latin typeface="Arial" pitchFamily="34" charset="0"/>
                <a:ea typeface="+mn-ea"/>
                <a:cs typeface="Arial" pitchFamily="34" charset="0"/>
              </a:rPr>
              <a:t>was</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 in the ship into the sea</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lighten the load. </a:t>
            </a:r>
          </a:p>
        </p:txBody>
      </p:sp>
      <p:sp>
        <p:nvSpPr>
          <p:cNvPr id="9" name="Rectangle 8"/>
          <p:cNvSpPr/>
          <p:nvPr/>
        </p:nvSpPr>
        <p:spPr>
          <a:xfrm>
            <a:off x="4433978" y="5382909"/>
            <a:ext cx="2027208" cy="116955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1:5  But Jonah had gone down into the </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lowest parts of the ship</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had lain down, and was fast asleep.</a:t>
            </a:r>
          </a:p>
        </p:txBody>
      </p:sp>
      <p:sp>
        <p:nvSpPr>
          <p:cNvPr id="10" name="Rectangle 9"/>
          <p:cNvSpPr/>
          <p:nvPr/>
        </p:nvSpPr>
        <p:spPr>
          <a:xfrm>
            <a:off x="1017917" y="148073"/>
            <a:ext cx="4822166" cy="7386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1:7 And they said to one another, “Come, let us cast lots, that we may know for whose cause this trouble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has come</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upon us.” So they </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cast lots</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and the lot fell on Jonah</a:t>
            </a:r>
          </a:p>
        </p:txBody>
      </p:sp>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735" y="886735"/>
            <a:ext cx="1945642" cy="133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892514" y="4774092"/>
            <a:ext cx="1952771"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1:13 Nevertheless the men </a:t>
            </a: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rowed hard to return to land</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but they could not, for the sea continued to grow more tempestuous against them. </a:t>
            </a:r>
            <a:r>
              <a:rPr kumimoji="0" lang="en-US" sz="14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12" y="4416746"/>
            <a:ext cx="2280114" cy="2190502"/>
          </a:xfrm>
          <a:prstGeom prst="rect">
            <a:avLst/>
          </a:prstGeom>
        </p:spPr>
      </p:pic>
    </p:spTree>
    <p:extLst>
      <p:ext uri="{BB962C8B-B14F-4D97-AF65-F5344CB8AC3E}">
        <p14:creationId xmlns:p14="http://schemas.microsoft.com/office/powerpoint/2010/main" val="87214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Older Phoenician Ship</a:t>
            </a:r>
          </a:p>
        </p:txBody>
      </p:sp>
      <p:pic>
        <p:nvPicPr>
          <p:cNvPr id="34818" name="Picture 2" descr="R:\OT Lessons-Danny\Jonah Obadiah Micah-2018-b\Class Working-Archive Files\04 Jonah Flees-Chapter 1\Uluburun Shipwreck\Uluburun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974" y="1328471"/>
            <a:ext cx="8073064" cy="538030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4076302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23CD-1902-C7EE-6F2F-6B9270C8A96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9906EE8-3635-A238-720D-616C3228A376}"/>
              </a:ext>
            </a:extLst>
          </p:cNvPr>
          <p:cNvPicPr>
            <a:picLocks noChangeAspect="1"/>
          </p:cNvPicPr>
          <p:nvPr/>
        </p:nvPicPr>
        <p:blipFill>
          <a:blip r:embed="rId2"/>
          <a:stretch>
            <a:fillRect/>
          </a:stretch>
        </p:blipFill>
        <p:spPr>
          <a:xfrm>
            <a:off x="1135279" y="0"/>
            <a:ext cx="6873441" cy="6858000"/>
          </a:xfrm>
          <a:prstGeom prst="rect">
            <a:avLst/>
          </a:prstGeom>
        </p:spPr>
      </p:pic>
    </p:spTree>
    <p:extLst>
      <p:ext uri="{BB962C8B-B14F-4D97-AF65-F5344CB8AC3E}">
        <p14:creationId xmlns:p14="http://schemas.microsoft.com/office/powerpoint/2010/main" val="2961916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E02E-68B1-9F81-14FD-DFA6497C1E5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1116562-DD62-516F-8095-675C64AEA41B}"/>
              </a:ext>
            </a:extLst>
          </p:cNvPr>
          <p:cNvPicPr>
            <a:picLocks noChangeAspect="1"/>
          </p:cNvPicPr>
          <p:nvPr/>
        </p:nvPicPr>
        <p:blipFill>
          <a:blip r:embed="rId2"/>
          <a:stretch>
            <a:fillRect/>
          </a:stretch>
        </p:blipFill>
        <p:spPr>
          <a:xfrm>
            <a:off x="0" y="239627"/>
            <a:ext cx="9144000" cy="6378746"/>
          </a:xfrm>
          <a:prstGeom prst="rect">
            <a:avLst/>
          </a:prstGeom>
        </p:spPr>
      </p:pic>
    </p:spTree>
    <p:extLst>
      <p:ext uri="{BB962C8B-B14F-4D97-AF65-F5344CB8AC3E}">
        <p14:creationId xmlns:p14="http://schemas.microsoft.com/office/powerpoint/2010/main" val="3497267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A4B6-454C-88D4-287C-24169B85CD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BCB22D8-CE95-5272-1218-223CA21591C5}"/>
              </a:ext>
            </a:extLst>
          </p:cNvPr>
          <p:cNvPicPr>
            <a:picLocks noChangeAspect="1"/>
          </p:cNvPicPr>
          <p:nvPr/>
        </p:nvPicPr>
        <p:blipFill>
          <a:blip r:embed="rId2"/>
          <a:stretch>
            <a:fillRect/>
          </a:stretch>
        </p:blipFill>
        <p:spPr>
          <a:xfrm>
            <a:off x="0" y="413606"/>
            <a:ext cx="9144000" cy="6030787"/>
          </a:xfrm>
          <a:prstGeom prst="rect">
            <a:avLst/>
          </a:prstGeom>
        </p:spPr>
      </p:pic>
    </p:spTree>
    <p:extLst>
      <p:ext uri="{BB962C8B-B14F-4D97-AF65-F5344CB8AC3E}">
        <p14:creationId xmlns:p14="http://schemas.microsoft.com/office/powerpoint/2010/main" val="380145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8F96B-073E-4900-9851-351B1868CDF8}"/>
              </a:ext>
            </a:extLst>
          </p:cNvPr>
          <p:cNvSpPr>
            <a:spLocks noGrp="1"/>
          </p:cNvSpPr>
          <p:nvPr>
            <p:ph type="title"/>
          </p:nvPr>
        </p:nvSpPr>
        <p:spPr/>
        <p:txBody>
          <a:bodyPr/>
          <a:lstStyle/>
          <a:p>
            <a:r>
              <a:rPr lang="en-US" dirty="0"/>
              <a:t>Predictive Elements in Minor Prophets</a:t>
            </a:r>
          </a:p>
        </p:txBody>
      </p:sp>
      <p:graphicFrame>
        <p:nvGraphicFramePr>
          <p:cNvPr id="4" name="Table 3">
            <a:extLst>
              <a:ext uri="{FF2B5EF4-FFF2-40B4-BE49-F238E27FC236}">
                <a16:creationId xmlns:a16="http://schemas.microsoft.com/office/drawing/2014/main" id="{0270F77E-A483-4B9F-8B7D-4CA3754F9E46}"/>
              </a:ext>
            </a:extLst>
          </p:cNvPr>
          <p:cNvGraphicFramePr>
            <a:graphicFrameLocks noGrp="1"/>
          </p:cNvGraphicFramePr>
          <p:nvPr>
            <p:extLst>
              <p:ext uri="{D42A27DB-BD31-4B8C-83A1-F6EECF244321}">
                <p14:modId xmlns:p14="http://schemas.microsoft.com/office/powerpoint/2010/main" val="1851986382"/>
              </p:ext>
            </p:extLst>
          </p:nvPr>
        </p:nvGraphicFramePr>
        <p:xfrm>
          <a:off x="527901" y="1397002"/>
          <a:ext cx="8059917" cy="4366260"/>
        </p:xfrm>
        <a:graphic>
          <a:graphicData uri="http://schemas.openxmlformats.org/drawingml/2006/table">
            <a:tbl>
              <a:tblPr firstRow="1" lastRow="1">
                <a:tableStyleId>{B301B821-A1FF-4177-AEE7-76D212191A09}</a:tableStyleId>
              </a:tblPr>
              <a:tblGrid>
                <a:gridCol w="1008668">
                  <a:extLst>
                    <a:ext uri="{9D8B030D-6E8A-4147-A177-3AD203B41FA5}">
                      <a16:colId xmlns:a16="http://schemas.microsoft.com/office/drawing/2014/main" val="103231385"/>
                    </a:ext>
                  </a:extLst>
                </a:gridCol>
                <a:gridCol w="1065229">
                  <a:extLst>
                    <a:ext uri="{9D8B030D-6E8A-4147-A177-3AD203B41FA5}">
                      <a16:colId xmlns:a16="http://schemas.microsoft.com/office/drawing/2014/main" val="3166709472"/>
                    </a:ext>
                  </a:extLst>
                </a:gridCol>
                <a:gridCol w="1046375">
                  <a:extLst>
                    <a:ext uri="{9D8B030D-6E8A-4147-A177-3AD203B41FA5}">
                      <a16:colId xmlns:a16="http://schemas.microsoft.com/office/drawing/2014/main" val="1609759982"/>
                    </a:ext>
                  </a:extLst>
                </a:gridCol>
                <a:gridCol w="1168924">
                  <a:extLst>
                    <a:ext uri="{9D8B030D-6E8A-4147-A177-3AD203B41FA5}">
                      <a16:colId xmlns:a16="http://schemas.microsoft.com/office/drawing/2014/main" val="303988027"/>
                    </a:ext>
                  </a:extLst>
                </a:gridCol>
                <a:gridCol w="1046375">
                  <a:extLst>
                    <a:ext uri="{9D8B030D-6E8A-4147-A177-3AD203B41FA5}">
                      <a16:colId xmlns:a16="http://schemas.microsoft.com/office/drawing/2014/main" val="2017798584"/>
                    </a:ext>
                  </a:extLst>
                </a:gridCol>
                <a:gridCol w="2724346">
                  <a:extLst>
                    <a:ext uri="{9D8B030D-6E8A-4147-A177-3AD203B41FA5}">
                      <a16:colId xmlns:a16="http://schemas.microsoft.com/office/drawing/2014/main" val="525678961"/>
                    </a:ext>
                  </a:extLst>
                </a:gridCol>
              </a:tblGrid>
              <a:tr h="369507">
                <a:tc>
                  <a:txBody>
                    <a:bodyPr/>
                    <a:lstStyle/>
                    <a:p>
                      <a:pPr algn="ctr"/>
                      <a:r>
                        <a:rPr lang="en-US" dirty="0">
                          <a:latin typeface="Calibri" panose="020F0502020204030204" pitchFamily="34" charset="0"/>
                        </a:rPr>
                        <a:t>Book</a:t>
                      </a:r>
                    </a:p>
                  </a:txBody>
                  <a:tcPr anchor="b"/>
                </a:tc>
                <a:tc>
                  <a:txBody>
                    <a:bodyPr/>
                    <a:lstStyle/>
                    <a:p>
                      <a:pPr algn="ctr"/>
                      <a:r>
                        <a:rPr lang="en-US" dirty="0">
                          <a:latin typeface="Calibri" panose="020F0502020204030204" pitchFamily="34" charset="0"/>
                        </a:rPr>
                        <a:t>Distinct Predictions</a:t>
                      </a:r>
                    </a:p>
                  </a:txBody>
                  <a:tcPr anchor="b"/>
                </a:tc>
                <a:tc>
                  <a:txBody>
                    <a:bodyPr/>
                    <a:lstStyle/>
                    <a:p>
                      <a:pPr algn="ctr"/>
                      <a:r>
                        <a:rPr lang="en-US" dirty="0">
                          <a:latin typeface="Calibri" panose="020F0502020204030204" pitchFamily="34" charset="0"/>
                        </a:rPr>
                        <a:t>Predictive Verses</a:t>
                      </a:r>
                    </a:p>
                  </a:txBody>
                  <a:tcPr anchor="b"/>
                </a:tc>
                <a:tc>
                  <a:txBody>
                    <a:bodyPr/>
                    <a:lstStyle/>
                    <a:p>
                      <a:pPr algn="ctr"/>
                      <a:r>
                        <a:rPr lang="en-US" dirty="0">
                          <a:latin typeface="Calibri" panose="020F0502020204030204" pitchFamily="34" charset="0"/>
                        </a:rPr>
                        <a:t>% Predictive</a:t>
                      </a:r>
                    </a:p>
                  </a:txBody>
                  <a:tcPr anchor="b"/>
                </a:tc>
                <a:tc>
                  <a:txBody>
                    <a:bodyPr/>
                    <a:lstStyle/>
                    <a:p>
                      <a:pPr algn="ctr"/>
                      <a:r>
                        <a:rPr lang="en-US" dirty="0">
                          <a:latin typeface="Calibri" panose="020F0502020204030204" pitchFamily="34" charset="0"/>
                        </a:rPr>
                        <a:t>Messianic</a:t>
                      </a:r>
                    </a:p>
                  </a:txBody>
                  <a:tcPr anchor="b"/>
                </a:tc>
                <a:tc>
                  <a:txBody>
                    <a:bodyPr/>
                    <a:lstStyle/>
                    <a:p>
                      <a:pPr algn="ctr"/>
                      <a:r>
                        <a:rPr lang="en-US" dirty="0">
                          <a:latin typeface="Calibri" panose="020F0502020204030204" pitchFamily="34" charset="0"/>
                        </a:rPr>
                        <a:t>Focus Prediction</a:t>
                      </a:r>
                    </a:p>
                  </a:txBody>
                  <a:tcPr anchor="b"/>
                </a:tc>
                <a:extLst>
                  <a:ext uri="{0D108BD9-81ED-4DB2-BD59-A6C34878D82A}">
                    <a16:rowId xmlns:a16="http://schemas.microsoft.com/office/drawing/2014/main" val="1589929663"/>
                  </a:ext>
                </a:extLst>
              </a:tr>
              <a:tr h="218345">
                <a:tc>
                  <a:txBody>
                    <a:bodyPr/>
                    <a:lstStyle/>
                    <a:p>
                      <a:r>
                        <a:rPr lang="en-US" dirty="0">
                          <a:latin typeface="Calibri" panose="020F0502020204030204" pitchFamily="34" charset="0"/>
                        </a:rPr>
                        <a:t>Hosea</a:t>
                      </a:r>
                    </a:p>
                  </a:txBody>
                  <a:tcPr/>
                </a:tc>
                <a:tc>
                  <a:txBody>
                    <a:bodyPr/>
                    <a:lstStyle/>
                    <a:p>
                      <a:pPr algn="ctr"/>
                      <a:r>
                        <a:rPr lang="en-US" dirty="0">
                          <a:latin typeface="Calibri" panose="020F0502020204030204" pitchFamily="34" charset="0"/>
                        </a:rPr>
                        <a:t>28</a:t>
                      </a:r>
                    </a:p>
                  </a:txBody>
                  <a:tcPr/>
                </a:tc>
                <a:tc>
                  <a:txBody>
                    <a:bodyPr/>
                    <a:lstStyle/>
                    <a:p>
                      <a:pPr algn="ctr"/>
                      <a:r>
                        <a:rPr lang="en-US" dirty="0">
                          <a:latin typeface="Calibri" panose="020F0502020204030204" pitchFamily="34" charset="0"/>
                        </a:rPr>
                        <a:t>111</a:t>
                      </a:r>
                    </a:p>
                  </a:txBody>
                  <a:tcPr/>
                </a:tc>
                <a:tc>
                  <a:txBody>
                    <a:bodyPr/>
                    <a:lstStyle/>
                    <a:p>
                      <a:pPr algn="ctr"/>
                      <a:r>
                        <a:rPr lang="en-US" dirty="0">
                          <a:latin typeface="Calibri" panose="020F0502020204030204" pitchFamily="34" charset="0"/>
                        </a:rPr>
                        <a:t>56%</a:t>
                      </a:r>
                    </a:p>
                  </a:txBody>
                  <a:tcPr/>
                </a:tc>
                <a:tc>
                  <a:txBody>
                    <a:bodyPr/>
                    <a:lstStyle/>
                    <a:p>
                      <a:pPr algn="ctr"/>
                      <a:r>
                        <a:rPr lang="en-US" dirty="0">
                          <a:latin typeface="Calibri" panose="020F0502020204030204" pitchFamily="34" charset="0"/>
                        </a:rPr>
                        <a:t>4 vv.</a:t>
                      </a:r>
                    </a:p>
                  </a:txBody>
                  <a:tcPr/>
                </a:tc>
                <a:tc>
                  <a:txBody>
                    <a:bodyPr/>
                    <a:lstStyle/>
                    <a:p>
                      <a:r>
                        <a:rPr lang="en-US" dirty="0">
                          <a:latin typeface="Calibri" panose="020F0502020204030204" pitchFamily="34" charset="0"/>
                        </a:rPr>
                        <a:t>Destruction of Samaria</a:t>
                      </a:r>
                    </a:p>
                  </a:txBody>
                  <a:tcPr/>
                </a:tc>
                <a:extLst>
                  <a:ext uri="{0D108BD9-81ED-4DB2-BD59-A6C34878D82A}">
                    <a16:rowId xmlns:a16="http://schemas.microsoft.com/office/drawing/2014/main" val="1297764383"/>
                  </a:ext>
                </a:extLst>
              </a:tr>
              <a:tr h="218345">
                <a:tc>
                  <a:txBody>
                    <a:bodyPr/>
                    <a:lstStyle/>
                    <a:p>
                      <a:pPr marL="0" algn="l" defTabSz="685800" rtl="0" eaLnBrk="1" latinLnBrk="0" hangingPunct="1"/>
                      <a:r>
                        <a:rPr lang="en-US" sz="1350" kern="1200" dirty="0">
                          <a:solidFill>
                            <a:schemeClr val="dk1"/>
                          </a:solidFill>
                          <a:latin typeface="Calibri" panose="020F0502020204030204" pitchFamily="34" charset="0"/>
                          <a:ea typeface="+mn-ea"/>
                          <a:cs typeface="+mn-cs"/>
                        </a:rPr>
                        <a:t>Joel</a:t>
                      </a:r>
                    </a:p>
                  </a:txBody>
                  <a:tcPr>
                    <a:solidFill>
                      <a:srgbClr val="FFFFCC"/>
                    </a:solidFill>
                  </a:tcPr>
                </a:tc>
                <a:tc>
                  <a:txBody>
                    <a:bodyPr/>
                    <a:lstStyle/>
                    <a:p>
                      <a:pPr marL="0" algn="ctr" defTabSz="685800" rtl="0" eaLnBrk="1" latinLnBrk="0" hangingPunct="1"/>
                      <a:r>
                        <a:rPr lang="en-US" sz="1350" kern="1200" dirty="0">
                          <a:solidFill>
                            <a:schemeClr val="dk1"/>
                          </a:solidFill>
                          <a:latin typeface="Calibri" panose="020F0502020204030204" pitchFamily="34" charset="0"/>
                          <a:ea typeface="+mn-ea"/>
                          <a:cs typeface="+mn-cs"/>
                        </a:rPr>
                        <a:t>25</a:t>
                      </a:r>
                    </a:p>
                  </a:txBody>
                  <a:tcPr>
                    <a:solidFill>
                      <a:srgbClr val="FFFFCC"/>
                    </a:solidFill>
                  </a:tcPr>
                </a:tc>
                <a:tc>
                  <a:txBody>
                    <a:bodyPr/>
                    <a:lstStyle/>
                    <a:p>
                      <a:pPr marL="0" algn="ctr" defTabSz="685800" rtl="0" eaLnBrk="1" latinLnBrk="0" hangingPunct="1"/>
                      <a:r>
                        <a:rPr lang="en-US" sz="1350" kern="1200" dirty="0">
                          <a:solidFill>
                            <a:schemeClr val="dk1"/>
                          </a:solidFill>
                          <a:latin typeface="Calibri" panose="020F0502020204030204" pitchFamily="34" charset="0"/>
                          <a:ea typeface="+mn-ea"/>
                          <a:cs typeface="+mn-cs"/>
                        </a:rPr>
                        <a:t>50</a:t>
                      </a:r>
                    </a:p>
                  </a:txBody>
                  <a:tcPr>
                    <a:solidFill>
                      <a:srgbClr val="FFFFCC"/>
                    </a:solidFill>
                  </a:tcPr>
                </a:tc>
                <a:tc>
                  <a:txBody>
                    <a:bodyPr/>
                    <a:lstStyle/>
                    <a:p>
                      <a:pPr marL="0" algn="ctr" defTabSz="685800" rtl="0" eaLnBrk="1" latinLnBrk="0" hangingPunct="1"/>
                      <a:r>
                        <a:rPr lang="en-US" sz="1350" kern="1200" dirty="0">
                          <a:solidFill>
                            <a:schemeClr val="dk1"/>
                          </a:solidFill>
                          <a:latin typeface="Calibri" panose="020F0502020204030204" pitchFamily="34" charset="0"/>
                          <a:ea typeface="+mn-ea"/>
                          <a:cs typeface="+mn-cs"/>
                        </a:rPr>
                        <a:t>68%</a:t>
                      </a:r>
                    </a:p>
                  </a:txBody>
                  <a:tcPr>
                    <a:solidFill>
                      <a:srgbClr val="FFFFCC"/>
                    </a:solidFill>
                  </a:tcPr>
                </a:tc>
                <a:tc>
                  <a:txBody>
                    <a:bodyPr/>
                    <a:lstStyle/>
                    <a:p>
                      <a:pPr marL="0" algn="ctr" defTabSz="685800" rtl="0" eaLnBrk="1" latinLnBrk="0" hangingPunct="1"/>
                      <a:r>
                        <a:rPr lang="en-US" sz="1350" kern="1200" dirty="0">
                          <a:solidFill>
                            <a:schemeClr val="dk1"/>
                          </a:solidFill>
                          <a:latin typeface="Calibri" panose="020F0502020204030204" pitchFamily="34" charset="0"/>
                          <a:ea typeface="+mn-ea"/>
                          <a:cs typeface="+mn-cs"/>
                        </a:rPr>
                        <a:t>1 v.</a:t>
                      </a:r>
                    </a:p>
                  </a:txBody>
                  <a:tcPr>
                    <a:solidFill>
                      <a:srgbClr val="FFFFCC"/>
                    </a:solidFill>
                  </a:tcPr>
                </a:tc>
                <a:tc>
                  <a:txBody>
                    <a:bodyPr/>
                    <a:lstStyle/>
                    <a:p>
                      <a:pPr marL="0" algn="l" defTabSz="685800" rtl="0" eaLnBrk="1" latinLnBrk="0" hangingPunct="1"/>
                      <a:r>
                        <a:rPr lang="en-US" sz="1350" kern="1200" dirty="0">
                          <a:solidFill>
                            <a:schemeClr val="dk1"/>
                          </a:solidFill>
                          <a:latin typeface="Calibri" panose="020F0502020204030204" pitchFamily="34" charset="0"/>
                          <a:ea typeface="+mn-ea"/>
                          <a:cs typeface="+mn-cs"/>
                        </a:rPr>
                        <a:t>Day of Yahweh</a:t>
                      </a:r>
                    </a:p>
                  </a:txBody>
                  <a:tcPr>
                    <a:solidFill>
                      <a:srgbClr val="FFFFCC"/>
                    </a:solidFill>
                  </a:tcPr>
                </a:tc>
                <a:extLst>
                  <a:ext uri="{0D108BD9-81ED-4DB2-BD59-A6C34878D82A}">
                    <a16:rowId xmlns:a16="http://schemas.microsoft.com/office/drawing/2014/main" val="614553793"/>
                  </a:ext>
                </a:extLst>
              </a:tr>
              <a:tr h="218345">
                <a:tc>
                  <a:txBody>
                    <a:bodyPr/>
                    <a:lstStyle/>
                    <a:p>
                      <a:r>
                        <a:rPr lang="en-US" dirty="0">
                          <a:latin typeface="Calibri" panose="020F0502020204030204" pitchFamily="34" charset="0"/>
                        </a:rPr>
                        <a:t>Amos</a:t>
                      </a:r>
                    </a:p>
                  </a:txBody>
                  <a:tcPr/>
                </a:tc>
                <a:tc>
                  <a:txBody>
                    <a:bodyPr/>
                    <a:lstStyle/>
                    <a:p>
                      <a:pPr algn="ctr"/>
                      <a:r>
                        <a:rPr lang="en-US" dirty="0">
                          <a:latin typeface="Calibri" panose="020F0502020204030204" pitchFamily="34" charset="0"/>
                        </a:rPr>
                        <a:t>26</a:t>
                      </a:r>
                    </a:p>
                  </a:txBody>
                  <a:tcPr/>
                </a:tc>
                <a:tc>
                  <a:txBody>
                    <a:bodyPr/>
                    <a:lstStyle/>
                    <a:p>
                      <a:pPr algn="ctr"/>
                      <a:r>
                        <a:rPr lang="en-US" dirty="0">
                          <a:latin typeface="Calibri" panose="020F0502020204030204" pitchFamily="34" charset="0"/>
                        </a:rPr>
                        <a:t>85</a:t>
                      </a:r>
                    </a:p>
                  </a:txBody>
                  <a:tcPr/>
                </a:tc>
                <a:tc>
                  <a:txBody>
                    <a:bodyPr/>
                    <a:lstStyle/>
                    <a:p>
                      <a:pPr algn="ctr"/>
                      <a:r>
                        <a:rPr lang="en-US" dirty="0">
                          <a:latin typeface="Calibri" panose="020F0502020204030204" pitchFamily="34" charset="0"/>
                        </a:rPr>
                        <a:t>58%</a:t>
                      </a:r>
                    </a:p>
                  </a:txBody>
                  <a:tcPr/>
                </a:tc>
                <a:tc>
                  <a:txBody>
                    <a:bodyPr/>
                    <a:lstStyle/>
                    <a:p>
                      <a:pPr algn="ctr"/>
                      <a:endParaRPr lang="en-US" dirty="0">
                        <a:latin typeface="Calibri" panose="020F050202020403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rPr>
                        <a:t>Destruction of Samaria</a:t>
                      </a:r>
                    </a:p>
                  </a:txBody>
                  <a:tcPr/>
                </a:tc>
                <a:extLst>
                  <a:ext uri="{0D108BD9-81ED-4DB2-BD59-A6C34878D82A}">
                    <a16:rowId xmlns:a16="http://schemas.microsoft.com/office/drawing/2014/main" val="3593238644"/>
                  </a:ext>
                </a:extLst>
              </a:tr>
              <a:tr h="218345">
                <a:tc>
                  <a:txBody>
                    <a:bodyPr/>
                    <a:lstStyle/>
                    <a:p>
                      <a:r>
                        <a:rPr lang="en-US" dirty="0">
                          <a:latin typeface="Calibri" panose="020F0502020204030204" pitchFamily="34" charset="0"/>
                        </a:rPr>
                        <a:t>Obadiah</a:t>
                      </a:r>
                    </a:p>
                  </a:txBody>
                  <a:tcPr>
                    <a:solidFill>
                      <a:srgbClr val="FFFFCC"/>
                    </a:solidFill>
                  </a:tcPr>
                </a:tc>
                <a:tc>
                  <a:txBody>
                    <a:bodyPr/>
                    <a:lstStyle/>
                    <a:p>
                      <a:pPr algn="ctr"/>
                      <a:r>
                        <a:rPr lang="en-US" dirty="0">
                          <a:latin typeface="Calibri" panose="020F0502020204030204" pitchFamily="34" charset="0"/>
                        </a:rPr>
                        <a:t>10</a:t>
                      </a:r>
                    </a:p>
                  </a:txBody>
                  <a:tcPr>
                    <a:solidFill>
                      <a:srgbClr val="FFFFCC"/>
                    </a:solidFill>
                  </a:tcPr>
                </a:tc>
                <a:tc>
                  <a:txBody>
                    <a:bodyPr/>
                    <a:lstStyle/>
                    <a:p>
                      <a:pPr algn="ctr"/>
                      <a:r>
                        <a:rPr lang="en-US" dirty="0">
                          <a:latin typeface="Calibri" panose="020F0502020204030204" pitchFamily="34" charset="0"/>
                        </a:rPr>
                        <a:t>17</a:t>
                      </a:r>
                    </a:p>
                  </a:txBody>
                  <a:tcPr>
                    <a:solidFill>
                      <a:srgbClr val="FFFFCC"/>
                    </a:solidFill>
                  </a:tcPr>
                </a:tc>
                <a:tc>
                  <a:txBody>
                    <a:bodyPr/>
                    <a:lstStyle/>
                    <a:p>
                      <a:pPr algn="ctr"/>
                      <a:r>
                        <a:rPr lang="en-US" dirty="0">
                          <a:latin typeface="Calibri" panose="020F0502020204030204" pitchFamily="34" charset="0"/>
                        </a:rPr>
                        <a:t>81%</a:t>
                      </a:r>
                    </a:p>
                  </a:txBody>
                  <a:tcPr>
                    <a:solidFill>
                      <a:srgbClr val="FFFFCC"/>
                    </a:solidFill>
                  </a:tcPr>
                </a:tc>
                <a:tc>
                  <a:txBody>
                    <a:bodyPr/>
                    <a:lstStyle/>
                    <a:p>
                      <a:pPr algn="ctr"/>
                      <a:endParaRPr lang="en-US" dirty="0">
                        <a:latin typeface="Calibri" panose="020F0502020204030204" pitchFamily="34" charset="0"/>
                      </a:endParaRPr>
                    </a:p>
                  </a:txBody>
                  <a:tcPr>
                    <a:solidFill>
                      <a:srgbClr val="FFFFCC"/>
                    </a:solidFill>
                  </a:tcPr>
                </a:tc>
                <a:tc>
                  <a:txBody>
                    <a:bodyPr/>
                    <a:lstStyle/>
                    <a:p>
                      <a:r>
                        <a:rPr lang="en-US" dirty="0">
                          <a:latin typeface="Calibri" panose="020F0502020204030204" pitchFamily="34" charset="0"/>
                        </a:rPr>
                        <a:t>Edom Cut Off</a:t>
                      </a:r>
                    </a:p>
                  </a:txBody>
                  <a:tcPr>
                    <a:solidFill>
                      <a:srgbClr val="FFFFCC"/>
                    </a:solidFill>
                  </a:tcPr>
                </a:tc>
                <a:extLst>
                  <a:ext uri="{0D108BD9-81ED-4DB2-BD59-A6C34878D82A}">
                    <a16:rowId xmlns:a16="http://schemas.microsoft.com/office/drawing/2014/main" val="3627801918"/>
                  </a:ext>
                </a:extLst>
              </a:tr>
              <a:tr h="218345">
                <a:tc>
                  <a:txBody>
                    <a:bodyPr/>
                    <a:lstStyle/>
                    <a:p>
                      <a:r>
                        <a:rPr lang="en-US" dirty="0">
                          <a:latin typeface="Calibri" panose="020F0502020204030204" pitchFamily="34" charset="0"/>
                        </a:rPr>
                        <a:t>Jonah</a:t>
                      </a:r>
                    </a:p>
                  </a:txBody>
                  <a:tcPr>
                    <a:solidFill>
                      <a:srgbClr val="FFFFCC"/>
                    </a:solidFill>
                  </a:tcPr>
                </a:tc>
                <a:tc>
                  <a:txBody>
                    <a:bodyPr/>
                    <a:lstStyle/>
                    <a:p>
                      <a:pPr algn="ctr"/>
                      <a:r>
                        <a:rPr lang="en-US" dirty="0">
                          <a:latin typeface="Calibri" panose="020F0502020204030204" pitchFamily="34" charset="0"/>
                        </a:rPr>
                        <a:t>4</a:t>
                      </a:r>
                    </a:p>
                  </a:txBody>
                  <a:tcPr>
                    <a:solidFill>
                      <a:srgbClr val="FFFFCC"/>
                    </a:solidFill>
                  </a:tcPr>
                </a:tc>
                <a:tc>
                  <a:txBody>
                    <a:bodyPr/>
                    <a:lstStyle/>
                    <a:p>
                      <a:pPr algn="ctr"/>
                      <a:r>
                        <a:rPr lang="en-US" dirty="0">
                          <a:latin typeface="Calibri" panose="020F0502020204030204" pitchFamily="34" charset="0"/>
                        </a:rPr>
                        <a:t>5</a:t>
                      </a:r>
                    </a:p>
                  </a:txBody>
                  <a:tcPr>
                    <a:solidFill>
                      <a:srgbClr val="FFFFCC"/>
                    </a:solidFill>
                  </a:tcPr>
                </a:tc>
                <a:tc>
                  <a:txBody>
                    <a:bodyPr/>
                    <a:lstStyle/>
                    <a:p>
                      <a:pPr algn="ctr"/>
                      <a:r>
                        <a:rPr lang="en-US" dirty="0">
                          <a:latin typeface="Calibri" panose="020F0502020204030204" pitchFamily="34" charset="0"/>
                        </a:rPr>
                        <a:t>10%</a:t>
                      </a:r>
                    </a:p>
                  </a:txBody>
                  <a:tcPr>
                    <a:solidFill>
                      <a:srgbClr val="FFFFCC"/>
                    </a:solidFill>
                  </a:tcPr>
                </a:tc>
                <a:tc>
                  <a:txBody>
                    <a:bodyPr/>
                    <a:lstStyle/>
                    <a:p>
                      <a:pPr algn="ctr"/>
                      <a:endParaRPr lang="en-US" dirty="0">
                        <a:latin typeface="Calibri" panose="020F0502020204030204" pitchFamily="34" charset="0"/>
                      </a:endParaRPr>
                    </a:p>
                  </a:txBody>
                  <a:tcPr>
                    <a:solidFill>
                      <a:srgbClr val="FFFFCC"/>
                    </a:solidFill>
                  </a:tcPr>
                </a:tc>
                <a:tc>
                  <a:txBody>
                    <a:bodyPr/>
                    <a:lstStyle/>
                    <a:p>
                      <a:r>
                        <a:rPr lang="en-US" dirty="0">
                          <a:latin typeface="Calibri" panose="020F0502020204030204" pitchFamily="34" charset="0"/>
                        </a:rPr>
                        <a:t>Overthrow of Nineveh</a:t>
                      </a:r>
                    </a:p>
                  </a:txBody>
                  <a:tcPr>
                    <a:solidFill>
                      <a:srgbClr val="FFFFCC"/>
                    </a:solidFill>
                  </a:tcPr>
                </a:tc>
                <a:extLst>
                  <a:ext uri="{0D108BD9-81ED-4DB2-BD59-A6C34878D82A}">
                    <a16:rowId xmlns:a16="http://schemas.microsoft.com/office/drawing/2014/main" val="144759364"/>
                  </a:ext>
                </a:extLst>
              </a:tr>
              <a:tr h="218345">
                <a:tc>
                  <a:txBody>
                    <a:bodyPr/>
                    <a:lstStyle/>
                    <a:p>
                      <a:r>
                        <a:rPr lang="en-US" dirty="0">
                          <a:latin typeface="Calibri" panose="020F0502020204030204" pitchFamily="34" charset="0"/>
                        </a:rPr>
                        <a:t>Micah</a:t>
                      </a:r>
                    </a:p>
                  </a:txBody>
                  <a:tcPr>
                    <a:solidFill>
                      <a:srgbClr val="FFFFCC"/>
                    </a:solidFill>
                  </a:tcPr>
                </a:tc>
                <a:tc>
                  <a:txBody>
                    <a:bodyPr/>
                    <a:lstStyle/>
                    <a:p>
                      <a:pPr algn="ctr"/>
                      <a:r>
                        <a:rPr lang="en-US" dirty="0">
                          <a:latin typeface="Calibri" panose="020F0502020204030204" pitchFamily="34" charset="0"/>
                        </a:rPr>
                        <a:t>40</a:t>
                      </a:r>
                    </a:p>
                  </a:txBody>
                  <a:tcPr>
                    <a:solidFill>
                      <a:srgbClr val="FFFFCC"/>
                    </a:solidFill>
                  </a:tcPr>
                </a:tc>
                <a:tc>
                  <a:txBody>
                    <a:bodyPr/>
                    <a:lstStyle/>
                    <a:p>
                      <a:pPr algn="ctr"/>
                      <a:r>
                        <a:rPr lang="en-US" dirty="0">
                          <a:latin typeface="Calibri" panose="020F0502020204030204" pitchFamily="34" charset="0"/>
                        </a:rPr>
                        <a:t>73</a:t>
                      </a:r>
                    </a:p>
                  </a:txBody>
                  <a:tcPr>
                    <a:solidFill>
                      <a:srgbClr val="FFFFCC"/>
                    </a:solidFill>
                  </a:tcPr>
                </a:tc>
                <a:tc>
                  <a:txBody>
                    <a:bodyPr/>
                    <a:lstStyle/>
                    <a:p>
                      <a:pPr algn="ctr"/>
                      <a:r>
                        <a:rPr lang="en-US" dirty="0">
                          <a:latin typeface="Calibri" panose="020F0502020204030204" pitchFamily="34" charset="0"/>
                        </a:rPr>
                        <a:t>70%</a:t>
                      </a:r>
                    </a:p>
                  </a:txBody>
                  <a:tcPr>
                    <a:solidFill>
                      <a:srgbClr val="FFFFCC"/>
                    </a:solidFill>
                  </a:tcPr>
                </a:tc>
                <a:tc>
                  <a:txBody>
                    <a:bodyPr/>
                    <a:lstStyle/>
                    <a:p>
                      <a:pPr algn="ctr"/>
                      <a:r>
                        <a:rPr lang="en-US" dirty="0">
                          <a:latin typeface="Calibri" panose="020F0502020204030204" pitchFamily="34" charset="0"/>
                        </a:rPr>
                        <a:t>7 vv.</a:t>
                      </a:r>
                    </a:p>
                  </a:txBody>
                  <a:tcPr>
                    <a:solidFill>
                      <a:srgbClr val="FFFFCC"/>
                    </a:solidFill>
                  </a:tcPr>
                </a:tc>
                <a:tc>
                  <a:txBody>
                    <a:bodyPr/>
                    <a:lstStyle/>
                    <a:p>
                      <a:r>
                        <a:rPr lang="en-US" dirty="0">
                          <a:latin typeface="Calibri" panose="020F0502020204030204" pitchFamily="34" charset="0"/>
                        </a:rPr>
                        <a:t>Fall of Jerusalem</a:t>
                      </a:r>
                    </a:p>
                  </a:txBody>
                  <a:tcPr>
                    <a:solidFill>
                      <a:srgbClr val="FFFFCC"/>
                    </a:solidFill>
                  </a:tcPr>
                </a:tc>
                <a:extLst>
                  <a:ext uri="{0D108BD9-81ED-4DB2-BD59-A6C34878D82A}">
                    <a16:rowId xmlns:a16="http://schemas.microsoft.com/office/drawing/2014/main" val="2986469919"/>
                  </a:ext>
                </a:extLst>
              </a:tr>
              <a:tr h="218345">
                <a:tc>
                  <a:txBody>
                    <a:bodyPr/>
                    <a:lstStyle/>
                    <a:p>
                      <a:r>
                        <a:rPr lang="en-US" dirty="0">
                          <a:latin typeface="Calibri" panose="020F0502020204030204" pitchFamily="34" charset="0"/>
                        </a:rPr>
                        <a:t>Nahum</a:t>
                      </a:r>
                    </a:p>
                  </a:txBody>
                  <a:tcPr/>
                </a:tc>
                <a:tc>
                  <a:txBody>
                    <a:bodyPr/>
                    <a:lstStyle/>
                    <a:p>
                      <a:pPr algn="ctr"/>
                      <a:r>
                        <a:rPr lang="en-US" dirty="0">
                          <a:latin typeface="Calibri" panose="020F0502020204030204" pitchFamily="34" charset="0"/>
                        </a:rPr>
                        <a:t>2</a:t>
                      </a:r>
                    </a:p>
                  </a:txBody>
                  <a:tcPr/>
                </a:tc>
                <a:tc>
                  <a:txBody>
                    <a:bodyPr/>
                    <a:lstStyle/>
                    <a:p>
                      <a:pPr algn="ctr"/>
                      <a:r>
                        <a:rPr lang="en-US" dirty="0">
                          <a:latin typeface="Calibri" panose="020F0502020204030204" pitchFamily="34" charset="0"/>
                        </a:rPr>
                        <a:t>35</a:t>
                      </a:r>
                    </a:p>
                  </a:txBody>
                  <a:tcPr/>
                </a:tc>
                <a:tc>
                  <a:txBody>
                    <a:bodyPr/>
                    <a:lstStyle/>
                    <a:p>
                      <a:pPr algn="ctr"/>
                      <a:r>
                        <a:rPr lang="en-US" dirty="0">
                          <a:latin typeface="Calibri" panose="020F0502020204030204" pitchFamily="34" charset="0"/>
                        </a:rPr>
                        <a:t>74%</a:t>
                      </a:r>
                    </a:p>
                  </a:txBody>
                  <a:tcPr/>
                </a:tc>
                <a:tc>
                  <a:txBody>
                    <a:bodyPr/>
                    <a:lstStyle/>
                    <a:p>
                      <a:pPr algn="ctr"/>
                      <a:endParaRPr lang="en-US" dirty="0">
                        <a:latin typeface="Calibri" panose="020F0502020204030204" pitchFamily="34" charset="0"/>
                      </a:endParaRPr>
                    </a:p>
                  </a:txBody>
                  <a:tcPr/>
                </a:tc>
                <a:tc>
                  <a:txBody>
                    <a:bodyPr/>
                    <a:lstStyle/>
                    <a:p>
                      <a:r>
                        <a:rPr lang="en-US" dirty="0">
                          <a:latin typeface="Calibri" panose="020F0502020204030204" pitchFamily="34" charset="0"/>
                        </a:rPr>
                        <a:t>Fall of Nineveh</a:t>
                      </a:r>
                    </a:p>
                  </a:txBody>
                  <a:tcPr/>
                </a:tc>
                <a:extLst>
                  <a:ext uri="{0D108BD9-81ED-4DB2-BD59-A6C34878D82A}">
                    <a16:rowId xmlns:a16="http://schemas.microsoft.com/office/drawing/2014/main" val="704575749"/>
                  </a:ext>
                </a:extLst>
              </a:tr>
              <a:tr h="218345">
                <a:tc>
                  <a:txBody>
                    <a:bodyPr/>
                    <a:lstStyle/>
                    <a:p>
                      <a:r>
                        <a:rPr lang="en-US" dirty="0">
                          <a:latin typeface="Calibri" panose="020F0502020204030204" pitchFamily="34" charset="0"/>
                        </a:rPr>
                        <a:t>Habakkuk</a:t>
                      </a:r>
                    </a:p>
                  </a:txBody>
                  <a:tcPr/>
                </a:tc>
                <a:tc>
                  <a:txBody>
                    <a:bodyPr/>
                    <a:lstStyle/>
                    <a:p>
                      <a:pPr algn="ctr"/>
                      <a:r>
                        <a:rPr lang="en-US" dirty="0">
                          <a:latin typeface="Calibri" panose="020F0502020204030204" pitchFamily="34" charset="0"/>
                        </a:rPr>
                        <a:t>4</a:t>
                      </a:r>
                    </a:p>
                  </a:txBody>
                  <a:tcPr/>
                </a:tc>
                <a:tc>
                  <a:txBody>
                    <a:bodyPr/>
                    <a:lstStyle/>
                    <a:p>
                      <a:pPr algn="ctr"/>
                      <a:r>
                        <a:rPr lang="en-US" dirty="0">
                          <a:latin typeface="Calibri" panose="020F0502020204030204" pitchFamily="34" charset="0"/>
                        </a:rPr>
                        <a:t>23</a:t>
                      </a:r>
                    </a:p>
                  </a:txBody>
                  <a:tcPr/>
                </a:tc>
                <a:tc>
                  <a:txBody>
                    <a:bodyPr/>
                    <a:lstStyle/>
                    <a:p>
                      <a:pPr algn="ctr"/>
                      <a:r>
                        <a:rPr lang="en-US" dirty="0">
                          <a:latin typeface="Calibri" panose="020F0502020204030204" pitchFamily="34" charset="0"/>
                        </a:rPr>
                        <a:t>47%</a:t>
                      </a:r>
                    </a:p>
                  </a:txBody>
                  <a:tcPr/>
                </a:tc>
                <a:tc>
                  <a:txBody>
                    <a:bodyPr/>
                    <a:lstStyle/>
                    <a:p>
                      <a:pPr algn="ctr"/>
                      <a:r>
                        <a:rPr lang="en-US" dirty="0">
                          <a:latin typeface="Calibri" panose="020F0502020204030204" pitchFamily="34" charset="0"/>
                        </a:rPr>
                        <a:t>4 vv.</a:t>
                      </a:r>
                    </a:p>
                  </a:txBody>
                  <a:tcPr/>
                </a:tc>
                <a:tc>
                  <a:txBody>
                    <a:bodyPr/>
                    <a:lstStyle/>
                    <a:p>
                      <a:r>
                        <a:rPr lang="en-US" dirty="0">
                          <a:latin typeface="Calibri" panose="020F0502020204030204" pitchFamily="34" charset="0"/>
                        </a:rPr>
                        <a:t>Judgment on the Chaldeans</a:t>
                      </a:r>
                    </a:p>
                  </a:txBody>
                  <a:tcPr/>
                </a:tc>
                <a:extLst>
                  <a:ext uri="{0D108BD9-81ED-4DB2-BD59-A6C34878D82A}">
                    <a16:rowId xmlns:a16="http://schemas.microsoft.com/office/drawing/2014/main" val="2306575378"/>
                  </a:ext>
                </a:extLst>
              </a:tr>
              <a:tr h="218345">
                <a:tc>
                  <a:txBody>
                    <a:bodyPr/>
                    <a:lstStyle/>
                    <a:p>
                      <a:r>
                        <a:rPr lang="en-US" dirty="0">
                          <a:latin typeface="Calibri" panose="020F0502020204030204" pitchFamily="34" charset="0"/>
                        </a:rPr>
                        <a:t>Zephaniah</a:t>
                      </a:r>
                    </a:p>
                  </a:txBody>
                  <a:tcPr/>
                </a:tc>
                <a:tc>
                  <a:txBody>
                    <a:bodyPr/>
                    <a:lstStyle/>
                    <a:p>
                      <a:pPr algn="ctr"/>
                      <a:r>
                        <a:rPr lang="en-US" dirty="0">
                          <a:latin typeface="Calibri" panose="020F0502020204030204" pitchFamily="34" charset="0"/>
                        </a:rPr>
                        <a:t>20</a:t>
                      </a:r>
                    </a:p>
                  </a:txBody>
                  <a:tcPr/>
                </a:tc>
                <a:tc>
                  <a:txBody>
                    <a:bodyPr/>
                    <a:lstStyle/>
                    <a:p>
                      <a:pPr algn="ctr"/>
                      <a:r>
                        <a:rPr lang="en-US" dirty="0">
                          <a:latin typeface="Calibri" panose="020F0502020204030204" pitchFamily="34" charset="0"/>
                        </a:rPr>
                        <a:t>47</a:t>
                      </a:r>
                    </a:p>
                  </a:txBody>
                  <a:tcPr/>
                </a:tc>
                <a:tc>
                  <a:txBody>
                    <a:bodyPr/>
                    <a:lstStyle/>
                    <a:p>
                      <a:pPr algn="ctr"/>
                      <a:r>
                        <a:rPr lang="en-US" dirty="0">
                          <a:latin typeface="Calibri" panose="020F0502020204030204" pitchFamily="34" charset="0"/>
                        </a:rPr>
                        <a:t>89%</a:t>
                      </a:r>
                    </a:p>
                  </a:txBody>
                  <a:tcPr/>
                </a:tc>
                <a:tc>
                  <a:txBody>
                    <a:bodyPr/>
                    <a:lstStyle/>
                    <a:p>
                      <a:pPr algn="ctr"/>
                      <a:endParaRPr lang="en-US" dirty="0">
                        <a:latin typeface="Calibri" panose="020F0502020204030204" pitchFamily="34" charset="0"/>
                      </a:endParaRPr>
                    </a:p>
                  </a:txBody>
                  <a:tcPr/>
                </a:tc>
                <a:tc>
                  <a:txBody>
                    <a:bodyPr/>
                    <a:lstStyle/>
                    <a:p>
                      <a:r>
                        <a:rPr lang="en-US" dirty="0">
                          <a:latin typeface="Calibri" panose="020F0502020204030204" pitchFamily="34" charset="0"/>
                        </a:rPr>
                        <a:t>Judgement on Judah</a:t>
                      </a:r>
                    </a:p>
                  </a:txBody>
                  <a:tcPr/>
                </a:tc>
                <a:extLst>
                  <a:ext uri="{0D108BD9-81ED-4DB2-BD59-A6C34878D82A}">
                    <a16:rowId xmlns:a16="http://schemas.microsoft.com/office/drawing/2014/main" val="3774094007"/>
                  </a:ext>
                </a:extLst>
              </a:tr>
              <a:tr h="218345">
                <a:tc>
                  <a:txBody>
                    <a:bodyPr/>
                    <a:lstStyle/>
                    <a:p>
                      <a:r>
                        <a:rPr lang="en-US" dirty="0">
                          <a:latin typeface="Calibri" panose="020F0502020204030204" pitchFamily="34" charset="0"/>
                        </a:rPr>
                        <a:t>Haggai</a:t>
                      </a:r>
                    </a:p>
                  </a:txBody>
                  <a:tcPr/>
                </a:tc>
                <a:tc>
                  <a:txBody>
                    <a:bodyPr/>
                    <a:lstStyle/>
                    <a:p>
                      <a:pPr algn="ctr"/>
                      <a:r>
                        <a:rPr lang="en-US" dirty="0">
                          <a:latin typeface="Calibri" panose="020F0502020204030204" pitchFamily="34" charset="0"/>
                        </a:rPr>
                        <a:t>7</a:t>
                      </a:r>
                    </a:p>
                  </a:txBody>
                  <a:tcPr/>
                </a:tc>
                <a:tc>
                  <a:txBody>
                    <a:bodyPr/>
                    <a:lstStyle/>
                    <a:p>
                      <a:pPr algn="ctr"/>
                      <a:r>
                        <a:rPr lang="en-US" dirty="0">
                          <a:latin typeface="Calibri" panose="020F0502020204030204" pitchFamily="34" charset="0"/>
                        </a:rPr>
                        <a:t>15</a:t>
                      </a:r>
                    </a:p>
                  </a:txBody>
                  <a:tcPr/>
                </a:tc>
                <a:tc>
                  <a:txBody>
                    <a:bodyPr/>
                    <a:lstStyle/>
                    <a:p>
                      <a:pPr algn="ctr"/>
                      <a:r>
                        <a:rPr lang="en-US" dirty="0">
                          <a:latin typeface="Calibri" panose="020F0502020204030204" pitchFamily="34" charset="0"/>
                        </a:rPr>
                        <a:t>39%</a:t>
                      </a:r>
                    </a:p>
                  </a:txBody>
                  <a:tcPr/>
                </a:tc>
                <a:tc>
                  <a:txBody>
                    <a:bodyPr/>
                    <a:lstStyle/>
                    <a:p>
                      <a:pPr algn="ctr"/>
                      <a:r>
                        <a:rPr lang="en-US" dirty="0">
                          <a:latin typeface="Calibri" panose="020F0502020204030204" pitchFamily="34" charset="0"/>
                        </a:rPr>
                        <a:t>6 vv.</a:t>
                      </a:r>
                    </a:p>
                  </a:txBody>
                  <a:tcPr/>
                </a:tc>
                <a:tc>
                  <a:txBody>
                    <a:bodyPr/>
                    <a:lstStyle/>
                    <a:p>
                      <a:r>
                        <a:rPr lang="en-US" dirty="0">
                          <a:latin typeface="Calibri" panose="020F0502020204030204" pitchFamily="34" charset="0"/>
                        </a:rPr>
                        <a:t>The Great Shaking</a:t>
                      </a:r>
                    </a:p>
                  </a:txBody>
                  <a:tcPr/>
                </a:tc>
                <a:extLst>
                  <a:ext uri="{0D108BD9-81ED-4DB2-BD59-A6C34878D82A}">
                    <a16:rowId xmlns:a16="http://schemas.microsoft.com/office/drawing/2014/main" val="1761423208"/>
                  </a:ext>
                </a:extLst>
              </a:tr>
              <a:tr h="218345">
                <a:tc>
                  <a:txBody>
                    <a:bodyPr/>
                    <a:lstStyle/>
                    <a:p>
                      <a:r>
                        <a:rPr lang="en-US" dirty="0">
                          <a:latin typeface="Calibri" panose="020F0502020204030204" pitchFamily="34" charset="0"/>
                        </a:rPr>
                        <a:t>Zechariah</a:t>
                      </a:r>
                    </a:p>
                  </a:txBody>
                  <a:tcPr/>
                </a:tc>
                <a:tc>
                  <a:txBody>
                    <a:bodyPr/>
                    <a:lstStyle/>
                    <a:p>
                      <a:pPr algn="ctr"/>
                      <a:r>
                        <a:rPr lang="en-US" dirty="0">
                          <a:latin typeface="Calibri" panose="020F0502020204030204" pitchFamily="34" charset="0"/>
                        </a:rPr>
                        <a:t>78</a:t>
                      </a:r>
                    </a:p>
                  </a:txBody>
                  <a:tcPr/>
                </a:tc>
                <a:tc>
                  <a:txBody>
                    <a:bodyPr/>
                    <a:lstStyle/>
                    <a:p>
                      <a:pPr algn="ctr"/>
                      <a:r>
                        <a:rPr lang="en-US" dirty="0">
                          <a:latin typeface="Calibri" panose="020F0502020204030204" pitchFamily="34" charset="0"/>
                        </a:rPr>
                        <a:t>144</a:t>
                      </a:r>
                    </a:p>
                  </a:txBody>
                  <a:tcPr/>
                </a:tc>
                <a:tc>
                  <a:txBody>
                    <a:bodyPr/>
                    <a:lstStyle/>
                    <a:p>
                      <a:pPr algn="ctr"/>
                      <a:r>
                        <a:rPr lang="en-US" dirty="0">
                          <a:latin typeface="Calibri" panose="020F0502020204030204" pitchFamily="34" charset="0"/>
                        </a:rPr>
                        <a:t>69%</a:t>
                      </a:r>
                    </a:p>
                  </a:txBody>
                  <a:tcPr/>
                </a:tc>
                <a:tc>
                  <a:txBody>
                    <a:bodyPr/>
                    <a:lstStyle/>
                    <a:p>
                      <a:pPr algn="ctr"/>
                      <a:r>
                        <a:rPr lang="en-US" dirty="0">
                          <a:latin typeface="Calibri" panose="020F0502020204030204" pitchFamily="34" charset="0"/>
                        </a:rPr>
                        <a:t>21 vv.</a:t>
                      </a:r>
                    </a:p>
                  </a:txBody>
                  <a:tcPr/>
                </a:tc>
                <a:tc>
                  <a:txBody>
                    <a:bodyPr/>
                    <a:lstStyle/>
                    <a:p>
                      <a:r>
                        <a:rPr lang="en-US" dirty="0">
                          <a:latin typeface="Calibri" panose="020F0502020204030204" pitchFamily="34" charset="0"/>
                        </a:rPr>
                        <a:t>Temple to be Rebuilt</a:t>
                      </a:r>
                    </a:p>
                  </a:txBody>
                  <a:tcPr/>
                </a:tc>
                <a:extLst>
                  <a:ext uri="{0D108BD9-81ED-4DB2-BD59-A6C34878D82A}">
                    <a16:rowId xmlns:a16="http://schemas.microsoft.com/office/drawing/2014/main" val="1754717641"/>
                  </a:ext>
                </a:extLst>
              </a:tr>
              <a:tr h="241910">
                <a:tc>
                  <a:txBody>
                    <a:bodyPr/>
                    <a:lstStyle/>
                    <a:p>
                      <a:r>
                        <a:rPr lang="en-US" dirty="0">
                          <a:latin typeface="Calibri" panose="020F0502020204030204" pitchFamily="34" charset="0"/>
                        </a:rPr>
                        <a:t>Malachi</a:t>
                      </a:r>
                    </a:p>
                  </a:txBody>
                  <a:tcPr/>
                </a:tc>
                <a:tc>
                  <a:txBody>
                    <a:bodyPr/>
                    <a:lstStyle/>
                    <a:p>
                      <a:pPr algn="ctr"/>
                      <a:r>
                        <a:rPr lang="en-US" dirty="0">
                          <a:latin typeface="Calibri" panose="020F0502020204030204" pitchFamily="34" charset="0"/>
                        </a:rPr>
                        <a:t>19</a:t>
                      </a:r>
                    </a:p>
                  </a:txBody>
                  <a:tcPr/>
                </a:tc>
                <a:tc>
                  <a:txBody>
                    <a:bodyPr/>
                    <a:lstStyle/>
                    <a:p>
                      <a:pPr algn="ctr"/>
                      <a:r>
                        <a:rPr lang="en-US" dirty="0">
                          <a:latin typeface="Calibri" panose="020F0502020204030204" pitchFamily="34" charset="0"/>
                        </a:rPr>
                        <a:t>31</a:t>
                      </a:r>
                    </a:p>
                  </a:txBody>
                  <a:tcPr/>
                </a:tc>
                <a:tc>
                  <a:txBody>
                    <a:bodyPr/>
                    <a:lstStyle/>
                    <a:p>
                      <a:pPr algn="ctr"/>
                      <a:r>
                        <a:rPr lang="en-US" dirty="0">
                          <a:latin typeface="Calibri" panose="020F0502020204030204" pitchFamily="34" charset="0"/>
                        </a:rPr>
                        <a:t>56%</a:t>
                      </a:r>
                    </a:p>
                  </a:txBody>
                  <a:tcPr/>
                </a:tc>
                <a:tc>
                  <a:txBody>
                    <a:bodyPr/>
                    <a:lstStyle/>
                    <a:p>
                      <a:pPr algn="ctr"/>
                      <a:r>
                        <a:rPr lang="en-US" dirty="0">
                          <a:latin typeface="Calibri" panose="020F0502020204030204" pitchFamily="34" charset="0"/>
                        </a:rPr>
                        <a:t>2 vv.</a:t>
                      </a:r>
                    </a:p>
                  </a:txBody>
                  <a:tcPr/>
                </a:tc>
                <a:tc>
                  <a:txBody>
                    <a:bodyPr/>
                    <a:lstStyle/>
                    <a:p>
                      <a:r>
                        <a:rPr lang="en-US" dirty="0">
                          <a:latin typeface="Calibri" panose="020F0502020204030204" pitchFamily="34" charset="0"/>
                        </a:rPr>
                        <a:t>Coming of Messengers of Yahweh</a:t>
                      </a:r>
                    </a:p>
                  </a:txBody>
                  <a:tcPr/>
                </a:tc>
                <a:extLst>
                  <a:ext uri="{0D108BD9-81ED-4DB2-BD59-A6C34878D82A}">
                    <a16:rowId xmlns:a16="http://schemas.microsoft.com/office/drawing/2014/main" val="1598558100"/>
                  </a:ext>
                </a:extLst>
              </a:tr>
              <a:tr h="218345">
                <a:tc>
                  <a:txBody>
                    <a:bodyPr/>
                    <a:lstStyle/>
                    <a:p>
                      <a:endParaRPr lang="en-US" dirty="0">
                        <a:latin typeface="Calibri" panose="020F0502020204030204" pitchFamily="34" charset="0"/>
                      </a:endParaRPr>
                    </a:p>
                  </a:txBody>
                  <a:tcPr/>
                </a:tc>
                <a:tc>
                  <a:txBody>
                    <a:bodyPr/>
                    <a:lstStyle/>
                    <a:p>
                      <a:pPr algn="ctr"/>
                      <a:r>
                        <a:rPr lang="en-US" dirty="0">
                          <a:latin typeface="Calibri" panose="020F0502020204030204" pitchFamily="34" charset="0"/>
                        </a:rPr>
                        <a:t>263</a:t>
                      </a:r>
                    </a:p>
                  </a:txBody>
                  <a:tcPr/>
                </a:tc>
                <a:tc>
                  <a:txBody>
                    <a:bodyPr/>
                    <a:lstStyle/>
                    <a:p>
                      <a:pPr algn="ctr"/>
                      <a:r>
                        <a:rPr lang="en-US" dirty="0">
                          <a:latin typeface="Calibri" panose="020F0502020204030204" pitchFamily="34" charset="0"/>
                        </a:rPr>
                        <a:t>636</a:t>
                      </a:r>
                    </a:p>
                  </a:txBody>
                  <a:tcPr/>
                </a:tc>
                <a:tc>
                  <a:txBody>
                    <a:bodyPr/>
                    <a:lstStyle/>
                    <a:p>
                      <a:pPr algn="ctr"/>
                      <a:r>
                        <a:rPr lang="en-US" dirty="0">
                          <a:latin typeface="Calibri" panose="020F0502020204030204" pitchFamily="34" charset="0"/>
                        </a:rPr>
                        <a:t>61% Avg.</a:t>
                      </a:r>
                    </a:p>
                  </a:txBody>
                  <a:tcPr/>
                </a:tc>
                <a:tc>
                  <a:txBody>
                    <a:bodyPr/>
                    <a:lstStyle/>
                    <a:p>
                      <a:pPr algn="ctr"/>
                      <a:r>
                        <a:rPr lang="en-US" dirty="0">
                          <a:latin typeface="Calibri" panose="020F0502020204030204" pitchFamily="34" charset="0"/>
                        </a:rPr>
                        <a:t>45 vv.</a:t>
                      </a:r>
                    </a:p>
                  </a:txBody>
                  <a:tcPr/>
                </a:tc>
                <a:tc>
                  <a:txBody>
                    <a:bodyPr/>
                    <a:lstStyle/>
                    <a:p>
                      <a:endParaRPr lang="en-US" dirty="0">
                        <a:latin typeface="Calibri" panose="020F0502020204030204" pitchFamily="34" charset="0"/>
                      </a:endParaRPr>
                    </a:p>
                  </a:txBody>
                  <a:tcPr/>
                </a:tc>
                <a:extLst>
                  <a:ext uri="{0D108BD9-81ED-4DB2-BD59-A6C34878D82A}">
                    <a16:rowId xmlns:a16="http://schemas.microsoft.com/office/drawing/2014/main" val="2076177512"/>
                  </a:ext>
                </a:extLst>
              </a:tr>
            </a:tbl>
          </a:graphicData>
        </a:graphic>
      </p:graphicFrame>
      <p:sp>
        <p:nvSpPr>
          <p:cNvPr id="3" name="Rectangle 2">
            <a:extLst>
              <a:ext uri="{FF2B5EF4-FFF2-40B4-BE49-F238E27FC236}">
                <a16:creationId xmlns:a16="http://schemas.microsoft.com/office/drawing/2014/main" id="{D6A7F253-FBF1-D3A4-65C4-2E90D9AE9326}"/>
              </a:ext>
            </a:extLst>
          </p:cNvPr>
          <p:cNvSpPr/>
          <p:nvPr/>
        </p:nvSpPr>
        <p:spPr>
          <a:xfrm>
            <a:off x="464122" y="3063727"/>
            <a:ext cx="8187474" cy="352425"/>
          </a:xfrm>
          <a:prstGeom prst="rect">
            <a:avLst/>
          </a:prstGeom>
          <a:noFill/>
          <a:ln w="38100">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EF1A26-6EAE-6A9C-2005-56303F02E452}"/>
              </a:ext>
            </a:extLst>
          </p:cNvPr>
          <p:cNvSpPr txBox="1"/>
          <p:nvPr/>
        </p:nvSpPr>
        <p:spPr>
          <a:xfrm>
            <a:off x="7369958" y="2806898"/>
            <a:ext cx="1260281" cy="307777"/>
          </a:xfrm>
          <a:prstGeom prst="rect">
            <a:avLst/>
          </a:prstGeom>
          <a:noFill/>
        </p:spPr>
        <p:txBody>
          <a:bodyPr wrap="none" rtlCol="0">
            <a:spAutoFit/>
          </a:bodyPr>
          <a:lstStyle/>
          <a:p>
            <a:r>
              <a:rPr lang="en-US" sz="1400" dirty="0"/>
              <a:t>21 vs in Book</a:t>
            </a:r>
          </a:p>
        </p:txBody>
      </p:sp>
    </p:spTree>
    <p:extLst>
      <p:ext uri="{BB962C8B-B14F-4D97-AF65-F5344CB8AC3E}">
        <p14:creationId xmlns:p14="http://schemas.microsoft.com/office/powerpoint/2010/main" val="272208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1333500" y="0"/>
            <a:ext cx="6477000" cy="1143000"/>
          </a:xfrm>
        </p:spPr>
        <p:txBody>
          <a:bodyPr/>
          <a:lstStyle/>
          <a:p>
            <a:r>
              <a:rPr lang="en-US" altLang="en-US"/>
              <a:t>Kings &amp; Prophets</a:t>
            </a:r>
          </a:p>
        </p:txBody>
      </p:sp>
      <p:pic>
        <p:nvPicPr>
          <p:cNvPr id="12390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0"/>
            <a:ext cx="7091362" cy="642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3" name="TextBox 16"/>
          <p:cNvSpPr txBox="1">
            <a:spLocks noChangeArrowheads="1"/>
          </p:cNvSpPr>
          <p:nvPr/>
        </p:nvSpPr>
        <p:spPr bwMode="auto">
          <a:xfrm>
            <a:off x="6180138" y="1497783"/>
            <a:ext cx="43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n-US" altLang="en-US" sz="2400" dirty="0">
                <a:solidFill>
                  <a:srgbClr val="FB0BCD"/>
                </a:solidFill>
                <a:latin typeface="Symbol" pitchFamily="18" charset="2"/>
              </a:rPr>
              <a:t> </a:t>
            </a:r>
          </a:p>
        </p:txBody>
      </p:sp>
      <p:sp>
        <p:nvSpPr>
          <p:cNvPr id="123914" name="TextBox 17"/>
          <p:cNvSpPr txBox="1">
            <a:spLocks noChangeArrowheads="1"/>
          </p:cNvSpPr>
          <p:nvPr/>
        </p:nvSpPr>
        <p:spPr bwMode="auto">
          <a:xfrm>
            <a:off x="6980238" y="1839913"/>
            <a:ext cx="43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n-US" altLang="en-US" sz="2400" dirty="0">
                <a:solidFill>
                  <a:srgbClr val="FB0BCD"/>
                </a:solidFill>
                <a:latin typeface="Symbol" pitchFamily="18" charset="2"/>
              </a:rPr>
              <a:t> </a:t>
            </a:r>
          </a:p>
        </p:txBody>
      </p:sp>
      <p:sp>
        <p:nvSpPr>
          <p:cNvPr id="123915" name="TextBox 18"/>
          <p:cNvSpPr txBox="1">
            <a:spLocks noChangeArrowheads="1"/>
          </p:cNvSpPr>
          <p:nvPr/>
        </p:nvSpPr>
        <p:spPr bwMode="auto">
          <a:xfrm>
            <a:off x="1011238" y="4492625"/>
            <a:ext cx="43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n-US" altLang="en-US" sz="2400">
                <a:solidFill>
                  <a:srgbClr val="FB0BCD"/>
                </a:solidFill>
                <a:latin typeface="Symbol" pitchFamily="18" charset="2"/>
              </a:rPr>
              <a:t> </a:t>
            </a:r>
          </a:p>
        </p:txBody>
      </p:sp>
      <p:sp>
        <p:nvSpPr>
          <p:cNvPr id="123917" name="TextBox 20"/>
          <p:cNvSpPr txBox="1">
            <a:spLocks noChangeArrowheads="1"/>
          </p:cNvSpPr>
          <p:nvPr/>
        </p:nvSpPr>
        <p:spPr bwMode="auto">
          <a:xfrm>
            <a:off x="1887859" y="4295177"/>
            <a:ext cx="439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n-US" altLang="en-US" sz="2400" dirty="0">
                <a:solidFill>
                  <a:srgbClr val="FB0BCD"/>
                </a:solidFill>
                <a:latin typeface="Symbol" pitchFamily="18" charset="2"/>
              </a:rPr>
              <a:t> </a:t>
            </a:r>
          </a:p>
        </p:txBody>
      </p:sp>
      <p:sp>
        <p:nvSpPr>
          <p:cNvPr id="123918" name="TextBox 21"/>
          <p:cNvSpPr txBox="1">
            <a:spLocks noChangeArrowheads="1"/>
          </p:cNvSpPr>
          <p:nvPr/>
        </p:nvSpPr>
        <p:spPr bwMode="auto">
          <a:xfrm>
            <a:off x="9754245" y="4361662"/>
            <a:ext cx="439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Wingdings" pitchFamily="2" charset="2"/>
              <a:buChar char="ü"/>
            </a:pPr>
            <a:r>
              <a:rPr lang="en-US" altLang="en-US" sz="2400" dirty="0">
                <a:solidFill>
                  <a:srgbClr val="FB0BCD"/>
                </a:solidFill>
                <a:latin typeface="Symbol" pitchFamily="18" charset="2"/>
              </a:rPr>
              <a:t> </a:t>
            </a:r>
          </a:p>
        </p:txBody>
      </p:sp>
      <p:sp>
        <p:nvSpPr>
          <p:cNvPr id="3" name="Rectangle 2">
            <a:extLst>
              <a:ext uri="{FF2B5EF4-FFF2-40B4-BE49-F238E27FC236}">
                <a16:creationId xmlns:a16="http://schemas.microsoft.com/office/drawing/2014/main" id="{CB1EE5D9-2DDB-1E3C-C6EF-C5D18ADE5AAE}"/>
              </a:ext>
            </a:extLst>
          </p:cNvPr>
          <p:cNvSpPr/>
          <p:nvPr/>
        </p:nvSpPr>
        <p:spPr>
          <a:xfrm>
            <a:off x="6390160" y="1673189"/>
            <a:ext cx="689650" cy="166724"/>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BE664F-FB5D-858D-CFBB-2A009B634CAA}"/>
              </a:ext>
            </a:extLst>
          </p:cNvPr>
          <p:cNvSpPr/>
          <p:nvPr/>
        </p:nvSpPr>
        <p:spPr>
          <a:xfrm>
            <a:off x="1935994" y="4492625"/>
            <a:ext cx="943008" cy="200257"/>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170F87-2428-A700-CBF1-AFCADC83E634}"/>
              </a:ext>
            </a:extLst>
          </p:cNvPr>
          <p:cNvSpPr/>
          <p:nvPr/>
        </p:nvSpPr>
        <p:spPr>
          <a:xfrm>
            <a:off x="7257038" y="1959746"/>
            <a:ext cx="524887" cy="166724"/>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610272-CD6C-9F49-BF64-BFBB1C68442D}"/>
              </a:ext>
            </a:extLst>
          </p:cNvPr>
          <p:cNvSpPr/>
          <p:nvPr/>
        </p:nvSpPr>
        <p:spPr>
          <a:xfrm>
            <a:off x="1154285" y="4692882"/>
            <a:ext cx="583980" cy="147620"/>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9.xml><?xml version="1.0" encoding="utf-8"?>
<a:theme xmlns:a="http://schemas.openxmlformats.org/drawingml/2006/main" name="9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12226</TotalTime>
  <Words>6339</Words>
  <Application>Microsoft Office PowerPoint</Application>
  <PresentationFormat>On-screen Show (4:3)</PresentationFormat>
  <Paragraphs>1277</Paragraphs>
  <Slides>77</Slides>
  <Notes>12</Notes>
  <HiddenSlides>26</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77</vt:i4>
      </vt:variant>
    </vt:vector>
  </HeadingPairs>
  <TitlesOfParts>
    <vt:vector size="106" baseType="lpstr">
      <vt:lpstr>Aegean</vt:lpstr>
      <vt:lpstr>Aharoni</vt:lpstr>
      <vt:lpstr>Arial</vt:lpstr>
      <vt:lpstr>AvantGarde Md BT</vt:lpstr>
      <vt:lpstr>Britannic Bold</vt:lpstr>
      <vt:lpstr>Calibri</vt:lpstr>
      <vt:lpstr>Century Schoolbook</vt:lpstr>
      <vt:lpstr>Comic Sans MS</vt:lpstr>
      <vt:lpstr>Corbel</vt:lpstr>
      <vt:lpstr>David</vt:lpstr>
      <vt:lpstr>Default</vt:lpstr>
      <vt:lpstr>Symbol</vt:lpstr>
      <vt:lpstr>Tahoma</vt:lpstr>
      <vt:lpstr>Tempus Sans ITC</vt:lpstr>
      <vt:lpstr>Times New Roman</vt:lpstr>
      <vt:lpstr>Wingdings</vt:lpstr>
      <vt:lpstr>Office Theme</vt:lpstr>
      <vt:lpstr>13_Office Theme</vt:lpstr>
      <vt:lpstr>4_Office Theme</vt:lpstr>
      <vt:lpstr>5_Office Theme</vt:lpstr>
      <vt:lpstr>10_Office Theme</vt:lpstr>
      <vt:lpstr>7_Office Theme</vt:lpstr>
      <vt:lpstr>24_Office Theme</vt:lpstr>
      <vt:lpstr>Basis</vt:lpstr>
      <vt:lpstr>9_Romanesque</vt:lpstr>
      <vt:lpstr>1_Office Theme</vt:lpstr>
      <vt:lpstr>2_Office Theme</vt:lpstr>
      <vt:lpstr>3_Office Theme</vt:lpstr>
      <vt:lpstr>1_Basis</vt:lpstr>
      <vt:lpstr>PowerPoint Presentation</vt:lpstr>
      <vt:lpstr>Where are the 4 Prophets?</vt:lpstr>
      <vt:lpstr>Class Objectives</vt:lpstr>
      <vt:lpstr>The purpose of the prophets was threefold </vt:lpstr>
      <vt:lpstr>The Role of the Prophets </vt:lpstr>
      <vt:lpstr>Prophetic Waves</vt:lpstr>
      <vt:lpstr>PowerPoint Presentation</vt:lpstr>
      <vt:lpstr>Predictive Elements in Minor Prophets</vt:lpstr>
      <vt:lpstr>Kings &amp; Prophets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Prophets of the Assyrian Period</vt:lpstr>
      <vt:lpstr>PowerPoint Presentation</vt:lpstr>
      <vt:lpstr>Prophets are Important </vt:lpstr>
      <vt:lpstr>Kings of United &amp; Divided Kingdom</vt:lpstr>
      <vt:lpstr>PowerPoint Presentation</vt:lpstr>
      <vt:lpstr>Jonah 1-2</vt:lpstr>
      <vt:lpstr>PowerPoint Presentation</vt:lpstr>
      <vt:lpstr>Book of Jonah Overview-1AB</vt:lpstr>
      <vt:lpstr>Book of Jonah Overview-1CD</vt:lpstr>
      <vt:lpstr>Book of Jonah Overview-1EF</vt:lpstr>
      <vt:lpstr>PowerPoint Presentation</vt:lpstr>
      <vt:lpstr>Oracles against the Nations in the Prophets </vt:lpstr>
      <vt:lpstr>Jonah’s Work Prior to His Calling</vt:lpstr>
      <vt:lpstr>PowerPoint Presentation</vt:lpstr>
      <vt:lpstr>What was Jonah Commanded to do? </vt:lpstr>
      <vt:lpstr>PowerPoint Presentation</vt:lpstr>
      <vt:lpstr>PowerPoint Presentation</vt:lpstr>
      <vt:lpstr>Purple Dye – Core of Trade</vt:lpstr>
      <vt:lpstr>PowerPoint Presentation</vt:lpstr>
      <vt:lpstr>PowerPoint Presentation</vt:lpstr>
      <vt:lpstr>Steps Taken by Sailors </vt:lpstr>
      <vt:lpstr>PowerPoint Presentation</vt:lpstr>
      <vt:lpstr>How long was Jonah in the fish?</vt:lpstr>
      <vt:lpstr>Jonah initially thinking about his condition before God (vs 4)</vt:lpstr>
      <vt:lpstr>What did he decide to do? Note how he describes this change in vs 7.</vt:lpstr>
      <vt:lpstr>Jonah’s Repentance</vt:lpstr>
      <vt:lpstr>Amos 9:2-4  Futility of Fleeing God</vt:lpstr>
      <vt:lpstr>World’s Thinking on Deity</vt:lpstr>
      <vt:lpstr>Chapter Titles</vt:lpstr>
      <vt:lpstr>Jonah’s Use of Psalms</vt:lpstr>
      <vt:lpstr>Jonah’s Use of Psalms</vt:lpstr>
      <vt:lpstr>Sheol</vt:lpstr>
      <vt:lpstr>PowerPoint Presentation</vt:lpstr>
      <vt:lpstr>Jonah’s Use of Psalms</vt:lpstr>
      <vt:lpstr>Jonah’s Use of Psalms</vt:lpstr>
      <vt:lpstr>Jonah’s Use of Psalms</vt:lpstr>
      <vt:lpstr>Jonah’s Use of Psalms</vt:lpstr>
      <vt:lpstr>Jonah’s Use of Psalms</vt:lpstr>
      <vt:lpstr>Jonah’s Use of Psalms</vt:lpstr>
      <vt:lpstr>Jonah’s Use of Psalms</vt:lpstr>
      <vt:lpstr>Sign of Jonah</vt:lpstr>
      <vt:lpstr>Matthew 12</vt:lpstr>
      <vt:lpstr>Matthew 16 </vt:lpstr>
      <vt:lpstr>PowerPoint Presentation</vt:lpstr>
      <vt:lpstr>PowerPoint Presentation</vt:lpstr>
      <vt:lpstr>What do we know about the great fish? </vt:lpstr>
      <vt:lpstr>Jonah and the Great Fish</vt:lpstr>
      <vt:lpstr> Jonah 1:17 (NKJV) Now the LORD had prepared a great fish to swallow Jonah. And Jonah was in the belly of the fish three days and three nights.  </vt:lpstr>
      <vt:lpstr>Jonah 1:17 (NKJV) Now the LORD had prepared a great fish to swallow Jonah. And Jonah was in the belly of the fish three days and three nights.</vt:lpstr>
      <vt:lpstr>Jonah 1:17 (NKJV) Now the LORD had prepared a great fish to swallow Jonah. And Jonah was in the belly of the fish three days and three nights.</vt:lpstr>
      <vt:lpstr>Jonah 1:17 (NKJV) Now the LORD had prepared a great fish to swallow Jonah. And Jonah was in the belly of the fish three days and three nights. </vt:lpstr>
      <vt:lpstr>PowerPoint Presentation</vt:lpstr>
      <vt:lpstr>PowerPoint Presentation</vt:lpstr>
      <vt:lpstr>Sea Depth – Iron Age Wrecks</vt:lpstr>
      <vt:lpstr>PowerPoint Presentation</vt:lpstr>
      <vt:lpstr>PowerPoint Presentation</vt:lpstr>
      <vt:lpstr>An Older Phoenician Ship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Robert Haynes</cp:lastModifiedBy>
  <cp:revision>248</cp:revision>
  <dcterms:created xsi:type="dcterms:W3CDTF">2010-03-31T22:52:17Z</dcterms:created>
  <dcterms:modified xsi:type="dcterms:W3CDTF">2022-09-20T23:17:40Z</dcterms:modified>
</cp:coreProperties>
</file>