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78" r:id="rId2"/>
    <p:sldId id="389" r:id="rId3"/>
    <p:sldId id="379" r:id="rId4"/>
    <p:sldId id="383" r:id="rId5"/>
    <p:sldId id="390" r:id="rId6"/>
    <p:sldId id="384" r:id="rId7"/>
    <p:sldId id="380" r:id="rId8"/>
    <p:sldId id="394" r:id="rId9"/>
    <p:sldId id="381" r:id="rId10"/>
    <p:sldId id="385" r:id="rId11"/>
    <p:sldId id="392" r:id="rId12"/>
    <p:sldId id="401" r:id="rId13"/>
    <p:sldId id="386" r:id="rId14"/>
    <p:sldId id="387" r:id="rId15"/>
    <p:sldId id="397" r:id="rId16"/>
    <p:sldId id="395" r:id="rId17"/>
    <p:sldId id="399" r:id="rId18"/>
    <p:sldId id="402" r:id="rId19"/>
    <p:sldId id="403" r:id="rId20"/>
    <p:sldId id="393" r:id="rId21"/>
    <p:sldId id="400" r:id="rId22"/>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148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C9900"/>
    <a:srgbClr val="0000FF"/>
    <a:srgbClr val="66FFFF"/>
    <a:srgbClr val="FFFF00"/>
    <a:srgbClr val="0000CC"/>
    <a:srgbClr val="FF0000"/>
    <a:srgbClr val="C0C0C0"/>
    <a:srgbClr val="DDDDDD"/>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30" autoAdjust="0"/>
    <p:restoredTop sz="66955" autoAdjust="0"/>
  </p:normalViewPr>
  <p:slideViewPr>
    <p:cSldViewPr>
      <p:cViewPr varScale="1">
        <p:scale>
          <a:sx n="53" d="100"/>
          <a:sy n="53" d="100"/>
        </p:scale>
        <p:origin x="48" y="92"/>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51" d="100"/>
          <a:sy n="51" d="100"/>
        </p:scale>
        <p:origin x="281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dirty="0"/>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dirty="0"/>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dirty="0"/>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dirty="0"/>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dirty="0"/>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dirty="0"/>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dirty="0"/>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dirty="0"/>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lgn="l" rtl="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Lección basada en las Escrituras (no evidencia experimental). No tendrá sentido para aquellos que</a:t>
            </a:r>
            <a:r>
              <a:rPr lang="en-US" sz="1200" kern="1200" baseline="0" dirty="0" smtClean="0">
                <a:solidFill>
                  <a:schemeClr val="tx1"/>
                </a:solidFill>
                <a:effectLst/>
                <a:latin typeface="Times New Roman" pitchFamily="18" charset="0"/>
                <a:ea typeface="+mn-ea"/>
                <a:cs typeface="+mn-cs"/>
              </a:rPr>
              <a:t>no crean que Dios ha hablado. (Ese </a:t>
            </a:r>
            <a:r>
              <a:rPr lang="en-US" sz="1200" kern="1200" baseline="0" dirty="0" err="1" smtClean="0">
                <a:solidFill>
                  <a:schemeClr val="tx1"/>
                </a:solidFill>
                <a:effectLst/>
                <a:latin typeface="Times New Roman" pitchFamily="18" charset="0"/>
                <a:ea typeface="+mn-ea"/>
                <a:cs typeface="+mn-cs"/>
              </a:rPr>
              <a:t>esque</a:t>
            </a:r>
            <a:r>
              <a:rPr lang="en-US" sz="1200" kern="1200" baseline="0" dirty="0" smtClean="0">
                <a:solidFill>
                  <a:schemeClr val="tx1"/>
                </a:solidFill>
                <a:effectLst/>
                <a:latin typeface="Times New Roman" pitchFamily="18" charset="0"/>
                <a:ea typeface="+mn-ea"/>
                <a:cs typeface="+mn-cs"/>
              </a:rPr>
              <a:t> '</a:t>
            </a:r>
            <a:r>
              <a:rPr lang="en-US" sz="1200" kern="1200" baseline="0" dirty="0" err="1" smtClean="0">
                <a:solidFill>
                  <a:schemeClr val="tx1"/>
                </a:solidFill>
                <a:effectLst/>
                <a:latin typeface="Times New Roman" pitchFamily="18" charset="0"/>
                <a:ea typeface="+mn-ea"/>
                <a:cs typeface="+mn-cs"/>
              </a:rPr>
              <a:t>nodeeste</a:t>
            </a:r>
            <a:r>
              <a:rPr lang="en-US" sz="1200" kern="1200" baseline="0" dirty="0" smtClean="0">
                <a:solidFill>
                  <a:schemeClr val="tx1"/>
                </a:solidFill>
                <a:effectLst/>
                <a:latin typeface="Times New Roman" pitchFamily="18" charset="0"/>
                <a:ea typeface="+mn-ea"/>
                <a:cs typeface="+mn-cs"/>
              </a:rPr>
              <a:t> </a:t>
            </a:r>
            <a:r>
              <a:rPr lang="en-US" sz="1200" kern="1200" baseline="0" dirty="0" err="1" smtClean="0">
                <a:solidFill>
                  <a:schemeClr val="tx1"/>
                </a:solidFill>
                <a:effectLst/>
                <a:latin typeface="Times New Roman" pitchFamily="18" charset="0"/>
                <a:ea typeface="+mn-ea"/>
                <a:cs typeface="+mn-cs"/>
              </a:rPr>
              <a:t>mundo'medio</a:t>
            </a:r>
            <a:r>
              <a:rPr lang="en-US" sz="1200" kern="1200" baseline="0" dirty="0" smtClean="0">
                <a:solidFill>
                  <a:schemeClr val="tx1"/>
                </a:solidFill>
                <a:effectLst/>
                <a:latin typeface="Times New Roman" pitchFamily="18" charset="0"/>
                <a:ea typeface="+mn-ea"/>
                <a:cs typeface="+mn-cs"/>
              </a:rPr>
              <a:t>.)</a:t>
            </a:r>
            <a:endParaRPr lang="en-US" sz="1200" kern="1200" dirty="0" smtClean="0">
              <a:solidFill>
                <a:schemeClr val="tx1"/>
              </a:solidFill>
              <a:effectLst/>
              <a:latin typeface="Times New Roman" pitchFamily="18" charset="0"/>
              <a:ea typeface="+mn-ea"/>
              <a:cs typeface="+mn-cs"/>
            </a:endParaRPr>
          </a:p>
          <a:p>
            <a:pPr marL="171450" lvl="0" indent="-171450" algn="l" rtl="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Puntos de vista no populares: no aceptables en algunas situaciones, tal vez</a:t>
            </a:r>
            <a:r>
              <a:rPr lang="en-US" sz="1200" kern="1200" baseline="0" dirty="0" smtClean="0">
                <a:solidFill>
                  <a:schemeClr val="tx1"/>
                </a:solidFill>
                <a:effectLst/>
                <a:latin typeface="Times New Roman" pitchFamily="18" charset="0"/>
                <a:ea typeface="+mn-ea"/>
                <a:cs typeface="+mn-cs"/>
              </a:rPr>
              <a:t>pronto será ilegal…</a:t>
            </a:r>
            <a:endParaRPr lang="en-US" sz="1200" kern="1200" dirty="0" smtClean="0">
              <a:solidFill>
                <a:schemeClr val="tx1"/>
              </a:solidFill>
              <a:effectLst/>
              <a:latin typeface="Times New Roman" pitchFamily="18" charset="0"/>
              <a:ea typeface="+mn-ea"/>
              <a:cs typeface="+mn-cs"/>
            </a:endParaRPr>
          </a:p>
          <a:p>
            <a:pPr marL="171450" lvl="0" indent="-171450" algn="l" rtl="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No tenemos la intención de cambiar nuestra sociedad mediante la acción política, ni siquiera mediante argumentos pragmáticos, sino sólo</a:t>
            </a:r>
            <a:r>
              <a:rPr lang="en-US" sz="1200" kern="1200" baseline="0" dirty="0" smtClean="0">
                <a:solidFill>
                  <a:schemeClr val="tx1"/>
                </a:solidFill>
                <a:effectLst/>
                <a:latin typeface="Times New Roman" pitchFamily="18" charset="0"/>
                <a:ea typeface="+mn-ea"/>
                <a:cs typeface="+mn-cs"/>
              </a:rPr>
              <a:t> </a:t>
            </a:r>
            <a:r>
              <a:rPr lang="en-US" sz="1200" kern="1200" dirty="0" smtClean="0">
                <a:solidFill>
                  <a:schemeClr val="tx1"/>
                </a:solidFill>
                <a:effectLst/>
                <a:latin typeface="Times New Roman" pitchFamily="18" charset="0"/>
                <a:ea typeface="+mn-ea"/>
                <a:cs typeface="+mn-cs"/>
              </a:rPr>
              <a:t>por 'conversión'</a:t>
            </a:r>
            <a:r>
              <a:rPr lang="en-US" sz="1200" kern="1200" baseline="0" dirty="0" smtClean="0">
                <a:solidFill>
                  <a:schemeClr val="tx1"/>
                </a:solidFill>
                <a:effectLst/>
                <a:latin typeface="Times New Roman" pitchFamily="18" charset="0"/>
                <a:ea typeface="+mn-ea"/>
                <a:cs typeface="+mn-cs"/>
              </a:rPr>
              <a:t>de los que están dispuestos</a:t>
            </a:r>
            <a:endParaRPr lang="en-US" sz="1200" kern="1200" dirty="0" smtClean="0">
              <a:solidFill>
                <a:schemeClr val="tx1"/>
              </a:solidFill>
              <a:effectLst/>
              <a:latin typeface="Times New Roman" pitchFamily="18" charset="0"/>
              <a:ea typeface="+mn-ea"/>
              <a:cs typeface="+mn-cs"/>
            </a:endParaRPr>
          </a:p>
          <a:p>
            <a:pPr marL="171450" lvl="0" indent="-171450" algn="l" rtl="0">
              <a:buFont typeface="Arial" panose="020B0604020202020204" pitchFamily="34" charset="0"/>
              <a:buChar char="•"/>
            </a:pPr>
            <a:r>
              <a:rPr lang="en-US" sz="1200" kern="1200" dirty="0" smtClean="0">
                <a:solidFill>
                  <a:schemeClr val="tx1"/>
                </a:solidFill>
                <a:effectLst/>
                <a:latin typeface="Times New Roman" pitchFamily="18" charset="0"/>
                <a:ea typeface="+mn-ea"/>
                <a:cs typeface="+mn-cs"/>
              </a:rPr>
              <a:t>Creemos que debemos estar sujetos al gobierno, excepto donde se viole nuestra conciencia.</a:t>
            </a:r>
          </a:p>
          <a:p>
            <a:pPr algn="l" rtl="0"/>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1</a:t>
            </a:fld>
            <a:endParaRPr lang="en-US" dirty="0"/>
          </a:p>
        </p:txBody>
      </p:sp>
    </p:spTree>
    <p:extLst>
      <p:ext uri="{BB962C8B-B14F-4D97-AF65-F5344CB8AC3E}">
        <p14:creationId xmlns:p14="http://schemas.microsoft.com/office/powerpoint/2010/main" val="1591830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l" rtl="0">
              <a:spcBef>
                <a:spcPct val="0"/>
              </a:spcBef>
            </a:pPr>
            <a:fld id="{6EFBA410-E0A8-4084-AE4E-753A3385CC2D}" type="slidenum">
              <a:rPr lang="en-US" altLang="en-US" sz="1300" smtClean="0">
                <a:latin typeface="Arial" panose="020B0604020202020204" pitchFamily="34" charset="0"/>
              </a:rPr>
              <a:pPr algn="l" rtl="0">
                <a:spcBef>
                  <a:spcPct val="0"/>
                </a:spcBef>
              </a:pPr>
              <a:t>13</a:t>
            </a:fld>
            <a:endParaRPr lang="en-US" altLang="en-US" sz="1300" smtClean="0">
              <a:latin typeface="Arial" panose="020B060402020202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algn="l" rtl="0" eaLnBrk="1" hangingPunct="1"/>
            <a:endParaRPr lang="en-US" altLang="en-US" dirty="0" smtClean="0"/>
          </a:p>
        </p:txBody>
      </p:sp>
    </p:spTree>
    <p:extLst>
      <p:ext uri="{BB962C8B-B14F-4D97-AF65-F5344CB8AC3E}">
        <p14:creationId xmlns:p14="http://schemas.microsoft.com/office/powerpoint/2010/main" val="2046670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14</a:t>
            </a:fld>
            <a:endParaRPr lang="en-US" dirty="0"/>
          </a:p>
        </p:txBody>
      </p:sp>
    </p:spTree>
    <p:extLst>
      <p:ext uri="{BB962C8B-B14F-4D97-AF65-F5344CB8AC3E}">
        <p14:creationId xmlns:p14="http://schemas.microsoft.com/office/powerpoint/2010/main" val="1178720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31"/>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l" rtl="0">
              <a:spcBef>
                <a:spcPct val="0"/>
              </a:spcBef>
            </a:pPr>
            <a:fld id="{D5EBC35F-22A2-4068-B0E6-FF79F52ACF6C}" type="slidenum">
              <a:rPr lang="en-US" altLang="en-US" sz="1300" smtClean="0">
                <a:latin typeface="Arial" panose="020B0604020202020204" pitchFamily="34" charset="0"/>
              </a:rPr>
              <a:pPr algn="l" rtl="0">
                <a:spcBef>
                  <a:spcPct val="0"/>
                </a:spcBef>
              </a:pPr>
              <a:t>15</a:t>
            </a:fld>
            <a:endParaRPr lang="en-US" altLang="en-US" sz="1300" smtClean="0">
              <a:latin typeface="Arial" panose="020B0604020202020204" pitchFamily="34" charset="0"/>
            </a:endParaRPr>
          </a:p>
        </p:txBody>
      </p:sp>
      <p:sp>
        <p:nvSpPr>
          <p:cNvPr id="105475" name="Rectangle 2"/>
          <p:cNvSpPr>
            <a:spLocks noGrp="1" noRot="1" noChangeAspect="1" noChangeArrowheads="1" noTextEdit="1"/>
          </p:cNvSpPr>
          <p:nvPr>
            <p:ph type="sldImg"/>
          </p:nvPr>
        </p:nvSpPr>
        <p:spPr>
          <a:xfrm>
            <a:off x="765175" y="709613"/>
            <a:ext cx="5805488" cy="3629025"/>
          </a:xfrm>
          <a:ln/>
        </p:spPr>
      </p:sp>
      <p:sp>
        <p:nvSpPr>
          <p:cNvPr id="105476" name="Rectangle 3"/>
          <p:cNvSpPr>
            <a:spLocks noGrp="1" noChangeArrowheads="1"/>
          </p:cNvSpPr>
          <p:nvPr>
            <p:ph type="body" idx="1"/>
          </p:nvPr>
        </p:nvSpPr>
        <p:spPr>
          <a:xfrm>
            <a:off x="957263" y="4573588"/>
            <a:ext cx="5418137" cy="4335462"/>
          </a:xfrm>
          <a:noFill/>
        </p:spPr>
        <p:txBody>
          <a:bodyPr/>
          <a:lstStyle/>
          <a:p>
            <a:pPr algn="l" rtl="0" eaLnBrk="1" hangingPunct="1"/>
            <a:r>
              <a:rPr lang="en-US" altLang="en-US" dirty="0" smtClean="0"/>
              <a:t>Estos pasajes indican que los roles de los hombres deben ser:</a:t>
            </a:r>
            <a:r>
              <a:rPr lang="en-US" altLang="en-US" baseline="0" dirty="0" smtClean="0"/>
              <a:t>maestros y supervisores en la iglesia, padres, líderes de adoración, modelos a seguir y mentores… Pero la enseñanza clave es el carácter requerido, no la imposición (por edicto) de la posición.</a:t>
            </a:r>
          </a:p>
          <a:p>
            <a:pPr algn="l" rtl="0" eaLnBrk="1" hangingPunct="1"/>
            <a:endParaRPr lang="en-US" altLang="en-US" baseline="0" dirty="0" smtClean="0"/>
          </a:p>
          <a:p>
            <a:pPr algn="l" rtl="0" eaLnBrk="1" hangingPunct="1"/>
            <a:r>
              <a:rPr lang="en-US" altLang="en-US" baseline="0" dirty="0" smtClean="0"/>
              <a:t>En la Historia de la humanidad (generalmente en guerra), los hombres fueron los líderes, guerreros y protectores. Las características completamente masculinas equiparon a [algunos] hombres para ese deber. ¿Cuál es el propósito de eso hoy? ¿Cómo podemos poner eso en uso?</a:t>
            </a:r>
            <a:endParaRPr lang="en-US" altLang="en-US" dirty="0" smtClean="0"/>
          </a:p>
        </p:txBody>
      </p:sp>
    </p:spTree>
    <p:extLst>
      <p:ext uri="{BB962C8B-B14F-4D97-AF65-F5344CB8AC3E}">
        <p14:creationId xmlns:p14="http://schemas.microsoft.com/office/powerpoint/2010/main" val="2033968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pPr algn="l" rtl="0"/>
            <a:endParaRPr lang="en-US" altLang="en-US" dirty="0" smtClean="0"/>
          </a:p>
        </p:txBody>
      </p:sp>
      <p:sp>
        <p:nvSpPr>
          <p:cNvPr id="92164" name="Slide Number Placeholder 3"/>
          <p:cNvSpPr>
            <a:spLocks noGrp="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l" rtl="0"/>
            <a:fld id="{E95116E4-2DE1-4A24-B7A2-4131455C1D0F}" type="slidenum">
              <a:rPr lang="en-US" altLang="en-US" sz="1300" smtClean="0"/>
              <a:pPr algn="l" rtl="0"/>
              <a:t>16</a:t>
            </a:fld>
            <a:endParaRPr lang="en-US" altLang="en-US" sz="1300" smtClean="0"/>
          </a:p>
        </p:txBody>
      </p:sp>
    </p:spTree>
    <p:extLst>
      <p:ext uri="{BB962C8B-B14F-4D97-AF65-F5344CB8AC3E}">
        <p14:creationId xmlns:p14="http://schemas.microsoft.com/office/powerpoint/2010/main" val="217280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18</a:t>
            </a:fld>
            <a:endParaRPr lang="en-US" dirty="0"/>
          </a:p>
        </p:txBody>
      </p:sp>
    </p:spTree>
    <p:extLst>
      <p:ext uri="{BB962C8B-B14F-4D97-AF65-F5344CB8AC3E}">
        <p14:creationId xmlns:p14="http://schemas.microsoft.com/office/powerpoint/2010/main" val="1573548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Los tres</a:t>
            </a:r>
            <a:r>
              <a:rPr lang="en-US" baseline="0" dirty="0" smtClean="0"/>
              <a:t>plantear preguntas sin respuesta:</a:t>
            </a:r>
          </a:p>
          <a:p>
            <a:pPr marL="228600" indent="-228600" algn="l" rtl="0">
              <a:buAutoNum type="arabicPeriod"/>
            </a:pPr>
            <a:r>
              <a:rPr lang="en-US" baseline="0" dirty="0" smtClean="0"/>
              <a:t>¿Por qué Dios creó al hombre?</a:t>
            </a:r>
          </a:p>
          <a:p>
            <a:pPr marL="228600" indent="-228600" algn="l" rtl="0">
              <a:buAutoNum type="arabicPeriod"/>
            </a:pPr>
            <a:r>
              <a:rPr lang="en-US" baseline="0" dirty="0" smtClean="0"/>
              <a:t>Si somos a Su Imagen, ¿qué ha pasado en el Mundo?</a:t>
            </a:r>
          </a:p>
          <a:p>
            <a:pPr marL="228600" indent="-228600" algn="l" rtl="0">
              <a:buAutoNum type="arabicPeriod"/>
            </a:pPr>
            <a:r>
              <a:rPr lang="en-US" baseline="0" dirty="0" smtClean="0"/>
              <a:t>¿Cuál es el propósito de los dos tipos de humanos? ¿Cómo se relacionan entre sí?</a:t>
            </a:r>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2</a:t>
            </a:fld>
            <a:endParaRPr lang="en-US" dirty="0"/>
          </a:p>
        </p:txBody>
      </p:sp>
    </p:spTree>
    <p:extLst>
      <p:ext uri="{BB962C8B-B14F-4D97-AF65-F5344CB8AC3E}">
        <p14:creationId xmlns:p14="http://schemas.microsoft.com/office/powerpoint/2010/main" val="4042851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Este es un trabajo significativo y desafiante…. Incluso antes de la</a:t>
            </a:r>
            <a:r>
              <a:rPr lang="en-US" baseline="0" dirty="0" smtClean="0"/>
              <a:t>maldiciones que aún están por venir.</a:t>
            </a:r>
          </a:p>
          <a:p>
            <a:pPr algn="l" rtl="0"/>
            <a:r>
              <a:rPr lang="en-US" baseline="0" dirty="0" smtClean="0"/>
              <a:t>Tenga en cuenta, también, que todos estos se le dieron a Adán cuando estaba solo (sin ayudante)</a:t>
            </a:r>
            <a:endParaRPr lang="en-US" dirty="0" smtClean="0"/>
          </a:p>
          <a:p>
            <a:pPr algn="l" rtl="0"/>
            <a:r>
              <a:rPr lang="en-US" dirty="0" smtClean="0"/>
              <a:t>Requiere</a:t>
            </a:r>
            <a:r>
              <a:rPr lang="en-US" baseline="0" dirty="0" smtClean="0"/>
              <a:t>habilidades…</a:t>
            </a:r>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3</a:t>
            </a:fld>
            <a:endParaRPr lang="en-US" dirty="0"/>
          </a:p>
        </p:txBody>
      </p:sp>
    </p:spTree>
    <p:extLst>
      <p:ext uri="{BB962C8B-B14F-4D97-AF65-F5344CB8AC3E}">
        <p14:creationId xmlns:p14="http://schemas.microsoft.com/office/powerpoint/2010/main" val="2884500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rtl="0">
              <a:buFont typeface="Arial" panose="020B0604020202020204" pitchFamily="34" charset="0"/>
              <a:buChar char="•"/>
            </a:pPr>
            <a:r>
              <a:rPr lang="en-US" dirty="0" smtClean="0"/>
              <a:t>Físico</a:t>
            </a:r>
            <a:r>
              <a:rPr lang="en-US" b="1" dirty="0" smtClean="0"/>
              <a:t>fuerza</a:t>
            </a:r>
            <a:r>
              <a:rPr lang="en-US" dirty="0" smtClean="0"/>
              <a:t>, resistencia</a:t>
            </a:r>
            <a:r>
              <a:rPr lang="en-US" baseline="0" dirty="0" smtClean="0"/>
              <a:t>, tal vez para emparejar algunos animales, y trabajar con la tierra</a:t>
            </a:r>
            <a:endParaRPr lang="en-US" dirty="0" smtClean="0"/>
          </a:p>
          <a:p>
            <a:pPr marL="171450" indent="-171450" algn="l" rtl="0">
              <a:buFont typeface="Arial" panose="020B0604020202020204" pitchFamily="34" charset="0"/>
              <a:buChar char="•"/>
            </a:pPr>
            <a:r>
              <a:rPr lang="en-US" dirty="0" smtClean="0"/>
              <a:t>los</a:t>
            </a:r>
            <a:r>
              <a:rPr lang="en-US" baseline="0" dirty="0" smtClean="0"/>
              <a:t>capacidad de observar, recopilar (aprender) y sintetizar</a:t>
            </a:r>
            <a:r>
              <a:rPr lang="en-US" b="1" baseline="0" dirty="0" smtClean="0"/>
              <a:t>información</a:t>
            </a:r>
            <a:r>
              <a:rPr lang="en-US" baseline="0" dirty="0" smtClean="0"/>
              <a:t>, y Física y mental</a:t>
            </a:r>
            <a:r>
              <a:rPr lang="en-US" b="1" baseline="0" dirty="0" smtClean="0"/>
              <a:t>habilidades</a:t>
            </a:r>
            <a:r>
              <a:rPr lang="en-US" baseline="0" dirty="0" smtClean="0"/>
              <a:t>más allá del conocimiento, desarrollado por la práctica y la invención</a:t>
            </a:r>
          </a:p>
          <a:p>
            <a:pPr marL="171450" indent="-171450" algn="l" rtl="0">
              <a:buFont typeface="Arial" panose="020B0604020202020204" pitchFamily="34" charset="0"/>
              <a:buChar char="•"/>
            </a:pPr>
            <a:r>
              <a:rPr lang="en-US" baseline="0" dirty="0" smtClean="0"/>
              <a:t>La capacidad de imaginar un estado futuro (todavía no visto), desarrollar un</a:t>
            </a:r>
            <a:r>
              <a:rPr lang="en-US" b="1" baseline="0" dirty="0" smtClean="0"/>
              <a:t>plan</a:t>
            </a:r>
            <a:r>
              <a:rPr lang="en-US" baseline="0" dirty="0" smtClean="0"/>
              <a:t>, comience, compruébelo...</a:t>
            </a:r>
          </a:p>
          <a:p>
            <a:pPr marL="171450" indent="-171450" algn="l" rtl="0">
              <a:buFont typeface="Arial" panose="020B0604020202020204" pitchFamily="34" charset="0"/>
              <a:buChar char="•"/>
            </a:pPr>
            <a:r>
              <a:rPr lang="en-US" baseline="0" dirty="0" smtClean="0"/>
              <a:t>los</a:t>
            </a:r>
            <a:r>
              <a:rPr lang="en-US" b="1" baseline="0" dirty="0" smtClean="0"/>
              <a:t>coraje</a:t>
            </a:r>
            <a:r>
              <a:rPr lang="en-US" baseline="0" dirty="0" smtClean="0"/>
              <a:t>intentar, cuando el fracaso es posible o incluso probable. Para volver a intentarlo sin desanimarnos…</a:t>
            </a:r>
          </a:p>
          <a:p>
            <a:pPr marL="171450" indent="-171450" algn="l" rtl="0">
              <a:buFont typeface="Arial" panose="020B0604020202020204" pitchFamily="34" charset="0"/>
              <a:buChar char="•"/>
            </a:pPr>
            <a:endParaRPr lang="en-US" baseline="0" dirty="0" smtClean="0"/>
          </a:p>
          <a:p>
            <a:pPr marL="0" indent="0" algn="l" rtl="0">
              <a:buFont typeface="Arial" panose="020B0604020202020204" pitchFamily="34" charset="0"/>
              <a:buNone/>
            </a:pPr>
            <a:r>
              <a:rPr lang="en-US" baseline="0" dirty="0" smtClean="0"/>
              <a:t>Como la mujer fue creada, hay diferencias implícitas, luego en sus roles. Son físicamente diferentes (y probablemente también diferentes en otros aspectos). ¿Cuáles son algunas de las implicaciones de los diferentes roles</a:t>
            </a:r>
          </a:p>
          <a:p>
            <a:pPr algn="l" rtl="0"/>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4</a:t>
            </a:fld>
            <a:endParaRPr lang="en-US" dirty="0"/>
          </a:p>
        </p:txBody>
      </p:sp>
    </p:spTree>
    <p:extLst>
      <p:ext uri="{BB962C8B-B14F-4D97-AF65-F5344CB8AC3E}">
        <p14:creationId xmlns:p14="http://schemas.microsoft.com/office/powerpoint/2010/main" val="3353914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6</a:t>
            </a:fld>
            <a:endParaRPr lang="en-US" dirty="0"/>
          </a:p>
        </p:txBody>
      </p:sp>
    </p:spTree>
    <p:extLst>
      <p:ext uri="{BB962C8B-B14F-4D97-AF65-F5344CB8AC3E}">
        <p14:creationId xmlns:p14="http://schemas.microsoft.com/office/powerpoint/2010/main" val="736531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La guía de Dios implícita</a:t>
            </a:r>
            <a:r>
              <a:rPr lang="en-US" baseline="0" dirty="0" smtClean="0"/>
              <a:t>que los hombres deben asumir estos roles, pero ¿cómo ha respondido el hombre a esa responsabilidad?</a:t>
            </a:r>
          </a:p>
          <a:p>
            <a:pPr algn="l" rtl="0"/>
            <a:endParaRPr lang="en-US" baseline="0" dirty="0" smtClean="0"/>
          </a:p>
          <a:p>
            <a:pPr algn="l" rtl="0"/>
            <a:r>
              <a:rPr lang="en-US" baseline="0" dirty="0" smtClean="0"/>
              <a:t>¿Qué vemos en la cultura masculina de hoy?</a:t>
            </a:r>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8</a:t>
            </a:fld>
            <a:endParaRPr lang="en-US" dirty="0"/>
          </a:p>
        </p:txBody>
      </p:sp>
    </p:spTree>
    <p:extLst>
      <p:ext uri="{BB962C8B-B14F-4D97-AF65-F5344CB8AC3E}">
        <p14:creationId xmlns:p14="http://schemas.microsoft.com/office/powerpoint/2010/main" val="404973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yo</a:t>
            </a:r>
            <a:r>
              <a:rPr lang="en-US" dirty="0" err="1" smtClean="0"/>
              <a:t>corazón</a:t>
            </a:r>
            <a:r>
              <a:rPr lang="en-US" dirty="0" smtClean="0"/>
              <a:t>2:</a:t>
            </a:r>
            <a:r>
              <a:rPr lang="en-US" baseline="0" dirty="0" smtClean="0"/>
              <a:t>14 -</a:t>
            </a:r>
            <a:r>
              <a:rPr lang="en-US" dirty="0" smtClean="0"/>
              <a:t>Pero el hombre natural no percibe las cosas que son del Espíritu de Dios, porque para él son locura…</a:t>
            </a:r>
          </a:p>
          <a:p>
            <a:pPr algn="l" rtl="0"/>
            <a:r>
              <a:rPr lang="en-US" dirty="0" smtClean="0"/>
              <a:t>Santiago 3: 14-16</a:t>
            </a:r>
            <a:r>
              <a:rPr lang="en-US" baseline="0" dirty="0" smtClean="0"/>
              <a:t>-</a:t>
            </a:r>
            <a:r>
              <a:rPr lang="en-US" dirty="0" smtClean="0"/>
              <a:t>Pero si tenéis celos amargos y egoísmo en vuestros corazones, no os jactéis ni mintáis contra la verdad.</a:t>
            </a:r>
            <a:r>
              <a:rPr lang="en-US" baseline="30000" dirty="0" smtClean="0"/>
              <a:t>15</a:t>
            </a:r>
            <a:r>
              <a:rPr lang="en-US" dirty="0" smtClean="0"/>
              <a:t>Esta sabiduría no desciende de lo alto, sino</a:t>
            </a:r>
            <a:r>
              <a:rPr lang="en-US" i="1" dirty="0" smtClean="0"/>
              <a:t>es</a:t>
            </a:r>
            <a:r>
              <a:rPr lang="en-US" dirty="0" smtClean="0"/>
              <a:t>terrenal, sensual, demoniaco.</a:t>
            </a:r>
            <a:r>
              <a:rPr lang="en-US" baseline="30000" dirty="0" smtClean="0"/>
              <a:t>dieciséis</a:t>
            </a:r>
            <a:r>
              <a:rPr lang="en-US" dirty="0" smtClean="0"/>
              <a:t>Porque donde la envidia y el egoísmo</a:t>
            </a:r>
            <a:r>
              <a:rPr lang="en-US" i="1" dirty="0" smtClean="0"/>
              <a:t>existir,</a:t>
            </a:r>
            <a:r>
              <a:rPr lang="en-US" dirty="0" smtClean="0"/>
              <a:t>confusión y toda cosa mala</a:t>
            </a:r>
            <a:r>
              <a:rPr lang="en-US" i="1" dirty="0" smtClean="0"/>
              <a:t>son</a:t>
            </a:r>
            <a:r>
              <a:rPr lang="en-US" dirty="0" smtClean="0"/>
              <a:t>allá.</a:t>
            </a:r>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9</a:t>
            </a:fld>
            <a:endParaRPr lang="en-US" dirty="0"/>
          </a:p>
        </p:txBody>
      </p:sp>
    </p:spTree>
    <p:extLst>
      <p:ext uri="{BB962C8B-B14F-4D97-AF65-F5344CB8AC3E}">
        <p14:creationId xmlns:p14="http://schemas.microsoft.com/office/powerpoint/2010/main" val="2779225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Ejemplo de</a:t>
            </a:r>
            <a:r>
              <a:rPr lang="en-US" baseline="0" dirty="0" smtClean="0"/>
              <a:t>los 3 comerciales: WWF, Marie Osmond, Woman Karate</a:t>
            </a:r>
          </a:p>
          <a:p>
            <a:pPr algn="l" rtl="0"/>
            <a:endParaRPr lang="en-US" baseline="0" dirty="0" smtClean="0"/>
          </a:p>
          <a:p>
            <a:pPr algn="l" rtl="0"/>
            <a:r>
              <a:rPr lang="en-US" baseline="0" dirty="0" smtClean="0"/>
              <a:t>El problema que tenemos es que 'respiramos este aire'. Se enseña en nuestras escuelas. Está modelado en todas las formas de entretenimiento (Woman Jedi Warrior), política y medios, generalmente como suposiciones, no como afirmaciones.</a:t>
            </a:r>
          </a:p>
          <a:p>
            <a:pPr algn="l" rtl="0"/>
            <a:endParaRPr lang="en-US" baseline="0" dirty="0" smtClean="0"/>
          </a:p>
          <a:p>
            <a:pPr algn="l" rtl="0"/>
            <a:r>
              <a:rPr lang="en-US" baseline="0" dirty="0" smtClean="0"/>
              <a:t>Pero, ¿cuál es el plan de Dios relacionado con la interacción de los sexos?</a:t>
            </a:r>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10</a:t>
            </a:fld>
            <a:endParaRPr lang="en-US" dirty="0"/>
          </a:p>
        </p:txBody>
      </p:sp>
    </p:spTree>
    <p:extLst>
      <p:ext uri="{BB962C8B-B14F-4D97-AF65-F5344CB8AC3E}">
        <p14:creationId xmlns:p14="http://schemas.microsoft.com/office/powerpoint/2010/main" val="2984995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defRPr/>
            </a:pPr>
            <a:fld id="{F3677BD1-F61E-4A8A-93FD-955EDF7EC03F}" type="slidenum">
              <a:rPr lang="en-US" smtClean="0"/>
              <a:pPr algn="l" rtl="0">
                <a:defRPr/>
              </a:pPr>
              <a:t>11</a:t>
            </a:fld>
            <a:endParaRPr lang="en-US" dirty="0"/>
          </a:p>
        </p:txBody>
      </p:sp>
    </p:spTree>
    <p:extLst>
      <p:ext uri="{BB962C8B-B14F-4D97-AF65-F5344CB8AC3E}">
        <p14:creationId xmlns:p14="http://schemas.microsoft.com/office/powerpoint/2010/main" val="182240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dirty="0"/>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dirty="0"/>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dirty="0"/>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749300"/>
            <a:ext cx="8610600" cy="431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dirty="0"/>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dirty="0"/>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dirty="0"/>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dirty="0"/>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dirty="0"/>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dirty="0"/>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dirty="0"/>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dirty="0"/>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dirty="0"/>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3" name="Title 2"/>
          <p:cNvSpPr>
            <a:spLocks noGrp="1"/>
          </p:cNvSpPr>
          <p:nvPr>
            <p:ph type="ctrTitle"/>
          </p:nvPr>
        </p:nvSpPr>
        <p:spPr>
          <a:xfrm>
            <a:off x="0" y="1775355"/>
            <a:ext cx="9144000" cy="1225021"/>
          </a:xfrm>
        </p:spPr>
        <p:txBody>
          <a:bodyPr/>
          <a:lstStyle/>
          <a:p>
            <a:pPr rtl="0"/>
            <a:r>
              <a:rPr lang="en-US" sz="6600" dirty="0" smtClean="0"/>
              <a:t>Hombres </a:t>
            </a:r>
            <a:br>
              <a:rPr lang="en-US" sz="6600" dirty="0" smtClean="0"/>
            </a:br>
            <a:r>
              <a:rPr lang="en-US" sz="6600" dirty="0" smtClean="0"/>
              <a:t>no de </a:t>
            </a:r>
            <a:r>
              <a:rPr lang="en-US" sz="6600" dirty="0" smtClean="0"/>
              <a:t>este mundo</a:t>
            </a:r>
            <a:endParaRPr lang="en-US" sz="5400" dirty="0"/>
          </a:p>
        </p:txBody>
      </p:sp>
      <p:sp>
        <p:nvSpPr>
          <p:cNvPr id="4" name="Subtitle 3"/>
          <p:cNvSpPr>
            <a:spLocks noGrp="1"/>
          </p:cNvSpPr>
          <p:nvPr>
            <p:ph type="subTitle" idx="1"/>
          </p:nvPr>
        </p:nvSpPr>
        <p:spPr>
          <a:xfrm>
            <a:off x="1371600" y="5313680"/>
            <a:ext cx="6400800" cy="393700"/>
          </a:xfrm>
        </p:spPr>
        <p:txBody>
          <a:bodyPr>
            <a:noAutofit/>
          </a:bodyPr>
          <a:lstStyle/>
          <a:p>
            <a:pPr algn="l" rtl="0"/>
            <a:r>
              <a:rPr lang="en-US" sz="1800" dirty="0" smtClean="0"/>
              <a:t>Embry Hills - febrero de 2016</a:t>
            </a:r>
            <a:endParaRPr lang="en-US" sz="1800" dirty="0"/>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lgn="l" rtl="0"/>
              <a:t>1</a:t>
            </a:fld>
            <a:endParaRPr lang="en-US" dirty="0" smtClean="0"/>
          </a:p>
        </p:txBody>
      </p:sp>
    </p:spTree>
    <p:extLst>
      <p:ext uri="{BB962C8B-B14F-4D97-AF65-F5344CB8AC3E}">
        <p14:creationId xmlns:p14="http://schemas.microsoft.com/office/powerpoint/2010/main" val="2532656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9" y="63500"/>
            <a:ext cx="8432801" cy="551566"/>
          </a:xfrm>
        </p:spPr>
        <p:txBody>
          <a:bodyPr/>
          <a:lstStyle/>
          <a:p>
            <a:pPr algn="l" rtl="0"/>
            <a:r>
              <a:rPr lang="en-US" sz="4000" dirty="0" smtClean="0"/>
              <a:t>Comportamiento masculino moderno</a:t>
            </a:r>
            <a:endParaRPr lang="en-US" sz="4000" dirty="0"/>
          </a:p>
        </p:txBody>
      </p:sp>
      <p:sp>
        <p:nvSpPr>
          <p:cNvPr id="3" name="Content Placeholder 2"/>
          <p:cNvSpPr>
            <a:spLocks noGrp="1"/>
          </p:cNvSpPr>
          <p:nvPr>
            <p:ph idx="1"/>
          </p:nvPr>
        </p:nvSpPr>
        <p:spPr>
          <a:xfrm>
            <a:off x="253999" y="869066"/>
            <a:ext cx="8612529" cy="4591934"/>
          </a:xfrm>
        </p:spPr>
        <p:txBody>
          <a:bodyPr>
            <a:normAutofit fontScale="85000" lnSpcReduction="10000"/>
          </a:bodyPr>
          <a:lstStyle/>
          <a:p>
            <a:pPr marL="0" indent="0" algn="l" rtl="0">
              <a:buNone/>
            </a:pPr>
            <a:r>
              <a:rPr lang="en-US" i="1" dirty="0" smtClean="0">
                <a:solidFill>
                  <a:srgbClr val="FFFF00"/>
                </a:solidFill>
              </a:rPr>
              <a:t>Dominante</a:t>
            </a:r>
          </a:p>
          <a:p>
            <a:pPr algn="l" rtl="0"/>
            <a:r>
              <a:rPr lang="en-US" dirty="0" err="1" smtClean="0"/>
              <a:t>Fuerte</a:t>
            </a:r>
            <a:r>
              <a:rPr lang="en-US" dirty="0" smtClean="0"/>
              <a:t> </a:t>
            </a:r>
            <a:r>
              <a:rPr lang="en-US" dirty="0" smtClean="0"/>
              <a:t>y </a:t>
            </a:r>
            <a:r>
              <a:rPr lang="en-US" dirty="0" err="1" smtClean="0"/>
              <a:t>taimado</a:t>
            </a:r>
            <a:r>
              <a:rPr lang="en-US" dirty="0" smtClean="0"/>
              <a:t> </a:t>
            </a:r>
            <a:r>
              <a:rPr lang="en-US" dirty="0" smtClean="0">
                <a:sym typeface="Wingdings" panose="05000000000000000000" pitchFamily="2" charset="2"/>
              </a:rPr>
              <a:t> </a:t>
            </a:r>
            <a:r>
              <a:rPr lang="en-US" dirty="0" smtClean="0">
                <a:sym typeface="Wingdings" panose="05000000000000000000" pitchFamily="2" charset="2"/>
              </a:rPr>
              <a:t>para </a:t>
            </a:r>
            <a:r>
              <a:rPr lang="en-US" dirty="0" err="1" smtClean="0">
                <a:sym typeface="Wingdings" panose="05000000000000000000" pitchFamily="2" charset="2"/>
              </a:rPr>
              <a:t>conquistar</a:t>
            </a:r>
            <a:r>
              <a:rPr lang="en-US" dirty="0" smtClean="0">
                <a:sym typeface="Wingdings" panose="05000000000000000000" pitchFamily="2" charset="2"/>
              </a:rPr>
              <a:t> </a:t>
            </a:r>
            <a:r>
              <a:rPr lang="en-US" dirty="0" smtClean="0">
                <a:sym typeface="Wingdings" panose="05000000000000000000" pitchFamily="2" charset="2"/>
              </a:rPr>
              <a:t>y </a:t>
            </a:r>
            <a:r>
              <a:rPr lang="en-US" dirty="0" err="1" smtClean="0">
                <a:sym typeface="Wingdings" panose="05000000000000000000" pitchFamily="2" charset="2"/>
              </a:rPr>
              <a:t>controlar</a:t>
            </a:r>
            <a:endParaRPr lang="en-US" dirty="0" smtClean="0"/>
          </a:p>
          <a:p>
            <a:pPr algn="l" rtl="0"/>
            <a:r>
              <a:rPr lang="en-US" dirty="0" err="1" smtClean="0">
                <a:sym typeface="Wingdings" panose="05000000000000000000" pitchFamily="2" charset="2"/>
              </a:rPr>
              <a:t>Intrépido</a:t>
            </a:r>
            <a:r>
              <a:rPr lang="en-US" dirty="0" smtClean="0">
                <a:sym typeface="Wingdings" panose="05000000000000000000" pitchFamily="2" charset="2"/>
              </a:rPr>
              <a:t> e </a:t>
            </a:r>
            <a:r>
              <a:rPr lang="en-US" dirty="0" err="1" smtClean="0">
                <a:sym typeface="Wingdings" panose="05000000000000000000" pitchFamily="2" charset="2"/>
              </a:rPr>
              <a:t>imponente</a:t>
            </a:r>
            <a:r>
              <a:rPr lang="en-US" dirty="0" smtClean="0">
                <a:sym typeface="Wingdings" panose="05000000000000000000" pitchFamily="2" charset="2"/>
              </a:rPr>
              <a:t> </a:t>
            </a:r>
            <a:r>
              <a:rPr lang="en-US" dirty="0" smtClean="0">
                <a:sym typeface="Wingdings" panose="05000000000000000000" pitchFamily="2" charset="2"/>
              </a:rPr>
              <a:t> </a:t>
            </a:r>
            <a:r>
              <a:rPr lang="en-US" dirty="0" smtClean="0">
                <a:sym typeface="Wingdings" panose="05000000000000000000" pitchFamily="2" charset="2"/>
              </a:rPr>
              <a:t>para </a:t>
            </a:r>
            <a:r>
              <a:rPr lang="en-US" dirty="0" err="1" smtClean="0">
                <a:sym typeface="Wingdings" panose="05000000000000000000" pitchFamily="2" charset="2"/>
              </a:rPr>
              <a:t>prevenir</a:t>
            </a:r>
            <a:r>
              <a:rPr lang="en-US" dirty="0" smtClean="0">
                <a:sym typeface="Wingdings" panose="05000000000000000000" pitchFamily="2" charset="2"/>
              </a:rPr>
              <a:t> </a:t>
            </a:r>
            <a:r>
              <a:rPr lang="en-US" dirty="0" smtClean="0">
                <a:sym typeface="Wingdings" panose="05000000000000000000" pitchFamily="2" charset="2"/>
              </a:rPr>
              <a:t>la </a:t>
            </a:r>
            <a:r>
              <a:rPr lang="en-US" dirty="0" err="1" smtClean="0">
                <a:sym typeface="Wingdings" panose="05000000000000000000" pitchFamily="2" charset="2"/>
              </a:rPr>
              <a:t>dominación</a:t>
            </a:r>
            <a:endParaRPr lang="en-US" dirty="0" smtClean="0"/>
          </a:p>
          <a:p>
            <a:pPr algn="l" rtl="0"/>
            <a:r>
              <a:rPr lang="en-US" dirty="0" err="1" smtClean="0"/>
              <a:t>Seductor</a:t>
            </a:r>
            <a:r>
              <a:rPr lang="en-US" dirty="0" smtClean="0"/>
              <a:t> </a:t>
            </a:r>
            <a:r>
              <a:rPr lang="en-US" dirty="0" smtClean="0"/>
              <a:t>y </a:t>
            </a:r>
            <a:r>
              <a:rPr lang="en-US" dirty="0" err="1" smtClean="0"/>
              <a:t>dominante</a:t>
            </a:r>
            <a:r>
              <a:rPr lang="en-US" dirty="0" smtClean="0"/>
              <a:t> </a:t>
            </a:r>
            <a:r>
              <a:rPr lang="en-US" dirty="0" smtClean="0">
                <a:sym typeface="Wingdings" panose="05000000000000000000" pitchFamily="2" charset="2"/>
              </a:rPr>
              <a:t> </a:t>
            </a:r>
            <a:r>
              <a:rPr lang="en-US" dirty="0" smtClean="0">
                <a:sym typeface="Wingdings" panose="05000000000000000000" pitchFamily="2" charset="2"/>
              </a:rPr>
              <a:t>para </a:t>
            </a:r>
            <a:r>
              <a:rPr lang="en-US" dirty="0" err="1" smtClean="0">
                <a:sym typeface="Wingdings" panose="05000000000000000000" pitchFamily="2" charset="2"/>
              </a:rPr>
              <a:t>satisfacer</a:t>
            </a:r>
            <a:r>
              <a:rPr lang="en-US" dirty="0" smtClean="0">
                <a:sym typeface="Wingdings" panose="05000000000000000000" pitchFamily="2" charset="2"/>
              </a:rPr>
              <a:t> </a:t>
            </a:r>
            <a:r>
              <a:rPr lang="en-US" dirty="0" err="1" smtClean="0">
                <a:sym typeface="Wingdings" panose="05000000000000000000" pitchFamily="2" charset="2"/>
              </a:rPr>
              <a:t>los</a:t>
            </a:r>
            <a:r>
              <a:rPr lang="en-US" dirty="0" smtClean="0">
                <a:sym typeface="Wingdings" panose="05000000000000000000" pitchFamily="2" charset="2"/>
              </a:rPr>
              <a:t> </a:t>
            </a:r>
            <a:r>
              <a:rPr lang="en-US" dirty="0" err="1" smtClean="0">
                <a:sym typeface="Wingdings" panose="05000000000000000000" pitchFamily="2" charset="2"/>
              </a:rPr>
              <a:t>deseos</a:t>
            </a:r>
            <a:endParaRPr lang="en-US" dirty="0" smtClean="0">
              <a:sym typeface="Wingdings" panose="05000000000000000000" pitchFamily="2" charset="2"/>
            </a:endParaRPr>
          </a:p>
          <a:p>
            <a:pPr algn="l" rtl="0"/>
            <a:endParaRPr lang="en-US" dirty="0">
              <a:sym typeface="Wingdings" panose="05000000000000000000" pitchFamily="2" charset="2"/>
            </a:endParaRPr>
          </a:p>
          <a:p>
            <a:pPr marL="0" indent="0" algn="l" rtl="0">
              <a:buNone/>
            </a:pPr>
            <a:r>
              <a:rPr lang="en-US" i="1" dirty="0" smtClean="0">
                <a:solidFill>
                  <a:srgbClr val="FFFF00"/>
                </a:solidFill>
              </a:rPr>
              <a:t>Sumiso</a:t>
            </a:r>
            <a:endParaRPr lang="en-US" i="1" dirty="0">
              <a:solidFill>
                <a:srgbClr val="FFFF00"/>
              </a:solidFill>
            </a:endParaRPr>
          </a:p>
          <a:p>
            <a:pPr algn="l" rtl="0"/>
            <a:r>
              <a:rPr lang="en-US" dirty="0"/>
              <a:t>Inofensivo y </a:t>
            </a:r>
            <a:r>
              <a:rPr lang="en-US" dirty="0" err="1" smtClean="0"/>
              <a:t>retraído</a:t>
            </a:r>
            <a:endParaRPr lang="en-US" dirty="0"/>
          </a:p>
          <a:p>
            <a:pPr algn="l" rtl="0"/>
            <a:r>
              <a:rPr lang="en-US" dirty="0" smtClean="0"/>
              <a:t>Pacifista y </a:t>
            </a:r>
            <a:r>
              <a:rPr lang="en-US" dirty="0" err="1" smtClean="0"/>
              <a:t>tolerante</a:t>
            </a:r>
            <a:endParaRPr lang="en-US" dirty="0" smtClean="0"/>
          </a:p>
          <a:p>
            <a:pPr algn="l" rtl="0"/>
            <a:r>
              <a:rPr lang="en-US" dirty="0" smtClean="0"/>
              <a:t>Impulsado por sentimientos/emociones, sin convicción</a:t>
            </a:r>
            <a:endParaRPr lang="en-US"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10</a:t>
            </a:fld>
            <a:endParaRPr lang="en-US" dirty="0"/>
          </a:p>
        </p:txBody>
      </p:sp>
    </p:spTree>
    <p:extLst>
      <p:ext uri="{BB962C8B-B14F-4D97-AF65-F5344CB8AC3E}">
        <p14:creationId xmlns:p14="http://schemas.microsoft.com/office/powerpoint/2010/main" val="173349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El </a:t>
            </a:r>
            <a:r>
              <a:rPr lang="en-US" dirty="0" smtClean="0"/>
              <a:t>“gran </a:t>
            </a:r>
            <a:r>
              <a:rPr lang="en-US" dirty="0" err="1"/>
              <a:t>m</a:t>
            </a:r>
            <a:r>
              <a:rPr lang="en-US" dirty="0" err="1" smtClean="0"/>
              <a:t>isterio</a:t>
            </a:r>
            <a:r>
              <a:rPr lang="en-US" dirty="0" smtClean="0"/>
              <a:t>”</a:t>
            </a:r>
            <a:endParaRPr lang="en-US" dirty="0"/>
          </a:p>
        </p:txBody>
      </p:sp>
      <p:sp>
        <p:nvSpPr>
          <p:cNvPr id="3" name="Content Placeholder 2"/>
          <p:cNvSpPr>
            <a:spLocks noGrp="1"/>
          </p:cNvSpPr>
          <p:nvPr>
            <p:ph idx="1"/>
          </p:nvPr>
        </p:nvSpPr>
        <p:spPr>
          <a:xfrm>
            <a:off x="152400" y="823892"/>
            <a:ext cx="8839200" cy="2052979"/>
          </a:xfrm>
        </p:spPr>
        <p:txBody>
          <a:bodyPr>
            <a:normAutofit/>
          </a:bodyPr>
          <a:lstStyle/>
          <a:p>
            <a:pPr marL="0" indent="0">
              <a:buNone/>
            </a:pPr>
            <a:r>
              <a:rPr lang="es-ES" b="0" dirty="0" smtClean="0"/>
              <a:t>31 </a:t>
            </a:r>
            <a:r>
              <a:rPr lang="es-ES" b="0" dirty="0"/>
              <a:t>Por esto el hombre dejará a su padre y a su madre, y se unirá a su mujer, y los dos serán una sola </a:t>
            </a:r>
            <a:r>
              <a:rPr lang="es-ES" b="0" dirty="0" smtClean="0"/>
              <a:t>carne. 32 </a:t>
            </a:r>
            <a:r>
              <a:rPr lang="es-ES" dirty="0">
                <a:solidFill>
                  <a:srgbClr val="FFFF00"/>
                </a:solidFill>
              </a:rPr>
              <a:t>Grande es este misterio</a:t>
            </a:r>
            <a:r>
              <a:rPr lang="es-ES" b="0" dirty="0"/>
              <a:t>, pero hablo con referencia a Cristo y a la </a:t>
            </a:r>
            <a:r>
              <a:rPr lang="es-ES" b="0" dirty="0" smtClean="0"/>
              <a:t>iglesia</a:t>
            </a:r>
            <a:r>
              <a:rPr lang="en-US" b="0" dirty="0" smtClean="0"/>
              <a:t>. (</a:t>
            </a:r>
            <a:r>
              <a:rPr lang="en-US" b="0" dirty="0" err="1"/>
              <a:t>E</a:t>
            </a:r>
            <a:r>
              <a:rPr lang="en-US" b="0" dirty="0" err="1" smtClean="0"/>
              <a:t>f</a:t>
            </a:r>
            <a:r>
              <a:rPr lang="en-US" b="0" dirty="0" smtClean="0"/>
              <a:t> 5:31-32</a:t>
            </a:r>
            <a:r>
              <a:rPr lang="en-US" b="0" dirty="0" smtClean="0"/>
              <a:t>)</a:t>
            </a:r>
            <a:endParaRPr lang="en-US" b="0"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11</a:t>
            </a:fld>
            <a:endParaRPr lang="en-US" dirty="0"/>
          </a:p>
        </p:txBody>
      </p:sp>
      <p:sp>
        <p:nvSpPr>
          <p:cNvPr id="5" name="Content Placeholder 2"/>
          <p:cNvSpPr txBox="1">
            <a:spLocks/>
          </p:cNvSpPr>
          <p:nvPr/>
        </p:nvSpPr>
        <p:spPr bwMode="auto">
          <a:xfrm>
            <a:off x="152400" y="3034336"/>
            <a:ext cx="8725382" cy="2417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buNone/>
            </a:pPr>
            <a:r>
              <a:rPr lang="en-US" b="0" dirty="0" smtClean="0"/>
              <a:t>…</a:t>
            </a:r>
            <a:r>
              <a:rPr lang="es-ES" b="0" dirty="0"/>
              <a:t>que por revelación me fue dado a conocer el misterio, tal como antes les escribí </a:t>
            </a:r>
            <a:r>
              <a:rPr lang="es-ES" b="0" dirty="0" smtClean="0"/>
              <a:t>brevemente. 4 </a:t>
            </a:r>
            <a:r>
              <a:rPr lang="es-ES" b="0" dirty="0"/>
              <a:t>En vista de lo cual, leyendo, podrán entender mi comprensión del misterio de Cristo, 5 que </a:t>
            </a:r>
            <a:r>
              <a:rPr lang="es-ES" dirty="0">
                <a:solidFill>
                  <a:srgbClr val="FFFF00"/>
                </a:solidFill>
              </a:rPr>
              <a:t>en otras generaciones no se dio a conocer a los hijos de los hombres, como ahora ha sido revelado </a:t>
            </a:r>
            <a:r>
              <a:rPr lang="es-ES" b="0" dirty="0"/>
              <a:t>a Sus santos apóstoles y profetas por el </a:t>
            </a:r>
            <a:r>
              <a:rPr lang="es-ES" b="0" dirty="0" smtClean="0"/>
              <a:t>Espíritu. </a:t>
            </a:r>
            <a:r>
              <a:rPr lang="en-US" b="0" dirty="0" smtClean="0"/>
              <a:t>(</a:t>
            </a:r>
            <a:r>
              <a:rPr lang="en-US" b="0" dirty="0" err="1" smtClean="0"/>
              <a:t>Ef</a:t>
            </a:r>
            <a:r>
              <a:rPr lang="en-US" b="0" dirty="0" smtClean="0"/>
              <a:t> 3:3-5</a:t>
            </a:r>
            <a:r>
              <a:rPr lang="en-US" b="0" dirty="0" smtClean="0"/>
              <a:t>)</a:t>
            </a:r>
            <a:endParaRPr lang="en-US" b="0" kern="0" dirty="0"/>
          </a:p>
        </p:txBody>
      </p:sp>
    </p:spTree>
    <p:extLst>
      <p:ext uri="{BB962C8B-B14F-4D97-AF65-F5344CB8AC3E}">
        <p14:creationId xmlns:p14="http://schemas.microsoft.com/office/powerpoint/2010/main" val="137803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500"/>
            <a:ext cx="8077200" cy="508000"/>
          </a:xfrm>
        </p:spPr>
        <p:txBody>
          <a:bodyPr/>
          <a:lstStyle/>
          <a:p>
            <a:pPr algn="l" rtl="0"/>
            <a:r>
              <a:rPr lang="en-US" sz="4000" dirty="0" err="1" smtClean="0"/>
              <a:t>Papeles</a:t>
            </a:r>
            <a:r>
              <a:rPr lang="en-US" sz="4000" dirty="0" smtClean="0"/>
              <a:t> </a:t>
            </a:r>
            <a:r>
              <a:rPr lang="en-US" sz="4000" dirty="0" smtClean="0"/>
              <a:t>masculinos en el matrimonio</a:t>
            </a:r>
            <a:endParaRPr lang="en-US" sz="4000" dirty="0"/>
          </a:p>
        </p:txBody>
      </p:sp>
      <p:sp>
        <p:nvSpPr>
          <p:cNvPr id="3" name="Content Placeholder 2"/>
          <p:cNvSpPr>
            <a:spLocks noGrp="1"/>
          </p:cNvSpPr>
          <p:nvPr>
            <p:ph idx="1"/>
          </p:nvPr>
        </p:nvSpPr>
        <p:spPr>
          <a:xfrm>
            <a:off x="76200" y="876300"/>
            <a:ext cx="8991600" cy="4724400"/>
          </a:xfrm>
        </p:spPr>
        <p:txBody>
          <a:bodyPr>
            <a:normAutofit fontScale="70000" lnSpcReduction="20000"/>
          </a:bodyPr>
          <a:lstStyle/>
          <a:p>
            <a:pPr marL="0" indent="0">
              <a:buNone/>
            </a:pPr>
            <a:r>
              <a:rPr lang="es-ES" b="0" dirty="0" smtClean="0"/>
              <a:t>23 </a:t>
            </a:r>
            <a:r>
              <a:rPr lang="es-ES" b="0" dirty="0"/>
              <a:t>Porque el marido es </a:t>
            </a:r>
            <a:r>
              <a:rPr lang="es-ES" dirty="0">
                <a:solidFill>
                  <a:srgbClr val="FFFF00"/>
                </a:solidFill>
              </a:rPr>
              <a:t>cabeza </a:t>
            </a:r>
            <a:r>
              <a:rPr lang="es-ES" b="0" dirty="0"/>
              <a:t>de la mujer, así como Cristo es cabeza de la iglesia, siendo El mismo el </a:t>
            </a:r>
            <a:r>
              <a:rPr lang="es-ES" dirty="0">
                <a:solidFill>
                  <a:srgbClr val="FFFF00"/>
                </a:solidFill>
              </a:rPr>
              <a:t>Salvador </a:t>
            </a:r>
            <a:r>
              <a:rPr lang="es-ES" b="0" dirty="0"/>
              <a:t>del cuerpo. 24 Pero así como la iglesia está sujeta a Cristo, también las mujeres deben estarlo a sus maridos en todo.</a:t>
            </a:r>
          </a:p>
          <a:p>
            <a:pPr marL="0" indent="0">
              <a:buNone/>
            </a:pPr>
            <a:r>
              <a:rPr lang="es-ES" b="0" dirty="0" smtClean="0"/>
              <a:t>25 </a:t>
            </a:r>
            <a:r>
              <a:rPr lang="es-ES" b="0" dirty="0"/>
              <a:t>Maridos, </a:t>
            </a:r>
            <a:r>
              <a:rPr lang="es-ES" dirty="0">
                <a:solidFill>
                  <a:srgbClr val="FFFF00"/>
                </a:solidFill>
              </a:rPr>
              <a:t>amen</a:t>
            </a:r>
            <a:r>
              <a:rPr lang="es-ES" b="0" dirty="0"/>
              <a:t> a sus mujeres, así como Cristo amó a la iglesia y se dio </a:t>
            </a:r>
            <a:r>
              <a:rPr lang="es-ES" dirty="0">
                <a:solidFill>
                  <a:srgbClr val="FFFF00"/>
                </a:solidFill>
              </a:rPr>
              <a:t>Él mismo </a:t>
            </a:r>
            <a:r>
              <a:rPr lang="es-ES" b="0" dirty="0"/>
              <a:t>por ella, 26 para </a:t>
            </a:r>
            <a:r>
              <a:rPr lang="es-ES" dirty="0">
                <a:solidFill>
                  <a:srgbClr val="FFFF00"/>
                </a:solidFill>
              </a:rPr>
              <a:t>santificarla</a:t>
            </a:r>
            <a:r>
              <a:rPr lang="es-ES" b="0" dirty="0"/>
              <a:t>, habiéndola </a:t>
            </a:r>
            <a:r>
              <a:rPr lang="es-ES" dirty="0">
                <a:solidFill>
                  <a:srgbClr val="FFFF00"/>
                </a:solidFill>
              </a:rPr>
              <a:t>purificado</a:t>
            </a:r>
            <a:r>
              <a:rPr lang="es-ES" b="0" dirty="0"/>
              <a:t> por el lavamiento del agua con la palabra, 27 a fin de </a:t>
            </a:r>
            <a:r>
              <a:rPr lang="es-ES" dirty="0">
                <a:solidFill>
                  <a:srgbClr val="FFFF00"/>
                </a:solidFill>
              </a:rPr>
              <a:t>presentársela</a:t>
            </a:r>
            <a:r>
              <a:rPr lang="es-ES" b="0" dirty="0">
                <a:solidFill>
                  <a:srgbClr val="FFFF00"/>
                </a:solidFill>
              </a:rPr>
              <a:t> </a:t>
            </a:r>
            <a:r>
              <a:rPr lang="es-ES" b="0" dirty="0"/>
              <a:t>a sí mismo, una iglesia en toda su </a:t>
            </a:r>
            <a:r>
              <a:rPr lang="es-ES" dirty="0">
                <a:solidFill>
                  <a:srgbClr val="FFFF00"/>
                </a:solidFill>
              </a:rPr>
              <a:t>gloria</a:t>
            </a:r>
            <a:r>
              <a:rPr lang="es-ES" b="0" dirty="0"/>
              <a:t>, </a:t>
            </a:r>
            <a:r>
              <a:rPr lang="es-ES" dirty="0">
                <a:solidFill>
                  <a:srgbClr val="FFFF00"/>
                </a:solidFill>
              </a:rPr>
              <a:t>sin que tenga mancha ni arruga ni cosa semejante</a:t>
            </a:r>
            <a:r>
              <a:rPr lang="es-ES" b="0" dirty="0"/>
              <a:t>, sino que fuera </a:t>
            </a:r>
            <a:r>
              <a:rPr lang="es-ES" dirty="0">
                <a:solidFill>
                  <a:srgbClr val="FFFF00"/>
                </a:solidFill>
              </a:rPr>
              <a:t>santa e inmaculada</a:t>
            </a:r>
            <a:r>
              <a:rPr lang="es-ES" b="0" dirty="0" smtClean="0"/>
              <a:t>. 28 </a:t>
            </a:r>
            <a:r>
              <a:rPr lang="es-ES" b="0" dirty="0"/>
              <a:t>Así deben también los maridos amar a sus mujeres, </a:t>
            </a:r>
            <a:r>
              <a:rPr lang="es-ES" dirty="0">
                <a:solidFill>
                  <a:srgbClr val="FFFF00"/>
                </a:solidFill>
              </a:rPr>
              <a:t>como a sus propios cuerpos</a:t>
            </a:r>
            <a:r>
              <a:rPr lang="es-ES" b="0" dirty="0"/>
              <a:t>. El que ama a su mujer, a sí mismo se ama. 29 Porque nadie aborreció jamás su propio cuerpo, sino que lo </a:t>
            </a:r>
            <a:r>
              <a:rPr lang="es-ES" dirty="0">
                <a:solidFill>
                  <a:srgbClr val="FFFF00"/>
                </a:solidFill>
              </a:rPr>
              <a:t>sustenta</a:t>
            </a:r>
            <a:r>
              <a:rPr lang="es-ES" b="0" dirty="0">
                <a:solidFill>
                  <a:srgbClr val="FFFF00"/>
                </a:solidFill>
              </a:rPr>
              <a:t> </a:t>
            </a:r>
            <a:r>
              <a:rPr lang="es-ES" b="0" dirty="0"/>
              <a:t>y lo </a:t>
            </a:r>
            <a:r>
              <a:rPr lang="es-ES" dirty="0">
                <a:solidFill>
                  <a:srgbClr val="FFFF00"/>
                </a:solidFill>
              </a:rPr>
              <a:t>cuida</a:t>
            </a:r>
            <a:r>
              <a:rPr lang="es-ES" b="0" dirty="0"/>
              <a:t>, así como también Cristo a la iglesia; 30 porque somos </a:t>
            </a:r>
            <a:r>
              <a:rPr lang="es-ES" dirty="0">
                <a:solidFill>
                  <a:srgbClr val="FFFF00"/>
                </a:solidFill>
              </a:rPr>
              <a:t>miembros de Su cuerpo</a:t>
            </a:r>
            <a:r>
              <a:rPr lang="es-ES" b="0" dirty="0"/>
              <a:t>. 31 Por esto el hombre dejará a su padre y a su madre, y se unirá a su mujer, y los dos </a:t>
            </a:r>
            <a:r>
              <a:rPr lang="es-ES" dirty="0">
                <a:solidFill>
                  <a:srgbClr val="FFFF00"/>
                </a:solidFill>
              </a:rPr>
              <a:t>serán una sola </a:t>
            </a:r>
            <a:r>
              <a:rPr lang="es-ES" dirty="0" smtClean="0">
                <a:solidFill>
                  <a:srgbClr val="FFFF00"/>
                </a:solidFill>
              </a:rPr>
              <a:t>carne</a:t>
            </a:r>
            <a:r>
              <a:rPr lang="es-ES" b="0" dirty="0" smtClean="0"/>
              <a:t>. 32 </a:t>
            </a:r>
            <a:r>
              <a:rPr lang="es-ES" b="0" dirty="0"/>
              <a:t>Grande es este misterio, pero hablo con referencia a Cristo y a la iglesia. 33 En todo caso, cada uno de ustedes </a:t>
            </a:r>
            <a:r>
              <a:rPr lang="es-ES" dirty="0">
                <a:solidFill>
                  <a:srgbClr val="FFFF00"/>
                </a:solidFill>
              </a:rPr>
              <a:t>ame también a su mujer como a sí mismo</a:t>
            </a:r>
            <a:r>
              <a:rPr lang="es-ES" b="0" dirty="0"/>
              <a:t>, y que la mujer respete a su marido. </a:t>
            </a:r>
            <a:r>
              <a:rPr lang="en-US" b="0" dirty="0" smtClean="0"/>
              <a:t>(</a:t>
            </a:r>
            <a:r>
              <a:rPr lang="en-US" b="0" dirty="0" err="1" smtClean="0"/>
              <a:t>Ef</a:t>
            </a:r>
            <a:r>
              <a:rPr lang="en-US" b="0" dirty="0" smtClean="0"/>
              <a:t> 5:23-33</a:t>
            </a:r>
            <a:r>
              <a:rPr lang="en-US" b="0" dirty="0" smtClean="0"/>
              <a:t>)</a:t>
            </a:r>
            <a:endParaRPr lang="en-US" b="0"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12</a:t>
            </a:fld>
            <a:endParaRPr lang="en-US" dirty="0"/>
          </a:p>
        </p:txBody>
      </p:sp>
    </p:spTree>
    <p:extLst>
      <p:ext uri="{BB962C8B-B14F-4D97-AF65-F5344CB8AC3E}">
        <p14:creationId xmlns:p14="http://schemas.microsoft.com/office/powerpoint/2010/main" val="3527390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algn="l" rtl="0">
              <a:spcBef>
                <a:spcPct val="0"/>
              </a:spcBef>
              <a:buFontTx/>
              <a:buNone/>
            </a:pPr>
            <a:fld id="{D6BE73E3-AD6C-4675-B07F-95A294A19A1C}" type="slidenum">
              <a:rPr lang="en-US" altLang="en-US" sz="1200">
                <a:latin typeface="Arial" panose="020B0604020202020204" pitchFamily="34" charset="0"/>
              </a:rPr>
              <a:pPr algn="l" rtl="0">
                <a:spcBef>
                  <a:spcPct val="0"/>
                </a:spcBef>
                <a:buFontTx/>
                <a:buNone/>
              </a:pPr>
              <a:t>13</a:t>
            </a:fld>
            <a:endParaRPr lang="en-US" altLang="en-US" sz="1200">
              <a:latin typeface="Arial" panose="020B0604020202020204" pitchFamily="34" charset="0"/>
            </a:endParaRPr>
          </a:p>
        </p:txBody>
      </p:sp>
      <p:sp>
        <p:nvSpPr>
          <p:cNvPr id="56323" name="Rectangle 2"/>
          <p:cNvSpPr>
            <a:spLocks noGrp="1" noChangeArrowheads="1"/>
          </p:cNvSpPr>
          <p:nvPr>
            <p:ph type="title"/>
          </p:nvPr>
        </p:nvSpPr>
        <p:spPr>
          <a:xfrm>
            <a:off x="0" y="342900"/>
            <a:ext cx="9067800" cy="457200"/>
          </a:xfrm>
        </p:spPr>
        <p:txBody>
          <a:bodyPr/>
          <a:lstStyle/>
          <a:p>
            <a:pPr rtl="0" eaLnBrk="1" hangingPunct="1">
              <a:lnSpc>
                <a:spcPct val="90000"/>
              </a:lnSpc>
            </a:pPr>
            <a:r>
              <a:rPr lang="en-US" altLang="en-US" dirty="0" err="1" smtClean="0"/>
              <a:t>Maridos</a:t>
            </a:r>
            <a:r>
              <a:rPr lang="en-US" altLang="en-US" dirty="0" smtClean="0"/>
              <a:t>: </a:t>
            </a:r>
            <a:r>
              <a:rPr lang="en-US" altLang="en-US" dirty="0" smtClean="0"/>
              <a:t>Cabezas como Cristo</a:t>
            </a:r>
            <a:br>
              <a:rPr lang="en-US" altLang="en-US" dirty="0" smtClean="0"/>
            </a:br>
            <a:r>
              <a:rPr lang="en-US" altLang="en-US" sz="2800" dirty="0" smtClean="0"/>
              <a:t>(</a:t>
            </a:r>
            <a:r>
              <a:rPr lang="en-US" altLang="en-US" sz="2800" dirty="0" err="1" smtClean="0"/>
              <a:t>Ef</a:t>
            </a:r>
            <a:r>
              <a:rPr lang="en-US" altLang="en-US" sz="2800" dirty="0" smtClean="0"/>
              <a:t> </a:t>
            </a:r>
            <a:r>
              <a:rPr lang="en-US" altLang="en-US" sz="2800" dirty="0" smtClean="0"/>
              <a:t>5:22-33</a:t>
            </a:r>
            <a:r>
              <a:rPr lang="en-US" altLang="en-US" sz="2800" dirty="0" smtClean="0"/>
              <a:t>)</a:t>
            </a:r>
          </a:p>
        </p:txBody>
      </p:sp>
      <p:sp>
        <p:nvSpPr>
          <p:cNvPr id="36868" name="Rectangle 3"/>
          <p:cNvSpPr>
            <a:spLocks noGrp="1" noChangeArrowheads="1"/>
          </p:cNvSpPr>
          <p:nvPr>
            <p:ph type="body" idx="1"/>
          </p:nvPr>
        </p:nvSpPr>
        <p:spPr>
          <a:xfrm>
            <a:off x="266700" y="1308100"/>
            <a:ext cx="8648700" cy="4279900"/>
          </a:xfrm>
        </p:spPr>
        <p:txBody>
          <a:bodyPr>
            <a:normAutofit fontScale="92500" lnSpcReduction="20000"/>
          </a:bodyPr>
          <a:lstStyle/>
          <a:p>
            <a:pPr marL="0" indent="0" algn="l" rtl="0" eaLnBrk="1" hangingPunct="1">
              <a:spcBef>
                <a:spcPts val="0"/>
              </a:spcBef>
              <a:buNone/>
              <a:tabLst>
                <a:tab pos="519113" algn="l"/>
              </a:tabLst>
              <a:defRPr/>
            </a:pPr>
            <a:r>
              <a:rPr lang="en-US" dirty="0" smtClean="0">
                <a:latin typeface="Calibri" charset="0"/>
                <a:ea typeface="+mn-ea"/>
                <a:cs typeface="Calibri" charset="0"/>
              </a:rPr>
              <a:t>23 Cabeza (ver Col 2:19 – </a:t>
            </a:r>
            <a:r>
              <a:rPr lang="en-US" dirty="0" smtClean="0">
                <a:latin typeface="Calibri" charset="0"/>
                <a:ea typeface="+mn-ea"/>
                <a:cs typeface="Calibri" charset="0"/>
              </a:rPr>
              <a:t>causa que </a:t>
            </a:r>
            <a:r>
              <a:rPr lang="en-US" dirty="0" err="1" smtClean="0">
                <a:latin typeface="Calibri" charset="0"/>
                <a:ea typeface="+mn-ea"/>
                <a:cs typeface="Calibri" charset="0"/>
              </a:rPr>
              <a:t>crezca</a:t>
            </a:r>
            <a:r>
              <a:rPr lang="en-US" dirty="0" smtClean="0">
                <a:latin typeface="Calibri" charset="0"/>
                <a:ea typeface="+mn-ea"/>
                <a:cs typeface="Calibri" charset="0"/>
              </a:rPr>
              <a:t>)</a:t>
            </a:r>
            <a:endParaRPr lang="en-US" dirty="0" smtClean="0">
              <a:latin typeface="Calibri" charset="0"/>
              <a:ea typeface="+mn-ea"/>
              <a:cs typeface="Calibri" charset="0"/>
            </a:endParaRPr>
          </a:p>
          <a:p>
            <a:pPr marL="519113" indent="-519113" algn="l" rtl="0" eaLnBrk="1" hangingPunct="1">
              <a:spcBef>
                <a:spcPts val="0"/>
              </a:spcBef>
              <a:buNone/>
              <a:tabLst>
                <a:tab pos="519113" algn="l"/>
              </a:tabLst>
              <a:defRPr/>
            </a:pPr>
            <a:r>
              <a:rPr lang="en-US" dirty="0" smtClean="0">
                <a:latin typeface="Calibri" charset="0"/>
                <a:ea typeface="+mn-ea"/>
                <a:cs typeface="Calibri" charset="0"/>
              </a:rPr>
              <a:t>23 </a:t>
            </a:r>
            <a:r>
              <a:rPr lang="en-US" dirty="0" err="1" smtClean="0">
                <a:latin typeface="Calibri" charset="0"/>
                <a:ea typeface="+mn-ea"/>
                <a:cs typeface="Calibri" charset="0"/>
              </a:rPr>
              <a:t>Salva</a:t>
            </a:r>
            <a:endParaRPr lang="en-US" dirty="0">
              <a:latin typeface="Calibri" charset="0"/>
              <a:ea typeface="+mn-ea"/>
              <a:cs typeface="Calibri" charset="0"/>
            </a:endParaRPr>
          </a:p>
          <a:p>
            <a:pPr marL="519113" indent="-519113" algn="l" rtl="0" eaLnBrk="1" hangingPunct="1">
              <a:spcBef>
                <a:spcPts val="0"/>
              </a:spcBef>
              <a:buNone/>
              <a:tabLst>
                <a:tab pos="519113" algn="l"/>
              </a:tabLst>
              <a:defRPr/>
            </a:pPr>
            <a:r>
              <a:rPr lang="en-US" dirty="0" smtClean="0">
                <a:latin typeface="Calibri" charset="0"/>
                <a:ea typeface="+mn-ea"/>
                <a:cs typeface="Calibri" charset="0"/>
              </a:rPr>
              <a:t>25 </a:t>
            </a:r>
            <a:r>
              <a:rPr lang="en-US" dirty="0" err="1" smtClean="0">
                <a:latin typeface="Calibri" charset="0"/>
                <a:ea typeface="+mn-ea"/>
                <a:cs typeface="Calibri" charset="0"/>
              </a:rPr>
              <a:t>Ama</a:t>
            </a:r>
            <a:r>
              <a:rPr lang="en-US" dirty="0" smtClean="0">
                <a:latin typeface="Calibri" charset="0"/>
                <a:ea typeface="+mn-ea"/>
                <a:cs typeface="Calibri" charset="0"/>
              </a:rPr>
              <a:t> </a:t>
            </a:r>
            <a:r>
              <a:rPr lang="en-US" dirty="0" smtClean="0">
                <a:latin typeface="Calibri" charset="0"/>
                <a:ea typeface="+mn-ea"/>
                <a:cs typeface="Calibri" charset="0"/>
              </a:rPr>
              <a:t>(como Cristo a la Iglesia)</a:t>
            </a:r>
          </a:p>
          <a:p>
            <a:pPr marL="0" indent="0" algn="l" rtl="0" eaLnBrk="1" hangingPunct="1">
              <a:spcBef>
                <a:spcPts val="0"/>
              </a:spcBef>
              <a:buNone/>
              <a:tabLst>
                <a:tab pos="519113" algn="l"/>
              </a:tabLst>
              <a:defRPr/>
            </a:pPr>
            <a:r>
              <a:rPr lang="en-US" dirty="0" smtClean="0">
                <a:latin typeface="Calibri" charset="0"/>
                <a:ea typeface="+mn-ea"/>
                <a:cs typeface="Calibri" charset="0"/>
              </a:rPr>
              <a:t>25 Se </a:t>
            </a:r>
            <a:r>
              <a:rPr lang="en-US" dirty="0" smtClean="0">
                <a:latin typeface="Calibri" charset="0"/>
                <a:ea typeface="+mn-ea"/>
                <a:cs typeface="Calibri" charset="0"/>
              </a:rPr>
              <a:t>da </a:t>
            </a:r>
            <a:r>
              <a:rPr lang="en-US" dirty="0" smtClean="0">
                <a:latin typeface="Calibri" charset="0"/>
                <a:ea typeface="+mn-ea"/>
                <a:cs typeface="Calibri" charset="0"/>
              </a:rPr>
              <a:t>a sí mismo por (</a:t>
            </a:r>
            <a:r>
              <a:rPr lang="en-US" dirty="0" err="1" smtClean="0">
                <a:latin typeface="Calibri" charset="0"/>
                <a:ea typeface="+mn-ea"/>
                <a:cs typeface="Calibri" charset="0"/>
              </a:rPr>
              <a:t>sacrificio</a:t>
            </a:r>
            <a:r>
              <a:rPr lang="en-US" dirty="0" smtClean="0">
                <a:latin typeface="Calibri" charset="0"/>
                <a:ea typeface="+mn-ea"/>
                <a:cs typeface="Calibri" charset="0"/>
              </a:rPr>
              <a:t>)</a:t>
            </a:r>
          </a:p>
          <a:p>
            <a:pPr marL="0" indent="0" algn="l" rtl="0" eaLnBrk="1" hangingPunct="1">
              <a:spcBef>
                <a:spcPts val="0"/>
              </a:spcBef>
              <a:buNone/>
              <a:tabLst>
                <a:tab pos="519113" algn="l"/>
              </a:tabLst>
              <a:defRPr/>
            </a:pPr>
            <a:r>
              <a:rPr lang="en-US" dirty="0" smtClean="0">
                <a:latin typeface="Calibri" charset="0"/>
                <a:ea typeface="+mn-ea"/>
                <a:cs typeface="Calibri" charset="0"/>
              </a:rPr>
              <a:t>26 </a:t>
            </a:r>
            <a:r>
              <a:rPr lang="en-US" dirty="0" err="1" smtClean="0">
                <a:latin typeface="Calibri" charset="0"/>
                <a:ea typeface="+mn-ea"/>
                <a:cs typeface="Calibri" charset="0"/>
              </a:rPr>
              <a:t>Santifica</a:t>
            </a:r>
            <a:r>
              <a:rPr lang="en-US" dirty="0" smtClean="0">
                <a:latin typeface="Calibri" charset="0"/>
                <a:ea typeface="+mn-ea"/>
                <a:cs typeface="Calibri" charset="0"/>
              </a:rPr>
              <a:t>, </a:t>
            </a:r>
            <a:r>
              <a:rPr lang="en-US" dirty="0" err="1" smtClean="0">
                <a:latin typeface="Calibri" charset="0"/>
                <a:ea typeface="+mn-ea"/>
                <a:cs typeface="Calibri" charset="0"/>
              </a:rPr>
              <a:t>purifica</a:t>
            </a:r>
            <a:endParaRPr lang="en-US" dirty="0" smtClean="0">
              <a:latin typeface="Calibri" charset="0"/>
              <a:ea typeface="+mn-ea"/>
              <a:cs typeface="Calibri" charset="0"/>
            </a:endParaRPr>
          </a:p>
          <a:p>
            <a:pPr marL="0" indent="0" algn="l" rtl="0" eaLnBrk="1" hangingPunct="1">
              <a:spcBef>
                <a:spcPts val="0"/>
              </a:spcBef>
              <a:buNone/>
              <a:tabLst>
                <a:tab pos="519113" algn="l"/>
              </a:tabLst>
              <a:defRPr/>
            </a:pPr>
            <a:r>
              <a:rPr lang="en-US" dirty="0" smtClean="0">
                <a:latin typeface="Calibri" charset="0"/>
                <a:ea typeface="+mn-ea"/>
                <a:cs typeface="Calibri" charset="0"/>
              </a:rPr>
              <a:t>27 </a:t>
            </a:r>
            <a:r>
              <a:rPr lang="en-US" dirty="0" err="1" smtClean="0">
                <a:latin typeface="Calibri" charset="0"/>
                <a:ea typeface="+mn-ea"/>
                <a:cs typeface="Calibri" charset="0"/>
              </a:rPr>
              <a:t>Presentar</a:t>
            </a:r>
            <a:r>
              <a:rPr lang="en-US" dirty="0" smtClean="0">
                <a:latin typeface="Calibri" charset="0"/>
                <a:ea typeface="+mn-ea"/>
                <a:cs typeface="Calibri" charset="0"/>
              </a:rPr>
              <a:t> </a:t>
            </a:r>
            <a:r>
              <a:rPr lang="en-US" dirty="0" err="1" smtClean="0">
                <a:latin typeface="Calibri" charset="0"/>
                <a:ea typeface="+mn-ea"/>
                <a:cs typeface="Calibri" charset="0"/>
              </a:rPr>
              <a:t>en</a:t>
            </a:r>
            <a:r>
              <a:rPr lang="en-US" dirty="0" smtClean="0">
                <a:latin typeface="Calibri" charset="0"/>
                <a:ea typeface="+mn-ea"/>
                <a:cs typeface="Calibri" charset="0"/>
              </a:rPr>
              <a:t> </a:t>
            </a:r>
            <a:r>
              <a:rPr lang="en-US" dirty="0" err="1" smtClean="0">
                <a:latin typeface="Calibri" charset="0"/>
                <a:ea typeface="+mn-ea"/>
                <a:cs typeface="Calibri" charset="0"/>
              </a:rPr>
              <a:t>gloria</a:t>
            </a:r>
            <a:r>
              <a:rPr lang="en-US" dirty="0" smtClean="0">
                <a:latin typeface="Calibri" charset="0"/>
                <a:ea typeface="+mn-ea"/>
                <a:cs typeface="Calibri" charset="0"/>
              </a:rPr>
              <a:t>, </a:t>
            </a:r>
            <a:r>
              <a:rPr lang="en-US" dirty="0">
                <a:latin typeface="Calibri" charset="0"/>
                <a:ea typeface="+mn-ea"/>
                <a:cs typeface="Calibri" charset="0"/>
              </a:rPr>
              <a:t>s</a:t>
            </a:r>
            <a:r>
              <a:rPr lang="en-US" dirty="0" smtClean="0">
                <a:latin typeface="Calibri" charset="0"/>
                <a:ea typeface="+mn-ea"/>
                <a:cs typeface="Calibri" charset="0"/>
              </a:rPr>
              <a:t>in </a:t>
            </a:r>
            <a:r>
              <a:rPr lang="en-US" dirty="0" err="1">
                <a:latin typeface="Calibri" charset="0"/>
                <a:ea typeface="+mn-ea"/>
                <a:cs typeface="Calibri" charset="0"/>
              </a:rPr>
              <a:t>i</a:t>
            </a:r>
            <a:r>
              <a:rPr lang="en-US" dirty="0" err="1" smtClean="0">
                <a:latin typeface="Calibri" charset="0"/>
                <a:ea typeface="+mn-ea"/>
                <a:cs typeface="Calibri" charset="0"/>
              </a:rPr>
              <a:t>mperfección</a:t>
            </a:r>
            <a:r>
              <a:rPr lang="en-US" dirty="0" smtClean="0">
                <a:latin typeface="Calibri" charset="0"/>
                <a:ea typeface="+mn-ea"/>
                <a:cs typeface="Calibri" charset="0"/>
              </a:rPr>
              <a:t>, </a:t>
            </a:r>
            <a:r>
              <a:rPr lang="en-US" dirty="0" err="1">
                <a:latin typeface="Calibri" charset="0"/>
                <a:ea typeface="+mn-ea"/>
                <a:cs typeface="Calibri" charset="0"/>
              </a:rPr>
              <a:t>s</a:t>
            </a:r>
            <a:r>
              <a:rPr lang="en-US" dirty="0" err="1" smtClean="0">
                <a:latin typeface="Calibri" charset="0"/>
                <a:ea typeface="+mn-ea"/>
                <a:cs typeface="Calibri" charset="0"/>
              </a:rPr>
              <a:t>anta</a:t>
            </a:r>
            <a:endParaRPr lang="en-US" dirty="0" smtClean="0">
              <a:latin typeface="Calibri" charset="0"/>
              <a:ea typeface="+mn-ea"/>
              <a:cs typeface="Calibri" charset="0"/>
            </a:endParaRPr>
          </a:p>
          <a:p>
            <a:pPr marL="0" indent="0" algn="l" rtl="0" eaLnBrk="1" hangingPunct="1">
              <a:spcBef>
                <a:spcPts val="0"/>
              </a:spcBef>
              <a:buNone/>
              <a:tabLst>
                <a:tab pos="519113" algn="l"/>
              </a:tabLst>
              <a:defRPr/>
            </a:pPr>
            <a:r>
              <a:rPr lang="en-US" dirty="0" smtClean="0">
                <a:latin typeface="Calibri" charset="0"/>
                <a:ea typeface="+mn-ea"/>
                <a:cs typeface="Calibri" charset="0"/>
              </a:rPr>
              <a:t>28 </a:t>
            </a:r>
            <a:r>
              <a:rPr lang="en-US" dirty="0" err="1" smtClean="0">
                <a:latin typeface="Calibri" charset="0"/>
                <a:ea typeface="+mn-ea"/>
                <a:cs typeface="Calibri" charset="0"/>
              </a:rPr>
              <a:t>Ama</a:t>
            </a:r>
            <a:r>
              <a:rPr lang="en-US" dirty="0" smtClean="0">
                <a:latin typeface="Calibri" charset="0"/>
                <a:ea typeface="+mn-ea"/>
                <a:cs typeface="Calibri" charset="0"/>
              </a:rPr>
              <a:t> </a:t>
            </a:r>
            <a:r>
              <a:rPr lang="en-US" dirty="0" smtClean="0">
                <a:latin typeface="Calibri" charset="0"/>
                <a:ea typeface="+mn-ea"/>
                <a:cs typeface="Calibri" charset="0"/>
              </a:rPr>
              <a:t>como propio cuerpo</a:t>
            </a:r>
          </a:p>
          <a:p>
            <a:pPr marL="0" indent="0" algn="l" rtl="0" eaLnBrk="1" hangingPunct="1">
              <a:spcBef>
                <a:spcPts val="0"/>
              </a:spcBef>
              <a:buNone/>
              <a:tabLst>
                <a:tab pos="519113" algn="l"/>
              </a:tabLst>
              <a:defRPr/>
            </a:pPr>
            <a:r>
              <a:rPr lang="en-US" dirty="0" smtClean="0">
                <a:latin typeface="Calibri" charset="0"/>
                <a:ea typeface="+mn-ea"/>
                <a:cs typeface="Calibri" charset="0"/>
              </a:rPr>
              <a:t>29 </a:t>
            </a:r>
            <a:r>
              <a:rPr lang="en-US" dirty="0" err="1" smtClean="0">
                <a:latin typeface="Calibri" charset="0"/>
                <a:ea typeface="+mn-ea"/>
                <a:cs typeface="Calibri" charset="0"/>
              </a:rPr>
              <a:t>Sustenta</a:t>
            </a:r>
            <a:r>
              <a:rPr lang="en-US" dirty="0" smtClean="0">
                <a:latin typeface="Calibri" charset="0"/>
                <a:ea typeface="+mn-ea"/>
                <a:cs typeface="Calibri" charset="0"/>
              </a:rPr>
              <a:t> </a:t>
            </a:r>
            <a:r>
              <a:rPr lang="en-US" dirty="0" smtClean="0">
                <a:latin typeface="Calibri" charset="0"/>
                <a:ea typeface="+mn-ea"/>
                <a:cs typeface="Calibri" charset="0"/>
              </a:rPr>
              <a:t>(alimenta, </a:t>
            </a:r>
            <a:r>
              <a:rPr lang="en-US" dirty="0" smtClean="0">
                <a:latin typeface="Calibri" charset="0"/>
                <a:ea typeface="+mn-ea"/>
                <a:cs typeface="Calibri" charset="0"/>
              </a:rPr>
              <a:t>causa </a:t>
            </a:r>
            <a:r>
              <a:rPr lang="en-US" dirty="0" smtClean="0">
                <a:latin typeface="Calibri" charset="0"/>
                <a:ea typeface="+mn-ea"/>
                <a:cs typeface="Calibri" charset="0"/>
              </a:rPr>
              <a:t>el crecimiento)</a:t>
            </a:r>
          </a:p>
          <a:p>
            <a:pPr marL="519113" indent="-519113" algn="l" rtl="0" eaLnBrk="1" hangingPunct="1">
              <a:spcBef>
                <a:spcPts val="0"/>
              </a:spcBef>
              <a:buNone/>
              <a:tabLst>
                <a:tab pos="519113" algn="l"/>
              </a:tabLst>
              <a:defRPr/>
            </a:pPr>
            <a:r>
              <a:rPr lang="en-US" dirty="0" smtClean="0">
                <a:latin typeface="Calibri" charset="0"/>
                <a:ea typeface="+mn-ea"/>
                <a:cs typeface="Calibri" charset="0"/>
              </a:rPr>
              <a:t>29 </a:t>
            </a:r>
            <a:r>
              <a:rPr lang="en-US" dirty="0" err="1" smtClean="0">
                <a:latin typeface="Calibri" charset="0"/>
                <a:ea typeface="+mn-ea"/>
                <a:cs typeface="Calibri" charset="0"/>
              </a:rPr>
              <a:t>Cuida</a:t>
            </a:r>
            <a:r>
              <a:rPr lang="en-US" dirty="0" smtClean="0">
                <a:latin typeface="Calibri" charset="0"/>
                <a:ea typeface="+mn-ea"/>
                <a:cs typeface="Calibri" charset="0"/>
              </a:rPr>
              <a:t> (</a:t>
            </a:r>
            <a:r>
              <a:rPr lang="en-US" dirty="0" err="1" smtClean="0">
                <a:latin typeface="Calibri" charset="0"/>
                <a:ea typeface="+mn-ea"/>
                <a:cs typeface="Calibri" charset="0"/>
              </a:rPr>
              <a:t>quiere</a:t>
            </a:r>
            <a:r>
              <a:rPr lang="en-US" dirty="0" smtClean="0">
                <a:latin typeface="Calibri" charset="0"/>
                <a:ea typeface="+mn-ea"/>
                <a:cs typeface="Calibri" charset="0"/>
              </a:rPr>
              <a:t>, </a:t>
            </a:r>
            <a:r>
              <a:rPr lang="en-US" dirty="0" smtClean="0">
                <a:latin typeface="Calibri" charset="0"/>
                <a:ea typeface="+mn-ea"/>
                <a:cs typeface="Calibri" charset="0"/>
              </a:rPr>
              <a:t>sensible a las necesidades)</a:t>
            </a:r>
          </a:p>
          <a:p>
            <a:pPr marL="0" indent="0" algn="l" rtl="0" eaLnBrk="1" hangingPunct="1">
              <a:spcBef>
                <a:spcPts val="0"/>
              </a:spcBef>
              <a:buNone/>
              <a:tabLst>
                <a:tab pos="519113" algn="l"/>
              </a:tabLst>
              <a:defRPr/>
            </a:pPr>
            <a:r>
              <a:rPr lang="en-US" dirty="0" smtClean="0">
                <a:latin typeface="Calibri" charset="0"/>
                <a:ea typeface="+mn-ea"/>
                <a:cs typeface="Calibri" charset="0"/>
              </a:rPr>
              <a:t>30 </a:t>
            </a:r>
            <a:r>
              <a:rPr lang="en-US" dirty="0" err="1" smtClean="0">
                <a:latin typeface="Calibri" charset="0"/>
                <a:ea typeface="+mn-ea"/>
                <a:cs typeface="Calibri" charset="0"/>
              </a:rPr>
              <a:t>Unido</a:t>
            </a:r>
            <a:r>
              <a:rPr lang="en-US" dirty="0" smtClean="0">
                <a:latin typeface="Calibri" charset="0"/>
                <a:ea typeface="+mn-ea"/>
                <a:cs typeface="Calibri" charset="0"/>
              </a:rPr>
              <a:t> </a:t>
            </a:r>
            <a:r>
              <a:rPr lang="en-US" dirty="0" smtClean="0">
                <a:latin typeface="Calibri" charset="0"/>
                <a:ea typeface="+mn-ea"/>
                <a:cs typeface="Calibri" charset="0"/>
              </a:rPr>
              <a:t>con (en acción y propósito)</a:t>
            </a:r>
          </a:p>
          <a:p>
            <a:pPr marL="0" indent="0" algn="l" rtl="0" eaLnBrk="1" hangingPunct="1">
              <a:spcBef>
                <a:spcPts val="0"/>
              </a:spcBef>
              <a:buNone/>
              <a:tabLst>
                <a:tab pos="519113" algn="l"/>
              </a:tabLst>
              <a:defRPr/>
            </a:pPr>
            <a:r>
              <a:rPr lang="en-US" dirty="0" smtClean="0">
                <a:latin typeface="Calibri" charset="0"/>
                <a:ea typeface="+mn-ea"/>
                <a:cs typeface="Calibri" charset="0"/>
              </a:rPr>
              <a:t>33 Ama como a sí mismo</a:t>
            </a:r>
          </a:p>
        </p:txBody>
      </p:sp>
    </p:spTree>
    <p:extLst>
      <p:ext uri="{BB962C8B-B14F-4D97-AF65-F5344CB8AC3E}">
        <p14:creationId xmlns:p14="http://schemas.microsoft.com/office/powerpoint/2010/main" val="557651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algn="l" rtl="0"/>
            <a:r>
              <a:rPr lang="en-US" altLang="en-US" dirty="0" smtClean="0"/>
              <a:t>El </a:t>
            </a:r>
            <a:r>
              <a:rPr lang="en-US" altLang="en-US" dirty="0" err="1" smtClean="0"/>
              <a:t>ser</a:t>
            </a:r>
            <a:r>
              <a:rPr lang="en-US" altLang="en-US" dirty="0" smtClean="0"/>
              <a:t> </a:t>
            </a:r>
            <a:r>
              <a:rPr lang="en-US" altLang="en-US" dirty="0" err="1" smtClean="0"/>
              <a:t>cabeza</a:t>
            </a:r>
            <a:r>
              <a:rPr lang="en-US" altLang="en-US" dirty="0" smtClean="0"/>
              <a:t> </a:t>
            </a:r>
            <a:r>
              <a:rPr lang="en-US" altLang="en-US" dirty="0" err="1" smtClean="0"/>
              <a:t>es</a:t>
            </a:r>
            <a:r>
              <a:rPr lang="en-US" altLang="en-US" dirty="0" smtClean="0"/>
              <a:t> </a:t>
            </a:r>
            <a:r>
              <a:rPr lang="en-US" altLang="en-US" dirty="0" smtClean="0"/>
              <a:t>difícil</a:t>
            </a:r>
          </a:p>
        </p:txBody>
      </p:sp>
      <p:sp>
        <p:nvSpPr>
          <p:cNvPr id="60419" name="Content Placeholder 3"/>
          <p:cNvSpPr>
            <a:spLocks noGrp="1"/>
          </p:cNvSpPr>
          <p:nvPr>
            <p:ph idx="1"/>
          </p:nvPr>
        </p:nvSpPr>
        <p:spPr>
          <a:xfrm>
            <a:off x="0" y="782964"/>
            <a:ext cx="9144000" cy="4284336"/>
          </a:xfrm>
        </p:spPr>
        <p:txBody>
          <a:bodyPr>
            <a:normAutofit lnSpcReduction="10000"/>
          </a:bodyPr>
          <a:lstStyle/>
          <a:p>
            <a:pPr marL="385763" indent="-385763">
              <a:lnSpc>
                <a:spcPct val="80000"/>
              </a:lnSpc>
              <a:buFontTx/>
              <a:buAutoNum type="arabicPeriod"/>
            </a:pPr>
            <a:r>
              <a:rPr lang="en-US" altLang="en-US" sz="2400" dirty="0" err="1" smtClean="0">
                <a:solidFill>
                  <a:srgbClr val="FFFF00"/>
                </a:solidFill>
              </a:rPr>
              <a:t>Proteger</a:t>
            </a:r>
            <a:r>
              <a:rPr lang="en-US" altLang="en-US" sz="2400" dirty="0" smtClean="0">
                <a:solidFill>
                  <a:srgbClr val="FFFF00"/>
                </a:solidFill>
              </a:rPr>
              <a:t>/</a:t>
            </a:r>
            <a:r>
              <a:rPr lang="en-US" altLang="en-US" sz="2400" dirty="0" err="1" smtClean="0">
                <a:solidFill>
                  <a:srgbClr val="FFFF00"/>
                </a:solidFill>
              </a:rPr>
              <a:t>proveer</a:t>
            </a:r>
            <a:r>
              <a:rPr lang="en-US" altLang="en-US" sz="2400" b="0" dirty="0" smtClean="0"/>
              <a:t>—valor</a:t>
            </a:r>
            <a:r>
              <a:rPr lang="en-US" altLang="en-US" sz="2400" b="0" dirty="0" smtClean="0"/>
              <a:t>, </a:t>
            </a:r>
            <a:r>
              <a:rPr lang="en-US" altLang="en-US" sz="2400" b="0" dirty="0" err="1" smtClean="0"/>
              <a:t>fuerza</a:t>
            </a:r>
            <a:r>
              <a:rPr lang="en-US" altLang="en-US" sz="2400" b="0" dirty="0"/>
              <a:t>, </a:t>
            </a:r>
            <a:r>
              <a:rPr lang="en-US" altLang="en-US" sz="2400" b="0" dirty="0" err="1"/>
              <a:t>habilidad</a:t>
            </a:r>
            <a:r>
              <a:rPr lang="en-US" altLang="en-US" sz="2400" b="0" dirty="0" smtClean="0"/>
              <a:t>, </a:t>
            </a:r>
            <a:r>
              <a:rPr lang="en-US" altLang="en-US" sz="2400" b="0" dirty="0" err="1" smtClean="0"/>
              <a:t>perserverancia</a:t>
            </a:r>
            <a:r>
              <a:rPr lang="en-US" altLang="en-US" sz="2400" b="0" dirty="0"/>
              <a:t>, sacrificio</a:t>
            </a:r>
          </a:p>
          <a:p>
            <a:pPr marL="385763" indent="-385763">
              <a:lnSpc>
                <a:spcPct val="80000"/>
              </a:lnSpc>
              <a:buFontTx/>
              <a:buAutoNum type="arabicPeriod"/>
            </a:pPr>
            <a:r>
              <a:rPr lang="en-US" altLang="en-US" sz="2400" dirty="0" err="1" smtClean="0">
                <a:solidFill>
                  <a:srgbClr val="FFFF00"/>
                </a:solidFill>
              </a:rPr>
              <a:t>Visión</a:t>
            </a:r>
            <a:r>
              <a:rPr lang="en-US" altLang="en-US" sz="2400" dirty="0" smtClean="0">
                <a:solidFill>
                  <a:srgbClr val="FFFF00"/>
                </a:solidFill>
              </a:rPr>
              <a:t> </a:t>
            </a:r>
            <a:r>
              <a:rPr lang="en-US" altLang="en-US" sz="2400" dirty="0" err="1" smtClean="0">
                <a:solidFill>
                  <a:srgbClr val="FFFF00"/>
                </a:solidFill>
              </a:rPr>
              <a:t>espiritual</a:t>
            </a:r>
            <a:r>
              <a:rPr lang="en-US" altLang="en-US" sz="2400" b="0" dirty="0" smtClean="0"/>
              <a:t>—</a:t>
            </a:r>
            <a:r>
              <a:rPr lang="en-US" altLang="en-US" sz="2400" b="0" dirty="0" err="1" smtClean="0"/>
              <a:t>conocimiento</a:t>
            </a:r>
            <a:r>
              <a:rPr lang="en-US" altLang="en-US" sz="2400" b="0" dirty="0"/>
              <a:t>, fe y </a:t>
            </a:r>
            <a:r>
              <a:rPr lang="en-US" altLang="en-US" sz="2400" b="0" dirty="0" err="1"/>
              <a:t>esperanza</a:t>
            </a:r>
            <a:r>
              <a:rPr lang="en-US" altLang="en-US" sz="2400" b="0" dirty="0"/>
              <a:t> </a:t>
            </a:r>
            <a:r>
              <a:rPr lang="en-US" altLang="en-US" sz="2400" b="0" dirty="0" smtClean="0"/>
              <a:t>e </a:t>
            </a:r>
            <a:r>
              <a:rPr lang="en-US" altLang="en-US" sz="2400" b="0" dirty="0" err="1" smtClean="0"/>
              <a:t>nprueba</a:t>
            </a:r>
            <a:endParaRPr lang="en-US" altLang="en-US" sz="2400" b="0" dirty="0"/>
          </a:p>
          <a:p>
            <a:pPr marL="385763" indent="-385763" algn="l" rtl="0">
              <a:lnSpc>
                <a:spcPct val="80000"/>
              </a:lnSpc>
              <a:buFontTx/>
              <a:buAutoNum type="arabicPeriod"/>
            </a:pPr>
            <a:r>
              <a:rPr lang="en-US" altLang="en-US" sz="2400" dirty="0" smtClean="0">
                <a:solidFill>
                  <a:srgbClr val="FFFF00"/>
                </a:solidFill>
              </a:rPr>
              <a:t>Resolver problemas</a:t>
            </a:r>
            <a:r>
              <a:rPr lang="en-US" altLang="en-US" sz="2400" b="0" dirty="0" smtClean="0"/>
              <a:t>—iniciador, reconciliador, </a:t>
            </a:r>
            <a:r>
              <a:rPr lang="en-US" altLang="en-US" sz="2400" b="0" dirty="0" smtClean="0"/>
              <a:t>1</a:t>
            </a:r>
            <a:r>
              <a:rPr lang="en-US" altLang="en-US" sz="2400" b="0" baseline="30000" dirty="0" smtClean="0"/>
              <a:t>ro</a:t>
            </a:r>
            <a:r>
              <a:rPr lang="en-US" altLang="en-US" sz="2400" b="0" dirty="0" smtClean="0"/>
              <a:t> </a:t>
            </a:r>
            <a:r>
              <a:rPr lang="en-US" altLang="en-US" sz="2400" b="0" dirty="0" err="1" smtClean="0"/>
              <a:t>en</a:t>
            </a:r>
            <a:r>
              <a:rPr lang="en-US" altLang="en-US" sz="2400" b="0" dirty="0" smtClean="0"/>
              <a:t> </a:t>
            </a:r>
            <a:r>
              <a:rPr lang="en-US" altLang="en-US" sz="2400" b="0" dirty="0" err="1" smtClean="0"/>
              <a:t>confesar</a:t>
            </a:r>
            <a:r>
              <a:rPr lang="en-US" altLang="en-US" sz="2400" b="0" dirty="0" smtClean="0"/>
              <a:t>, </a:t>
            </a:r>
            <a:r>
              <a:rPr lang="en-US" altLang="en-US" sz="2400" b="0" dirty="0" smtClean="0"/>
              <a:t>1</a:t>
            </a:r>
            <a:r>
              <a:rPr lang="en-US" altLang="en-US" sz="2400" b="0" baseline="30000" dirty="0"/>
              <a:t>o</a:t>
            </a:r>
            <a:r>
              <a:rPr lang="en-US" altLang="en-US" sz="2400" b="0" baseline="30000" dirty="0" smtClean="0"/>
              <a:t> </a:t>
            </a:r>
            <a:r>
              <a:rPr lang="en-US" altLang="en-US" sz="2400" b="0" dirty="0" err="1" smtClean="0"/>
              <a:t>en</a:t>
            </a:r>
            <a:r>
              <a:rPr lang="en-US" altLang="en-US" sz="2400" b="0" dirty="0" smtClean="0"/>
              <a:t> </a:t>
            </a:r>
            <a:r>
              <a:rPr lang="en-US" altLang="en-US" sz="2400" b="0" dirty="0" err="1" smtClean="0"/>
              <a:t>p</a:t>
            </a:r>
            <a:r>
              <a:rPr lang="en-US" altLang="en-US" sz="2400" b="0" dirty="0" err="1" smtClean="0"/>
              <a:t>erdonar</a:t>
            </a:r>
            <a:endParaRPr lang="en-US" altLang="en-US" sz="2400" b="0" dirty="0" smtClean="0"/>
          </a:p>
          <a:p>
            <a:pPr marL="385763" indent="-385763">
              <a:lnSpc>
                <a:spcPct val="80000"/>
              </a:lnSpc>
              <a:buFontTx/>
              <a:buAutoNum type="arabicPeriod"/>
            </a:pPr>
            <a:r>
              <a:rPr lang="en-US" altLang="en-US" sz="2400" dirty="0" err="1" smtClean="0">
                <a:solidFill>
                  <a:srgbClr val="FFFF00"/>
                </a:solidFill>
              </a:rPr>
              <a:t>Decidir</a:t>
            </a:r>
            <a:r>
              <a:rPr lang="en-US" altLang="en-US" sz="2400" b="0" dirty="0" smtClean="0"/>
              <a:t>—</a:t>
            </a:r>
            <a:r>
              <a:rPr lang="en-US" altLang="en-US" sz="2400" b="0" dirty="0" err="1" smtClean="0"/>
              <a:t>tomando</a:t>
            </a:r>
            <a:r>
              <a:rPr lang="en-US" altLang="en-US" sz="2400" b="0" dirty="0" smtClean="0"/>
              <a:t> y </a:t>
            </a:r>
            <a:r>
              <a:rPr lang="en-US" altLang="en-US" sz="2400" b="0" dirty="0" err="1" smtClean="0"/>
              <a:t>siguiendo</a:t>
            </a:r>
            <a:r>
              <a:rPr lang="en-US" altLang="en-US" sz="2400" b="0" dirty="0" smtClean="0"/>
              <a:t> con</a:t>
            </a:r>
            <a:r>
              <a:rPr lang="en-US" altLang="en-US" sz="2400" b="0" dirty="0" smtClean="0"/>
              <a:t>, </a:t>
            </a:r>
            <a:r>
              <a:rPr lang="en-US" altLang="en-US" sz="2400" b="0" dirty="0"/>
              <a:t>y </a:t>
            </a:r>
            <a:r>
              <a:rPr lang="en-US" altLang="en-US" sz="2400" b="0" dirty="0" err="1" smtClean="0"/>
              <a:t>aceptando</a:t>
            </a:r>
            <a:r>
              <a:rPr lang="en-US" altLang="en-US" sz="2400" b="0" dirty="0" smtClean="0"/>
              <a:t> la </a:t>
            </a:r>
            <a:r>
              <a:rPr lang="en-US" altLang="en-US" sz="2400" b="0" dirty="0" smtClean="0"/>
              <a:t>culpa </a:t>
            </a:r>
            <a:r>
              <a:rPr lang="en-US" altLang="en-US" sz="2400" b="0" dirty="0" err="1" smtClean="0"/>
              <a:t>por</a:t>
            </a:r>
            <a:r>
              <a:rPr lang="en-US" altLang="en-US" sz="2400" b="0" dirty="0" smtClean="0"/>
              <a:t> </a:t>
            </a:r>
            <a:r>
              <a:rPr lang="en-US" altLang="en-US" sz="2400" b="0" dirty="0"/>
              <a:t>decisiones desagradables </a:t>
            </a:r>
            <a:r>
              <a:rPr lang="en-US" altLang="en-US" sz="2400" b="0" dirty="0" err="1"/>
              <a:t>basadas</a:t>
            </a:r>
            <a:r>
              <a:rPr lang="en-US" altLang="en-US" sz="2400" b="0" dirty="0"/>
              <a:t> </a:t>
            </a:r>
            <a:r>
              <a:rPr lang="en-US" altLang="en-US" sz="2400" b="0" dirty="0" err="1" smtClean="0"/>
              <a:t>en</a:t>
            </a:r>
            <a:r>
              <a:rPr lang="en-US" altLang="en-US" sz="2400" b="0" dirty="0" smtClean="0"/>
              <a:t> </a:t>
            </a:r>
            <a:r>
              <a:rPr lang="en-US" altLang="en-US" sz="2400" b="0" dirty="0" err="1" smtClean="0"/>
              <a:t>valores</a:t>
            </a:r>
            <a:r>
              <a:rPr lang="en-US" altLang="en-US" sz="2400" b="0" dirty="0" smtClean="0"/>
              <a:t> </a:t>
            </a:r>
            <a:r>
              <a:rPr lang="en-US" altLang="en-US" sz="2400" b="0" dirty="0" err="1" smtClean="0"/>
              <a:t>inmutables</a:t>
            </a:r>
            <a:r>
              <a:rPr lang="en-US" altLang="en-US" sz="2400" b="0" dirty="0" smtClean="0"/>
              <a:t> </a:t>
            </a:r>
            <a:r>
              <a:rPr lang="en-US" altLang="en-US" sz="2400" b="0" dirty="0"/>
              <a:t>(pero sin saber el futuro</a:t>
            </a:r>
            <a:r>
              <a:rPr lang="en-US" altLang="en-US" sz="2400" b="0" dirty="0" smtClean="0"/>
              <a:t>)</a:t>
            </a:r>
            <a:endParaRPr lang="en-US" altLang="en-US" sz="2400" b="0" dirty="0"/>
          </a:p>
          <a:p>
            <a:pPr marL="385763" indent="-385763">
              <a:lnSpc>
                <a:spcPct val="80000"/>
              </a:lnSpc>
              <a:buFontTx/>
              <a:buAutoNum type="arabicPeriod"/>
            </a:pPr>
            <a:r>
              <a:rPr lang="en-US" altLang="en-US" sz="2400" dirty="0" err="1" smtClean="0">
                <a:solidFill>
                  <a:srgbClr val="FFFF00"/>
                </a:solidFill>
              </a:rPr>
              <a:t>Sustentar</a:t>
            </a:r>
            <a:r>
              <a:rPr lang="en-US" altLang="en-US" sz="2400" b="0" dirty="0" smtClean="0"/>
              <a:t>—para </a:t>
            </a:r>
            <a:r>
              <a:rPr lang="en-US" altLang="en-US" sz="2400" b="0" dirty="0" smtClean="0"/>
              <a:t>el </a:t>
            </a:r>
            <a:r>
              <a:rPr lang="en-US" altLang="en-US" sz="2400" b="0" dirty="0" err="1" smtClean="0"/>
              <a:t>crecimiento</a:t>
            </a:r>
            <a:r>
              <a:rPr lang="en-US" altLang="en-US" sz="2400" b="0" dirty="0"/>
              <a:t> </a:t>
            </a:r>
            <a:r>
              <a:rPr lang="en-US" altLang="en-US" sz="2400" b="0" dirty="0" smtClean="0"/>
              <a:t>y</a:t>
            </a:r>
            <a:r>
              <a:rPr lang="en-US" altLang="en-US" sz="2400" b="0" dirty="0" smtClean="0"/>
              <a:t> </a:t>
            </a:r>
            <a:r>
              <a:rPr lang="en-US" altLang="en-US" sz="2400" b="0" dirty="0"/>
              <a:t>amonestación para </a:t>
            </a:r>
            <a:r>
              <a:rPr lang="en-US" altLang="en-US" sz="2400" b="0" dirty="0" err="1"/>
              <a:t>mejorar</a:t>
            </a:r>
            <a:r>
              <a:rPr lang="en-US" altLang="en-US" sz="2400" b="0" dirty="0"/>
              <a:t> </a:t>
            </a:r>
            <a:r>
              <a:rPr lang="en-US" altLang="en-US" sz="2400" b="0" dirty="0" smtClean="0"/>
              <a:t>(</a:t>
            </a:r>
            <a:r>
              <a:rPr lang="en-US" altLang="en-US" sz="2400" b="0" dirty="0" err="1"/>
              <a:t>E</a:t>
            </a:r>
            <a:r>
              <a:rPr lang="en-US" altLang="en-US" sz="2400" b="0" dirty="0" err="1" smtClean="0"/>
              <a:t>f</a:t>
            </a:r>
            <a:r>
              <a:rPr lang="en-US" altLang="en-US" sz="2400" b="0" dirty="0" smtClean="0"/>
              <a:t> </a:t>
            </a:r>
            <a:r>
              <a:rPr lang="en-US" altLang="en-US" sz="2400" b="0" dirty="0" smtClean="0"/>
              <a:t>6:4)</a:t>
            </a:r>
          </a:p>
          <a:p>
            <a:pPr marL="385763" indent="-385763" algn="l" rtl="0">
              <a:lnSpc>
                <a:spcPct val="80000"/>
              </a:lnSpc>
              <a:buFontTx/>
              <a:buAutoNum type="arabicPeriod"/>
            </a:pPr>
            <a:r>
              <a:rPr lang="en-US" altLang="en-US" sz="2400" dirty="0" err="1" smtClean="0">
                <a:solidFill>
                  <a:srgbClr val="FFFF00"/>
                </a:solidFill>
              </a:rPr>
              <a:t>Motivar</a:t>
            </a:r>
            <a:r>
              <a:rPr lang="en-US" altLang="en-US" sz="2400" b="0" dirty="0" smtClean="0"/>
              <a:t>—</a:t>
            </a:r>
            <a:r>
              <a:rPr lang="en-US" altLang="en-US" sz="2400" b="0" dirty="0" err="1" smtClean="0"/>
              <a:t>insta</a:t>
            </a:r>
            <a:r>
              <a:rPr lang="en-US" altLang="en-US" sz="2400" b="0" dirty="0" smtClean="0"/>
              <a:t> </a:t>
            </a:r>
            <a:r>
              <a:rPr lang="en-US" altLang="en-US" sz="2400" b="0" dirty="0" smtClean="0"/>
              <a:t>a otros a la acción, sin desanimarse ni disuadirse por la oposición o la dificultad</a:t>
            </a:r>
          </a:p>
          <a:p>
            <a:pPr marL="385763" indent="-385763" algn="l" rtl="0">
              <a:lnSpc>
                <a:spcPct val="80000"/>
              </a:lnSpc>
              <a:buFontTx/>
              <a:buAutoNum type="arabicPeriod"/>
            </a:pPr>
            <a:r>
              <a:rPr lang="en-US" altLang="en-US" sz="2400" dirty="0" err="1" smtClean="0">
                <a:solidFill>
                  <a:srgbClr val="FFFF00"/>
                </a:solidFill>
              </a:rPr>
              <a:t>Disciplinarse</a:t>
            </a:r>
            <a:r>
              <a:rPr lang="en-US" altLang="en-US" sz="2400" dirty="0" smtClean="0">
                <a:solidFill>
                  <a:srgbClr val="FFFF00"/>
                </a:solidFill>
              </a:rPr>
              <a:t> a </a:t>
            </a:r>
            <a:r>
              <a:rPr lang="en-US" altLang="en-US" sz="2400" dirty="0" err="1" smtClean="0">
                <a:solidFill>
                  <a:srgbClr val="FFFF00"/>
                </a:solidFill>
              </a:rPr>
              <a:t>sí</a:t>
            </a:r>
            <a:r>
              <a:rPr lang="en-US" altLang="en-US" sz="2400" dirty="0" smtClean="0">
                <a:solidFill>
                  <a:srgbClr val="FFFF00"/>
                </a:solidFill>
              </a:rPr>
              <a:t> </a:t>
            </a:r>
            <a:r>
              <a:rPr lang="en-US" altLang="en-US" sz="2400" dirty="0" err="1" smtClean="0">
                <a:solidFill>
                  <a:srgbClr val="FFFF00"/>
                </a:solidFill>
              </a:rPr>
              <a:t>mismo</a:t>
            </a:r>
            <a:r>
              <a:rPr lang="en-US" altLang="en-US" sz="2400" b="0" dirty="0" smtClean="0"/>
              <a:t>—</a:t>
            </a:r>
            <a:r>
              <a:rPr lang="en-US" altLang="en-US" sz="2400" b="0" dirty="0" err="1" smtClean="0"/>
              <a:t>espiritual</a:t>
            </a:r>
            <a:r>
              <a:rPr lang="en-US" altLang="en-US" sz="2400" b="0" dirty="0" smtClean="0"/>
              <a:t>, físico, emocional, financiero…</a:t>
            </a:r>
          </a:p>
          <a:p>
            <a:pPr marL="385763" indent="-385763" algn="l" rtl="0">
              <a:lnSpc>
                <a:spcPct val="80000"/>
              </a:lnSpc>
              <a:buFontTx/>
              <a:buAutoNum type="arabicPeriod"/>
            </a:pPr>
            <a:r>
              <a:rPr lang="en-US" altLang="en-US" sz="2400" dirty="0" smtClean="0">
                <a:solidFill>
                  <a:srgbClr val="FFFF00"/>
                </a:solidFill>
              </a:rPr>
              <a:t>Sacrificar humildemente</a:t>
            </a:r>
            <a:r>
              <a:rPr lang="en-US" altLang="en-US" sz="2400" b="0" dirty="0" smtClean="0"/>
              <a:t>—todas las </a:t>
            </a:r>
            <a:r>
              <a:rPr lang="en-US" altLang="en-US" sz="2400" b="0" dirty="0" err="1" smtClean="0"/>
              <a:t>acciones</a:t>
            </a:r>
            <a:r>
              <a:rPr lang="en-US" altLang="en-US" sz="2400" b="0" dirty="0" smtClean="0"/>
              <a:t>/</a:t>
            </a:r>
            <a:r>
              <a:rPr lang="en-US" altLang="en-US" sz="2400" b="0" dirty="0" err="1" smtClean="0"/>
              <a:t>decisiones</a:t>
            </a:r>
            <a:r>
              <a:rPr lang="en-US" altLang="en-US" sz="2400" b="0" dirty="0" smtClean="0"/>
              <a:t> </a:t>
            </a:r>
            <a:r>
              <a:rPr lang="en-US" altLang="en-US" sz="2400" b="0" dirty="0" smtClean="0"/>
              <a:t>no para el </a:t>
            </a:r>
            <a:r>
              <a:rPr lang="en-US" altLang="en-US" sz="2400" b="0" dirty="0" smtClean="0"/>
              <a:t>beneficio propio</a:t>
            </a:r>
            <a:endParaRPr lang="en-US" altLang="en-US" sz="2400" b="0" dirty="0"/>
          </a:p>
        </p:txBody>
      </p:sp>
      <p:sp>
        <p:nvSpPr>
          <p:cNvPr id="60420" name="Slide Number Placeholder 2"/>
          <p:cNvSpPr>
            <a:spLocks noGrp="1"/>
          </p:cNvSpPr>
          <p:nvPr>
            <p:ph type="sldNum" sz="quarter" idx="12"/>
          </p:nvPr>
        </p:nvSpPr>
        <p:spPr>
          <a:noFill/>
        </p:spPr>
        <p:txBody>
          <a:bodyPr/>
          <a:lstStyle>
            <a:lvl1pPr>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algn="l" rtl="0">
              <a:spcBef>
                <a:spcPct val="0"/>
              </a:spcBef>
              <a:buFontTx/>
              <a:buNone/>
            </a:pPr>
            <a:fld id="{64BEA765-B3EC-4D17-A8F7-DFFDC7C7C082}" type="slidenum">
              <a:rPr lang="en-US" altLang="en-US" sz="1200">
                <a:latin typeface="Arial" panose="020B0604020202020204" pitchFamily="34" charset="0"/>
              </a:rPr>
              <a:pPr algn="l" rtl="0">
                <a:spcBef>
                  <a:spcPct val="0"/>
                </a:spcBef>
                <a:buFontTx/>
                <a:buNone/>
              </a:pPr>
              <a:t>14</a:t>
            </a:fld>
            <a:endParaRPr lang="en-US" altLang="en-US" sz="1200">
              <a:latin typeface="Arial" panose="020B0604020202020204" pitchFamily="34" charset="0"/>
            </a:endParaRPr>
          </a:p>
        </p:txBody>
      </p:sp>
      <p:sp>
        <p:nvSpPr>
          <p:cNvPr id="2" name="TextBox 1"/>
          <p:cNvSpPr txBox="1"/>
          <p:nvPr/>
        </p:nvSpPr>
        <p:spPr>
          <a:xfrm>
            <a:off x="143719" y="4774912"/>
            <a:ext cx="8737922" cy="584775"/>
          </a:xfrm>
          <a:prstGeom prst="rect">
            <a:avLst/>
          </a:prstGeom>
          <a:solidFill>
            <a:schemeClr val="accent2"/>
          </a:solidFill>
          <a:ln>
            <a:solidFill>
              <a:schemeClr val="bg1"/>
            </a:solidFill>
          </a:ln>
        </p:spPr>
        <p:txBody>
          <a:bodyPr wrap="square" rtlCol="0">
            <a:spAutoFit/>
          </a:bodyPr>
          <a:lstStyle/>
          <a:p>
            <a:pPr algn="ctr" rtl="0"/>
            <a:r>
              <a:rPr lang="en-US" sz="3200" b="1" dirty="0" smtClean="0">
                <a:solidFill>
                  <a:srgbClr val="FFFF00"/>
                </a:solidFill>
              </a:rPr>
              <a:t>Hombres: ¿Cuál es su plan para su familia?</a:t>
            </a:r>
            <a:endParaRPr lang="en-US" sz="3200" b="1" dirty="0">
              <a:solidFill>
                <a:srgbClr val="FFFF00"/>
              </a:solidFill>
            </a:endParaRPr>
          </a:p>
        </p:txBody>
      </p:sp>
    </p:spTree>
    <p:extLst>
      <p:ext uri="{BB962C8B-B14F-4D97-AF65-F5344CB8AC3E}">
        <p14:creationId xmlns:p14="http://schemas.microsoft.com/office/powerpoint/2010/main" val="369262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4"/>
          <p:cNvSpPr>
            <a:spLocks noGrp="1"/>
          </p:cNvSpPr>
          <p:nvPr>
            <p:ph type="sldNum" sz="quarter" idx="12"/>
          </p:nvPr>
        </p:nvSpPr>
        <p:spPr>
          <a:noFill/>
        </p:spPr>
        <p:txBody>
          <a:bodyPr/>
          <a:lstStyle>
            <a:lvl1pPr>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algn="l" rtl="0">
              <a:spcBef>
                <a:spcPct val="0"/>
              </a:spcBef>
              <a:buFontTx/>
              <a:buNone/>
            </a:pPr>
            <a:fld id="{17498D6D-4E98-421C-B12D-49007AD28B7C}" type="slidenum">
              <a:rPr lang="en-US" altLang="en-US" sz="1200">
                <a:latin typeface="Arial" panose="020B0604020202020204" pitchFamily="34" charset="0"/>
              </a:rPr>
              <a:pPr algn="l" rtl="0">
                <a:spcBef>
                  <a:spcPct val="0"/>
                </a:spcBef>
                <a:buFontTx/>
                <a:buNone/>
              </a:pPr>
              <a:t>15</a:t>
            </a:fld>
            <a:endParaRPr lang="en-US" altLang="en-US" sz="1200">
              <a:latin typeface="Arial" panose="020B0604020202020204" pitchFamily="34" charset="0"/>
            </a:endParaRPr>
          </a:p>
        </p:txBody>
      </p:sp>
      <p:sp>
        <p:nvSpPr>
          <p:cNvPr id="104451" name="Rectangle 2"/>
          <p:cNvSpPr>
            <a:spLocks noGrp="1" noChangeArrowheads="1"/>
          </p:cNvSpPr>
          <p:nvPr>
            <p:ph type="title"/>
          </p:nvPr>
        </p:nvSpPr>
        <p:spPr>
          <a:xfrm>
            <a:off x="0" y="369518"/>
            <a:ext cx="9144000" cy="457200"/>
          </a:xfrm>
        </p:spPr>
        <p:txBody>
          <a:bodyPr/>
          <a:lstStyle/>
          <a:p>
            <a:pPr rtl="0" eaLnBrk="1" hangingPunct="1">
              <a:lnSpc>
                <a:spcPct val="80000"/>
              </a:lnSpc>
            </a:pPr>
            <a:r>
              <a:rPr lang="en-US" altLang="en-US" dirty="0" err="1" smtClean="0"/>
              <a:t>Carácter</a:t>
            </a:r>
            <a:r>
              <a:rPr lang="en-US" altLang="en-US" dirty="0" smtClean="0"/>
              <a:t> </a:t>
            </a:r>
            <a:r>
              <a:rPr lang="en-US" altLang="en-US" dirty="0" err="1" smtClean="0"/>
              <a:t>masculino</a:t>
            </a:r>
            <a:r>
              <a:rPr lang="en-US" altLang="en-US" dirty="0" smtClean="0"/>
              <a:t> </a:t>
            </a:r>
            <a:r>
              <a:rPr lang="en-US" altLang="en-US" dirty="0" err="1" smtClean="0"/>
              <a:t>mandado</a:t>
            </a:r>
            <a:endParaRPr lang="en-US" altLang="en-US" dirty="0" smtClean="0"/>
          </a:p>
        </p:txBody>
      </p:sp>
      <p:sp>
        <p:nvSpPr>
          <p:cNvPr id="104452" name="Text Box 3"/>
          <p:cNvSpPr txBox="1">
            <a:spLocks noChangeArrowheads="1"/>
          </p:cNvSpPr>
          <p:nvPr/>
        </p:nvSpPr>
        <p:spPr bwMode="auto">
          <a:xfrm>
            <a:off x="304800" y="879019"/>
            <a:ext cx="8367386"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4950" indent="-234950">
              <a:spcBef>
                <a:spcPct val="20000"/>
              </a:spcBef>
              <a:buChar char="•"/>
              <a:defRPr sz="32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algn="l" rtl="0">
              <a:spcBef>
                <a:spcPct val="0"/>
              </a:spcBef>
              <a:buFontTx/>
              <a:buNone/>
            </a:pPr>
            <a:r>
              <a:rPr lang="en-US" altLang="en-US" sz="2000" i="1" u="sng" dirty="0">
                <a:solidFill>
                  <a:srgbClr val="FFFF00"/>
                </a:solidFill>
                <a:latin typeface="Arial" panose="020B0604020202020204" pitchFamily="34" charset="0"/>
              </a:rPr>
              <a:t>En general:</a:t>
            </a:r>
            <a:endParaRPr lang="en-US" altLang="en-US" sz="2000" i="1" dirty="0">
              <a:solidFill>
                <a:srgbClr val="FFFF00"/>
              </a:solidFill>
              <a:latin typeface="Arial" panose="020B0604020202020204" pitchFamily="34" charset="0"/>
            </a:endParaRPr>
          </a:p>
          <a:p>
            <a:pPr>
              <a:spcBef>
                <a:spcPct val="0"/>
              </a:spcBef>
            </a:pPr>
            <a:r>
              <a:rPr lang="en-US" altLang="en-US" sz="2000" b="0" dirty="0" smtClean="0">
                <a:latin typeface="Arial" panose="020B0604020202020204" pitchFamily="34" charset="0"/>
              </a:rPr>
              <a:t>Manos </a:t>
            </a:r>
            <a:r>
              <a:rPr lang="en-US" altLang="en-US" sz="2000" dirty="0" err="1" smtClean="0">
                <a:latin typeface="Arial" panose="020B0604020202020204" pitchFamily="34" charset="0"/>
              </a:rPr>
              <a:t>s</a:t>
            </a:r>
            <a:r>
              <a:rPr lang="en-US" altLang="en-US" sz="2000" dirty="0" err="1" smtClean="0">
                <a:latin typeface="Arial" panose="020B0604020202020204" pitchFamily="34" charset="0"/>
              </a:rPr>
              <a:t>antas</a:t>
            </a:r>
            <a:r>
              <a:rPr lang="en-US" altLang="en-US" sz="2000" b="0" dirty="0" smtClean="0">
                <a:latin typeface="Arial" panose="020B0604020202020204" pitchFamily="34" charset="0"/>
              </a:rPr>
              <a:t>, </a:t>
            </a:r>
            <a:r>
              <a:rPr lang="en-US" altLang="en-US" sz="2000" b="0" dirty="0">
                <a:latin typeface="Arial" panose="020B0604020202020204" pitchFamily="34" charset="0"/>
              </a:rPr>
              <a:t>oración (1 Tim 2:8)</a:t>
            </a:r>
          </a:p>
          <a:p>
            <a:pPr algn="l" rtl="0">
              <a:spcBef>
                <a:spcPct val="0"/>
              </a:spcBef>
            </a:pPr>
            <a:r>
              <a:rPr lang="en-US" altLang="en-US" sz="2000" dirty="0" err="1" smtClean="0">
                <a:latin typeface="Arial" panose="020B0604020202020204" pitchFamily="34" charset="0"/>
              </a:rPr>
              <a:t>Sobrio</a:t>
            </a:r>
            <a:r>
              <a:rPr lang="en-US" altLang="en-US" sz="2000" dirty="0" smtClean="0">
                <a:latin typeface="Arial" panose="020B0604020202020204" pitchFamily="34" charset="0"/>
              </a:rPr>
              <a:t>/</a:t>
            </a:r>
            <a:r>
              <a:rPr lang="en-US" altLang="en-US" sz="2000" dirty="0" err="1" smtClean="0">
                <a:latin typeface="Arial" panose="020B0604020202020204" pitchFamily="34" charset="0"/>
              </a:rPr>
              <a:t>prudentes</a:t>
            </a:r>
            <a:r>
              <a:rPr lang="en-US" altLang="en-US" sz="2000" dirty="0" smtClean="0">
                <a:latin typeface="Arial" panose="020B0604020202020204" pitchFamily="34" charset="0"/>
              </a:rPr>
              <a:t> </a:t>
            </a:r>
            <a:r>
              <a:rPr lang="en-US" altLang="en-US" sz="2000" b="0" dirty="0" smtClean="0">
                <a:latin typeface="Arial" panose="020B0604020202020204" pitchFamily="34" charset="0"/>
              </a:rPr>
              <a:t>(</a:t>
            </a:r>
            <a:r>
              <a:rPr lang="en-US" altLang="en-US" sz="2000" b="0" dirty="0">
                <a:latin typeface="Arial" panose="020B0604020202020204" pitchFamily="34" charset="0"/>
              </a:rPr>
              <a:t>Tito 2:2,6)</a:t>
            </a:r>
          </a:p>
          <a:p>
            <a:pPr algn="l" rtl="0">
              <a:spcBef>
                <a:spcPct val="0"/>
              </a:spcBef>
            </a:pPr>
            <a:r>
              <a:rPr lang="en-US" altLang="en-US" sz="2000" b="0" dirty="0" err="1">
                <a:latin typeface="Arial" panose="020B0604020202020204" pitchFamily="34" charset="0"/>
              </a:rPr>
              <a:t>Ejemplo</a:t>
            </a:r>
            <a:r>
              <a:rPr lang="en-US" altLang="en-US" sz="2000" b="0" dirty="0">
                <a:latin typeface="Arial" panose="020B0604020202020204" pitchFamily="34" charset="0"/>
              </a:rPr>
              <a:t> </a:t>
            </a:r>
            <a:r>
              <a:rPr lang="en-US" altLang="en-US" sz="2000" b="0" dirty="0" smtClean="0">
                <a:latin typeface="Arial" panose="020B0604020202020204" pitchFamily="34" charset="0"/>
              </a:rPr>
              <a:t>de </a:t>
            </a:r>
            <a:r>
              <a:rPr lang="en-US" altLang="en-US" sz="2000" b="0" dirty="0" err="1" smtClean="0">
                <a:latin typeface="Arial" panose="020B0604020202020204" pitchFamily="34" charset="0"/>
              </a:rPr>
              <a:t>i</a:t>
            </a:r>
            <a:r>
              <a:rPr lang="en-US" altLang="en-US" sz="2000" dirty="0" err="1" smtClean="0">
                <a:latin typeface="Arial" panose="020B0604020202020204" pitchFamily="34" charset="0"/>
              </a:rPr>
              <a:t>ntegridad</a:t>
            </a:r>
            <a:r>
              <a:rPr lang="en-US" altLang="en-US" sz="2000" dirty="0" smtClean="0">
                <a:latin typeface="Arial" panose="020B0604020202020204" pitchFamily="34" charset="0"/>
              </a:rPr>
              <a:t> </a:t>
            </a:r>
            <a:r>
              <a:rPr lang="en-US" altLang="en-US" sz="2000" b="0" dirty="0" smtClean="0">
                <a:latin typeface="Arial" panose="020B0604020202020204" pitchFamily="34" charset="0"/>
              </a:rPr>
              <a:t>(Tito </a:t>
            </a:r>
            <a:r>
              <a:rPr lang="en-US" altLang="en-US" sz="2000" b="0" dirty="0">
                <a:latin typeface="Arial" panose="020B0604020202020204" pitchFamily="34" charset="0"/>
              </a:rPr>
              <a:t>2:7)</a:t>
            </a:r>
          </a:p>
          <a:p>
            <a:pPr algn="l" rtl="0">
              <a:spcBef>
                <a:spcPct val="0"/>
              </a:spcBef>
            </a:pPr>
            <a:r>
              <a:rPr lang="en-US" altLang="en-US" sz="2000" dirty="0">
                <a:latin typeface="Arial" panose="020B0604020202020204" pitchFamily="34" charset="0"/>
              </a:rPr>
              <a:t>Sin ira </a:t>
            </a:r>
            <a:r>
              <a:rPr lang="en-US" altLang="en-US" sz="2000" dirty="0" err="1">
                <a:latin typeface="Arial" panose="020B0604020202020204" pitchFamily="34" charset="0"/>
              </a:rPr>
              <a:t>ni</a:t>
            </a:r>
            <a:r>
              <a:rPr lang="en-US" altLang="en-US" sz="2000" dirty="0">
                <a:latin typeface="Arial" panose="020B0604020202020204" pitchFamily="34" charset="0"/>
              </a:rPr>
              <a:t> </a:t>
            </a:r>
            <a:r>
              <a:rPr lang="en-US" altLang="en-US" sz="2000" dirty="0" err="1" smtClean="0">
                <a:latin typeface="Arial" panose="020B0604020202020204" pitchFamily="34" charset="0"/>
              </a:rPr>
              <a:t>discusiones</a:t>
            </a:r>
            <a:r>
              <a:rPr lang="en-US" altLang="en-US" sz="2000" dirty="0" smtClean="0">
                <a:latin typeface="Arial" panose="020B0604020202020204" pitchFamily="34" charset="0"/>
              </a:rPr>
              <a:t> </a:t>
            </a:r>
            <a:r>
              <a:rPr lang="en-US" altLang="en-US" sz="2000" b="0" dirty="0" smtClean="0">
                <a:latin typeface="Arial" panose="020B0604020202020204" pitchFamily="34" charset="0"/>
              </a:rPr>
              <a:t>(</a:t>
            </a:r>
            <a:r>
              <a:rPr lang="en-US" altLang="en-US" sz="2000" b="0" dirty="0">
                <a:latin typeface="Arial" panose="020B0604020202020204" pitchFamily="34" charset="0"/>
              </a:rPr>
              <a:t>1 </a:t>
            </a:r>
            <a:r>
              <a:rPr lang="en-US" altLang="en-US" sz="2000" b="0" dirty="0" smtClean="0">
                <a:latin typeface="Arial" panose="020B0604020202020204" pitchFamily="34" charset="0"/>
              </a:rPr>
              <a:t>Tim </a:t>
            </a:r>
            <a:r>
              <a:rPr lang="en-US" altLang="en-US" sz="2000" b="0" dirty="0">
                <a:latin typeface="Arial" panose="020B0604020202020204" pitchFamily="34" charset="0"/>
              </a:rPr>
              <a:t>2:8)</a:t>
            </a:r>
          </a:p>
          <a:p>
            <a:pPr algn="l" rtl="0">
              <a:spcBef>
                <a:spcPct val="0"/>
              </a:spcBef>
            </a:pPr>
            <a:r>
              <a:rPr lang="en-US" altLang="en-US" sz="2000" b="0" dirty="0" err="1" smtClean="0">
                <a:latin typeface="Arial" panose="020B0604020202020204" pitchFamily="34" charset="0"/>
              </a:rPr>
              <a:t>Ejemplo</a:t>
            </a:r>
            <a:r>
              <a:rPr lang="en-US" altLang="en-US" sz="2000" b="0" dirty="0" smtClean="0">
                <a:latin typeface="Arial" panose="020B0604020202020204" pitchFamily="34" charset="0"/>
              </a:rPr>
              <a:t>, </a:t>
            </a:r>
            <a:r>
              <a:rPr lang="en-US" altLang="en-US" sz="2000" dirty="0" err="1" smtClean="0">
                <a:latin typeface="Arial" panose="020B0604020202020204" pitchFamily="34" charset="0"/>
              </a:rPr>
              <a:t>dignos</a:t>
            </a:r>
            <a:r>
              <a:rPr lang="en-US" altLang="en-US" sz="2000" dirty="0" smtClean="0">
                <a:latin typeface="Arial" panose="020B0604020202020204" pitchFamily="34" charset="0"/>
              </a:rPr>
              <a:t> </a:t>
            </a:r>
            <a:r>
              <a:rPr lang="en-US" altLang="en-US" sz="2000" b="0" dirty="0" smtClean="0">
                <a:latin typeface="Arial" panose="020B0604020202020204" pitchFamily="34" charset="0"/>
              </a:rPr>
              <a:t>(</a:t>
            </a:r>
            <a:r>
              <a:rPr lang="en-US" altLang="en-US" sz="2000" b="0" dirty="0">
                <a:latin typeface="Arial" panose="020B0604020202020204" pitchFamily="34" charset="0"/>
              </a:rPr>
              <a:t>Tito 2:7)</a:t>
            </a:r>
          </a:p>
          <a:p>
            <a:pPr algn="l" rtl="0">
              <a:spcBef>
                <a:spcPct val="0"/>
              </a:spcBef>
            </a:pPr>
            <a:r>
              <a:rPr lang="en-US" altLang="en-US" sz="2000" dirty="0" smtClean="0">
                <a:latin typeface="Arial" panose="020B0604020202020204" pitchFamily="34" charset="0"/>
              </a:rPr>
              <a:t>Palabra </a:t>
            </a:r>
            <a:r>
              <a:rPr lang="en-US" altLang="en-US" sz="2000" dirty="0" err="1" smtClean="0">
                <a:latin typeface="Arial" panose="020B0604020202020204" pitchFamily="34" charset="0"/>
              </a:rPr>
              <a:t>sana</a:t>
            </a:r>
            <a:r>
              <a:rPr lang="en-US" altLang="en-US" sz="2000" dirty="0" smtClean="0">
                <a:latin typeface="Arial" panose="020B0604020202020204" pitchFamily="34" charset="0"/>
              </a:rPr>
              <a:t> </a:t>
            </a:r>
            <a:r>
              <a:rPr lang="en-US" altLang="en-US" sz="2000" b="0" dirty="0" smtClean="0">
                <a:latin typeface="Arial" panose="020B0604020202020204" pitchFamily="34" charset="0"/>
              </a:rPr>
              <a:t>(Tito </a:t>
            </a:r>
            <a:r>
              <a:rPr lang="en-US" altLang="en-US" sz="2000" b="0" dirty="0">
                <a:latin typeface="Arial" panose="020B0604020202020204" pitchFamily="34" charset="0"/>
              </a:rPr>
              <a:t>2:8)</a:t>
            </a:r>
          </a:p>
          <a:p>
            <a:pPr algn="l" rtl="0">
              <a:spcBef>
                <a:spcPct val="0"/>
              </a:spcBef>
              <a:buFontTx/>
              <a:buNone/>
            </a:pPr>
            <a:r>
              <a:rPr lang="en-US" altLang="en-US" sz="2000" i="1" u="sng" dirty="0">
                <a:solidFill>
                  <a:srgbClr val="FFFF00"/>
                </a:solidFill>
                <a:latin typeface="Arial" panose="020B0604020202020204" pitchFamily="34" charset="0"/>
              </a:rPr>
              <a:t>En casa:</a:t>
            </a:r>
          </a:p>
          <a:p>
            <a:pPr algn="l" rtl="0">
              <a:spcBef>
                <a:spcPct val="0"/>
              </a:spcBef>
            </a:pPr>
            <a:r>
              <a:rPr lang="en-US" altLang="en-US" sz="2000" dirty="0" smtClean="0">
                <a:latin typeface="Arial" panose="020B0604020202020204" pitchFamily="34" charset="0"/>
              </a:rPr>
              <a:t>Amor sacrificial </a:t>
            </a:r>
            <a:r>
              <a:rPr lang="en-US" altLang="en-US" sz="2000" b="0" dirty="0" smtClean="0">
                <a:latin typeface="Arial" panose="020B0604020202020204" pitchFamily="34" charset="0"/>
              </a:rPr>
              <a:t>a </a:t>
            </a:r>
            <a:r>
              <a:rPr lang="en-US" altLang="en-US" sz="2000" b="0" dirty="0">
                <a:latin typeface="Arial" panose="020B0604020202020204" pitchFamily="34" charset="0"/>
              </a:rPr>
              <a:t>la </a:t>
            </a:r>
            <a:r>
              <a:rPr lang="en-US" altLang="en-US" sz="2000" b="0" dirty="0" err="1">
                <a:latin typeface="Arial" panose="020B0604020202020204" pitchFamily="34" charset="0"/>
              </a:rPr>
              <a:t>esposa</a:t>
            </a:r>
            <a:r>
              <a:rPr lang="en-US" altLang="en-US" sz="2000" b="0" dirty="0" smtClean="0">
                <a:latin typeface="Arial" panose="020B0604020202020204" pitchFamily="34" charset="0"/>
              </a:rPr>
              <a:t>: </a:t>
            </a:r>
            <a:r>
              <a:rPr lang="en-US" altLang="en-US" sz="2000" dirty="0" err="1" smtClean="0">
                <a:latin typeface="Arial" panose="020B0604020202020204" pitchFamily="34" charset="0"/>
              </a:rPr>
              <a:t>purificando</a:t>
            </a:r>
            <a:r>
              <a:rPr lang="en-US" altLang="en-US" sz="2000" dirty="0">
                <a:latin typeface="Arial" panose="020B0604020202020204" pitchFamily="34" charset="0"/>
              </a:rPr>
              <a:t>, honrando</a:t>
            </a:r>
            <a:r>
              <a:rPr lang="en-US" altLang="en-US" sz="2000" b="0" dirty="0">
                <a:latin typeface="Arial" panose="020B0604020202020204" pitchFamily="34" charset="0"/>
              </a:rPr>
              <a:t>... </a:t>
            </a:r>
            <a:r>
              <a:rPr lang="en-US" altLang="en-US" sz="2000" b="0" dirty="0" smtClean="0">
                <a:latin typeface="Arial" panose="020B0604020202020204" pitchFamily="34" charset="0"/>
              </a:rPr>
              <a:t>(</a:t>
            </a:r>
            <a:r>
              <a:rPr lang="en-US" altLang="en-US" sz="2000" b="0" dirty="0" err="1" smtClean="0">
                <a:latin typeface="Arial" panose="020B0604020202020204" pitchFamily="34" charset="0"/>
              </a:rPr>
              <a:t>Ef</a:t>
            </a:r>
            <a:r>
              <a:rPr lang="en-US" altLang="en-US" sz="2000" b="0" dirty="0" smtClean="0">
                <a:latin typeface="Arial" panose="020B0604020202020204" pitchFamily="34" charset="0"/>
              </a:rPr>
              <a:t> 5:25-33</a:t>
            </a:r>
            <a:r>
              <a:rPr lang="en-US" altLang="en-US" sz="2000" b="0" dirty="0">
                <a:latin typeface="Arial" panose="020B0604020202020204" pitchFamily="34" charset="0"/>
              </a:rPr>
              <a:t>)</a:t>
            </a:r>
          </a:p>
          <a:p>
            <a:pPr algn="l" rtl="0">
              <a:spcBef>
                <a:spcPct val="0"/>
              </a:spcBef>
            </a:pPr>
            <a:r>
              <a:rPr lang="en-US" altLang="en-US" sz="2000" b="0" dirty="0" err="1" smtClean="0">
                <a:latin typeface="Arial" panose="020B0604020202020204" pitchFamily="34" charset="0"/>
              </a:rPr>
              <a:t>Con</a:t>
            </a:r>
            <a:r>
              <a:rPr lang="en-US" altLang="en-US" sz="2000" b="0" dirty="0" err="1" smtClean="0">
                <a:latin typeface="Arial" panose="020B0604020202020204" pitchFamily="34" charset="0"/>
              </a:rPr>
              <a:t>vivir</a:t>
            </a:r>
            <a:r>
              <a:rPr lang="en-US" altLang="en-US" sz="2000" b="0" dirty="0" smtClean="0">
                <a:latin typeface="Arial" panose="020B0604020202020204" pitchFamily="34" charset="0"/>
              </a:rPr>
              <a:t> </a:t>
            </a:r>
            <a:r>
              <a:rPr lang="en-US" altLang="en-US" sz="2000" b="0" dirty="0">
                <a:latin typeface="Arial" panose="020B0604020202020204" pitchFamily="34" charset="0"/>
              </a:rPr>
              <a:t>con </a:t>
            </a:r>
            <a:r>
              <a:rPr lang="en-US" altLang="en-US" sz="2000" b="0" dirty="0" err="1">
                <a:latin typeface="Arial" panose="020B0604020202020204" pitchFamily="34" charset="0"/>
              </a:rPr>
              <a:t>esposas</a:t>
            </a:r>
            <a:r>
              <a:rPr lang="en-US" altLang="en-US" sz="2000" b="0" dirty="0">
                <a:latin typeface="Arial" panose="020B0604020202020204" pitchFamily="34" charset="0"/>
              </a:rPr>
              <a:t> </a:t>
            </a:r>
            <a:r>
              <a:rPr lang="en-US" altLang="en-US" sz="2000" b="0" dirty="0" smtClean="0">
                <a:latin typeface="Arial" panose="020B0604020202020204" pitchFamily="34" charset="0"/>
              </a:rPr>
              <a:t>de </a:t>
            </a:r>
            <a:r>
              <a:rPr lang="en-US" altLang="en-US" sz="2000" b="0" dirty="0" err="1" smtClean="0">
                <a:latin typeface="Arial" panose="020B0604020202020204" pitchFamily="34" charset="0"/>
              </a:rPr>
              <a:t>manera</a:t>
            </a:r>
            <a:r>
              <a:rPr lang="en-US" altLang="en-US" sz="2000" b="0" dirty="0" smtClean="0">
                <a:latin typeface="Arial" panose="020B0604020202020204" pitchFamily="34" charset="0"/>
              </a:rPr>
              <a:t> </a:t>
            </a:r>
            <a:r>
              <a:rPr lang="en-US" altLang="en-US" sz="2000" dirty="0" err="1" smtClean="0">
                <a:latin typeface="Arial" panose="020B0604020202020204" pitchFamily="34" charset="0"/>
              </a:rPr>
              <a:t>comprensiva</a:t>
            </a:r>
            <a:r>
              <a:rPr lang="en-US" altLang="en-US" sz="2000" dirty="0" smtClean="0">
                <a:latin typeface="Arial" panose="020B0604020202020204" pitchFamily="34" charset="0"/>
              </a:rPr>
              <a:t> </a:t>
            </a:r>
            <a:r>
              <a:rPr lang="en-US" altLang="en-US" sz="2000" b="0" dirty="0" smtClean="0">
                <a:latin typeface="Arial" panose="020B0604020202020204" pitchFamily="34" charset="0"/>
              </a:rPr>
              <a:t>(</a:t>
            </a:r>
            <a:r>
              <a:rPr lang="en-US" altLang="en-US" sz="2000" b="0" dirty="0">
                <a:latin typeface="Arial" panose="020B0604020202020204" pitchFamily="34" charset="0"/>
              </a:rPr>
              <a:t>1 </a:t>
            </a:r>
            <a:r>
              <a:rPr lang="en-US" altLang="en-US" sz="2000" b="0" dirty="0" smtClean="0">
                <a:latin typeface="Arial" panose="020B0604020202020204" pitchFamily="34" charset="0"/>
              </a:rPr>
              <a:t>Ped </a:t>
            </a:r>
            <a:r>
              <a:rPr lang="en-US" altLang="en-US" sz="2000" b="0" dirty="0">
                <a:latin typeface="Arial" panose="020B0604020202020204" pitchFamily="34" charset="0"/>
              </a:rPr>
              <a:t>3:7)</a:t>
            </a:r>
          </a:p>
          <a:p>
            <a:pPr algn="l" rtl="0">
              <a:spcBef>
                <a:spcPct val="0"/>
              </a:spcBef>
            </a:pPr>
            <a:r>
              <a:rPr lang="en-US" altLang="en-US" sz="2000" dirty="0">
                <a:latin typeface="Arial" panose="020B0604020202020204" pitchFamily="34" charset="0"/>
              </a:rPr>
              <a:t>Ni amargo </a:t>
            </a:r>
            <a:r>
              <a:rPr lang="en-US" altLang="en-US" sz="2000" dirty="0" err="1">
                <a:latin typeface="Arial" panose="020B0604020202020204" pitchFamily="34" charset="0"/>
              </a:rPr>
              <a:t>ni</a:t>
            </a:r>
            <a:r>
              <a:rPr lang="en-US" altLang="en-US" sz="2000" dirty="0">
                <a:latin typeface="Arial" panose="020B0604020202020204" pitchFamily="34" charset="0"/>
              </a:rPr>
              <a:t> </a:t>
            </a:r>
            <a:r>
              <a:rPr lang="en-US" altLang="en-US" sz="2000" dirty="0" err="1" smtClean="0">
                <a:latin typeface="Arial" panose="020B0604020202020204" pitchFamily="34" charset="0"/>
              </a:rPr>
              <a:t>duro</a:t>
            </a:r>
            <a:r>
              <a:rPr lang="en-US" altLang="en-US" sz="2000" dirty="0" smtClean="0">
                <a:latin typeface="Arial" panose="020B0604020202020204" pitchFamily="34" charset="0"/>
              </a:rPr>
              <a:t> </a:t>
            </a:r>
            <a:r>
              <a:rPr lang="en-US" altLang="en-US" sz="2000" b="0" dirty="0" smtClean="0">
                <a:latin typeface="Arial" panose="020B0604020202020204" pitchFamily="34" charset="0"/>
              </a:rPr>
              <a:t>a </a:t>
            </a:r>
            <a:r>
              <a:rPr lang="en-US" altLang="en-US" sz="2000" b="0" dirty="0">
                <a:latin typeface="Arial" panose="020B0604020202020204" pitchFamily="34" charset="0"/>
              </a:rPr>
              <a:t>la esposa: emociones controladas (Col 3:19)</a:t>
            </a:r>
          </a:p>
          <a:p>
            <a:pPr algn="l" rtl="0">
              <a:spcBef>
                <a:spcPct val="0"/>
              </a:spcBef>
            </a:pPr>
            <a:r>
              <a:rPr lang="en-US" altLang="en-US" sz="2000" dirty="0" smtClean="0">
                <a:latin typeface="Arial" panose="020B0604020202020204" pitchFamily="34" charset="0"/>
              </a:rPr>
              <a:t>Dar honor </a:t>
            </a:r>
            <a:r>
              <a:rPr lang="en-US" altLang="en-US" sz="2000" b="0" dirty="0" smtClean="0">
                <a:latin typeface="Arial" panose="020B0604020202020204" pitchFamily="34" charset="0"/>
              </a:rPr>
              <a:t>a </a:t>
            </a:r>
            <a:r>
              <a:rPr lang="en-US" altLang="en-US" sz="2000" b="0" dirty="0">
                <a:latin typeface="Arial" panose="020B0604020202020204" pitchFamily="34" charset="0"/>
              </a:rPr>
              <a:t>las esposas como vaso más frágil (I </a:t>
            </a:r>
            <a:r>
              <a:rPr lang="en-US" altLang="en-US" sz="2000" b="0" dirty="0" smtClean="0">
                <a:latin typeface="Arial" panose="020B0604020202020204" pitchFamily="34" charset="0"/>
              </a:rPr>
              <a:t>Ped </a:t>
            </a:r>
            <a:r>
              <a:rPr lang="en-US" altLang="en-US" sz="2000" b="0" dirty="0">
                <a:latin typeface="Arial" panose="020B0604020202020204" pitchFamily="34" charset="0"/>
              </a:rPr>
              <a:t>3:7)</a:t>
            </a:r>
          </a:p>
          <a:p>
            <a:pPr algn="l" rtl="0">
              <a:spcBef>
                <a:spcPct val="0"/>
              </a:spcBef>
            </a:pPr>
            <a:r>
              <a:rPr lang="en-US" altLang="en-US" sz="2000" b="0" dirty="0" err="1" smtClean="0">
                <a:latin typeface="Arial" panose="020B0604020202020204" pitchFamily="34" charset="0"/>
              </a:rPr>
              <a:t>Gobernar</a:t>
            </a:r>
            <a:r>
              <a:rPr lang="en-US" altLang="en-US" sz="2000" b="0" dirty="0" smtClean="0">
                <a:latin typeface="Arial" panose="020B0604020202020204" pitchFamily="34" charset="0"/>
              </a:rPr>
              <a:t> [</a:t>
            </a:r>
            <a:r>
              <a:rPr lang="en-US" altLang="en-US" sz="2000" dirty="0" err="1" smtClean="0">
                <a:latin typeface="Arial" panose="020B0604020202020204" pitchFamily="34" charset="0"/>
              </a:rPr>
              <a:t>administrar</a:t>
            </a:r>
            <a:r>
              <a:rPr lang="en-US" altLang="en-US" sz="2000" b="0" dirty="0">
                <a:latin typeface="Arial" panose="020B0604020202020204" pitchFamily="34" charset="0"/>
              </a:rPr>
              <a:t>] </a:t>
            </a:r>
            <a:r>
              <a:rPr lang="en-US" altLang="en-US" sz="2000" b="0" dirty="0" err="1" smtClean="0">
                <a:latin typeface="Arial" panose="020B0604020202020204" pitchFamily="34" charset="0"/>
              </a:rPr>
              <a:t>b</a:t>
            </a:r>
            <a:r>
              <a:rPr lang="en-US" altLang="en-US" sz="2000" dirty="0" err="1" smtClean="0">
                <a:latin typeface="Arial" panose="020B0604020202020204" pitchFamily="34" charset="0"/>
              </a:rPr>
              <a:t>ien</a:t>
            </a:r>
            <a:r>
              <a:rPr lang="en-US" altLang="en-US" sz="2000" b="0" dirty="0" smtClean="0">
                <a:latin typeface="Arial" panose="020B0604020202020204" pitchFamily="34" charset="0"/>
              </a:rPr>
              <a:t>, la casa con </a:t>
            </a:r>
            <a:r>
              <a:rPr lang="en-US" altLang="en-US" sz="2000" dirty="0" err="1" smtClean="0">
                <a:latin typeface="Arial" panose="020B0604020202020204" pitchFamily="34" charset="0"/>
              </a:rPr>
              <a:t>digni</a:t>
            </a:r>
            <a:r>
              <a:rPr lang="en-US" altLang="en-US" sz="2000" dirty="0" err="1" smtClean="0">
                <a:latin typeface="Arial" panose="020B0604020202020204" pitchFamily="34" charset="0"/>
              </a:rPr>
              <a:t>dad</a:t>
            </a:r>
            <a:r>
              <a:rPr lang="en-US" altLang="en-US" sz="2000" dirty="0" smtClean="0">
                <a:latin typeface="Arial" panose="020B0604020202020204" pitchFamily="34" charset="0"/>
              </a:rPr>
              <a:t> </a:t>
            </a:r>
            <a:r>
              <a:rPr lang="en-US" altLang="en-US" sz="2000" b="0" dirty="0" smtClean="0">
                <a:latin typeface="Arial" panose="020B0604020202020204" pitchFamily="34" charset="0"/>
              </a:rPr>
              <a:t>(1 Tim </a:t>
            </a:r>
            <a:r>
              <a:rPr lang="en-US" altLang="en-US" sz="2000" b="0" dirty="0">
                <a:latin typeface="Arial" panose="020B0604020202020204" pitchFamily="34" charset="0"/>
              </a:rPr>
              <a:t>3:4,5)</a:t>
            </a:r>
          </a:p>
          <a:p>
            <a:pPr algn="l" rtl="0">
              <a:spcBef>
                <a:spcPct val="0"/>
              </a:spcBef>
            </a:pPr>
            <a:r>
              <a:rPr lang="en-US" altLang="en-US" sz="2000" dirty="0">
                <a:latin typeface="Arial" panose="020B0604020202020204" pitchFamily="34" charset="0"/>
              </a:rPr>
              <a:t>N</a:t>
            </a:r>
            <a:r>
              <a:rPr lang="en-US" altLang="en-US" sz="2000" dirty="0" smtClean="0">
                <a:latin typeface="Arial" panose="020B0604020202020204" pitchFamily="34" charset="0"/>
              </a:rPr>
              <a:t>o </a:t>
            </a:r>
            <a:r>
              <a:rPr lang="en-US" altLang="en-US" sz="2000" dirty="0" err="1" smtClean="0">
                <a:latin typeface="Arial" panose="020B0604020202020204" pitchFamily="34" charset="0"/>
              </a:rPr>
              <a:t>provocar</a:t>
            </a:r>
            <a:r>
              <a:rPr lang="en-US" altLang="en-US" sz="2000" dirty="0" smtClean="0">
                <a:latin typeface="Arial" panose="020B0604020202020204" pitchFamily="34" charset="0"/>
              </a:rPr>
              <a:t> </a:t>
            </a:r>
            <a:r>
              <a:rPr lang="en-US" altLang="en-US" sz="2000" b="0" dirty="0" smtClean="0">
                <a:latin typeface="Arial" panose="020B0604020202020204" pitchFamily="34" charset="0"/>
              </a:rPr>
              <a:t>a </a:t>
            </a:r>
            <a:r>
              <a:rPr lang="en-US" altLang="en-US" sz="2000" b="0" dirty="0" err="1" smtClean="0">
                <a:latin typeface="Arial" panose="020B0604020202020204" pitchFamily="34" charset="0"/>
              </a:rPr>
              <a:t>los</a:t>
            </a:r>
            <a:r>
              <a:rPr lang="en-US" altLang="en-US" sz="2000" b="0" dirty="0" smtClean="0">
                <a:latin typeface="Arial" panose="020B0604020202020204" pitchFamily="34" charset="0"/>
              </a:rPr>
              <a:t> </a:t>
            </a:r>
            <a:r>
              <a:rPr lang="en-US" altLang="en-US" sz="2000" b="0" dirty="0" err="1" smtClean="0">
                <a:latin typeface="Arial" panose="020B0604020202020204" pitchFamily="34" charset="0"/>
              </a:rPr>
              <a:t>hijos</a:t>
            </a:r>
            <a:r>
              <a:rPr lang="en-US" altLang="en-US" sz="2000" b="0" dirty="0" smtClean="0">
                <a:latin typeface="Arial" panose="020B0604020202020204" pitchFamily="34" charset="0"/>
              </a:rPr>
              <a:t> </a:t>
            </a:r>
            <a:r>
              <a:rPr lang="en-US" altLang="en-US" sz="2000" b="0" dirty="0" err="1" smtClean="0">
                <a:latin typeface="Arial" panose="020B0604020202020204" pitchFamily="34" charset="0"/>
              </a:rPr>
              <a:t>ni</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desanimarlos</a:t>
            </a:r>
            <a:r>
              <a:rPr lang="en-US" altLang="en-US" sz="2000" b="0" dirty="0" smtClean="0">
                <a:latin typeface="Arial" panose="020B0604020202020204" pitchFamily="34" charset="0"/>
              </a:rPr>
              <a:t> </a:t>
            </a:r>
            <a:r>
              <a:rPr lang="en-US" altLang="en-US" sz="2000" b="0" dirty="0">
                <a:latin typeface="Arial" panose="020B0604020202020204" pitchFamily="34" charset="0"/>
              </a:rPr>
              <a:t>(Col 3:21)</a:t>
            </a:r>
          </a:p>
          <a:p>
            <a:pPr algn="l" rtl="0">
              <a:spcBef>
                <a:spcPct val="0"/>
              </a:spcBef>
            </a:pPr>
            <a:r>
              <a:rPr lang="en-US" altLang="en-US" sz="2000" dirty="0" err="1" smtClean="0">
                <a:latin typeface="Arial" panose="020B0604020202020204" pitchFamily="34" charset="0"/>
              </a:rPr>
              <a:t>Sustentar</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disciplinar</a:t>
            </a:r>
            <a:r>
              <a:rPr lang="en-US" altLang="en-US" sz="2000" dirty="0" smtClean="0">
                <a:latin typeface="Arial" panose="020B0604020202020204" pitchFamily="34" charset="0"/>
              </a:rPr>
              <a:t>, </a:t>
            </a:r>
            <a:r>
              <a:rPr lang="en-US" altLang="en-US" sz="2000" dirty="0" err="1" smtClean="0">
                <a:latin typeface="Arial" panose="020B0604020202020204" pitchFamily="34" charset="0"/>
              </a:rPr>
              <a:t>amonestar</a:t>
            </a:r>
            <a:r>
              <a:rPr lang="en-US" altLang="en-US" sz="2000" dirty="0" smtClean="0">
                <a:latin typeface="Arial" panose="020B0604020202020204" pitchFamily="34" charset="0"/>
              </a:rPr>
              <a:t> </a:t>
            </a:r>
            <a:r>
              <a:rPr lang="en-US" altLang="en-US" sz="2000" b="0" dirty="0" smtClean="0">
                <a:latin typeface="Arial" panose="020B0604020202020204" pitchFamily="34" charset="0"/>
              </a:rPr>
              <a:t>a </a:t>
            </a:r>
            <a:r>
              <a:rPr lang="en-US" altLang="en-US" sz="2000" b="0" dirty="0" err="1" smtClean="0">
                <a:latin typeface="Arial" panose="020B0604020202020204" pitchFamily="34" charset="0"/>
              </a:rPr>
              <a:t>los</a:t>
            </a:r>
            <a:r>
              <a:rPr lang="en-US" altLang="en-US" sz="2000" b="0" dirty="0" smtClean="0">
                <a:latin typeface="Arial" panose="020B0604020202020204" pitchFamily="34" charset="0"/>
              </a:rPr>
              <a:t> </a:t>
            </a:r>
            <a:r>
              <a:rPr lang="en-US" altLang="en-US" sz="2000" b="0" dirty="0" err="1" smtClean="0">
                <a:latin typeface="Arial" panose="020B0604020202020204" pitchFamily="34" charset="0"/>
              </a:rPr>
              <a:t>hijos</a:t>
            </a:r>
            <a:r>
              <a:rPr lang="en-US" altLang="en-US" sz="2000" b="0" dirty="0" smtClean="0">
                <a:latin typeface="Arial" panose="020B0604020202020204" pitchFamily="34" charset="0"/>
              </a:rPr>
              <a:t> (</a:t>
            </a:r>
            <a:r>
              <a:rPr lang="en-US" altLang="en-US" sz="2000" b="0" dirty="0" err="1" smtClean="0">
                <a:latin typeface="Arial" panose="020B0604020202020204" pitchFamily="34" charset="0"/>
              </a:rPr>
              <a:t>Ef</a:t>
            </a:r>
            <a:r>
              <a:rPr lang="en-US" altLang="en-US" sz="2000" b="0" dirty="0" smtClean="0">
                <a:latin typeface="Arial" panose="020B0604020202020204" pitchFamily="34" charset="0"/>
              </a:rPr>
              <a:t> </a:t>
            </a:r>
            <a:r>
              <a:rPr lang="en-US" altLang="en-US" sz="2000" b="0" dirty="0" smtClean="0">
                <a:latin typeface="Arial" panose="020B0604020202020204" pitchFamily="34" charset="0"/>
              </a:rPr>
              <a:t>6:4</a:t>
            </a:r>
            <a:r>
              <a:rPr lang="en-US" altLang="en-US" sz="2000" b="0" dirty="0">
                <a:latin typeface="Arial" panose="020B0604020202020204" pitchFamily="34" charset="0"/>
              </a:rPr>
              <a:t>)</a:t>
            </a:r>
          </a:p>
        </p:txBody>
      </p:sp>
      <p:pic>
        <p:nvPicPr>
          <p:cNvPr id="6" name="Picture 5"/>
          <p:cNvPicPr>
            <a:picLocks noChangeAspect="1"/>
          </p:cNvPicPr>
          <p:nvPr/>
        </p:nvPicPr>
        <p:blipFill>
          <a:blip r:embed="rId3"/>
          <a:stretch>
            <a:fillRect/>
          </a:stretch>
        </p:blipFill>
        <p:spPr>
          <a:xfrm>
            <a:off x="5567018" y="1051119"/>
            <a:ext cx="3348382" cy="2092739"/>
          </a:xfrm>
          <a:prstGeom prst="rect">
            <a:avLst/>
          </a:prstGeom>
          <a:ln>
            <a:solidFill>
              <a:srgbClr val="FFFF00"/>
            </a:solidFill>
          </a:ln>
        </p:spPr>
      </p:pic>
    </p:spTree>
    <p:extLst>
      <p:ext uri="{BB962C8B-B14F-4D97-AF65-F5344CB8AC3E}">
        <p14:creationId xmlns:p14="http://schemas.microsoft.com/office/powerpoint/2010/main" val="365687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pPr algn="l" rtl="0"/>
            <a:r>
              <a:rPr lang="en-US" altLang="en-US" smtClean="0"/>
              <a:t>¿Estamos en guerra?</a:t>
            </a:r>
          </a:p>
        </p:txBody>
      </p:sp>
      <p:sp>
        <p:nvSpPr>
          <p:cNvPr id="13315" name="Content Placeholder 2"/>
          <p:cNvSpPr>
            <a:spLocks noGrp="1"/>
          </p:cNvSpPr>
          <p:nvPr>
            <p:ph idx="1"/>
          </p:nvPr>
        </p:nvSpPr>
        <p:spPr>
          <a:xfrm>
            <a:off x="59267" y="728133"/>
            <a:ext cx="8957733" cy="4986867"/>
          </a:xfrm>
        </p:spPr>
        <p:txBody>
          <a:bodyPr>
            <a:normAutofit fontScale="85000" lnSpcReduction="20000"/>
          </a:bodyPr>
          <a:lstStyle/>
          <a:p>
            <a:pPr marL="0" indent="0">
              <a:buNone/>
              <a:defRPr/>
            </a:pPr>
            <a:r>
              <a:rPr lang="es-ES" altLang="en-US" b="0" dirty="0"/>
              <a:t>22 Porque en el hombre interior me deleito con la ley de Dios, 23 pero veo otra ley en los miembros de mi cuerpo que </a:t>
            </a:r>
            <a:r>
              <a:rPr lang="es-ES" altLang="en-US" u="sng" dirty="0">
                <a:solidFill>
                  <a:srgbClr val="FFFF00"/>
                </a:solidFill>
              </a:rPr>
              <a:t>hace guerra contra la ley de mi mente</a:t>
            </a:r>
            <a:r>
              <a:rPr lang="es-ES" altLang="en-US" b="0" dirty="0"/>
              <a:t>, y me hace prisionero de la ley del pecado que está en mis miembros</a:t>
            </a:r>
            <a:r>
              <a:rPr lang="es-ES" altLang="en-US" b="0" dirty="0" smtClean="0"/>
              <a:t>. </a:t>
            </a:r>
            <a:r>
              <a:rPr lang="en-US" altLang="en-US" b="0" dirty="0" smtClean="0"/>
              <a:t>(</a:t>
            </a:r>
            <a:r>
              <a:rPr lang="en-US" altLang="en-US" b="0" dirty="0" smtClean="0"/>
              <a:t>Romanos 7:22-23)</a:t>
            </a:r>
          </a:p>
          <a:p>
            <a:pPr marL="0" indent="0" algn="l" rtl="0">
              <a:buNone/>
              <a:defRPr/>
            </a:pPr>
            <a:endParaRPr lang="en-US" b="0" dirty="0" smtClean="0"/>
          </a:p>
          <a:p>
            <a:pPr marL="0" indent="0">
              <a:buNone/>
              <a:defRPr/>
            </a:pPr>
            <a:r>
              <a:rPr lang="es-ES" baseline="30000" dirty="0"/>
              <a:t>10 </a:t>
            </a:r>
            <a:r>
              <a:rPr lang="es-ES" b="0" dirty="0"/>
              <a:t>Por lo demás, fortalézcanse en el Señor y en el poder de su fuerza. </a:t>
            </a:r>
            <a:r>
              <a:rPr lang="es-ES" baseline="30000" dirty="0"/>
              <a:t>11 </a:t>
            </a:r>
            <a:r>
              <a:rPr lang="es-ES" b="0" dirty="0"/>
              <a:t>Revístanse con toda la armadura de Dios para que puedan estar firmes contra las insidias del diablo. </a:t>
            </a:r>
            <a:r>
              <a:rPr lang="es-ES" b="0" dirty="0" smtClean="0"/>
              <a:t>12 </a:t>
            </a:r>
            <a:r>
              <a:rPr lang="es-ES" u="sng" dirty="0" smtClean="0">
                <a:solidFill>
                  <a:srgbClr val="FFFF00"/>
                </a:solidFill>
              </a:rPr>
              <a:t>Porque </a:t>
            </a:r>
            <a:r>
              <a:rPr lang="es-ES" u="sng" dirty="0">
                <a:solidFill>
                  <a:srgbClr val="FFFF00"/>
                </a:solidFill>
              </a:rPr>
              <a:t>nuestra lucha no es contra sangre y carne, sino contra principados, contra potestades, contra los poderes de este mundo de tinieblas, contra las fuerzas espirituales de maldad en las regiones </a:t>
            </a:r>
            <a:r>
              <a:rPr lang="es-ES" u="sng" dirty="0" smtClean="0">
                <a:solidFill>
                  <a:srgbClr val="FFFF00"/>
                </a:solidFill>
              </a:rPr>
              <a:t>celestes. </a:t>
            </a:r>
            <a:r>
              <a:rPr lang="es-ES" b="0" dirty="0" smtClean="0"/>
              <a:t>13 </a:t>
            </a:r>
            <a:r>
              <a:rPr lang="es-ES" b="0" dirty="0"/>
              <a:t>Por tanto, tomen toda la armadura de Dios, para que puedan resistir en el día malo, y habiéndolo hecho todo, estar firmes</a:t>
            </a:r>
            <a:r>
              <a:rPr lang="es-ES" b="0" dirty="0" smtClean="0"/>
              <a:t>.</a:t>
            </a:r>
            <a:r>
              <a:rPr lang="en-US" b="0" dirty="0"/>
              <a:t> </a:t>
            </a:r>
            <a:r>
              <a:rPr lang="en-US" b="0" dirty="0" smtClean="0"/>
              <a:t>(</a:t>
            </a:r>
            <a:r>
              <a:rPr lang="en-US" b="0" dirty="0" err="1" smtClean="0"/>
              <a:t>Ef</a:t>
            </a:r>
            <a:r>
              <a:rPr lang="en-US" b="0" dirty="0" smtClean="0"/>
              <a:t> </a:t>
            </a:r>
            <a:r>
              <a:rPr lang="en-US" b="0" dirty="0" smtClean="0"/>
              <a:t>6:10-13</a:t>
            </a:r>
            <a:r>
              <a:rPr lang="en-US" b="0" dirty="0" smtClean="0"/>
              <a:t>)</a:t>
            </a:r>
            <a:endParaRPr lang="en-US" altLang="en-US" b="0" dirty="0" smtClean="0"/>
          </a:p>
          <a:p>
            <a:pPr marL="0" indent="0" algn="l" rtl="0">
              <a:buNone/>
              <a:defRPr/>
            </a:pPr>
            <a:endParaRPr lang="en-US" altLang="en-US" b="0" dirty="0" smtClean="0"/>
          </a:p>
        </p:txBody>
      </p:sp>
    </p:spTree>
    <p:extLst>
      <p:ext uri="{BB962C8B-B14F-4D97-AF65-F5344CB8AC3E}">
        <p14:creationId xmlns:p14="http://schemas.microsoft.com/office/powerpoint/2010/main" val="3077483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Timoteo, un valiente guerrero</a:t>
            </a:r>
            <a:endParaRPr lang="en-US" dirty="0"/>
          </a:p>
        </p:txBody>
      </p:sp>
      <p:sp>
        <p:nvSpPr>
          <p:cNvPr id="3" name="Content Placeholder 2"/>
          <p:cNvSpPr>
            <a:spLocks noGrp="1"/>
          </p:cNvSpPr>
          <p:nvPr>
            <p:ph idx="1"/>
          </p:nvPr>
        </p:nvSpPr>
        <p:spPr>
          <a:xfrm>
            <a:off x="317326" y="799404"/>
            <a:ext cx="8713940" cy="4915596"/>
          </a:xfrm>
        </p:spPr>
        <p:txBody>
          <a:bodyPr>
            <a:normAutofit fontScale="92500" lnSpcReduction="10000"/>
          </a:bodyPr>
          <a:lstStyle/>
          <a:p>
            <a:pPr marL="0" indent="0">
              <a:spcBef>
                <a:spcPts val="0"/>
              </a:spcBef>
              <a:spcAft>
                <a:spcPts val="1800"/>
              </a:spcAft>
              <a:buNone/>
            </a:pPr>
            <a:r>
              <a:rPr lang="es-ES" b="0" dirty="0" smtClean="0"/>
              <a:t>Esta </a:t>
            </a:r>
            <a:r>
              <a:rPr lang="es-ES" b="0" dirty="0"/>
              <a:t>comisión te confío, hijo Timoteo, conforme a las profecías que antes se hicieron en cuanto a ti, a fin de que por ellas </a:t>
            </a:r>
            <a:r>
              <a:rPr lang="es-ES" dirty="0">
                <a:solidFill>
                  <a:srgbClr val="FFFF00"/>
                </a:solidFill>
              </a:rPr>
              <a:t>pelees la buena </a:t>
            </a:r>
            <a:r>
              <a:rPr lang="es-ES" dirty="0" smtClean="0">
                <a:solidFill>
                  <a:srgbClr val="FFFF00"/>
                </a:solidFill>
              </a:rPr>
              <a:t>batalla</a:t>
            </a:r>
            <a:r>
              <a:rPr lang="es-ES" b="0" dirty="0" smtClean="0"/>
              <a:t>, 19 </a:t>
            </a:r>
            <a:r>
              <a:rPr lang="es-ES" b="0" dirty="0"/>
              <a:t>guardando la fe y una buena conciencia</a:t>
            </a:r>
            <a:r>
              <a:rPr lang="en-US" b="0" dirty="0" smtClean="0"/>
              <a:t>… </a:t>
            </a:r>
            <a:r>
              <a:rPr lang="en-US" b="0" dirty="0" smtClean="0"/>
              <a:t>(1 Tim 1:18)</a:t>
            </a:r>
          </a:p>
          <a:p>
            <a:pPr marL="0" indent="0">
              <a:spcBef>
                <a:spcPts val="0"/>
              </a:spcBef>
              <a:spcAft>
                <a:spcPts val="1800"/>
              </a:spcAft>
              <a:buNone/>
            </a:pPr>
            <a:r>
              <a:rPr lang="es-ES" dirty="0" smtClean="0">
                <a:solidFill>
                  <a:srgbClr val="FFFF00"/>
                </a:solidFill>
              </a:rPr>
              <a:t>Pelea </a:t>
            </a:r>
            <a:r>
              <a:rPr lang="es-ES" dirty="0">
                <a:solidFill>
                  <a:srgbClr val="FFFF00"/>
                </a:solidFill>
              </a:rPr>
              <a:t>la buena batalla de la fe</a:t>
            </a:r>
            <a:r>
              <a:rPr lang="es-ES" b="0" dirty="0"/>
              <a:t>. Echa mano de la vida eterna a la cual fuiste </a:t>
            </a:r>
            <a:r>
              <a:rPr lang="es-ES" b="0" dirty="0" smtClean="0"/>
              <a:t>llamado</a:t>
            </a:r>
            <a:r>
              <a:rPr lang="en-US" b="0" dirty="0" smtClean="0"/>
              <a:t>… </a:t>
            </a:r>
            <a:r>
              <a:rPr lang="en-US" b="0" dirty="0" smtClean="0"/>
              <a:t>(1 </a:t>
            </a:r>
            <a:r>
              <a:rPr lang="en-US" b="0" dirty="0" smtClean="0"/>
              <a:t>Tim </a:t>
            </a:r>
            <a:r>
              <a:rPr lang="en-US" b="0" dirty="0" smtClean="0"/>
              <a:t>6:12)</a:t>
            </a:r>
          </a:p>
          <a:p>
            <a:pPr marL="0" indent="0">
              <a:spcBef>
                <a:spcPts val="0"/>
              </a:spcBef>
              <a:spcAft>
                <a:spcPts val="1800"/>
              </a:spcAft>
              <a:buNone/>
            </a:pPr>
            <a:r>
              <a:rPr lang="es-ES" b="0" dirty="0" smtClean="0"/>
              <a:t>Sufre </a:t>
            </a:r>
            <a:r>
              <a:rPr lang="es-ES" b="0" dirty="0"/>
              <a:t>penalidades conmigo, como </a:t>
            </a:r>
            <a:r>
              <a:rPr lang="es-ES" dirty="0">
                <a:solidFill>
                  <a:srgbClr val="FFFF00"/>
                </a:solidFill>
              </a:rPr>
              <a:t>buen soldado </a:t>
            </a:r>
            <a:r>
              <a:rPr lang="es-ES" b="0" dirty="0"/>
              <a:t>de Cristo Jesús. 4 </a:t>
            </a:r>
            <a:r>
              <a:rPr lang="es-ES" dirty="0">
                <a:solidFill>
                  <a:srgbClr val="FFFF00"/>
                </a:solidFill>
              </a:rPr>
              <a:t>El soldado en servicio activo </a:t>
            </a:r>
            <a:r>
              <a:rPr lang="es-ES" b="0" dirty="0"/>
              <a:t>no se enreda en los negocios de la vida diaria, a fin de poder agradar al que </a:t>
            </a:r>
            <a:r>
              <a:rPr lang="es-ES" dirty="0">
                <a:solidFill>
                  <a:srgbClr val="FFFF00"/>
                </a:solidFill>
              </a:rPr>
              <a:t>lo reclutó como soldado</a:t>
            </a:r>
            <a:r>
              <a:rPr lang="es-ES" b="0" dirty="0" smtClean="0"/>
              <a:t>. </a:t>
            </a:r>
            <a:r>
              <a:rPr lang="en-US" b="0" dirty="0" smtClean="0"/>
              <a:t>(</a:t>
            </a:r>
            <a:r>
              <a:rPr lang="en-US" b="0" dirty="0" smtClean="0"/>
              <a:t>II </a:t>
            </a:r>
            <a:r>
              <a:rPr lang="en-US" b="0" dirty="0" smtClean="0"/>
              <a:t>Tim </a:t>
            </a:r>
            <a:r>
              <a:rPr lang="en-US" b="0" dirty="0" smtClean="0"/>
              <a:t>2:3-4)</a:t>
            </a:r>
            <a:endParaRPr lang="en-US" b="0"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17</a:t>
            </a:fld>
            <a:endParaRPr lang="en-US" dirty="0"/>
          </a:p>
        </p:txBody>
      </p:sp>
    </p:spTree>
    <p:extLst>
      <p:ext uri="{BB962C8B-B14F-4D97-AF65-F5344CB8AC3E}">
        <p14:creationId xmlns:p14="http://schemas.microsoft.com/office/powerpoint/2010/main" val="278546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1714500"/>
            <a:ext cx="8610600" cy="3200400"/>
          </a:xfrm>
        </p:spPr>
        <p:txBody>
          <a:bodyPr>
            <a:noAutofit/>
          </a:bodyPr>
          <a:lstStyle/>
          <a:p>
            <a:pPr marL="0" indent="0">
              <a:buNone/>
            </a:pPr>
            <a:r>
              <a:rPr lang="en-US" sz="3600" baseline="30000" dirty="0" smtClean="0"/>
              <a:t>13</a:t>
            </a:r>
            <a:r>
              <a:rPr lang="en-US" sz="3600" dirty="0" smtClean="0"/>
              <a:t> </a:t>
            </a:r>
            <a:r>
              <a:rPr lang="es-ES" sz="3600" dirty="0" smtClean="0"/>
              <a:t>Estén </a:t>
            </a:r>
            <a:r>
              <a:rPr lang="es-ES" sz="3600" dirty="0"/>
              <a:t>alerta, permanezcan firmes en la fe, pórtense varonilmente, sean fuertes. 14 Todas sus cosas sean hechas con amor</a:t>
            </a:r>
            <a:r>
              <a:rPr lang="es-ES" sz="3600" dirty="0" smtClean="0"/>
              <a:t>.</a:t>
            </a:r>
            <a:endParaRPr lang="en-US" sz="3600" dirty="0" smtClean="0"/>
          </a:p>
          <a:p>
            <a:pPr marL="0" indent="0" algn="l" rtl="0">
              <a:buNone/>
            </a:pPr>
            <a:endParaRPr lang="en-US" sz="3600" dirty="0"/>
          </a:p>
          <a:p>
            <a:pPr marL="0" indent="0" algn="r" rtl="0">
              <a:buNone/>
            </a:pPr>
            <a:r>
              <a:rPr lang="en-US" sz="3600" dirty="0" smtClean="0"/>
              <a:t>I </a:t>
            </a:r>
            <a:r>
              <a:rPr lang="en-US" sz="3600" dirty="0" err="1" smtClean="0"/>
              <a:t>Cor</a:t>
            </a:r>
            <a:r>
              <a:rPr lang="en-US" sz="3600" dirty="0" smtClean="0"/>
              <a:t> 16:13-14</a:t>
            </a:r>
            <a:endParaRPr lang="en-US" sz="3600"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18</a:t>
            </a:fld>
            <a:endParaRPr lang="en-US" dirty="0"/>
          </a:p>
        </p:txBody>
      </p:sp>
    </p:spTree>
    <p:extLst>
      <p:ext uri="{BB962C8B-B14F-4D97-AF65-F5344CB8AC3E}">
        <p14:creationId xmlns:p14="http://schemas.microsoft.com/office/powerpoint/2010/main" val="1278731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lgn="l" rtl="0">
              <a:defRPr/>
            </a:pPr>
            <a:fld id="{5E8BB770-531F-49C4-83F7-842E0B8C6786}" type="slidenum">
              <a:rPr lang="en-US" smtClean="0"/>
              <a:pPr algn="l" rtl="0">
                <a:defRPr/>
              </a:pPr>
              <a:t>19</a:t>
            </a:fld>
            <a:endParaRPr lang="en-US" dirty="0"/>
          </a:p>
        </p:txBody>
      </p:sp>
    </p:spTree>
    <p:extLst>
      <p:ext uri="{BB962C8B-B14F-4D97-AF65-F5344CB8AC3E}">
        <p14:creationId xmlns:p14="http://schemas.microsoft.com/office/powerpoint/2010/main" val="3762505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La creación de </a:t>
            </a:r>
            <a:r>
              <a:rPr lang="en-US" dirty="0" err="1" smtClean="0"/>
              <a:t>varón</a:t>
            </a:r>
            <a:r>
              <a:rPr lang="en-US" dirty="0" smtClean="0"/>
              <a:t> y </a:t>
            </a:r>
            <a:r>
              <a:rPr lang="en-US" dirty="0" err="1" smtClean="0"/>
              <a:t>hembra</a:t>
            </a:r>
            <a:endParaRPr lang="en-US" dirty="0"/>
          </a:p>
        </p:txBody>
      </p:sp>
      <p:sp>
        <p:nvSpPr>
          <p:cNvPr id="3" name="Content Placeholder 2"/>
          <p:cNvSpPr>
            <a:spLocks noGrp="1"/>
          </p:cNvSpPr>
          <p:nvPr>
            <p:ph idx="1"/>
          </p:nvPr>
        </p:nvSpPr>
        <p:spPr>
          <a:xfrm>
            <a:off x="228600" y="673099"/>
            <a:ext cx="8763000" cy="3022601"/>
          </a:xfrm>
        </p:spPr>
        <p:txBody>
          <a:bodyPr>
            <a:normAutofit fontScale="85000" lnSpcReduction="20000"/>
          </a:bodyPr>
          <a:lstStyle/>
          <a:p>
            <a:pPr marL="0" indent="0">
              <a:lnSpc>
                <a:spcPct val="120000"/>
              </a:lnSpc>
              <a:buNone/>
            </a:pPr>
            <a:r>
              <a:rPr lang="es-ES" dirty="0"/>
              <a:t>26 Y dijo Dios: «Hagamos al hombre a Nuestra imagen, conforme a Nuestra semejanza; y ejerza dominio sobre los peces del mar, sobre las aves del cielo, sobre los ganados, sobre toda la tierra, y sobre todo reptil que se arrastra sobre la tierra». 27 Dios creó al hombre a imagen Suya, a imagen de Dios lo creó; varón y hembra los creó</a:t>
            </a:r>
            <a:r>
              <a:rPr lang="es-ES" dirty="0" smtClean="0"/>
              <a:t>. </a:t>
            </a:r>
            <a:r>
              <a:rPr lang="en-US" dirty="0" smtClean="0"/>
              <a:t>(</a:t>
            </a:r>
            <a:r>
              <a:rPr lang="en-US" dirty="0" smtClean="0"/>
              <a:t>Génesis 1:26-27)</a:t>
            </a:r>
            <a:endParaRPr lang="en-US"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2</a:t>
            </a:fld>
            <a:endParaRPr lang="en-US" dirty="0"/>
          </a:p>
        </p:txBody>
      </p:sp>
      <p:sp>
        <p:nvSpPr>
          <p:cNvPr id="5" name="TextBox 4"/>
          <p:cNvSpPr txBox="1"/>
          <p:nvPr/>
        </p:nvSpPr>
        <p:spPr>
          <a:xfrm>
            <a:off x="2819400" y="3831729"/>
            <a:ext cx="4876800" cy="1692771"/>
          </a:xfrm>
          <a:prstGeom prst="rect">
            <a:avLst/>
          </a:prstGeom>
          <a:noFill/>
        </p:spPr>
        <p:txBody>
          <a:bodyPr wrap="square" rtlCol="0">
            <a:spAutoFit/>
          </a:bodyPr>
          <a:lstStyle/>
          <a:p>
            <a:pPr marL="457200" indent="-457200" algn="l" rtl="0">
              <a:spcAft>
                <a:spcPts val="1200"/>
              </a:spcAft>
              <a:buAutoNum type="arabicPeriod"/>
            </a:pPr>
            <a:r>
              <a:rPr lang="en-US" sz="2800" b="1" dirty="0" smtClean="0">
                <a:solidFill>
                  <a:srgbClr val="FFFF00"/>
                </a:solidFill>
              </a:rPr>
              <a:t>Dios creó</a:t>
            </a:r>
          </a:p>
          <a:p>
            <a:pPr marL="457200" indent="-457200" algn="l" rtl="0">
              <a:spcAft>
                <a:spcPts val="1200"/>
              </a:spcAft>
              <a:buAutoNum type="arabicPeriod"/>
            </a:pPr>
            <a:r>
              <a:rPr lang="en-US" sz="2800" b="1" dirty="0" smtClean="0">
                <a:solidFill>
                  <a:srgbClr val="FFFF00"/>
                </a:solidFill>
              </a:rPr>
              <a:t>A </a:t>
            </a:r>
            <a:r>
              <a:rPr lang="en-US" sz="2800" b="1" dirty="0" smtClean="0">
                <a:solidFill>
                  <a:srgbClr val="FFFF00"/>
                </a:solidFill>
              </a:rPr>
              <a:t>imagen </a:t>
            </a:r>
            <a:r>
              <a:rPr lang="en-US" sz="2800" b="1" dirty="0" err="1" smtClean="0">
                <a:solidFill>
                  <a:srgbClr val="FFFF00"/>
                </a:solidFill>
              </a:rPr>
              <a:t>Suya</a:t>
            </a:r>
            <a:endParaRPr lang="en-US" sz="2800" b="1" dirty="0" smtClean="0">
              <a:solidFill>
                <a:srgbClr val="FFFF00"/>
              </a:solidFill>
            </a:endParaRPr>
          </a:p>
          <a:p>
            <a:pPr marL="457200" indent="-457200" algn="l" rtl="0">
              <a:spcAft>
                <a:spcPts val="1200"/>
              </a:spcAft>
              <a:buAutoNum type="arabicPeriod"/>
            </a:pPr>
            <a:r>
              <a:rPr lang="en-US" sz="2800" b="1" dirty="0" err="1" smtClean="0">
                <a:solidFill>
                  <a:srgbClr val="FFFF00"/>
                </a:solidFill>
              </a:rPr>
              <a:t>Varón</a:t>
            </a:r>
            <a:r>
              <a:rPr lang="en-US" sz="2800" b="1" dirty="0" smtClean="0">
                <a:solidFill>
                  <a:srgbClr val="FFFF00"/>
                </a:solidFill>
              </a:rPr>
              <a:t> y </a:t>
            </a:r>
            <a:r>
              <a:rPr lang="en-US" sz="2800" b="1" dirty="0" err="1" smtClean="0">
                <a:solidFill>
                  <a:srgbClr val="FFFF00"/>
                </a:solidFill>
              </a:rPr>
              <a:t>hembra</a:t>
            </a:r>
            <a:endParaRPr lang="en-US" sz="2800" b="1" dirty="0">
              <a:solidFill>
                <a:srgbClr val="FFFF00"/>
              </a:solidFill>
            </a:endParaRPr>
          </a:p>
        </p:txBody>
      </p:sp>
      <p:cxnSp>
        <p:nvCxnSpPr>
          <p:cNvPr id="7" name="Straight Connector 6"/>
          <p:cNvCxnSpPr/>
          <p:nvPr/>
        </p:nvCxnSpPr>
        <p:spPr>
          <a:xfrm>
            <a:off x="3048000" y="2781300"/>
            <a:ext cx="137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905500" y="2781300"/>
            <a:ext cx="2209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33800" y="3162300"/>
            <a:ext cx="21717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378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Otras aplicaciones</a:t>
            </a:r>
            <a:endParaRPr lang="en-US" dirty="0"/>
          </a:p>
        </p:txBody>
      </p:sp>
      <p:sp>
        <p:nvSpPr>
          <p:cNvPr id="3" name="Content Placeholder 2"/>
          <p:cNvSpPr>
            <a:spLocks noGrp="1"/>
          </p:cNvSpPr>
          <p:nvPr>
            <p:ph idx="1"/>
          </p:nvPr>
        </p:nvSpPr>
        <p:spPr>
          <a:xfrm>
            <a:off x="304800" y="1099594"/>
            <a:ext cx="8610600" cy="4361405"/>
          </a:xfrm>
        </p:spPr>
        <p:txBody>
          <a:bodyPr>
            <a:normAutofit fontScale="92500" lnSpcReduction="10000"/>
          </a:bodyPr>
          <a:lstStyle/>
          <a:p>
            <a:pPr marL="0" indent="0">
              <a:buNone/>
            </a:pPr>
            <a:r>
              <a:rPr lang="en-US" b="0" dirty="0" smtClean="0"/>
              <a:t>…</a:t>
            </a:r>
            <a:r>
              <a:rPr lang="es-ES" b="0" dirty="0"/>
              <a:t>16 teniendo buena conciencia, para que en aquello en que son calumniados, sean avergonzados los que hablan mal de la buena conducta de ustedes en Cristo. 17 Pues es mejor padecer por hacer el bien, si así es la voluntad de Dios, que por hacer el mal.</a:t>
            </a:r>
          </a:p>
          <a:p>
            <a:pPr marL="0" indent="0">
              <a:buNone/>
            </a:pPr>
            <a:r>
              <a:rPr lang="es-ES" b="0" dirty="0" smtClean="0"/>
              <a:t>18 </a:t>
            </a:r>
            <a:r>
              <a:rPr lang="es-ES" b="0" dirty="0"/>
              <a:t>Porque también Cristo murió por los pecados una sola vez, el justo por los injustos, para llevarnos a Dios, muerto en la carne pero vivificado en el </a:t>
            </a:r>
            <a:r>
              <a:rPr lang="es-ES" b="0" dirty="0" smtClean="0"/>
              <a:t>espíritu… </a:t>
            </a:r>
            <a:r>
              <a:rPr lang="en-US" b="0" dirty="0" smtClean="0"/>
              <a:t/>
            </a:r>
            <a:br>
              <a:rPr lang="en-US" b="0" dirty="0" smtClean="0"/>
            </a:br>
            <a:r>
              <a:rPr lang="en-US" b="0" dirty="0" smtClean="0"/>
              <a:t>(1 Pedro 3:16-18)</a:t>
            </a:r>
            <a:endParaRPr lang="en-US" b="0" dirty="0"/>
          </a:p>
          <a:p>
            <a:pPr marL="0" indent="0" algn="l" rtl="0">
              <a:buNone/>
            </a:pPr>
            <a:endParaRPr lang="en-US" b="0"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20</a:t>
            </a:fld>
            <a:endParaRPr lang="en-US" dirty="0"/>
          </a:p>
        </p:txBody>
      </p:sp>
    </p:spTree>
    <p:extLst>
      <p:ext uri="{BB962C8B-B14F-4D97-AF65-F5344CB8AC3E}">
        <p14:creationId xmlns:p14="http://schemas.microsoft.com/office/powerpoint/2010/main" val="4042023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Uso de palabras</a:t>
            </a:r>
            <a:endParaRPr lang="en-US"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21</a:t>
            </a:fld>
            <a:endParaRPr lang="en-US" dirty="0"/>
          </a:p>
        </p:txBody>
      </p:sp>
      <p:pic>
        <p:nvPicPr>
          <p:cNvPr id="5" name="Picture 4"/>
          <p:cNvPicPr>
            <a:picLocks noChangeAspect="1"/>
          </p:cNvPicPr>
          <p:nvPr/>
        </p:nvPicPr>
        <p:blipFill>
          <a:blip r:embed="rId2"/>
          <a:stretch>
            <a:fillRect/>
          </a:stretch>
        </p:blipFill>
        <p:spPr>
          <a:xfrm>
            <a:off x="181506" y="937086"/>
            <a:ext cx="8784694" cy="3829878"/>
          </a:xfrm>
          <a:prstGeom prst="rect">
            <a:avLst/>
          </a:prstGeom>
        </p:spPr>
      </p:pic>
      <p:sp>
        <p:nvSpPr>
          <p:cNvPr id="6" name="Title 1"/>
          <p:cNvSpPr txBox="1">
            <a:spLocks/>
          </p:cNvSpPr>
          <p:nvPr/>
        </p:nvSpPr>
        <p:spPr bwMode="auto">
          <a:xfrm>
            <a:off x="609600" y="4918911"/>
            <a:ext cx="77724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a:lstStyle>
          <a:p>
            <a:r>
              <a:rPr lang="en-US" sz="3200" kern="0" dirty="0" smtClean="0">
                <a:solidFill>
                  <a:schemeClr val="bg1"/>
                </a:solidFill>
              </a:rPr>
              <a:t>Azul – </a:t>
            </a:r>
            <a:r>
              <a:rPr lang="en-US" sz="3200" kern="0" dirty="0" err="1" smtClean="0">
                <a:solidFill>
                  <a:schemeClr val="bg1"/>
                </a:solidFill>
              </a:rPr>
              <a:t>varón</a:t>
            </a:r>
            <a:r>
              <a:rPr lang="en-US" sz="3200" kern="0" dirty="0" smtClean="0">
                <a:solidFill>
                  <a:schemeClr val="bg1"/>
                </a:solidFill>
              </a:rPr>
              <a:t>; </a:t>
            </a:r>
            <a:r>
              <a:rPr lang="en-US" sz="3200" kern="0" dirty="0" err="1" smtClean="0">
                <a:solidFill>
                  <a:schemeClr val="bg1"/>
                </a:solidFill>
              </a:rPr>
              <a:t>rojo</a:t>
            </a:r>
            <a:r>
              <a:rPr lang="en-US" sz="3200" kern="0" dirty="0" smtClean="0">
                <a:solidFill>
                  <a:schemeClr val="bg1"/>
                </a:solidFill>
              </a:rPr>
              <a:t> – </a:t>
            </a:r>
            <a:r>
              <a:rPr lang="en-US" sz="3200" kern="0" dirty="0" err="1" smtClean="0">
                <a:solidFill>
                  <a:schemeClr val="bg1"/>
                </a:solidFill>
              </a:rPr>
              <a:t>hembra</a:t>
            </a:r>
            <a:r>
              <a:rPr lang="en-US" sz="3200" kern="0" dirty="0" smtClean="0">
                <a:solidFill>
                  <a:schemeClr val="bg1"/>
                </a:solidFill>
              </a:rPr>
              <a:t>; </a:t>
            </a:r>
            <a:r>
              <a:rPr lang="en-US" sz="3200" kern="0" dirty="0" err="1" smtClean="0">
                <a:solidFill>
                  <a:schemeClr val="bg1"/>
                </a:solidFill>
              </a:rPr>
              <a:t>verde</a:t>
            </a:r>
            <a:r>
              <a:rPr lang="en-US" sz="3200" kern="0" dirty="0" smtClean="0">
                <a:solidFill>
                  <a:schemeClr val="bg1"/>
                </a:solidFill>
              </a:rPr>
              <a:t> – </a:t>
            </a:r>
            <a:r>
              <a:rPr lang="en-US" sz="3200" kern="0" dirty="0" err="1" smtClean="0">
                <a:solidFill>
                  <a:schemeClr val="bg1"/>
                </a:solidFill>
              </a:rPr>
              <a:t>género</a:t>
            </a:r>
            <a:r>
              <a:rPr lang="en-US" sz="3200" kern="0" dirty="0" smtClean="0">
                <a:solidFill>
                  <a:schemeClr val="bg1"/>
                </a:solidFill>
              </a:rPr>
              <a:t> </a:t>
            </a:r>
            <a:endParaRPr lang="en-US" sz="3200" kern="0" dirty="0">
              <a:solidFill>
                <a:schemeClr val="bg1"/>
              </a:solidFill>
            </a:endParaRPr>
          </a:p>
        </p:txBody>
      </p:sp>
    </p:spTree>
    <p:extLst>
      <p:ext uri="{BB962C8B-B14F-4D97-AF65-F5344CB8AC3E}">
        <p14:creationId xmlns:p14="http://schemas.microsoft.com/office/powerpoint/2010/main" val="331973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9700"/>
            <a:ext cx="8001000" cy="508000"/>
          </a:xfrm>
        </p:spPr>
        <p:txBody>
          <a:bodyPr/>
          <a:lstStyle/>
          <a:p>
            <a:pPr algn="l" rtl="0"/>
            <a:r>
              <a:rPr lang="en-US" sz="4200" dirty="0" err="1" smtClean="0"/>
              <a:t>Deberes</a:t>
            </a:r>
            <a:r>
              <a:rPr lang="en-US" sz="4200" dirty="0" smtClean="0"/>
              <a:t> </a:t>
            </a:r>
            <a:r>
              <a:rPr lang="en-US" sz="4200" dirty="0"/>
              <a:t>para </a:t>
            </a:r>
            <a:r>
              <a:rPr lang="en-US" sz="4200" dirty="0" smtClean="0"/>
              <a:t>hombre (</a:t>
            </a:r>
            <a:r>
              <a:rPr lang="en-US" sz="4200" dirty="0" smtClean="0"/>
              <a:t>de Génesis</a:t>
            </a:r>
            <a:r>
              <a:rPr lang="en-US" sz="4200" dirty="0"/>
              <a:t>)</a:t>
            </a:r>
          </a:p>
        </p:txBody>
      </p:sp>
      <p:sp>
        <p:nvSpPr>
          <p:cNvPr id="3" name="Content Placeholder 2"/>
          <p:cNvSpPr>
            <a:spLocks noGrp="1"/>
          </p:cNvSpPr>
          <p:nvPr>
            <p:ph idx="1"/>
          </p:nvPr>
        </p:nvSpPr>
        <p:spPr>
          <a:xfrm>
            <a:off x="304800" y="1001532"/>
            <a:ext cx="8534400" cy="3822700"/>
          </a:xfrm>
        </p:spPr>
        <p:txBody>
          <a:bodyPr>
            <a:normAutofit fontScale="92500" lnSpcReduction="10000"/>
          </a:bodyPr>
          <a:lstStyle/>
          <a:p>
            <a:pPr algn="l" rtl="0"/>
            <a:r>
              <a:rPr lang="en-US" sz="2800" dirty="0" err="1" smtClean="0"/>
              <a:t>Ser</a:t>
            </a:r>
            <a:r>
              <a:rPr lang="en-US" sz="2800" dirty="0" smtClean="0"/>
              <a:t> </a:t>
            </a:r>
            <a:r>
              <a:rPr lang="en-US" sz="2800" dirty="0" err="1" smtClean="0"/>
              <a:t>fecundos</a:t>
            </a:r>
            <a:r>
              <a:rPr lang="en-US" sz="2800" dirty="0" smtClean="0"/>
              <a:t> </a:t>
            </a:r>
            <a:r>
              <a:rPr lang="en-US" sz="2800" dirty="0" smtClean="0"/>
              <a:t>y </a:t>
            </a:r>
            <a:r>
              <a:rPr lang="en-US" sz="2800" dirty="0" err="1" smtClean="0"/>
              <a:t>multiplicarse</a:t>
            </a:r>
            <a:r>
              <a:rPr lang="en-US" sz="2800" dirty="0" smtClean="0"/>
              <a:t> </a:t>
            </a:r>
            <a:r>
              <a:rPr lang="en-US" sz="2800" dirty="0" smtClean="0"/>
              <a:t>(1:28) – </a:t>
            </a:r>
            <a:r>
              <a:rPr lang="en-US" sz="2800" dirty="0" err="1" smtClean="0"/>
              <a:t>como</a:t>
            </a:r>
            <a:r>
              <a:rPr lang="en-US" sz="2800" dirty="0" smtClean="0"/>
              <a:t> </a:t>
            </a:r>
            <a:r>
              <a:rPr lang="en-US" sz="2800" dirty="0" err="1" smtClean="0"/>
              <a:t>los</a:t>
            </a:r>
            <a:r>
              <a:rPr lang="en-US" sz="2800" dirty="0" smtClean="0"/>
              <a:t> </a:t>
            </a:r>
            <a:r>
              <a:rPr lang="en-US" sz="2800" dirty="0" err="1" smtClean="0"/>
              <a:t>animales</a:t>
            </a:r>
            <a:r>
              <a:rPr lang="en-US" sz="2800" dirty="0" smtClean="0"/>
              <a:t> </a:t>
            </a:r>
            <a:r>
              <a:rPr lang="en-US" sz="2800" dirty="0" smtClean="0"/>
              <a:t>(1:22)</a:t>
            </a:r>
          </a:p>
          <a:p>
            <a:pPr algn="l" rtl="0"/>
            <a:r>
              <a:rPr lang="en-US" sz="2800" dirty="0" err="1" smtClean="0"/>
              <a:t>Llenar</a:t>
            </a:r>
            <a:r>
              <a:rPr lang="en-US" sz="2800" dirty="0" smtClean="0"/>
              <a:t> </a:t>
            </a:r>
            <a:r>
              <a:rPr lang="en-US" sz="2800" dirty="0" smtClean="0"/>
              <a:t>la tierra y </a:t>
            </a:r>
            <a:r>
              <a:rPr lang="en-US" sz="2800" dirty="0" err="1" smtClean="0"/>
              <a:t>someterla</a:t>
            </a:r>
            <a:r>
              <a:rPr lang="en-US" sz="2800" dirty="0" smtClean="0"/>
              <a:t> </a:t>
            </a:r>
            <a:r>
              <a:rPr lang="en-US" sz="2800" dirty="0" smtClean="0"/>
              <a:t>(1:28)</a:t>
            </a:r>
          </a:p>
          <a:p>
            <a:pPr algn="l" rtl="0"/>
            <a:r>
              <a:rPr lang="en-US" sz="2800" dirty="0" err="1" smtClean="0"/>
              <a:t>Ejercer</a:t>
            </a:r>
            <a:r>
              <a:rPr lang="en-US" sz="2800" dirty="0" smtClean="0"/>
              <a:t> </a:t>
            </a:r>
            <a:r>
              <a:rPr lang="en-US" sz="2800" dirty="0" smtClean="0"/>
              <a:t>dominio sobre [</a:t>
            </a:r>
            <a:r>
              <a:rPr lang="en-US" sz="2800" dirty="0" err="1" smtClean="0"/>
              <a:t>gobernar</a:t>
            </a:r>
            <a:r>
              <a:rPr lang="en-US" sz="2800" dirty="0" smtClean="0"/>
              <a:t>]... </a:t>
            </a:r>
            <a:r>
              <a:rPr lang="en-US" sz="2800" dirty="0" smtClean="0"/>
              <a:t>todo ser viviente (1:28)</a:t>
            </a:r>
          </a:p>
          <a:p>
            <a:pPr algn="l" rtl="0"/>
            <a:r>
              <a:rPr lang="en-US" sz="2800" dirty="0" err="1" smtClean="0"/>
              <a:t>Labrar</a:t>
            </a:r>
            <a:r>
              <a:rPr lang="en-US" sz="2800" dirty="0" smtClean="0"/>
              <a:t> </a:t>
            </a:r>
            <a:r>
              <a:rPr lang="en-US" sz="2800" dirty="0" smtClean="0"/>
              <a:t>la tierra (2:5)</a:t>
            </a:r>
          </a:p>
          <a:p>
            <a:pPr algn="l" rtl="0"/>
            <a:r>
              <a:rPr lang="en-US" sz="2800" dirty="0" smtClean="0"/>
              <a:t>Cultivar y </a:t>
            </a:r>
            <a:r>
              <a:rPr lang="en-US" sz="2800" dirty="0" err="1" smtClean="0"/>
              <a:t>cuidar</a:t>
            </a:r>
            <a:r>
              <a:rPr lang="en-US" sz="2800" dirty="0" smtClean="0"/>
              <a:t> el </a:t>
            </a:r>
            <a:r>
              <a:rPr lang="en-US" sz="2800" dirty="0" err="1" smtClean="0"/>
              <a:t>huerto</a:t>
            </a:r>
            <a:r>
              <a:rPr lang="en-US" sz="2800" dirty="0" smtClean="0"/>
              <a:t> </a:t>
            </a:r>
            <a:r>
              <a:rPr lang="en-US" sz="2800" dirty="0" smtClean="0"/>
              <a:t>(2:15)</a:t>
            </a:r>
          </a:p>
          <a:p>
            <a:pPr algn="l" rtl="0"/>
            <a:r>
              <a:rPr lang="en-US" sz="2800" dirty="0" smtClean="0"/>
              <a:t>Aceptar restricciones (2:16-17)</a:t>
            </a:r>
          </a:p>
          <a:p>
            <a:pPr algn="l" rtl="0"/>
            <a:r>
              <a:rPr lang="en-US" sz="2800" dirty="0" smtClean="0"/>
              <a:t>Llegar a ser “una sola carne” con una mujer (2:23)</a:t>
            </a:r>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3</a:t>
            </a:fld>
            <a:endParaRPr lang="en-US" dirty="0"/>
          </a:p>
        </p:txBody>
      </p:sp>
    </p:spTree>
    <p:extLst>
      <p:ext uri="{BB962C8B-B14F-4D97-AF65-F5344CB8AC3E}">
        <p14:creationId xmlns:p14="http://schemas.microsoft.com/office/powerpoint/2010/main" val="261947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Características masculinas útiles</a:t>
            </a:r>
            <a:endParaRPr lang="en-US" dirty="0"/>
          </a:p>
        </p:txBody>
      </p:sp>
      <p:sp>
        <p:nvSpPr>
          <p:cNvPr id="3" name="Content Placeholder 2"/>
          <p:cNvSpPr>
            <a:spLocks noGrp="1"/>
          </p:cNvSpPr>
          <p:nvPr>
            <p:ph idx="1"/>
          </p:nvPr>
        </p:nvSpPr>
        <p:spPr>
          <a:xfrm>
            <a:off x="809625" y="1104900"/>
            <a:ext cx="7848600" cy="4394200"/>
          </a:xfrm>
        </p:spPr>
        <p:txBody>
          <a:bodyPr>
            <a:normAutofit/>
          </a:bodyPr>
          <a:lstStyle/>
          <a:p>
            <a:pPr algn="l" rtl="0"/>
            <a:r>
              <a:rPr lang="en-US" sz="3600" dirty="0" smtClean="0"/>
              <a:t>Fuerza</a:t>
            </a:r>
          </a:p>
          <a:p>
            <a:pPr algn="l" rtl="0"/>
            <a:r>
              <a:rPr lang="en-US" sz="3600" dirty="0" err="1" smtClean="0"/>
              <a:t>Conocimiento</a:t>
            </a:r>
            <a:r>
              <a:rPr lang="en-US" sz="3600" dirty="0" smtClean="0"/>
              <a:t> y aptitudes</a:t>
            </a:r>
            <a:endParaRPr lang="en-US" sz="3600" dirty="0"/>
          </a:p>
          <a:p>
            <a:pPr algn="l" rtl="0"/>
            <a:r>
              <a:rPr lang="en-US" sz="3600" dirty="0" smtClean="0"/>
              <a:t>Iniciativa, establecimiento de metas y planificación</a:t>
            </a:r>
          </a:p>
          <a:p>
            <a:pPr algn="l" rtl="0"/>
            <a:r>
              <a:rPr lang="en-US" sz="3600" dirty="0" smtClean="0"/>
              <a:t>Valor</a:t>
            </a:r>
            <a:endParaRPr lang="en-US" sz="3600" dirty="0" smtClean="0"/>
          </a:p>
          <a:p>
            <a:pPr algn="l" rtl="0"/>
            <a:r>
              <a:rPr lang="en-US" sz="3600" dirty="0" err="1" smtClean="0"/>
              <a:t>Dominio</a:t>
            </a:r>
            <a:r>
              <a:rPr lang="en-US" sz="3600" dirty="0" smtClean="0"/>
              <a:t> </a:t>
            </a:r>
            <a:r>
              <a:rPr lang="en-US" sz="3600" dirty="0" err="1" smtClean="0"/>
              <a:t>propio</a:t>
            </a:r>
            <a:endParaRPr lang="en-US" sz="3600" dirty="0" smtClean="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4</a:t>
            </a:fld>
            <a:endParaRPr lang="en-US" dirty="0"/>
          </a:p>
        </p:txBody>
      </p:sp>
    </p:spTree>
    <p:extLst>
      <p:ext uri="{BB962C8B-B14F-4D97-AF65-F5344CB8AC3E}">
        <p14:creationId xmlns:p14="http://schemas.microsoft.com/office/powerpoint/2010/main" val="942597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
            <a:ext cx="7772400" cy="508000"/>
          </a:xfrm>
        </p:spPr>
        <p:txBody>
          <a:bodyPr/>
          <a:lstStyle/>
          <a:p>
            <a:pPr algn="l" rtl="0"/>
            <a:r>
              <a:rPr lang="en-US" dirty="0" smtClean="0"/>
              <a:t>Diferencias de roles implícitas</a:t>
            </a:r>
            <a:endParaRPr lang="en-US" dirty="0"/>
          </a:p>
        </p:txBody>
      </p:sp>
      <p:sp>
        <p:nvSpPr>
          <p:cNvPr id="3" name="Content Placeholder 2"/>
          <p:cNvSpPr>
            <a:spLocks noGrp="1"/>
          </p:cNvSpPr>
          <p:nvPr>
            <p:ph idx="1"/>
          </p:nvPr>
        </p:nvSpPr>
        <p:spPr>
          <a:xfrm>
            <a:off x="304800" y="1104900"/>
            <a:ext cx="8610600" cy="4114800"/>
          </a:xfrm>
        </p:spPr>
        <p:txBody>
          <a:bodyPr>
            <a:normAutofit/>
          </a:bodyPr>
          <a:lstStyle/>
          <a:p>
            <a:pPr algn="l" rtl="0"/>
            <a:r>
              <a:rPr lang="en-US" dirty="0" err="1" smtClean="0"/>
              <a:t>Adán</a:t>
            </a:r>
            <a:r>
              <a:rPr lang="en-US" dirty="0" smtClean="0"/>
              <a:t> </a:t>
            </a:r>
            <a:r>
              <a:rPr lang="en-US" dirty="0" err="1" smtClean="0"/>
              <a:t>creado</a:t>
            </a:r>
            <a:r>
              <a:rPr lang="en-US" dirty="0" smtClean="0"/>
              <a:t> </a:t>
            </a:r>
            <a:r>
              <a:rPr lang="en-US" dirty="0" smtClean="0"/>
              <a:t>primero (2:7, y ver I Tim 2:13)</a:t>
            </a:r>
          </a:p>
          <a:p>
            <a:pPr algn="l" rtl="0"/>
            <a:r>
              <a:rPr lang="en-US" dirty="0"/>
              <a:t>Directrices morales dadas a Adán (2:16); más </a:t>
            </a:r>
            <a:r>
              <a:rPr lang="en-US" dirty="0" err="1"/>
              <a:t>tarde</a:t>
            </a:r>
            <a:r>
              <a:rPr lang="en-US" dirty="0"/>
              <a:t> </a:t>
            </a:r>
            <a:r>
              <a:rPr lang="en-US" dirty="0" err="1" smtClean="0"/>
              <a:t>transmitidas</a:t>
            </a:r>
            <a:r>
              <a:rPr lang="en-US" dirty="0" smtClean="0"/>
              <a:t> </a:t>
            </a:r>
            <a:r>
              <a:rPr lang="en-US" dirty="0"/>
              <a:t>a Eva (3:2).</a:t>
            </a:r>
          </a:p>
          <a:p>
            <a:pPr algn="l" rtl="0"/>
            <a:r>
              <a:rPr lang="en-US" dirty="0" smtClean="0"/>
              <a:t>Eva presentada </a:t>
            </a:r>
            <a:r>
              <a:rPr lang="en-US" dirty="0" err="1" smtClean="0"/>
              <a:t>como</a:t>
            </a:r>
            <a:r>
              <a:rPr lang="en-US" dirty="0" smtClean="0"/>
              <a:t> </a:t>
            </a:r>
            <a:r>
              <a:rPr lang="en-US" i="1" dirty="0" err="1" smtClean="0"/>
              <a:t>ayuda</a:t>
            </a:r>
            <a:r>
              <a:rPr lang="en-US" i="1" dirty="0" smtClean="0"/>
              <a:t> </a:t>
            </a:r>
            <a:r>
              <a:rPr lang="en-US" dirty="0" err="1" smtClean="0"/>
              <a:t>adecuada</a:t>
            </a:r>
            <a:r>
              <a:rPr lang="en-US" dirty="0" smtClean="0"/>
              <a:t> </a:t>
            </a:r>
            <a:r>
              <a:rPr lang="en-US" dirty="0" smtClean="0"/>
              <a:t>(</a:t>
            </a:r>
            <a:r>
              <a:rPr lang="en-US" dirty="0" err="1" smtClean="0"/>
              <a:t>Gén</a:t>
            </a:r>
            <a:r>
              <a:rPr lang="en-US" dirty="0" smtClean="0"/>
              <a:t> </a:t>
            </a:r>
            <a:r>
              <a:rPr lang="en-US" dirty="0" smtClean="0"/>
              <a:t>2:20)</a:t>
            </a:r>
          </a:p>
          <a:p>
            <a:pPr algn="l" rtl="0"/>
            <a:r>
              <a:rPr lang="en-US" dirty="0" err="1" smtClean="0"/>
              <a:t>Adán</a:t>
            </a:r>
            <a:r>
              <a:rPr lang="en-US" dirty="0" smtClean="0"/>
              <a:t> </a:t>
            </a:r>
            <a:r>
              <a:rPr lang="en-US" dirty="0" err="1" smtClean="0"/>
              <a:t>llamado</a:t>
            </a:r>
            <a:r>
              <a:rPr lang="en-US" dirty="0" smtClean="0"/>
              <a:t> </a:t>
            </a:r>
            <a:r>
              <a:rPr lang="en-US" dirty="0" smtClean="0"/>
              <a:t>primero (3:9) e </a:t>
            </a:r>
            <a:r>
              <a:rPr lang="en-US" dirty="0" err="1" smtClean="0"/>
              <a:t>interrogado</a:t>
            </a:r>
            <a:r>
              <a:rPr lang="en-US" dirty="0" smtClean="0"/>
              <a:t> </a:t>
            </a:r>
            <a:r>
              <a:rPr lang="en-US" dirty="0" smtClean="0"/>
              <a:t>(3:11)</a:t>
            </a:r>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5</a:t>
            </a:fld>
            <a:endParaRPr lang="en-US" dirty="0"/>
          </a:p>
        </p:txBody>
      </p:sp>
    </p:spTree>
    <p:extLst>
      <p:ext uri="{BB962C8B-B14F-4D97-AF65-F5344CB8AC3E}">
        <p14:creationId xmlns:p14="http://schemas.microsoft.com/office/powerpoint/2010/main" val="231659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Problemas después de la caída</a:t>
            </a:r>
            <a:endParaRPr lang="en-US" dirty="0"/>
          </a:p>
        </p:txBody>
      </p:sp>
      <p:sp>
        <p:nvSpPr>
          <p:cNvPr id="3" name="Content Placeholder 2"/>
          <p:cNvSpPr>
            <a:spLocks noGrp="1"/>
          </p:cNvSpPr>
          <p:nvPr>
            <p:ph idx="1"/>
          </p:nvPr>
        </p:nvSpPr>
        <p:spPr>
          <a:xfrm>
            <a:off x="304800" y="787400"/>
            <a:ext cx="8610600" cy="4584700"/>
          </a:xfrm>
        </p:spPr>
        <p:txBody>
          <a:bodyPr>
            <a:normAutofit/>
          </a:bodyPr>
          <a:lstStyle/>
          <a:p>
            <a:pPr algn="l" rtl="0"/>
            <a:r>
              <a:rPr lang="en-US" dirty="0" err="1" smtClean="0"/>
              <a:t>Tensión</a:t>
            </a:r>
            <a:r>
              <a:rPr lang="en-US" dirty="0" smtClean="0"/>
              <a:t> </a:t>
            </a:r>
            <a:r>
              <a:rPr lang="en-US" dirty="0" err="1" smtClean="0"/>
              <a:t>en</a:t>
            </a:r>
            <a:r>
              <a:rPr lang="en-US" dirty="0" smtClean="0"/>
              <a:t> </a:t>
            </a:r>
            <a:r>
              <a:rPr lang="en-US" dirty="0" err="1" smtClean="0"/>
              <a:t>su</a:t>
            </a:r>
            <a:r>
              <a:rPr lang="en-US" dirty="0" smtClean="0"/>
              <a:t> </a:t>
            </a:r>
            <a:r>
              <a:rPr lang="en-US" dirty="0" err="1" smtClean="0"/>
              <a:t>relación</a:t>
            </a:r>
            <a:r>
              <a:rPr lang="en-US" dirty="0" smtClean="0"/>
              <a:t> con la </a:t>
            </a:r>
            <a:r>
              <a:rPr lang="en-US" dirty="0" err="1" smtClean="0"/>
              <a:t>m</a:t>
            </a:r>
            <a:r>
              <a:rPr lang="en-US" dirty="0" err="1" smtClean="0"/>
              <a:t>ujer</a:t>
            </a:r>
            <a:r>
              <a:rPr lang="en-US" dirty="0" smtClean="0"/>
              <a:t> (</a:t>
            </a:r>
            <a:r>
              <a:rPr lang="en-US" dirty="0" err="1" smtClean="0"/>
              <a:t>Gén</a:t>
            </a:r>
            <a:r>
              <a:rPr lang="en-US" dirty="0" smtClean="0"/>
              <a:t> </a:t>
            </a:r>
            <a:r>
              <a:rPr lang="en-US" dirty="0"/>
              <a:t>3:16b)</a:t>
            </a:r>
          </a:p>
          <a:p>
            <a:pPr algn="l" rtl="0"/>
            <a:r>
              <a:rPr lang="en-US" dirty="0" smtClean="0"/>
              <a:t>Muerte inminente (Gen 3:19; </a:t>
            </a:r>
            <a:r>
              <a:rPr lang="en-US" dirty="0" smtClean="0"/>
              <a:t>I </a:t>
            </a:r>
            <a:r>
              <a:rPr lang="en-US" dirty="0" err="1" smtClean="0"/>
              <a:t>Cor</a:t>
            </a:r>
            <a:r>
              <a:rPr lang="en-US" dirty="0" smtClean="0"/>
              <a:t> 15:22</a:t>
            </a:r>
            <a:r>
              <a:rPr lang="en-US" dirty="0" smtClean="0"/>
              <a:t>)</a:t>
            </a:r>
          </a:p>
          <a:p>
            <a:pPr algn="l" rtl="0"/>
            <a:r>
              <a:rPr lang="en-US" dirty="0" smtClean="0"/>
              <a:t>Tierra maldita:</a:t>
            </a:r>
          </a:p>
          <a:p>
            <a:pPr lvl="1" algn="l" rtl="0"/>
            <a:r>
              <a:rPr lang="en-US" dirty="0" smtClean="0"/>
              <a:t>Espinos, cardos (</a:t>
            </a:r>
            <a:r>
              <a:rPr lang="en-US" dirty="0" err="1" smtClean="0"/>
              <a:t>Gén</a:t>
            </a:r>
            <a:r>
              <a:rPr lang="en-US" dirty="0" smtClean="0"/>
              <a:t> 3:17</a:t>
            </a:r>
            <a:r>
              <a:rPr lang="en-US" dirty="0" smtClean="0"/>
              <a:t>)</a:t>
            </a:r>
          </a:p>
          <a:p>
            <a:pPr lvl="1" algn="l" rtl="0"/>
            <a:r>
              <a:rPr lang="en-US" dirty="0" smtClean="0"/>
              <a:t>Se requiere trabajo para comer (</a:t>
            </a:r>
            <a:r>
              <a:rPr lang="en-US" dirty="0" err="1" smtClean="0"/>
              <a:t>Gén</a:t>
            </a:r>
            <a:r>
              <a:rPr lang="en-US" dirty="0" smtClean="0"/>
              <a:t> </a:t>
            </a:r>
            <a:r>
              <a:rPr lang="en-US" dirty="0" smtClean="0"/>
              <a:t>3:17,19)</a:t>
            </a:r>
          </a:p>
          <a:p>
            <a:pPr algn="l" rtl="0"/>
            <a:r>
              <a:rPr lang="en-US" dirty="0" err="1"/>
              <a:t>S</a:t>
            </a:r>
            <a:r>
              <a:rPr lang="en-US" dirty="0" err="1" smtClean="0"/>
              <a:t>upervivencia</a:t>
            </a:r>
            <a:r>
              <a:rPr lang="en-US" dirty="0" smtClean="0"/>
              <a:t> </a:t>
            </a:r>
            <a:r>
              <a:rPr lang="en-US" dirty="0" err="1" smtClean="0"/>
              <a:t>ahora</a:t>
            </a:r>
            <a:r>
              <a:rPr lang="en-US" dirty="0" smtClean="0"/>
              <a:t> </a:t>
            </a:r>
            <a:r>
              <a:rPr lang="en-US" dirty="0" err="1" smtClean="0"/>
              <a:t>difícil</a:t>
            </a:r>
            <a:endParaRPr lang="en-US" dirty="0" smtClean="0"/>
          </a:p>
          <a:p>
            <a:pPr lvl="1" algn="l" rtl="0"/>
            <a:r>
              <a:rPr lang="en-US" dirty="0" smtClean="0"/>
              <a:t>Dificultad física y muerte</a:t>
            </a:r>
          </a:p>
          <a:p>
            <a:pPr algn="l" rtl="0"/>
            <a:r>
              <a:rPr lang="en-US" dirty="0" err="1"/>
              <a:t>P</a:t>
            </a:r>
            <a:r>
              <a:rPr lang="en-US" dirty="0" err="1" smtClean="0"/>
              <a:t>ecado</a:t>
            </a:r>
            <a:r>
              <a:rPr lang="en-US" dirty="0" smtClean="0"/>
              <a:t> </a:t>
            </a:r>
            <a:r>
              <a:rPr lang="en-US" dirty="0" smtClean="0"/>
              <a:t>en el mundo</a:t>
            </a:r>
          </a:p>
          <a:p>
            <a:pPr algn="l" rtl="0"/>
            <a:endParaRPr lang="en-US" dirty="0" smtClean="0"/>
          </a:p>
          <a:p>
            <a:pPr algn="l" rtl="0"/>
            <a:endParaRPr lang="en-US" dirty="0" smtClean="0"/>
          </a:p>
          <a:p>
            <a:pPr lvl="1" algn="l" rtl="0"/>
            <a:endParaRPr lang="en-US"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6</a:t>
            </a:fld>
            <a:endParaRPr lang="en-US" dirty="0"/>
          </a:p>
        </p:txBody>
      </p:sp>
      <p:pic>
        <p:nvPicPr>
          <p:cNvPr id="7" name="Picture 6"/>
          <p:cNvPicPr>
            <a:picLocks noChangeAspect="1"/>
          </p:cNvPicPr>
          <p:nvPr/>
        </p:nvPicPr>
        <p:blipFill>
          <a:blip r:embed="rId3"/>
          <a:stretch>
            <a:fillRect/>
          </a:stretch>
        </p:blipFill>
        <p:spPr>
          <a:xfrm>
            <a:off x="5576957" y="3467100"/>
            <a:ext cx="3348382" cy="2092739"/>
          </a:xfrm>
          <a:prstGeom prst="rect">
            <a:avLst/>
          </a:prstGeom>
          <a:ln>
            <a:solidFill>
              <a:srgbClr val="FFFF00"/>
            </a:solidFill>
          </a:ln>
        </p:spPr>
      </p:pic>
    </p:spTree>
    <p:extLst>
      <p:ext uri="{BB962C8B-B14F-4D97-AF65-F5344CB8AC3E}">
        <p14:creationId xmlns:p14="http://schemas.microsoft.com/office/powerpoint/2010/main" val="18617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Corrupción después de la caída</a:t>
            </a:r>
            <a:endParaRPr lang="en-US" dirty="0"/>
          </a:p>
        </p:txBody>
      </p:sp>
      <p:sp>
        <p:nvSpPr>
          <p:cNvPr id="3" name="Content Placeholder 2"/>
          <p:cNvSpPr>
            <a:spLocks noGrp="1"/>
          </p:cNvSpPr>
          <p:nvPr>
            <p:ph idx="1"/>
          </p:nvPr>
        </p:nvSpPr>
        <p:spPr>
          <a:xfrm>
            <a:off x="304800" y="787400"/>
            <a:ext cx="8610600" cy="4813300"/>
          </a:xfrm>
        </p:spPr>
        <p:txBody>
          <a:bodyPr>
            <a:normAutofit fontScale="70000" lnSpcReduction="20000"/>
          </a:bodyPr>
          <a:lstStyle/>
          <a:p>
            <a:pPr algn="l" rtl="0"/>
            <a:r>
              <a:rPr lang="en-US" dirty="0" smtClean="0"/>
              <a:t>Caín (</a:t>
            </a:r>
            <a:r>
              <a:rPr lang="en-US" dirty="0" err="1" smtClean="0"/>
              <a:t>Gén</a:t>
            </a:r>
            <a:r>
              <a:rPr lang="en-US" dirty="0" smtClean="0"/>
              <a:t> </a:t>
            </a:r>
            <a:r>
              <a:rPr lang="en-US" dirty="0" smtClean="0"/>
              <a:t>4:1-15)</a:t>
            </a:r>
          </a:p>
          <a:p>
            <a:pPr lvl="1" algn="l" rtl="0"/>
            <a:r>
              <a:rPr lang="en-US" dirty="0" smtClean="0"/>
              <a:t>Celos, </a:t>
            </a:r>
            <a:r>
              <a:rPr lang="en-US" dirty="0" err="1" smtClean="0"/>
              <a:t>ira</a:t>
            </a:r>
            <a:r>
              <a:rPr lang="en-US" dirty="0" smtClean="0"/>
              <a:t>, </a:t>
            </a:r>
            <a:r>
              <a:rPr lang="en-US" dirty="0" err="1" smtClean="0"/>
              <a:t>temperamento</a:t>
            </a:r>
            <a:r>
              <a:rPr lang="en-US" dirty="0" smtClean="0"/>
              <a:t>, </a:t>
            </a:r>
            <a:r>
              <a:rPr lang="en-US" dirty="0" err="1" smtClean="0"/>
              <a:t>violencia</a:t>
            </a:r>
            <a:r>
              <a:rPr lang="en-US" dirty="0" smtClean="0"/>
              <a:t>, </a:t>
            </a:r>
            <a:r>
              <a:rPr lang="en-US" dirty="0" err="1" smtClean="0"/>
              <a:t>engaño</a:t>
            </a:r>
            <a:endParaRPr lang="en-US" dirty="0" smtClean="0"/>
          </a:p>
          <a:p>
            <a:pPr algn="l" rtl="0"/>
            <a:r>
              <a:rPr lang="en-US" dirty="0" smtClean="0"/>
              <a:t>Caín (</a:t>
            </a:r>
            <a:r>
              <a:rPr lang="en-US" dirty="0" err="1" smtClean="0"/>
              <a:t>Gén</a:t>
            </a:r>
            <a:r>
              <a:rPr lang="en-US" dirty="0" smtClean="0"/>
              <a:t> </a:t>
            </a:r>
            <a:r>
              <a:rPr lang="en-US" dirty="0" smtClean="0"/>
              <a:t>4:16)</a:t>
            </a:r>
          </a:p>
          <a:p>
            <a:pPr lvl="1" algn="l" rtl="0"/>
            <a:r>
              <a:rPr lang="en-US" dirty="0" smtClean="0"/>
              <a:t>Construyó una ciudad - le puso el nombre de su hijo</a:t>
            </a:r>
          </a:p>
          <a:p>
            <a:pPr algn="l" rtl="0"/>
            <a:r>
              <a:rPr lang="en-US" dirty="0" err="1" smtClean="0"/>
              <a:t>Lamec</a:t>
            </a:r>
            <a:r>
              <a:rPr lang="en-US" dirty="0" smtClean="0"/>
              <a:t> (</a:t>
            </a:r>
            <a:r>
              <a:rPr lang="en-US" dirty="0" err="1" smtClean="0"/>
              <a:t>Gén</a:t>
            </a:r>
            <a:r>
              <a:rPr lang="en-US" dirty="0" smtClean="0"/>
              <a:t> 4:19</a:t>
            </a:r>
            <a:r>
              <a:rPr lang="en-US" dirty="0"/>
              <a:t>,</a:t>
            </a:r>
            <a:r>
              <a:rPr lang="en-US" dirty="0" smtClean="0"/>
              <a:t> </a:t>
            </a:r>
            <a:r>
              <a:rPr lang="en-US" dirty="0" smtClean="0"/>
              <a:t>23-24)</a:t>
            </a:r>
          </a:p>
          <a:p>
            <a:pPr lvl="1" algn="l" rtl="0"/>
            <a:r>
              <a:rPr lang="en-US" dirty="0" err="1" smtClean="0"/>
              <a:t>Múltiples</a:t>
            </a:r>
            <a:r>
              <a:rPr lang="en-US" dirty="0" smtClean="0"/>
              <a:t> </a:t>
            </a:r>
            <a:r>
              <a:rPr lang="en-US" dirty="0" smtClean="0"/>
              <a:t>esposas</a:t>
            </a:r>
          </a:p>
          <a:p>
            <a:pPr lvl="1" algn="l" rtl="0"/>
            <a:r>
              <a:rPr lang="en-US" dirty="0" smtClean="0"/>
              <a:t>Asesinato por venganza (¿Protección? ¿Precedente? ¿</a:t>
            </a:r>
            <a:r>
              <a:rPr lang="en-US" dirty="0" err="1" smtClean="0"/>
              <a:t>Advertencia</a:t>
            </a:r>
            <a:r>
              <a:rPr lang="en-US" dirty="0" smtClean="0"/>
              <a:t>?) </a:t>
            </a:r>
            <a:r>
              <a:rPr lang="en-US" dirty="0" smtClean="0">
                <a:sym typeface="Wingdings" panose="05000000000000000000" pitchFamily="2" charset="2"/>
              </a:rPr>
              <a:t> </a:t>
            </a:r>
            <a:r>
              <a:rPr lang="en-US" dirty="0" smtClean="0">
                <a:sym typeface="Wingdings" panose="05000000000000000000" pitchFamily="2" charset="2"/>
              </a:rPr>
              <a:t>Guerra</a:t>
            </a:r>
            <a:endParaRPr lang="en-US" dirty="0" smtClean="0"/>
          </a:p>
          <a:p>
            <a:pPr algn="l" rtl="0"/>
            <a:r>
              <a:rPr lang="en-US" dirty="0" smtClean="0"/>
              <a:t>El mundo del diluvio</a:t>
            </a:r>
          </a:p>
          <a:p>
            <a:pPr lvl="1" algn="l" rtl="0"/>
            <a:r>
              <a:rPr lang="en-US" dirty="0" err="1" smtClean="0"/>
              <a:t>Maldad</a:t>
            </a:r>
            <a:r>
              <a:rPr lang="en-US" dirty="0" smtClean="0"/>
              <a:t> </a:t>
            </a:r>
            <a:r>
              <a:rPr lang="en-US" dirty="0" smtClean="0"/>
              <a:t>continua </a:t>
            </a:r>
            <a:r>
              <a:rPr lang="en-US" dirty="0" err="1" smtClean="0"/>
              <a:t>en</a:t>
            </a:r>
            <a:r>
              <a:rPr lang="en-US" dirty="0" smtClean="0"/>
              <a:t> </a:t>
            </a:r>
            <a:r>
              <a:rPr lang="en-US" dirty="0" err="1" smtClean="0"/>
              <a:t>acción</a:t>
            </a:r>
            <a:r>
              <a:rPr lang="en-US" dirty="0" smtClean="0"/>
              <a:t> </a:t>
            </a:r>
            <a:r>
              <a:rPr lang="en-US" dirty="0" smtClean="0"/>
              <a:t>y </a:t>
            </a:r>
            <a:r>
              <a:rPr lang="en-US" dirty="0" err="1" smtClean="0"/>
              <a:t>pensamiento</a:t>
            </a:r>
            <a:r>
              <a:rPr lang="en-US" dirty="0" smtClean="0"/>
              <a:t> </a:t>
            </a:r>
            <a:r>
              <a:rPr lang="en-US" dirty="0" smtClean="0"/>
              <a:t>(Gen </a:t>
            </a:r>
            <a:r>
              <a:rPr lang="en-US" dirty="0" smtClean="0"/>
              <a:t>6:1-2, </a:t>
            </a:r>
            <a:r>
              <a:rPr lang="en-US" dirty="0" smtClean="0"/>
              <a:t>5)</a:t>
            </a:r>
          </a:p>
          <a:p>
            <a:pPr algn="l" rtl="0"/>
            <a:r>
              <a:rPr lang="en-US" dirty="0" smtClean="0"/>
              <a:t>Babel (</a:t>
            </a:r>
            <a:r>
              <a:rPr lang="en-US" dirty="0" err="1" smtClean="0"/>
              <a:t>Gén</a:t>
            </a:r>
            <a:r>
              <a:rPr lang="en-US" dirty="0" smtClean="0"/>
              <a:t> </a:t>
            </a:r>
            <a:r>
              <a:rPr lang="en-US" dirty="0" smtClean="0"/>
              <a:t>11:4)</a:t>
            </a:r>
          </a:p>
          <a:p>
            <a:pPr lvl="1" algn="l" rtl="0"/>
            <a:r>
              <a:rPr lang="en-US" dirty="0" smtClean="0"/>
              <a:t>Ambición y orgullo</a:t>
            </a:r>
          </a:p>
          <a:p>
            <a:pPr algn="l" rtl="0"/>
            <a:r>
              <a:rPr lang="en-US" dirty="0" smtClean="0"/>
              <a:t>Otros varones del Antiguo Testamento: Hombres de Sodoma, Jacob y Esaú, Simeón y Leví, los hermanos de José, Sansón, Saúl, Acab…</a:t>
            </a:r>
          </a:p>
          <a:p>
            <a:pPr lvl="1" algn="l" rtl="0"/>
            <a:endParaRPr lang="en-US"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7</a:t>
            </a:fld>
            <a:endParaRPr lang="en-US" dirty="0"/>
          </a:p>
        </p:txBody>
      </p:sp>
    </p:spTree>
    <p:extLst>
      <p:ext uri="{BB962C8B-B14F-4D97-AF65-F5344CB8AC3E}">
        <p14:creationId xmlns:p14="http://schemas.microsoft.com/office/powerpoint/2010/main" val="143279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z="3200" dirty="0" err="1" smtClean="0"/>
              <a:t>Papeles</a:t>
            </a:r>
            <a:r>
              <a:rPr lang="en-US" sz="3200" dirty="0" smtClean="0"/>
              <a:t> </a:t>
            </a:r>
            <a:r>
              <a:rPr lang="en-US" sz="3200" dirty="0" smtClean="0"/>
              <a:t>masculinos </a:t>
            </a:r>
            <a:r>
              <a:rPr lang="en-US" sz="3200" dirty="0" err="1" smtClean="0"/>
              <a:t>implícitos</a:t>
            </a:r>
            <a:r>
              <a:rPr lang="en-US" sz="3200" dirty="0" smtClean="0"/>
              <a:t> </a:t>
            </a:r>
            <a:r>
              <a:rPr lang="en-US" sz="3200" dirty="0" smtClean="0"/>
              <a:t>(</a:t>
            </a:r>
            <a:r>
              <a:rPr lang="en-US" sz="3200" dirty="0" err="1" smtClean="0"/>
              <a:t>piadosos</a:t>
            </a:r>
            <a:r>
              <a:rPr lang="en-US" sz="3200" dirty="0" smtClean="0"/>
              <a:t>)</a:t>
            </a:r>
            <a:endParaRPr lang="en-US" sz="3200" dirty="0"/>
          </a:p>
        </p:txBody>
      </p:sp>
      <p:sp>
        <p:nvSpPr>
          <p:cNvPr id="3" name="Content Placeholder 2"/>
          <p:cNvSpPr>
            <a:spLocks noGrp="1"/>
          </p:cNvSpPr>
          <p:nvPr>
            <p:ph idx="1"/>
          </p:nvPr>
        </p:nvSpPr>
        <p:spPr>
          <a:xfrm>
            <a:off x="231976" y="868101"/>
            <a:ext cx="8715254" cy="4592899"/>
          </a:xfrm>
        </p:spPr>
        <p:txBody>
          <a:bodyPr>
            <a:normAutofit fontScale="85000" lnSpcReduction="10000"/>
          </a:bodyPr>
          <a:lstStyle/>
          <a:p>
            <a:pPr algn="l" rtl="0"/>
            <a:r>
              <a:rPr lang="en-US" dirty="0" err="1" smtClean="0"/>
              <a:t>C</a:t>
            </a:r>
            <a:r>
              <a:rPr lang="en-US" dirty="0" err="1" smtClean="0"/>
              <a:t>abezas</a:t>
            </a:r>
            <a:r>
              <a:rPr lang="en-US" dirty="0" smtClean="0"/>
              <a:t> de </a:t>
            </a:r>
            <a:r>
              <a:rPr lang="en-US" dirty="0" err="1" smtClean="0"/>
              <a:t>h</a:t>
            </a:r>
            <a:r>
              <a:rPr lang="en-US" dirty="0" err="1" smtClean="0"/>
              <a:t>ogar</a:t>
            </a:r>
            <a:r>
              <a:rPr lang="en-US" dirty="0" smtClean="0"/>
              <a:t> </a:t>
            </a:r>
            <a:r>
              <a:rPr lang="en-US" b="0" dirty="0" smtClean="0"/>
              <a:t>(</a:t>
            </a:r>
            <a:r>
              <a:rPr lang="en-US" b="0" dirty="0" err="1" smtClean="0"/>
              <a:t>patriarcas</a:t>
            </a:r>
            <a:r>
              <a:rPr lang="en-US" b="0" dirty="0" smtClean="0"/>
              <a:t>)</a:t>
            </a:r>
          </a:p>
          <a:p>
            <a:pPr lvl="1"/>
            <a:r>
              <a:rPr lang="en-US" dirty="0" err="1" smtClean="0"/>
              <a:t>Instructores</a:t>
            </a:r>
            <a:r>
              <a:rPr lang="en-US" dirty="0" smtClean="0"/>
              <a:t> </a:t>
            </a:r>
            <a:r>
              <a:rPr lang="en-US" dirty="0" smtClean="0"/>
              <a:t>de la verdad</a:t>
            </a:r>
            <a:r>
              <a:rPr lang="en-US" b="0" dirty="0" smtClean="0"/>
              <a:t>– </a:t>
            </a:r>
            <a:r>
              <a:rPr lang="en-US" b="0" dirty="0" smtClean="0"/>
              <a:t>“</a:t>
            </a:r>
            <a:r>
              <a:rPr lang="es-ES" b="0" dirty="0"/>
              <a:t>Y Yo lo he escogido </a:t>
            </a:r>
            <a:r>
              <a:rPr lang="es-ES" dirty="0">
                <a:solidFill>
                  <a:srgbClr val="FFFF00"/>
                </a:solidFill>
              </a:rPr>
              <a:t>para que mande a sus hijos y a su casa después de él que guarden el camino del Señor</a:t>
            </a:r>
            <a:r>
              <a:rPr lang="es-ES" b="0" dirty="0"/>
              <a:t>, haciendo justicia y juicio, para que el Señor cumpla en Abraham todo lo que Él ha dicho acerca de </a:t>
            </a:r>
            <a:r>
              <a:rPr lang="es-ES" b="0" dirty="0" smtClean="0"/>
              <a:t>él”. </a:t>
            </a:r>
            <a:r>
              <a:rPr lang="en-US" b="0" dirty="0" smtClean="0"/>
              <a:t>(</a:t>
            </a:r>
            <a:r>
              <a:rPr lang="en-US" b="0" dirty="0" err="1" smtClean="0"/>
              <a:t>Gén</a:t>
            </a:r>
            <a:r>
              <a:rPr lang="en-US" b="0" dirty="0" smtClean="0"/>
              <a:t> </a:t>
            </a:r>
            <a:r>
              <a:rPr lang="en-US" b="0" dirty="0" smtClean="0"/>
              <a:t>18:19)</a:t>
            </a:r>
          </a:p>
          <a:p>
            <a:pPr lvl="1"/>
            <a:r>
              <a:rPr lang="en-US" dirty="0" smtClean="0"/>
              <a:t>Líderes morales</a:t>
            </a:r>
            <a:r>
              <a:rPr lang="en-US" b="0" dirty="0"/>
              <a:t>– </a:t>
            </a:r>
            <a:r>
              <a:rPr lang="en-US" b="0" dirty="0" smtClean="0"/>
              <a:t>“P</a:t>
            </a:r>
            <a:r>
              <a:rPr lang="es-ES" b="0" dirty="0" err="1" smtClean="0"/>
              <a:t>orque</a:t>
            </a:r>
            <a:r>
              <a:rPr lang="es-ES" b="0" dirty="0" smtClean="0"/>
              <a:t> </a:t>
            </a:r>
            <a:r>
              <a:rPr lang="es-ES" b="0" dirty="0"/>
              <a:t>Yo, el Señor tu Dios, soy Dios celoso, que </a:t>
            </a:r>
            <a:r>
              <a:rPr lang="es-ES" dirty="0">
                <a:solidFill>
                  <a:srgbClr val="FFFF00"/>
                </a:solidFill>
              </a:rPr>
              <a:t>castigo la iniquidad de los padres</a:t>
            </a:r>
            <a:r>
              <a:rPr lang="es-ES" b="0" dirty="0"/>
              <a:t> sobre los hijos, y sobre la tercera y la cuarta generación de los que me aborrecen</a:t>
            </a:r>
            <a:r>
              <a:rPr lang="en-US" b="0" dirty="0" smtClean="0"/>
              <a:t>…" </a:t>
            </a:r>
            <a:r>
              <a:rPr lang="en-US" b="0" dirty="0" smtClean="0"/>
              <a:t>(</a:t>
            </a:r>
            <a:r>
              <a:rPr lang="en-US" b="0" dirty="0" err="1" smtClean="0"/>
              <a:t>Deut</a:t>
            </a:r>
            <a:r>
              <a:rPr lang="en-US" b="0" dirty="0" smtClean="0"/>
              <a:t> 5:9</a:t>
            </a:r>
            <a:r>
              <a:rPr lang="en-US" b="0" dirty="0" smtClean="0"/>
              <a:t>)</a:t>
            </a:r>
          </a:p>
          <a:p>
            <a:pPr algn="l" rtl="0"/>
            <a:r>
              <a:rPr lang="en-US" dirty="0" smtClean="0"/>
              <a:t>Líderes civiles y </a:t>
            </a:r>
            <a:r>
              <a:rPr lang="en-US" dirty="0" err="1" smtClean="0"/>
              <a:t>religiosos</a:t>
            </a:r>
            <a:r>
              <a:rPr lang="en-US" dirty="0" smtClean="0"/>
              <a:t> </a:t>
            </a:r>
            <a:r>
              <a:rPr lang="en-US" b="0" dirty="0" smtClean="0"/>
              <a:t>(p. </a:t>
            </a:r>
            <a:r>
              <a:rPr lang="en-US" b="0" dirty="0" err="1" smtClean="0"/>
              <a:t>ej</a:t>
            </a:r>
            <a:r>
              <a:rPr lang="en-US" b="0" dirty="0" smtClean="0"/>
              <a:t>., ley de </a:t>
            </a:r>
            <a:r>
              <a:rPr lang="en-US" b="0" dirty="0" err="1" smtClean="0"/>
              <a:t>Moisés</a:t>
            </a:r>
            <a:r>
              <a:rPr lang="en-US" b="0" dirty="0" smtClean="0"/>
              <a:t>, </a:t>
            </a:r>
            <a:r>
              <a:rPr lang="en-US" b="0" dirty="0" smtClean="0"/>
              <a:t>reyes)</a:t>
            </a:r>
            <a:endParaRPr lang="en-US" sz="1400" b="0" dirty="0"/>
          </a:p>
          <a:p>
            <a:pPr algn="l" rtl="0"/>
            <a:r>
              <a:rPr lang="en-US" dirty="0" smtClean="0"/>
              <a:t>Guerreros y </a:t>
            </a:r>
            <a:r>
              <a:rPr lang="en-US" dirty="0" err="1"/>
              <a:t>l</a:t>
            </a:r>
            <a:r>
              <a:rPr lang="en-US" dirty="0" err="1" smtClean="0"/>
              <a:t>íderes</a:t>
            </a:r>
            <a:r>
              <a:rPr lang="en-US" dirty="0" smtClean="0"/>
              <a:t> </a:t>
            </a:r>
            <a:r>
              <a:rPr lang="en-US" dirty="0" err="1" smtClean="0"/>
              <a:t>militares</a:t>
            </a:r>
            <a:r>
              <a:rPr lang="en-US" dirty="0" smtClean="0"/>
              <a:t> </a:t>
            </a:r>
            <a:r>
              <a:rPr lang="en-US" b="0" dirty="0" smtClean="0"/>
              <a:t>(</a:t>
            </a:r>
            <a:r>
              <a:rPr lang="en-US" b="0" dirty="0" err="1"/>
              <a:t>j</a:t>
            </a:r>
            <a:r>
              <a:rPr lang="en-US" b="0" dirty="0" err="1" smtClean="0"/>
              <a:t>ueces</a:t>
            </a:r>
            <a:r>
              <a:rPr lang="en-US" b="0" dirty="0" smtClean="0"/>
              <a:t> </a:t>
            </a:r>
            <a:r>
              <a:rPr lang="en-US" b="0" dirty="0" smtClean="0"/>
              <a:t>y </a:t>
            </a:r>
            <a:r>
              <a:rPr lang="en-US" b="0" dirty="0" err="1" smtClean="0"/>
              <a:t>reyes</a:t>
            </a:r>
            <a:r>
              <a:rPr lang="en-US" b="0" dirty="0" smtClean="0"/>
              <a:t>)</a:t>
            </a:r>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8</a:t>
            </a:fld>
            <a:endParaRPr lang="en-US" dirty="0"/>
          </a:p>
        </p:txBody>
      </p:sp>
    </p:spTree>
    <p:extLst>
      <p:ext uri="{BB962C8B-B14F-4D97-AF65-F5344CB8AC3E}">
        <p14:creationId xmlns:p14="http://schemas.microsoft.com/office/powerpoint/2010/main" val="317916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Carácter masculino mundano</a:t>
            </a:r>
            <a:endParaRPr lang="en-US" dirty="0"/>
          </a:p>
        </p:txBody>
      </p:sp>
      <p:sp>
        <p:nvSpPr>
          <p:cNvPr id="3" name="Content Placeholder 2"/>
          <p:cNvSpPr>
            <a:spLocks noGrp="1"/>
          </p:cNvSpPr>
          <p:nvPr>
            <p:ph idx="1"/>
          </p:nvPr>
        </p:nvSpPr>
        <p:spPr>
          <a:xfrm>
            <a:off x="304800" y="876300"/>
            <a:ext cx="8610600" cy="4724400"/>
          </a:xfrm>
        </p:spPr>
        <p:txBody>
          <a:bodyPr>
            <a:normAutofit fontScale="85000" lnSpcReduction="10000"/>
          </a:bodyPr>
          <a:lstStyle/>
          <a:p>
            <a:pPr algn="l" rtl="0"/>
            <a:r>
              <a:rPr lang="en-US" dirty="0" smtClean="0"/>
              <a:t>El </a:t>
            </a:r>
            <a:r>
              <a:rPr lang="en-US" dirty="0" smtClean="0"/>
              <a:t>‘hombre </a:t>
            </a:r>
            <a:r>
              <a:rPr lang="en-US" dirty="0"/>
              <a:t>n</a:t>
            </a:r>
            <a:r>
              <a:rPr lang="en-US" dirty="0" smtClean="0"/>
              <a:t>atural</a:t>
            </a:r>
            <a:r>
              <a:rPr lang="en-US" dirty="0" smtClean="0"/>
              <a:t>' (</a:t>
            </a:r>
            <a:r>
              <a:rPr lang="en-US" dirty="0" smtClean="0"/>
              <a:t>I </a:t>
            </a:r>
            <a:r>
              <a:rPr lang="en-US" dirty="0" err="1" smtClean="0"/>
              <a:t>Cor</a:t>
            </a:r>
            <a:r>
              <a:rPr lang="en-US" dirty="0" smtClean="0"/>
              <a:t> 2:14</a:t>
            </a:r>
            <a:r>
              <a:rPr lang="en-US" dirty="0" smtClean="0"/>
              <a:t>; </a:t>
            </a:r>
            <a:r>
              <a:rPr lang="en-US" dirty="0" err="1" smtClean="0"/>
              <a:t>Sant</a:t>
            </a:r>
            <a:r>
              <a:rPr lang="en-US" dirty="0" smtClean="0"/>
              <a:t> </a:t>
            </a:r>
            <a:r>
              <a:rPr lang="en-US" dirty="0" smtClean="0"/>
              <a:t>3:14-16)</a:t>
            </a:r>
          </a:p>
          <a:p>
            <a:pPr lvl="1" algn="l" rtl="0"/>
            <a:r>
              <a:rPr lang="en-US" dirty="0" smtClean="0"/>
              <a:t>Modelo de evolución: </a:t>
            </a:r>
            <a:r>
              <a:rPr lang="en-US" dirty="0" err="1" smtClean="0"/>
              <a:t>los</a:t>
            </a:r>
            <a:r>
              <a:rPr lang="en-US" dirty="0" smtClean="0"/>
              <a:t> </a:t>
            </a:r>
            <a:r>
              <a:rPr lang="en-US" dirty="0" err="1" smtClean="0"/>
              <a:t>más</a:t>
            </a:r>
            <a:r>
              <a:rPr lang="en-US" dirty="0" smtClean="0"/>
              <a:t> </a:t>
            </a:r>
            <a:r>
              <a:rPr lang="en-US" dirty="0" err="1" smtClean="0"/>
              <a:t>fuertes</a:t>
            </a:r>
            <a:r>
              <a:rPr lang="en-US" dirty="0" smtClean="0"/>
              <a:t> </a:t>
            </a:r>
            <a:r>
              <a:rPr lang="en-US" dirty="0" err="1" smtClean="0"/>
              <a:t>viven</a:t>
            </a:r>
            <a:r>
              <a:rPr lang="en-US" dirty="0" smtClean="0"/>
              <a:t> </a:t>
            </a:r>
            <a:r>
              <a:rPr lang="en-US" dirty="0" smtClean="0"/>
              <a:t>más tiempo</a:t>
            </a:r>
          </a:p>
          <a:p>
            <a:pPr lvl="1" algn="l" rtl="0"/>
            <a:r>
              <a:rPr lang="en-US" dirty="0" err="1" smtClean="0"/>
              <a:t>Vivir</a:t>
            </a:r>
            <a:r>
              <a:rPr lang="en-US" dirty="0" smtClean="0"/>
              <a:t> para </a:t>
            </a:r>
            <a:r>
              <a:rPr lang="en-US" dirty="0" err="1" smtClean="0"/>
              <a:t>uno</a:t>
            </a:r>
            <a:r>
              <a:rPr lang="en-US" dirty="0" smtClean="0"/>
              <a:t> </a:t>
            </a:r>
            <a:r>
              <a:rPr lang="en-US" dirty="0" err="1" smtClean="0"/>
              <a:t>mismo</a:t>
            </a:r>
            <a:r>
              <a:rPr lang="en-US" dirty="0" smtClean="0"/>
              <a:t>: </a:t>
            </a:r>
            <a:r>
              <a:rPr lang="en-US" dirty="0" smtClean="0"/>
              <a:t>supervivencia y deseos cumplidos</a:t>
            </a:r>
          </a:p>
          <a:p>
            <a:pPr lvl="1" algn="l" rtl="0"/>
            <a:r>
              <a:rPr lang="en-US" dirty="0" err="1" smtClean="0"/>
              <a:t>Seguir</a:t>
            </a:r>
            <a:r>
              <a:rPr lang="en-US" dirty="0" smtClean="0"/>
              <a:t> </a:t>
            </a:r>
            <a:r>
              <a:rPr lang="en-US" dirty="0" smtClean="0"/>
              <a:t>las inclinaciones naturales</a:t>
            </a:r>
          </a:p>
          <a:p>
            <a:pPr algn="l" rtl="0"/>
            <a:r>
              <a:rPr lang="en-US" dirty="0" smtClean="0"/>
              <a:t>Propagado por la sociedad</a:t>
            </a:r>
          </a:p>
          <a:p>
            <a:pPr lvl="1" algn="l" rtl="0"/>
            <a:r>
              <a:rPr lang="en-US" dirty="0" smtClean="0"/>
              <a:t>Una cultura “orientada a los derechos”</a:t>
            </a:r>
          </a:p>
          <a:p>
            <a:pPr lvl="1" algn="l" rtl="0"/>
            <a:r>
              <a:rPr lang="en-US" dirty="0" smtClean="0"/>
              <a:t>Motivaciones egocéntricas</a:t>
            </a:r>
          </a:p>
          <a:p>
            <a:pPr lvl="1" algn="l" rtl="0"/>
            <a:r>
              <a:rPr lang="en-US" dirty="0" err="1" smtClean="0"/>
              <a:t>Igualdad</a:t>
            </a:r>
            <a:r>
              <a:rPr lang="en-US" dirty="0" smtClean="0"/>
              <a:t> </a:t>
            </a:r>
            <a:r>
              <a:rPr lang="en-US" dirty="0" err="1" smtClean="0"/>
              <a:t>forzada</a:t>
            </a:r>
            <a:r>
              <a:rPr lang="en-US" dirty="0" smtClean="0"/>
              <a:t>/ Negación de las </a:t>
            </a:r>
            <a:r>
              <a:rPr lang="en-US" dirty="0" err="1" smtClean="0"/>
              <a:t>diferencias</a:t>
            </a:r>
            <a:endParaRPr lang="en-US" dirty="0" smtClean="0"/>
          </a:p>
          <a:p>
            <a:pPr algn="l" rtl="0"/>
            <a:r>
              <a:rPr lang="en-US" dirty="0" smtClean="0"/>
              <a:t>Reacción </a:t>
            </a:r>
            <a:r>
              <a:rPr lang="en-US" dirty="0" err="1" smtClean="0"/>
              <a:t>en</a:t>
            </a:r>
            <a:r>
              <a:rPr lang="en-US" dirty="0" smtClean="0"/>
              <a:t> </a:t>
            </a:r>
            <a:r>
              <a:rPr lang="en-US" dirty="0" smtClean="0"/>
              <a:t>las </a:t>
            </a:r>
            <a:r>
              <a:rPr lang="en-US" dirty="0" err="1" smtClean="0"/>
              <a:t>mujeres</a:t>
            </a:r>
            <a:r>
              <a:rPr lang="en-US" dirty="0" smtClean="0"/>
              <a:t>:</a:t>
            </a:r>
          </a:p>
          <a:p>
            <a:pPr lvl="1" algn="l" rtl="0"/>
            <a:r>
              <a:rPr lang="en-US" dirty="0" err="1" smtClean="0"/>
              <a:t>Manipulación</a:t>
            </a:r>
            <a:r>
              <a:rPr lang="en-US" dirty="0" smtClean="0"/>
              <a:t> </a:t>
            </a:r>
            <a:r>
              <a:rPr lang="en-US" dirty="0"/>
              <a:t>sexual (hombre impulsado </a:t>
            </a:r>
            <a:r>
              <a:rPr lang="en-US" dirty="0" err="1"/>
              <a:t>por</a:t>
            </a:r>
            <a:r>
              <a:rPr lang="en-US" dirty="0"/>
              <a:t> </a:t>
            </a:r>
            <a:r>
              <a:rPr lang="en-US" dirty="0" err="1" smtClean="0"/>
              <a:t>los</a:t>
            </a:r>
            <a:r>
              <a:rPr lang="en-US" dirty="0" smtClean="0"/>
              <a:t> </a:t>
            </a:r>
            <a:r>
              <a:rPr lang="en-US" dirty="0" err="1" smtClean="0"/>
              <a:t>deseos</a:t>
            </a:r>
            <a:r>
              <a:rPr lang="en-US" dirty="0" smtClean="0"/>
              <a:t>)</a:t>
            </a:r>
            <a:endParaRPr lang="en-US" dirty="0"/>
          </a:p>
          <a:p>
            <a:pPr lvl="1" algn="l" rtl="0"/>
            <a:r>
              <a:rPr lang="en-US" dirty="0" err="1" smtClean="0"/>
              <a:t>Rivalidad</a:t>
            </a:r>
            <a:r>
              <a:rPr lang="en-US" dirty="0" smtClean="0"/>
              <a:t>, </a:t>
            </a:r>
            <a:r>
              <a:rPr lang="en-US" dirty="0" err="1" smtClean="0"/>
              <a:t>agresión</a:t>
            </a:r>
            <a:r>
              <a:rPr lang="en-US" dirty="0" smtClean="0"/>
              <a:t> </a:t>
            </a:r>
            <a:r>
              <a:rPr lang="en-US" dirty="0"/>
              <a:t>(</a:t>
            </a:r>
            <a:r>
              <a:rPr lang="en-US" dirty="0" smtClean="0"/>
              <a:t>hombre </a:t>
            </a:r>
            <a:r>
              <a:rPr lang="en-US" dirty="0" err="1" smtClean="0"/>
              <a:t>retraído</a:t>
            </a:r>
            <a:r>
              <a:rPr lang="en-US" dirty="0" smtClean="0"/>
              <a:t>)</a:t>
            </a:r>
            <a:endParaRPr lang="en-US" dirty="0"/>
          </a:p>
        </p:txBody>
      </p:sp>
      <p:sp>
        <p:nvSpPr>
          <p:cNvPr id="4" name="Slide Number Placeholder 3"/>
          <p:cNvSpPr>
            <a:spLocks noGrp="1"/>
          </p:cNvSpPr>
          <p:nvPr>
            <p:ph type="sldNum" sz="quarter" idx="12"/>
          </p:nvPr>
        </p:nvSpPr>
        <p:spPr/>
        <p:txBody>
          <a:bodyPr/>
          <a:lstStyle/>
          <a:p>
            <a:pPr algn="l" rtl="0">
              <a:defRPr/>
            </a:pPr>
            <a:fld id="{B6A389DF-B1F5-4991-89B8-72C57CDB73FE}" type="slidenum">
              <a:rPr lang="en-US" smtClean="0"/>
              <a:pPr algn="l" rtl="0">
                <a:defRPr/>
              </a:pPr>
              <a:t>9</a:t>
            </a:fld>
            <a:endParaRPr lang="en-US" dirty="0"/>
          </a:p>
        </p:txBody>
      </p:sp>
    </p:spTree>
    <p:extLst>
      <p:ext uri="{BB962C8B-B14F-4D97-AF65-F5344CB8AC3E}">
        <p14:creationId xmlns:p14="http://schemas.microsoft.com/office/powerpoint/2010/main" val="205181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73442</TotalTime>
  <Words>2323</Words>
  <Application>Microsoft Office PowerPoint</Application>
  <PresentationFormat>On-screen Show (16:10)</PresentationFormat>
  <Paragraphs>201</Paragraphs>
  <Slides>21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Default Design</vt:lpstr>
      <vt:lpstr>Hombres  no de este mundo</vt:lpstr>
      <vt:lpstr>La creación de varón y hembra</vt:lpstr>
      <vt:lpstr>Deberes para hombre (de Génesis)</vt:lpstr>
      <vt:lpstr>Características masculinas útiles</vt:lpstr>
      <vt:lpstr>Diferencias de roles implícitas</vt:lpstr>
      <vt:lpstr>Problemas después de la caída</vt:lpstr>
      <vt:lpstr>Corrupción después de la caída</vt:lpstr>
      <vt:lpstr>Papeles masculinos implícitos (piadosos)</vt:lpstr>
      <vt:lpstr>Carácter masculino mundano</vt:lpstr>
      <vt:lpstr>Comportamiento masculino moderno</vt:lpstr>
      <vt:lpstr>El “gran misterio”</vt:lpstr>
      <vt:lpstr>Papeles masculinos en el matrimonio</vt:lpstr>
      <vt:lpstr>Maridos: Cabezas como Cristo (Ef 5:22-33)</vt:lpstr>
      <vt:lpstr>El ser cabeza es difícil</vt:lpstr>
      <vt:lpstr>Carácter masculino mandado</vt:lpstr>
      <vt:lpstr>¿Estamos en guerra?</vt:lpstr>
      <vt:lpstr>Timoteo, un valiente guerrero</vt:lpstr>
      <vt:lpstr>PowerPoint Presentation</vt:lpstr>
      <vt:lpstr>PowerPoint Presentation</vt:lpstr>
      <vt:lpstr>Otras aplicaciones</vt:lpstr>
      <vt:lpstr>Uso de palabras</vt:lpstr>
    </vt:vector>
  </TitlesOfParts>
  <Company>EMS Technologies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Esther Eubanks</cp:lastModifiedBy>
  <cp:revision>784</cp:revision>
  <cp:lastPrinted>2016-02-14T04:50:39Z</cp:lastPrinted>
  <dcterms:created xsi:type="dcterms:W3CDTF">2002-06-13T20:47:56Z</dcterms:created>
  <dcterms:modified xsi:type="dcterms:W3CDTF">2022-09-16T17:05:42Z</dcterms:modified>
</cp:coreProperties>
</file>