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4" r:id="rId4"/>
    <p:sldMasterId id="2147483706" r:id="rId5"/>
  </p:sldMasterIdLst>
  <p:sldIdLst>
    <p:sldId id="256" r:id="rId6"/>
    <p:sldId id="258" r:id="rId7"/>
    <p:sldId id="268" r:id="rId8"/>
    <p:sldId id="257" r:id="rId9"/>
    <p:sldId id="260" r:id="rId10"/>
    <p:sldId id="263" r:id="rId11"/>
    <p:sldId id="264" r:id="rId12"/>
    <p:sldId id="265" r:id="rId13"/>
    <p:sldId id="266" r:id="rId14"/>
    <p:sldId id="267" r:id="rId15"/>
    <p:sldId id="261" r:id="rId16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5FE1"/>
    <a:srgbClr val="DDE9FA"/>
    <a:srgbClr val="693F6E"/>
    <a:srgbClr val="855F80"/>
    <a:srgbClr val="523566"/>
    <a:srgbClr val="4E2F6D"/>
    <a:srgbClr val="25C1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6" d="100"/>
          <a:sy n="96" d="100"/>
        </p:scale>
        <p:origin x="46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2E34-9613-40A6-B32D-C5912C20EE25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7FF3C-AB6C-40B2-9082-1393E6C6F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31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2E34-9613-40A6-B32D-C5912C20EE25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7FF3C-AB6C-40B2-9082-1393E6C6F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592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2E34-9613-40A6-B32D-C5912C20EE25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7FF3C-AB6C-40B2-9082-1393E6C6F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951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D9F563-F056-4AB3-91B2-49A871399F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5297488"/>
            <a:ext cx="2057400" cy="303212"/>
          </a:xfrm>
          <a:prstGeom prst="rect">
            <a:avLst/>
          </a:prstGeom>
        </p:spPr>
        <p:txBody>
          <a:bodyPr/>
          <a:lstStyle/>
          <a:p>
            <a:fld id="{7A956727-AE85-4A55-AD02-51957D8597C4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702A2C-DF6D-469E-F27A-1185E9D5F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5297488"/>
            <a:ext cx="3086100" cy="30321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ED67F4-E1D7-FD9B-A577-C012D3555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297488"/>
            <a:ext cx="2057400" cy="303212"/>
          </a:xfrm>
          <a:prstGeom prst="rect">
            <a:avLst/>
          </a:prstGeom>
        </p:spPr>
        <p:txBody>
          <a:bodyPr/>
          <a:lstStyle/>
          <a:p>
            <a:fld id="{8E1024D5-3D61-47E4-A202-9FE4BBD82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630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5538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25713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4979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2E34-9613-40A6-B32D-C5912C20EE25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7FF3C-AB6C-40B2-9082-1393E6C6F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665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2E34-9613-40A6-B32D-C5912C20EE25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7FF3C-AB6C-40B2-9082-1393E6C6F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944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2E34-9613-40A6-B32D-C5912C20EE25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7FF3C-AB6C-40B2-9082-1393E6C6F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423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2E34-9613-40A6-B32D-C5912C20EE25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7FF3C-AB6C-40B2-9082-1393E6C6F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485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2E34-9613-40A6-B32D-C5912C20EE25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7FF3C-AB6C-40B2-9082-1393E6C6F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53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2E34-9613-40A6-B32D-C5912C20EE25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7FF3C-AB6C-40B2-9082-1393E6C6F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20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2E34-9613-40A6-B32D-C5912C20EE25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7FF3C-AB6C-40B2-9082-1393E6C6F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067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2E34-9613-40A6-B32D-C5912C20EE25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7FF3C-AB6C-40B2-9082-1393E6C6F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449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02E34-9613-40A6-B32D-C5912C20EE25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7FF3C-AB6C-40B2-9082-1393E6C6F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28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064D1ED0-77C0-82AB-8924-8498F9CDFD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457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sky with clouds&#10;&#10;Description automatically generated with low confidence">
            <a:extLst>
              <a:ext uri="{FF2B5EF4-FFF2-40B4-BE49-F238E27FC236}">
                <a16:creationId xmlns:a16="http://schemas.microsoft.com/office/drawing/2014/main" id="{2215ED62-E029-8BD9-4749-3AF9855E96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4998"/>
          </a:xfrm>
          <a:prstGeom prst="rect">
            <a:avLst/>
          </a:prstGeom>
        </p:spPr>
      </p:pic>
      <p:pic>
        <p:nvPicPr>
          <p:cNvPr id="8" name="Picture 7" descr="A picture containing silhouette, domestic cat&#10;&#10;Description automatically generated">
            <a:extLst>
              <a:ext uri="{FF2B5EF4-FFF2-40B4-BE49-F238E27FC236}">
                <a16:creationId xmlns:a16="http://schemas.microsoft.com/office/drawing/2014/main" id="{78DB78C7-49B0-93A1-3238-B0CB9FDD94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00"/>
          <a:stretch/>
        </p:blipFill>
        <p:spPr>
          <a:xfrm>
            <a:off x="0" y="4206240"/>
            <a:ext cx="9144000" cy="1508760"/>
          </a:xfrm>
          <a:prstGeom prst="rect">
            <a:avLst/>
          </a:prstGeom>
        </p:spPr>
      </p:pic>
      <p:pic>
        <p:nvPicPr>
          <p:cNvPr id="9" name="Picture 8" descr="A picture containing dark&#10;&#10;Description automatically generated">
            <a:extLst>
              <a:ext uri="{FF2B5EF4-FFF2-40B4-BE49-F238E27FC236}">
                <a16:creationId xmlns:a16="http://schemas.microsoft.com/office/drawing/2014/main" id="{67CA7271-B711-792A-3E2B-2FD652394E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56" t="63111"/>
          <a:stretch/>
        </p:blipFill>
        <p:spPr>
          <a:xfrm>
            <a:off x="5537200" y="3606799"/>
            <a:ext cx="3606800" cy="210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230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sky with clouds&#10;&#10;Description automatically generated with low confidence">
            <a:extLst>
              <a:ext uri="{FF2B5EF4-FFF2-40B4-BE49-F238E27FC236}">
                <a16:creationId xmlns:a16="http://schemas.microsoft.com/office/drawing/2014/main" id="{AE346590-FE37-E944-6C0E-6481294098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4998"/>
          </a:xfrm>
          <a:prstGeom prst="rect">
            <a:avLst/>
          </a:prstGeom>
        </p:spPr>
      </p:pic>
      <p:pic>
        <p:nvPicPr>
          <p:cNvPr id="3" name="Picture 2" descr="A picture containing silhouette, domestic cat&#10;&#10;Description automatically generated">
            <a:extLst>
              <a:ext uri="{FF2B5EF4-FFF2-40B4-BE49-F238E27FC236}">
                <a16:creationId xmlns:a16="http://schemas.microsoft.com/office/drawing/2014/main" id="{FAAB567B-E6D3-F83A-8492-D0DB51F7F7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5" t="73600" r="20148" b="6370"/>
          <a:stretch/>
        </p:blipFill>
        <p:spPr>
          <a:xfrm>
            <a:off x="0" y="4489397"/>
            <a:ext cx="9144000" cy="1225604"/>
          </a:xfrm>
          <a:prstGeom prst="rect">
            <a:avLst/>
          </a:prstGeom>
        </p:spPr>
      </p:pic>
      <p:pic>
        <p:nvPicPr>
          <p:cNvPr id="4" name="Picture 3" descr="A picture containing dark&#10;&#10;Description automatically generated">
            <a:extLst>
              <a:ext uri="{FF2B5EF4-FFF2-40B4-BE49-F238E27FC236}">
                <a16:creationId xmlns:a16="http://schemas.microsoft.com/office/drawing/2014/main" id="{2490E178-AF59-1D30-2D59-2FE83A3691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56" t="63111" b="5800"/>
          <a:stretch/>
        </p:blipFill>
        <p:spPr>
          <a:xfrm>
            <a:off x="5882640" y="4108432"/>
            <a:ext cx="3261360" cy="160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182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sky with clouds&#10;&#10;Description automatically generated with low confidence">
            <a:extLst>
              <a:ext uri="{FF2B5EF4-FFF2-40B4-BE49-F238E27FC236}">
                <a16:creationId xmlns:a16="http://schemas.microsoft.com/office/drawing/2014/main" id="{5BF0D0F2-61A8-6A32-587F-B7F09C10A1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195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8339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C48E5A-308A-37C6-34E7-8CAE7B62DD73}"/>
              </a:ext>
            </a:extLst>
          </p:cNvPr>
          <p:cNvSpPr txBox="1"/>
          <p:nvPr/>
        </p:nvSpPr>
        <p:spPr>
          <a:xfrm>
            <a:off x="5638799" y="165101"/>
            <a:ext cx="3278771" cy="584199"/>
          </a:xfrm>
          <a:prstGeom prst="rect">
            <a:avLst/>
          </a:prstGeom>
          <a:gradFill flip="none" rotWithShape="1">
            <a:gsLst>
              <a:gs pos="50000">
                <a:srgbClr val="693F6E"/>
              </a:gs>
              <a:gs pos="100000">
                <a:srgbClr val="855F80"/>
              </a:gs>
              <a:gs pos="0">
                <a:srgbClr val="4E2F6D"/>
              </a:gs>
            </a:gsLst>
            <a:lin ang="16200000" scaled="1"/>
            <a:tileRect/>
          </a:gradFill>
        </p:spPr>
        <p:txBody>
          <a:bodyPr wrap="square" tIns="91440" bIns="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uLnTx/>
                <a:uFillTx/>
                <a:latin typeface="Poppins Light" panose="00000400000000000000" pitchFamily="50" charset="0"/>
                <a:ea typeface="+mn-ea"/>
                <a:cs typeface="Poppins Light" panose="00000400000000000000" pitchFamily="50" charset="0"/>
              </a:rPr>
              <a:t>Som</a:t>
            </a:r>
            <a:r>
              <a:rPr lang="en-US" sz="2600" b="1" noProof="0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e</a:t>
            </a:r>
            <a:r>
              <a:rPr lang="en-US" sz="26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reject.</a:t>
            </a:r>
          </a:p>
          <a:p>
            <a:pPr marL="0" marR="0" lvl="0" indent="0" algn="ctr" defTabSz="457200" rtl="0" eaLnBrk="1" fontAlgn="auto" latinLnBrk="0" hangingPunct="1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12700" dist="50800" dir="1800000" algn="ctr" rotWithShape="0">
                  <a:prstClr val="black">
                    <a:lumMod val="75000"/>
                    <a:lumOff val="25000"/>
                    <a:alpha val="73000"/>
                  </a:prstClr>
                </a:outerShdw>
              </a:effectLst>
              <a:uLnTx/>
              <a:uFillTx/>
              <a:latin typeface="Poppins Light" panose="00000400000000000000" pitchFamily="50" charset="0"/>
              <a:ea typeface="+mn-ea"/>
              <a:cs typeface="Poppins Light" panose="00000400000000000000" pitchFamily="50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098866-2648-EDBF-4B16-B0DBF20F902B}"/>
              </a:ext>
            </a:extLst>
          </p:cNvPr>
          <p:cNvSpPr txBox="1"/>
          <p:nvPr/>
        </p:nvSpPr>
        <p:spPr>
          <a:xfrm>
            <a:off x="5638799" y="165101"/>
            <a:ext cx="3278771" cy="977899"/>
          </a:xfrm>
          <a:prstGeom prst="rect">
            <a:avLst/>
          </a:prstGeom>
          <a:gradFill flip="none" rotWithShape="1">
            <a:gsLst>
              <a:gs pos="50000">
                <a:srgbClr val="693F6E"/>
              </a:gs>
              <a:gs pos="100000">
                <a:srgbClr val="855F80"/>
              </a:gs>
              <a:gs pos="0">
                <a:srgbClr val="4E2F6D"/>
              </a:gs>
            </a:gsLst>
            <a:lin ang="16200000" scaled="1"/>
            <a:tileRect/>
          </a:gradFill>
        </p:spPr>
        <p:txBody>
          <a:bodyPr wrap="square" tIns="91440" bIns="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uLnTx/>
                <a:uFillTx/>
                <a:latin typeface="Poppins Light" panose="00000400000000000000" pitchFamily="50" charset="0"/>
                <a:ea typeface="+mn-ea"/>
                <a:cs typeface="Poppins Light" panose="00000400000000000000" pitchFamily="50" charset="0"/>
              </a:rPr>
              <a:t>Som</a:t>
            </a:r>
            <a:r>
              <a:rPr lang="en-US" sz="2600" b="1" noProof="0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e</a:t>
            </a:r>
            <a:r>
              <a:rPr lang="en-US" sz="26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reject.</a:t>
            </a:r>
          </a:p>
          <a:p>
            <a:pPr marL="0" marR="0" lvl="0" indent="0" algn="ctr" defTabSz="457200" rtl="0" eaLnBrk="1" fontAlgn="auto" latinLnBrk="0" hangingPunct="1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uLnTx/>
                <a:uFillTx/>
                <a:latin typeface="Poppins Light" panose="00000400000000000000" pitchFamily="50" charset="0"/>
                <a:ea typeface="+mn-ea"/>
                <a:cs typeface="Poppins Light" panose="00000400000000000000" pitchFamily="50" charset="0"/>
              </a:rPr>
              <a:t>Some consider.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CE1EA5-96E8-939A-02E2-9EFFDE16DB53}"/>
              </a:ext>
            </a:extLst>
          </p:cNvPr>
          <p:cNvSpPr txBox="1"/>
          <p:nvPr/>
        </p:nvSpPr>
        <p:spPr>
          <a:xfrm>
            <a:off x="5638798" y="165101"/>
            <a:ext cx="3278771" cy="1315930"/>
          </a:xfrm>
          <a:prstGeom prst="rect">
            <a:avLst/>
          </a:prstGeom>
          <a:gradFill flip="none" rotWithShape="1">
            <a:gsLst>
              <a:gs pos="50000">
                <a:srgbClr val="693F6E"/>
              </a:gs>
              <a:gs pos="100000">
                <a:srgbClr val="855F80"/>
              </a:gs>
              <a:gs pos="0">
                <a:srgbClr val="4E2F6D"/>
              </a:gs>
            </a:gsLst>
            <a:lin ang="16200000" scaled="1"/>
            <a:tileRect/>
          </a:gradFill>
        </p:spPr>
        <p:txBody>
          <a:bodyPr wrap="square" tIns="91440" bIns="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uLnTx/>
                <a:uFillTx/>
                <a:latin typeface="Poppins Light" panose="00000400000000000000" pitchFamily="50" charset="0"/>
                <a:ea typeface="+mn-ea"/>
                <a:cs typeface="Poppins Light" panose="00000400000000000000" pitchFamily="50" charset="0"/>
              </a:rPr>
              <a:t>Som</a:t>
            </a:r>
            <a:r>
              <a:rPr lang="en-US" sz="2600" b="1" noProof="0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e</a:t>
            </a:r>
            <a:r>
              <a:rPr lang="en-US" sz="26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reject.</a:t>
            </a:r>
          </a:p>
          <a:p>
            <a:pPr marL="0" marR="0" lvl="0" indent="0" algn="ctr" defTabSz="457200" rtl="0" eaLnBrk="1" fontAlgn="auto" latinLnBrk="0" hangingPunct="1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uLnTx/>
                <a:uFillTx/>
                <a:latin typeface="Poppins Light" panose="00000400000000000000" pitchFamily="50" charset="0"/>
                <a:ea typeface="+mn-ea"/>
                <a:cs typeface="Poppins Light" panose="00000400000000000000" pitchFamily="50" charset="0"/>
              </a:rPr>
              <a:t>Some consider.</a:t>
            </a:r>
          </a:p>
          <a:p>
            <a:pPr marL="0" marR="0" lvl="0" indent="0" algn="ctr" defTabSz="457200" rtl="0" eaLnBrk="1" fontAlgn="auto" latinLnBrk="0" hangingPunct="1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Some believe.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12700" dist="50800" dir="1800000" algn="ctr" rotWithShape="0">
                  <a:prstClr val="black">
                    <a:lumMod val="75000"/>
                    <a:lumOff val="25000"/>
                    <a:alpha val="73000"/>
                  </a:prstClr>
                </a:outerShdw>
              </a:effectLst>
              <a:uLnTx/>
              <a:uFillTx/>
              <a:latin typeface="Poppins Light" panose="00000400000000000000" pitchFamily="50" charset="0"/>
              <a:ea typeface="+mn-ea"/>
              <a:cs typeface="Poppins Light" panose="00000400000000000000" pitchFamily="50" charset="0"/>
            </a:endParaRPr>
          </a:p>
          <a:p>
            <a:pPr marL="0" marR="0" lvl="0" indent="0" algn="ctr" defTabSz="457200" rtl="0" eaLnBrk="1" fontAlgn="auto" latinLnBrk="0" hangingPunct="1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12700" dist="50800" dir="1800000" algn="ctr" rotWithShape="0">
                  <a:prstClr val="black">
                    <a:lumMod val="75000"/>
                    <a:lumOff val="25000"/>
                    <a:alpha val="73000"/>
                  </a:prstClr>
                </a:outerShdw>
              </a:effectLst>
              <a:uLnTx/>
              <a:uFillTx/>
              <a:latin typeface="Poppins Light" panose="00000400000000000000" pitchFamily="50" charset="0"/>
              <a:ea typeface="+mn-ea"/>
              <a:cs typeface="Poppins Light" panose="00000400000000000000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2E4F5E-28B6-C1A1-1EA3-5F12C42FC844}"/>
              </a:ext>
            </a:extLst>
          </p:cNvPr>
          <p:cNvSpPr txBox="1"/>
          <p:nvPr/>
        </p:nvSpPr>
        <p:spPr>
          <a:xfrm>
            <a:off x="0" y="3851535"/>
            <a:ext cx="5927464" cy="1162044"/>
          </a:xfrm>
          <a:prstGeom prst="rect">
            <a:avLst/>
          </a:prstGeom>
          <a:gradFill flip="none" rotWithShape="1">
            <a:gsLst>
              <a:gs pos="50000">
                <a:srgbClr val="3C70E4"/>
              </a:gs>
              <a:gs pos="0">
                <a:srgbClr val="255FE1"/>
              </a:gs>
              <a:gs pos="100000">
                <a:srgbClr val="255FE1"/>
              </a:gs>
            </a:gsLst>
            <a:lin ang="5400000" scaled="1"/>
            <a:tileRect/>
          </a:gradFill>
        </p:spPr>
        <p:txBody>
          <a:bodyPr wrap="square" tIns="182880" bIns="0" rtlCol="0">
            <a:noAutofit/>
          </a:bodyPr>
          <a:lstStyle/>
          <a:p>
            <a:pPr algn="ctr">
              <a:lnSpc>
                <a:spcPts val="4000"/>
              </a:lnSpc>
            </a:pPr>
            <a:r>
              <a:rPr lang="en-US" sz="38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CHRISTIANS, CULTURE, </a:t>
            </a:r>
            <a:br>
              <a:rPr lang="en-US" sz="38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</a:br>
            <a:r>
              <a:rPr lang="en-US" sz="38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&amp; COMMON GROUND</a:t>
            </a:r>
          </a:p>
        </p:txBody>
      </p:sp>
    </p:spTree>
    <p:extLst>
      <p:ext uri="{BB962C8B-B14F-4D97-AF65-F5344CB8AC3E}">
        <p14:creationId xmlns:p14="http://schemas.microsoft.com/office/powerpoint/2010/main" val="398063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933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972B07-744D-C040-652C-B333D2710DD5}"/>
              </a:ext>
            </a:extLst>
          </p:cNvPr>
          <p:cNvSpPr txBox="1"/>
          <p:nvPr/>
        </p:nvSpPr>
        <p:spPr>
          <a:xfrm>
            <a:off x="0" y="3743960"/>
            <a:ext cx="5927464" cy="1162044"/>
          </a:xfrm>
          <a:prstGeom prst="rect">
            <a:avLst/>
          </a:prstGeom>
          <a:gradFill flip="none" rotWithShape="1">
            <a:gsLst>
              <a:gs pos="50000">
                <a:srgbClr val="3C70E4"/>
              </a:gs>
              <a:gs pos="0">
                <a:srgbClr val="255FE1"/>
              </a:gs>
              <a:gs pos="100000">
                <a:srgbClr val="255FE1"/>
              </a:gs>
            </a:gsLst>
            <a:lin ang="5400000" scaled="1"/>
            <a:tileRect/>
          </a:gradFill>
        </p:spPr>
        <p:txBody>
          <a:bodyPr wrap="square" tIns="182880" bIns="0" rtlCol="0">
            <a:noAutofit/>
          </a:bodyPr>
          <a:lstStyle/>
          <a:p>
            <a:pPr algn="ctr">
              <a:lnSpc>
                <a:spcPts val="4000"/>
              </a:lnSpc>
            </a:pPr>
            <a:r>
              <a:rPr lang="en-US" sz="38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CHRISTIANS, CULTURE, </a:t>
            </a:r>
            <a:br>
              <a:rPr lang="en-US" sz="38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</a:br>
            <a:r>
              <a:rPr lang="en-US" sz="38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&amp; COMMON GROUND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3EFD7BF-2F56-D9DB-F2DF-3619E264913E}"/>
              </a:ext>
            </a:extLst>
          </p:cNvPr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ysClr val="windowText" lastClr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large stone building&#10;&#10;Description automatically generated">
            <a:extLst>
              <a:ext uri="{FF2B5EF4-FFF2-40B4-BE49-F238E27FC236}">
                <a16:creationId xmlns:a16="http://schemas.microsoft.com/office/drawing/2014/main" id="{E1B07604-6FAA-518B-97C0-06B6FBA425C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511" y="585900"/>
            <a:ext cx="6490978" cy="4543200"/>
          </a:xfrm>
          <a:prstGeom prst="rect">
            <a:avLst/>
          </a:prstGeom>
          <a:ln w="19050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1D55BA-5064-9162-6F5E-E1E6260E9F0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6511" y="585901"/>
            <a:ext cx="6490978" cy="4543198"/>
          </a:xfrm>
          <a:prstGeom prst="rect">
            <a:avLst/>
          </a:prstGeom>
          <a:ln w="19050"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F58AB6-1576-8B7D-091E-AB0B5716D0AD}"/>
              </a:ext>
            </a:extLst>
          </p:cNvPr>
          <p:cNvSpPr txBox="1"/>
          <p:nvPr/>
        </p:nvSpPr>
        <p:spPr>
          <a:xfrm>
            <a:off x="2426593" y="172720"/>
            <a:ext cx="6490978" cy="1156308"/>
          </a:xfrm>
          <a:prstGeom prst="rect">
            <a:avLst/>
          </a:prstGeom>
          <a:solidFill>
            <a:srgbClr val="255FE1"/>
          </a:solidFill>
        </p:spPr>
        <p:txBody>
          <a:bodyPr wrap="square" tIns="91440" bIns="0" rtlCol="0">
            <a:noAutofit/>
          </a:bodyPr>
          <a:lstStyle/>
          <a:p>
            <a:pPr algn="ctr">
              <a:lnSpc>
                <a:spcPts val="2800"/>
              </a:lnSpc>
            </a:pPr>
            <a:r>
              <a:rPr lang="en-US" sz="26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“The church is the only organization </a:t>
            </a:r>
            <a:br>
              <a:rPr lang="en-US" sz="26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</a:br>
            <a:r>
              <a:rPr lang="en-US" sz="26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on earth that exists for the sake of those who aren’t a part of it yet.”</a:t>
            </a:r>
          </a:p>
          <a:p>
            <a:pPr algn="ctr">
              <a:lnSpc>
                <a:spcPts val="2800"/>
              </a:lnSpc>
            </a:pPr>
            <a:endParaRPr lang="en-US" sz="2600" b="1" dirty="0">
              <a:solidFill>
                <a:prstClr val="white"/>
              </a:solidFill>
              <a:effectLst>
                <a:outerShdw blurRad="12700" dist="50800" dir="1800000" algn="ctr" rotWithShape="0">
                  <a:prstClr val="black">
                    <a:lumMod val="75000"/>
                    <a:lumOff val="25000"/>
                    <a:alpha val="73000"/>
                  </a:prstClr>
                </a:outerShdw>
              </a:effectLst>
              <a:latin typeface="Poppins Light" panose="00000400000000000000" pitchFamily="50" charset="0"/>
              <a:cs typeface="Poppins Light" panose="000004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338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101A8C5-E1B2-2CE1-F0DB-546B11E27DAD}"/>
              </a:ext>
            </a:extLst>
          </p:cNvPr>
          <p:cNvSpPr txBox="1"/>
          <p:nvPr/>
        </p:nvSpPr>
        <p:spPr>
          <a:xfrm>
            <a:off x="0" y="3743960"/>
            <a:ext cx="5618480" cy="1162044"/>
          </a:xfrm>
          <a:prstGeom prst="rect">
            <a:avLst/>
          </a:prstGeom>
          <a:gradFill flip="none" rotWithShape="1">
            <a:gsLst>
              <a:gs pos="50000">
                <a:srgbClr val="3C70E4"/>
              </a:gs>
              <a:gs pos="0">
                <a:srgbClr val="255FE1"/>
              </a:gs>
              <a:gs pos="100000">
                <a:srgbClr val="255FE1"/>
              </a:gs>
            </a:gsLst>
            <a:lin ang="5400000" scaled="1"/>
            <a:tileRect/>
          </a:gradFill>
        </p:spPr>
        <p:txBody>
          <a:bodyPr wrap="square" tIns="182880" bIns="0" rtlCol="0">
            <a:noAutofit/>
          </a:bodyPr>
          <a:lstStyle/>
          <a:p>
            <a:pPr algn="ctr">
              <a:lnSpc>
                <a:spcPts val="4000"/>
              </a:lnSpc>
            </a:pPr>
            <a:r>
              <a:rPr lang="en-US" sz="38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CHRISTIANS, CULTURE, </a:t>
            </a:r>
            <a:br>
              <a:rPr lang="en-US" sz="38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</a:br>
            <a:r>
              <a:rPr lang="en-US" sz="38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&amp; COMMON GROUND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314FFE-0900-7A9C-B24E-53A8CCBAEB59}"/>
              </a:ext>
            </a:extLst>
          </p:cNvPr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ysClr val="windowText" lastClr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8879E7-E614-7C22-7CEB-FF319C0F8D5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9537" y="414452"/>
            <a:ext cx="7124926" cy="4886095"/>
          </a:xfrm>
          <a:prstGeom prst="rect">
            <a:avLst/>
          </a:prstGeom>
          <a:ln w="19050"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C4D801-96F0-A8C7-C582-FAAE57521B4C}"/>
              </a:ext>
            </a:extLst>
          </p:cNvPr>
          <p:cNvSpPr txBox="1"/>
          <p:nvPr/>
        </p:nvSpPr>
        <p:spPr>
          <a:xfrm>
            <a:off x="0" y="3734901"/>
            <a:ext cx="6786880" cy="1869440"/>
          </a:xfrm>
          <a:prstGeom prst="rect">
            <a:avLst/>
          </a:prstGeom>
          <a:solidFill>
            <a:srgbClr val="DDE9FA"/>
          </a:solidFill>
          <a:ln w="28575">
            <a:solidFill>
              <a:srgbClr val="255FE1"/>
            </a:solidFill>
            <a:miter lim="800000"/>
          </a:ln>
        </p:spPr>
        <p:txBody>
          <a:bodyPr wrap="square" tIns="91440" bIns="0" rtlCol="0">
            <a:noAutofit/>
          </a:bodyPr>
          <a:lstStyle/>
          <a:p>
            <a:pPr marL="111125" indent="-111125">
              <a:lnSpc>
                <a:spcPts val="2800"/>
              </a:lnSpc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“Then they took him and brought him to a meeting of the </a:t>
            </a:r>
            <a:r>
              <a:rPr lang="en-US" sz="2400" b="1" dirty="0">
                <a:solidFill>
                  <a:srgbClr val="255FE1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Areopagus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, where they said to him, ‘May we know what this new teaching is that you are presenting?’”										</a:t>
            </a:r>
            <a:r>
              <a:rPr lang="en-US" sz="2400" b="1" dirty="0">
                <a:solidFill>
                  <a:srgbClr val="255FE1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Acts 17:19</a:t>
            </a:r>
          </a:p>
          <a:p>
            <a:pPr>
              <a:lnSpc>
                <a:spcPts val="2800"/>
              </a:lnSpc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Poppins Light" panose="00000400000000000000" pitchFamily="50" charset="0"/>
              <a:cs typeface="Poppins Light" panose="000004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22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sky with clouds&#10;&#10;Description automatically generated with low confidence">
            <a:extLst>
              <a:ext uri="{FF2B5EF4-FFF2-40B4-BE49-F238E27FC236}">
                <a16:creationId xmlns:a16="http://schemas.microsoft.com/office/drawing/2014/main" id="{B76D29DA-00DF-02AE-C4B5-1750EED86C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4999"/>
          </a:xfrm>
          <a:prstGeom prst="rect">
            <a:avLst/>
          </a:prstGeom>
        </p:spPr>
      </p:pic>
      <p:pic>
        <p:nvPicPr>
          <p:cNvPr id="5" name="Picture 4" descr="A picture containing silhouette, domestic cat&#10;&#10;Description automatically generated">
            <a:extLst>
              <a:ext uri="{FF2B5EF4-FFF2-40B4-BE49-F238E27FC236}">
                <a16:creationId xmlns:a16="http://schemas.microsoft.com/office/drawing/2014/main" id="{25576794-C19C-2861-824D-7A84C4C22F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7" name="Picture 6" descr="A picture containing dark&#10;&#10;Description automatically generated">
            <a:extLst>
              <a:ext uri="{FF2B5EF4-FFF2-40B4-BE49-F238E27FC236}">
                <a16:creationId xmlns:a16="http://schemas.microsoft.com/office/drawing/2014/main" id="{92FA7934-A42D-43AD-C223-7B02A2480B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45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sky with clouds&#10;&#10;Description automatically generated with low confidence">
            <a:extLst>
              <a:ext uri="{FF2B5EF4-FFF2-40B4-BE49-F238E27FC236}">
                <a16:creationId xmlns:a16="http://schemas.microsoft.com/office/drawing/2014/main" id="{8AE02E8B-5D7A-F32F-C8A3-7540F69149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499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9964B70-3937-4463-1864-383151756824}"/>
              </a:ext>
            </a:extLst>
          </p:cNvPr>
          <p:cNvSpPr txBox="1"/>
          <p:nvPr/>
        </p:nvSpPr>
        <p:spPr>
          <a:xfrm>
            <a:off x="665353" y="2607495"/>
            <a:ext cx="6345047" cy="2154885"/>
          </a:xfrm>
          <a:prstGeom prst="rect">
            <a:avLst/>
          </a:prstGeom>
          <a:noFill/>
        </p:spPr>
        <p:txBody>
          <a:bodyPr wrap="square" tIns="91440" bIns="0" rtlCol="0">
            <a:noAutofit/>
          </a:bodyPr>
          <a:lstStyle/>
          <a:p>
            <a:pPr marL="115888" indent="-115888"/>
            <a:r>
              <a:rPr lang="en-US" sz="26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“So he reasoned in the synagogue with both Jews and God-fearing Greeks, as well as in the market-place day by day with those who happened to be there.”</a:t>
            </a:r>
            <a:r>
              <a:rPr lang="en-US" sz="2600" b="1" dirty="0">
                <a:solidFill>
                  <a:srgbClr val="3025B9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	  </a:t>
            </a:r>
            <a:r>
              <a:rPr lang="en-US" sz="2600" b="1" dirty="0">
                <a:solidFill>
                  <a:srgbClr val="255FE1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Acts 17:17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7527A0-836E-C3A6-972B-0FABF5E5E8F1}"/>
              </a:ext>
            </a:extLst>
          </p:cNvPr>
          <p:cNvSpPr txBox="1"/>
          <p:nvPr/>
        </p:nvSpPr>
        <p:spPr>
          <a:xfrm>
            <a:off x="665353" y="2797016"/>
            <a:ext cx="7477825" cy="1336064"/>
          </a:xfrm>
          <a:prstGeom prst="rect">
            <a:avLst/>
          </a:prstGeom>
          <a:noFill/>
        </p:spPr>
        <p:txBody>
          <a:bodyPr wrap="square" tIns="91440" bIns="0" rtlCol="0">
            <a:noAutofit/>
          </a:bodyPr>
          <a:lstStyle/>
          <a:p>
            <a:pPr marL="115888" indent="-115888"/>
            <a:r>
              <a:rPr lang="en-US" sz="26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“…from Issachar, men who understood the times and knew what Israel should do...”</a:t>
            </a:r>
            <a:r>
              <a:rPr lang="en-US" sz="2600" b="1" dirty="0">
                <a:solidFill>
                  <a:srgbClr val="3025B9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	 							 </a:t>
            </a:r>
            <a:r>
              <a:rPr lang="en-US" sz="2600" b="1" dirty="0">
                <a:solidFill>
                  <a:srgbClr val="255FE1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1 Chronicles 12:32</a:t>
            </a:r>
          </a:p>
        </p:txBody>
      </p:sp>
      <p:pic>
        <p:nvPicPr>
          <p:cNvPr id="3" name="Picture 2" descr="A picture containing silhouette, domestic cat&#10;&#10;Description automatically generated">
            <a:extLst>
              <a:ext uri="{FF2B5EF4-FFF2-40B4-BE49-F238E27FC236}">
                <a16:creationId xmlns:a16="http://schemas.microsoft.com/office/drawing/2014/main" id="{30BD939E-9D2D-47EA-7D20-144E854FB0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78" r="25373" b="4089"/>
          <a:stretch/>
        </p:blipFill>
        <p:spPr>
          <a:xfrm>
            <a:off x="0" y="4632960"/>
            <a:ext cx="9144000" cy="1082039"/>
          </a:xfrm>
          <a:prstGeom prst="rect">
            <a:avLst/>
          </a:prstGeom>
        </p:spPr>
      </p:pic>
      <p:pic>
        <p:nvPicPr>
          <p:cNvPr id="4" name="Picture 3" descr="A picture containing dark&#10;&#10;Description automatically generated">
            <a:extLst>
              <a:ext uri="{FF2B5EF4-FFF2-40B4-BE49-F238E27FC236}">
                <a16:creationId xmlns:a16="http://schemas.microsoft.com/office/drawing/2014/main" id="{85A5E85B-957E-AC59-E125-27A1F6B8E9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2" t="62044" r="-1" b="5067"/>
          <a:stretch/>
        </p:blipFill>
        <p:spPr>
          <a:xfrm>
            <a:off x="6126480" y="4198026"/>
            <a:ext cx="3017520" cy="151697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0D15E7-63E8-D2D6-F9A4-85E2D1EA819E}"/>
              </a:ext>
            </a:extLst>
          </p:cNvPr>
          <p:cNvSpPr txBox="1"/>
          <p:nvPr/>
        </p:nvSpPr>
        <p:spPr>
          <a:xfrm>
            <a:off x="243655" y="1338850"/>
            <a:ext cx="4099713" cy="691213"/>
          </a:xfrm>
          <a:prstGeom prst="rect">
            <a:avLst/>
          </a:prstGeom>
          <a:solidFill>
            <a:srgbClr val="255FE1"/>
          </a:solidFill>
        </p:spPr>
        <p:txBody>
          <a:bodyPr wrap="square" tIns="182880" bIns="0" rtlCol="0">
            <a:noAutofit/>
          </a:bodyPr>
          <a:lstStyle/>
          <a:p>
            <a:pPr algn="ctr">
              <a:lnSpc>
                <a:spcPts val="3300"/>
              </a:lnSpc>
            </a:pPr>
            <a:r>
              <a:rPr lang="en-US" sz="26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He opened his eyes.</a:t>
            </a:r>
          </a:p>
          <a:p>
            <a:pPr algn="ctr">
              <a:lnSpc>
                <a:spcPts val="3300"/>
              </a:lnSpc>
            </a:pPr>
            <a:r>
              <a:rPr lang="en-US" sz="26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7B586B-DF7B-4CAD-F6EA-D3FE18D59EB3}"/>
              </a:ext>
            </a:extLst>
          </p:cNvPr>
          <p:cNvSpPr txBox="1"/>
          <p:nvPr/>
        </p:nvSpPr>
        <p:spPr>
          <a:xfrm>
            <a:off x="-48774" y="472836"/>
            <a:ext cx="9416293" cy="940904"/>
          </a:xfrm>
          <a:prstGeom prst="rect">
            <a:avLst/>
          </a:prstGeom>
          <a:noFill/>
          <a:effectLst/>
        </p:spPr>
        <p:txBody>
          <a:bodyPr wrap="square" tIns="91440" bIns="0" rtlCol="0">
            <a:noAutofit/>
          </a:bodyPr>
          <a:lstStyle/>
          <a:p>
            <a:pPr>
              <a:lnSpc>
                <a:spcPts val="3600"/>
              </a:lnSpc>
            </a:pPr>
            <a:r>
              <a:rPr lang="en-US" sz="4800" dirty="0">
                <a:gradFill>
                  <a:gsLst>
                    <a:gs pos="100000">
                      <a:prstClr val="white"/>
                    </a:gs>
                    <a:gs pos="0">
                      <a:srgbClr val="C1CDED"/>
                    </a:gs>
                  </a:gsLst>
                  <a:lin ang="16200000" scaled="1"/>
                </a:gradFill>
                <a:effectLst>
                  <a:outerShdw blurRad="25400" dist="63500" dir="2400000" algn="ctr" rotWithShape="0">
                    <a:prstClr val="black">
                      <a:lumMod val="75000"/>
                      <a:lumOff val="25000"/>
                    </a:prstClr>
                  </a:outerShdw>
                </a:effectLst>
                <a:latin typeface="Poppins" panose="00000500000000000000" pitchFamily="50" charset="0"/>
                <a:cs typeface="Poppins" panose="00000500000000000000" pitchFamily="50" charset="0"/>
              </a:rPr>
              <a:t>“</a:t>
            </a:r>
            <a:r>
              <a:rPr lang="en-US" sz="4800" u="sng" dirty="0">
                <a:gradFill>
                  <a:gsLst>
                    <a:gs pos="100000">
                      <a:prstClr val="white"/>
                    </a:gs>
                    <a:gs pos="0">
                      <a:srgbClr val="C1CDED"/>
                    </a:gs>
                  </a:gsLst>
                  <a:lin ang="16200000" scaled="1"/>
                </a:gradFill>
                <a:effectLst>
                  <a:outerShdw blurRad="25400" dist="63500" dir="2400000" algn="ctr" rotWithShape="0">
                    <a:prstClr val="black">
                      <a:lumMod val="75000"/>
                      <a:lumOff val="25000"/>
                    </a:prstClr>
                  </a:outerShdw>
                </a:effectLst>
                <a:latin typeface="Poppins" panose="00000500000000000000" pitchFamily="50" charset="0"/>
                <a:cs typeface="Poppins" panose="00000500000000000000" pitchFamily="50" charset="0"/>
              </a:rPr>
              <a:t>I URGE YOU TO IMITATE ME!</a:t>
            </a:r>
            <a:r>
              <a:rPr lang="en-US" sz="4800" dirty="0">
                <a:gradFill>
                  <a:gsLst>
                    <a:gs pos="100000">
                      <a:prstClr val="white"/>
                    </a:gs>
                    <a:gs pos="0">
                      <a:srgbClr val="C1CDED"/>
                    </a:gs>
                  </a:gsLst>
                  <a:lin ang="16200000" scaled="1"/>
                </a:gradFill>
                <a:effectLst>
                  <a:outerShdw blurRad="25400" dist="63500" dir="2400000" algn="ctr" rotWithShape="0">
                    <a:prstClr val="black">
                      <a:lumMod val="75000"/>
                      <a:lumOff val="25000"/>
                    </a:prstClr>
                  </a:outerShdw>
                </a:effectLst>
                <a:latin typeface="Poppins" panose="00000500000000000000" pitchFamily="50" charset="0"/>
                <a:cs typeface="Poppins" panose="00000500000000000000" pitchFamily="50" charset="0"/>
              </a:rPr>
              <a:t>”</a:t>
            </a:r>
            <a:endParaRPr lang="en-US" sz="2800" dirty="0">
              <a:gradFill>
                <a:gsLst>
                  <a:gs pos="100000">
                    <a:prstClr val="white"/>
                  </a:gs>
                  <a:gs pos="0">
                    <a:srgbClr val="C1CDED"/>
                  </a:gs>
                </a:gsLst>
                <a:lin ang="16200000" scaled="1"/>
              </a:gradFill>
              <a:effectLst>
                <a:outerShdw blurRad="25400" dist="63500" dir="2400000" algn="ctr" rotWithShape="0">
                  <a:prstClr val="black">
                    <a:lumMod val="75000"/>
                    <a:lumOff val="25000"/>
                  </a:prstClr>
                </a:outerShdw>
              </a:effectLst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315A01-28E8-7D51-8FCA-9C7B9282D572}"/>
              </a:ext>
            </a:extLst>
          </p:cNvPr>
          <p:cNvSpPr txBox="1"/>
          <p:nvPr/>
        </p:nvSpPr>
        <p:spPr>
          <a:xfrm>
            <a:off x="665353" y="2925103"/>
            <a:ext cx="6213093" cy="940904"/>
          </a:xfrm>
          <a:prstGeom prst="rect">
            <a:avLst/>
          </a:prstGeom>
          <a:noFill/>
        </p:spPr>
        <p:txBody>
          <a:bodyPr wrap="square" tIns="91440" bIns="0" rtlCol="0">
            <a:noAutofit/>
          </a:bodyPr>
          <a:lstStyle/>
          <a:p>
            <a:pPr marL="115888" indent="-115888"/>
            <a:r>
              <a:rPr lang="en-US" sz="26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“As I walked around and looked…”</a:t>
            </a:r>
            <a:r>
              <a:rPr lang="en-US" sz="2600" b="1" dirty="0">
                <a:solidFill>
                  <a:srgbClr val="3025B9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									</a:t>
            </a:r>
            <a:r>
              <a:rPr lang="en-US" sz="2600" b="1" dirty="0">
                <a:solidFill>
                  <a:srgbClr val="255FE1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Acts 17:23</a:t>
            </a:r>
          </a:p>
        </p:txBody>
      </p:sp>
    </p:spTree>
    <p:extLst>
      <p:ext uri="{BB962C8B-B14F-4D97-AF65-F5344CB8AC3E}">
        <p14:creationId xmlns:p14="http://schemas.microsoft.com/office/powerpoint/2010/main" val="31353622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0" grpId="0" animBg="1"/>
      <p:bldP spid="11" grpId="0"/>
      <p:bldP spid="12" grpId="0"/>
      <p:bldP spid="1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sky with clouds&#10;&#10;Description automatically generated with low confidence">
            <a:extLst>
              <a:ext uri="{FF2B5EF4-FFF2-40B4-BE49-F238E27FC236}">
                <a16:creationId xmlns:a16="http://schemas.microsoft.com/office/drawing/2014/main" id="{8AE02E8B-5D7A-F32F-C8A3-7540F69149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49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88CE099-1EAA-CFF3-4564-68A618DEB10A}"/>
              </a:ext>
            </a:extLst>
          </p:cNvPr>
          <p:cNvSpPr txBox="1"/>
          <p:nvPr/>
        </p:nvSpPr>
        <p:spPr>
          <a:xfrm>
            <a:off x="673205" y="2627489"/>
            <a:ext cx="7797588" cy="1731118"/>
          </a:xfrm>
          <a:prstGeom prst="rect">
            <a:avLst/>
          </a:prstGeom>
          <a:noFill/>
        </p:spPr>
        <p:txBody>
          <a:bodyPr wrap="square" tIns="91440" bIns="0" rtlCol="0">
            <a:noAutofit/>
          </a:bodyPr>
          <a:lstStyle/>
          <a:p>
            <a:pPr marL="115888" indent="-115888"/>
            <a:r>
              <a:rPr lang="en-US" sz="26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“For all the Athenians and the foreigners who were there spent their time in nothing else but either to tell or to hear some new thing…”</a:t>
            </a:r>
            <a:r>
              <a:rPr lang="en-US" sz="2600" b="1" dirty="0">
                <a:solidFill>
                  <a:srgbClr val="3025B9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	 							</a:t>
            </a:r>
            <a:r>
              <a:rPr lang="en-US" sz="2600" b="1" dirty="0">
                <a:solidFill>
                  <a:srgbClr val="255FE1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	Acts 17:21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B69152-D956-21FD-1DA6-4370FCEC05D0}"/>
              </a:ext>
            </a:extLst>
          </p:cNvPr>
          <p:cNvSpPr txBox="1"/>
          <p:nvPr/>
        </p:nvSpPr>
        <p:spPr>
          <a:xfrm>
            <a:off x="1465453" y="2523157"/>
            <a:ext cx="6213093" cy="2154885"/>
          </a:xfrm>
          <a:prstGeom prst="rect">
            <a:avLst/>
          </a:prstGeom>
          <a:noFill/>
        </p:spPr>
        <p:txBody>
          <a:bodyPr wrap="square" tIns="91440" bIns="0" rtlCol="0">
            <a:noAutofit/>
          </a:bodyPr>
          <a:lstStyle/>
          <a:p>
            <a:pPr marL="115888" indent="-115888"/>
            <a:r>
              <a:rPr lang="en-US" sz="26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“Now while Paul waited for them </a:t>
            </a:r>
            <a:br>
              <a:rPr lang="en-US" sz="26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</a:br>
            <a:r>
              <a:rPr lang="en-US" sz="26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at Athens, his spirit was provoked within him when he saw that </a:t>
            </a:r>
            <a:br>
              <a:rPr lang="en-US" sz="26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</a:br>
            <a:r>
              <a:rPr lang="en-US" sz="26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the city was given over to idols…”</a:t>
            </a:r>
            <a:r>
              <a:rPr lang="en-US" sz="2600" b="1" dirty="0">
                <a:solidFill>
                  <a:srgbClr val="3025B9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									</a:t>
            </a:r>
            <a:r>
              <a:rPr lang="en-US" sz="2600" b="1" dirty="0">
                <a:solidFill>
                  <a:srgbClr val="255FE1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Acts 17:16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5DCA61-6B94-2206-FDC7-3EFD2E18FE60}"/>
              </a:ext>
            </a:extLst>
          </p:cNvPr>
          <p:cNvSpPr txBox="1"/>
          <p:nvPr/>
        </p:nvSpPr>
        <p:spPr>
          <a:xfrm>
            <a:off x="1221675" y="2627489"/>
            <a:ext cx="6700647" cy="1731118"/>
          </a:xfrm>
          <a:prstGeom prst="rect">
            <a:avLst/>
          </a:prstGeom>
          <a:noFill/>
        </p:spPr>
        <p:txBody>
          <a:bodyPr wrap="square" tIns="91440" bIns="0" rtlCol="0">
            <a:noAutofit/>
          </a:bodyPr>
          <a:lstStyle/>
          <a:p>
            <a:pPr marL="115888" indent="-115888"/>
            <a:r>
              <a:rPr lang="en-US" sz="26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“While Paul was waiting for them </a:t>
            </a:r>
            <a:br>
              <a:rPr lang="en-US" sz="26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</a:br>
            <a:r>
              <a:rPr lang="en-US" sz="26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in Athens, he was greatly distressed </a:t>
            </a:r>
            <a:br>
              <a:rPr lang="en-US" sz="26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</a:br>
            <a:r>
              <a:rPr lang="en-US" sz="26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to see that the city was full of idols.”</a:t>
            </a:r>
            <a:r>
              <a:rPr lang="en-US" sz="2600" b="1" dirty="0">
                <a:solidFill>
                  <a:srgbClr val="3025B9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	  									</a:t>
            </a:r>
            <a:r>
              <a:rPr lang="en-US" sz="2600" b="1" dirty="0">
                <a:solidFill>
                  <a:srgbClr val="255FE1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Acts 17:16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6FB162F-02BF-62D3-0248-B574616CD544}"/>
              </a:ext>
            </a:extLst>
          </p:cNvPr>
          <p:cNvSpPr/>
          <p:nvPr/>
        </p:nvSpPr>
        <p:spPr>
          <a:xfrm>
            <a:off x="5753816" y="3418806"/>
            <a:ext cx="1848743" cy="45719"/>
          </a:xfrm>
          <a:custGeom>
            <a:avLst/>
            <a:gdLst>
              <a:gd name="connsiteX0" fmla="*/ 0 w 5038530"/>
              <a:gd name="connsiteY0" fmla="*/ 55983 h 55983"/>
              <a:gd name="connsiteX1" fmla="*/ 1884783 w 5038530"/>
              <a:gd name="connsiteY1" fmla="*/ 9330 h 55983"/>
              <a:gd name="connsiteX2" fmla="*/ 3853542 w 5038530"/>
              <a:gd name="connsiteY2" fmla="*/ 0 h 55983"/>
              <a:gd name="connsiteX3" fmla="*/ 5038530 w 5038530"/>
              <a:gd name="connsiteY3" fmla="*/ 37322 h 5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38530" h="55983">
                <a:moveTo>
                  <a:pt x="0" y="55983"/>
                </a:moveTo>
                <a:lnTo>
                  <a:pt x="1884783" y="9330"/>
                </a:lnTo>
                <a:lnTo>
                  <a:pt x="3853542" y="0"/>
                </a:lnTo>
                <a:cubicBezTo>
                  <a:pt x="4379166" y="4665"/>
                  <a:pt x="4844142" y="20216"/>
                  <a:pt x="5038530" y="37322"/>
                </a:cubicBezTo>
              </a:path>
            </a:pathLst>
          </a:custGeom>
          <a:solidFill>
            <a:srgbClr val="A5B9CF"/>
          </a:solidFill>
          <a:ln w="38100" cap="rnd">
            <a:solidFill>
              <a:srgbClr val="00B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0D15E7-63E8-D2D6-F9A4-85E2D1EA819E}"/>
              </a:ext>
            </a:extLst>
          </p:cNvPr>
          <p:cNvSpPr txBox="1"/>
          <p:nvPr/>
        </p:nvSpPr>
        <p:spPr>
          <a:xfrm>
            <a:off x="243655" y="1338850"/>
            <a:ext cx="4099713" cy="691213"/>
          </a:xfrm>
          <a:prstGeom prst="rect">
            <a:avLst/>
          </a:prstGeom>
          <a:solidFill>
            <a:srgbClr val="255FE1"/>
          </a:solidFill>
        </p:spPr>
        <p:txBody>
          <a:bodyPr wrap="square" tIns="182880" bIns="0" rtlCol="0">
            <a:noAutofit/>
          </a:bodyPr>
          <a:lstStyle/>
          <a:p>
            <a:pPr algn="ctr">
              <a:lnSpc>
                <a:spcPts val="3300"/>
              </a:lnSpc>
            </a:pPr>
            <a:r>
              <a:rPr lang="en-US" sz="26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He opened his eyes.</a:t>
            </a:r>
          </a:p>
          <a:p>
            <a:pPr algn="ctr">
              <a:lnSpc>
                <a:spcPts val="3300"/>
              </a:lnSpc>
            </a:pPr>
            <a:r>
              <a:rPr lang="en-US" sz="26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E555944-9F06-FC84-331A-DBDA3566EA01}"/>
              </a:ext>
            </a:extLst>
          </p:cNvPr>
          <p:cNvSpPr/>
          <p:nvPr/>
        </p:nvSpPr>
        <p:spPr>
          <a:xfrm>
            <a:off x="243655" y="1338850"/>
            <a:ext cx="4099713" cy="691213"/>
          </a:xfrm>
          <a:prstGeom prst="rect">
            <a:avLst/>
          </a:prstGeom>
          <a:solidFill>
            <a:srgbClr val="A5B9C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silhouette, domestic cat&#10;&#10;Description automatically generated">
            <a:extLst>
              <a:ext uri="{FF2B5EF4-FFF2-40B4-BE49-F238E27FC236}">
                <a16:creationId xmlns:a16="http://schemas.microsoft.com/office/drawing/2014/main" id="{30BD939E-9D2D-47EA-7D20-144E854FB0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78" r="25373" b="4089"/>
          <a:stretch/>
        </p:blipFill>
        <p:spPr>
          <a:xfrm>
            <a:off x="0" y="4632960"/>
            <a:ext cx="9144000" cy="1082039"/>
          </a:xfrm>
          <a:prstGeom prst="rect">
            <a:avLst/>
          </a:prstGeom>
        </p:spPr>
      </p:pic>
      <p:pic>
        <p:nvPicPr>
          <p:cNvPr id="4" name="Picture 3" descr="A picture containing dark&#10;&#10;Description automatically generated">
            <a:extLst>
              <a:ext uri="{FF2B5EF4-FFF2-40B4-BE49-F238E27FC236}">
                <a16:creationId xmlns:a16="http://schemas.microsoft.com/office/drawing/2014/main" id="{85A5E85B-957E-AC59-E125-27A1F6B8E9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2" t="62044" r="-1" b="5067"/>
          <a:stretch/>
        </p:blipFill>
        <p:spPr>
          <a:xfrm>
            <a:off x="6126480" y="4198026"/>
            <a:ext cx="3017520" cy="151697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37B586B-DF7B-4CAD-F6EA-D3FE18D59EB3}"/>
              </a:ext>
            </a:extLst>
          </p:cNvPr>
          <p:cNvSpPr txBox="1"/>
          <p:nvPr/>
        </p:nvSpPr>
        <p:spPr>
          <a:xfrm>
            <a:off x="-48774" y="472836"/>
            <a:ext cx="9416293" cy="940904"/>
          </a:xfrm>
          <a:prstGeom prst="rect">
            <a:avLst/>
          </a:prstGeom>
          <a:noFill/>
          <a:effectLst/>
        </p:spPr>
        <p:txBody>
          <a:bodyPr wrap="square" tIns="91440" bIns="0" rtlCol="0">
            <a:noAutofit/>
          </a:bodyPr>
          <a:lstStyle/>
          <a:p>
            <a:pPr>
              <a:lnSpc>
                <a:spcPts val="3600"/>
              </a:lnSpc>
            </a:pPr>
            <a:r>
              <a:rPr lang="en-US" sz="4800" dirty="0">
                <a:gradFill>
                  <a:gsLst>
                    <a:gs pos="100000">
                      <a:prstClr val="white"/>
                    </a:gs>
                    <a:gs pos="0">
                      <a:srgbClr val="C1CDED"/>
                    </a:gs>
                  </a:gsLst>
                  <a:lin ang="16200000" scaled="1"/>
                </a:gradFill>
                <a:effectLst>
                  <a:outerShdw blurRad="25400" dist="63500" dir="2400000" algn="ctr" rotWithShape="0">
                    <a:prstClr val="black">
                      <a:lumMod val="75000"/>
                      <a:lumOff val="25000"/>
                    </a:prstClr>
                  </a:outerShdw>
                </a:effectLst>
                <a:latin typeface="Poppins" panose="00000500000000000000" pitchFamily="50" charset="0"/>
                <a:cs typeface="Poppins" panose="00000500000000000000" pitchFamily="50" charset="0"/>
              </a:rPr>
              <a:t>“</a:t>
            </a:r>
            <a:r>
              <a:rPr lang="en-US" sz="4800" u="sng" dirty="0">
                <a:gradFill>
                  <a:gsLst>
                    <a:gs pos="100000">
                      <a:prstClr val="white"/>
                    </a:gs>
                    <a:gs pos="0">
                      <a:srgbClr val="C1CDED"/>
                    </a:gs>
                  </a:gsLst>
                  <a:lin ang="16200000" scaled="1"/>
                </a:gradFill>
                <a:effectLst>
                  <a:outerShdw blurRad="25400" dist="63500" dir="2400000" algn="ctr" rotWithShape="0">
                    <a:prstClr val="black">
                      <a:lumMod val="75000"/>
                      <a:lumOff val="25000"/>
                    </a:prstClr>
                  </a:outerShdw>
                </a:effectLst>
                <a:latin typeface="Poppins" panose="00000500000000000000" pitchFamily="50" charset="0"/>
                <a:cs typeface="Poppins" panose="00000500000000000000" pitchFamily="50" charset="0"/>
              </a:rPr>
              <a:t>I URGE YOU TO IMITATE ME!</a:t>
            </a:r>
            <a:r>
              <a:rPr lang="en-US" sz="4800" dirty="0">
                <a:gradFill>
                  <a:gsLst>
                    <a:gs pos="100000">
                      <a:prstClr val="white"/>
                    </a:gs>
                    <a:gs pos="0">
                      <a:srgbClr val="C1CDED"/>
                    </a:gs>
                  </a:gsLst>
                  <a:lin ang="16200000" scaled="1"/>
                </a:gradFill>
                <a:effectLst>
                  <a:outerShdw blurRad="25400" dist="63500" dir="2400000" algn="ctr" rotWithShape="0">
                    <a:prstClr val="black">
                      <a:lumMod val="75000"/>
                      <a:lumOff val="25000"/>
                    </a:prstClr>
                  </a:outerShdw>
                </a:effectLst>
                <a:latin typeface="Poppins" panose="00000500000000000000" pitchFamily="50" charset="0"/>
                <a:cs typeface="Poppins" panose="00000500000000000000" pitchFamily="50" charset="0"/>
              </a:rPr>
              <a:t>”</a:t>
            </a:r>
            <a:endParaRPr lang="en-US" sz="2800" dirty="0">
              <a:gradFill>
                <a:gsLst>
                  <a:gs pos="100000">
                    <a:prstClr val="white"/>
                  </a:gs>
                  <a:gs pos="0">
                    <a:srgbClr val="C1CDED"/>
                  </a:gs>
                </a:gsLst>
                <a:lin ang="16200000" scaled="1"/>
              </a:gradFill>
              <a:effectLst>
                <a:outerShdw blurRad="25400" dist="63500" dir="2400000" algn="ctr" rotWithShape="0">
                  <a:prstClr val="black">
                    <a:lumMod val="75000"/>
                    <a:lumOff val="25000"/>
                  </a:prstClr>
                </a:outerShdw>
              </a:effectLst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8CC65F-5C7C-9882-F86C-9575D445A541}"/>
              </a:ext>
            </a:extLst>
          </p:cNvPr>
          <p:cNvSpPr txBox="1"/>
          <p:nvPr/>
        </p:nvSpPr>
        <p:spPr>
          <a:xfrm>
            <a:off x="4642967" y="1338850"/>
            <a:ext cx="4099713" cy="691213"/>
          </a:xfrm>
          <a:prstGeom prst="rect">
            <a:avLst/>
          </a:prstGeom>
          <a:solidFill>
            <a:srgbClr val="255FE1"/>
          </a:solidFill>
        </p:spPr>
        <p:txBody>
          <a:bodyPr wrap="square" tIns="182880" bIns="0" rtlCol="0">
            <a:noAutofit/>
          </a:bodyPr>
          <a:lstStyle/>
          <a:p>
            <a:pPr algn="ctr">
              <a:lnSpc>
                <a:spcPts val="3300"/>
              </a:lnSpc>
            </a:pPr>
            <a:r>
              <a:rPr lang="en-US" sz="2800" b="1" spc="-100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He exposed his heart.</a:t>
            </a:r>
          </a:p>
          <a:p>
            <a:pPr algn="ctr">
              <a:lnSpc>
                <a:spcPts val="3300"/>
              </a:lnSpc>
            </a:pPr>
            <a:r>
              <a:rPr lang="en-US" sz="2800" b="1" spc="-100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</a:p>
        </p:txBody>
      </p:sp>
      <p:pic>
        <p:nvPicPr>
          <p:cNvPr id="17" name="Picture 16" descr="A picture containing circuit, sign&#10;&#10;Description automatically generated">
            <a:extLst>
              <a:ext uri="{FF2B5EF4-FFF2-40B4-BE49-F238E27FC236}">
                <a16:creationId xmlns:a16="http://schemas.microsoft.com/office/drawing/2014/main" id="{CD373AA5-5F10-8462-4922-F6F0D114B5B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09" b="3744"/>
          <a:stretch/>
        </p:blipFill>
        <p:spPr>
          <a:xfrm>
            <a:off x="1851863" y="2362200"/>
            <a:ext cx="2331315" cy="3001741"/>
          </a:xfrm>
          <a:prstGeom prst="rect">
            <a:avLst/>
          </a:prstGeom>
          <a:ln w="19050">
            <a:solidFill>
              <a:srgbClr val="6C3B75"/>
            </a:solidFill>
          </a:ln>
        </p:spPr>
      </p:pic>
    </p:spTree>
    <p:extLst>
      <p:ext uri="{BB962C8B-B14F-4D97-AF65-F5344CB8AC3E}">
        <p14:creationId xmlns:p14="http://schemas.microsoft.com/office/powerpoint/2010/main" val="66236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5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6" grpId="0"/>
      <p:bldP spid="6" grpId="1"/>
      <p:bldP spid="7" grpId="0"/>
      <p:bldP spid="7" grpId="1"/>
      <p:bldP spid="16" grpId="0" animBg="1"/>
      <p:bldP spid="16" grpId="1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sky with clouds&#10;&#10;Description automatically generated with low confidence">
            <a:extLst>
              <a:ext uri="{FF2B5EF4-FFF2-40B4-BE49-F238E27FC236}">
                <a16:creationId xmlns:a16="http://schemas.microsoft.com/office/drawing/2014/main" id="{8AE02E8B-5D7A-F32F-C8A3-7540F69149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pic>
        <p:nvPicPr>
          <p:cNvPr id="3" name="Picture 2" descr="A picture containing silhouette, domestic cat&#10;&#10;Description automatically generated">
            <a:extLst>
              <a:ext uri="{FF2B5EF4-FFF2-40B4-BE49-F238E27FC236}">
                <a16:creationId xmlns:a16="http://schemas.microsoft.com/office/drawing/2014/main" id="{30BD939E-9D2D-47EA-7D20-144E854FB0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78" r="25373" b="4089"/>
          <a:stretch/>
        </p:blipFill>
        <p:spPr>
          <a:xfrm>
            <a:off x="0" y="4632960"/>
            <a:ext cx="9144000" cy="1082039"/>
          </a:xfrm>
          <a:prstGeom prst="rect">
            <a:avLst/>
          </a:prstGeom>
        </p:spPr>
      </p:pic>
      <p:pic>
        <p:nvPicPr>
          <p:cNvPr id="4" name="Picture 3" descr="A picture containing dark&#10;&#10;Description automatically generated">
            <a:extLst>
              <a:ext uri="{FF2B5EF4-FFF2-40B4-BE49-F238E27FC236}">
                <a16:creationId xmlns:a16="http://schemas.microsoft.com/office/drawing/2014/main" id="{85A5E85B-957E-AC59-E125-27A1F6B8E9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2" t="62044" r="-1" b="5067"/>
          <a:stretch/>
        </p:blipFill>
        <p:spPr>
          <a:xfrm>
            <a:off x="6126480" y="4198026"/>
            <a:ext cx="3017520" cy="151697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8F8A79A-EF60-8F0A-0783-221E7F7E89CB}"/>
              </a:ext>
            </a:extLst>
          </p:cNvPr>
          <p:cNvSpPr txBox="1"/>
          <p:nvPr/>
        </p:nvSpPr>
        <p:spPr>
          <a:xfrm>
            <a:off x="406273" y="3164605"/>
            <a:ext cx="8326246" cy="1290365"/>
          </a:xfrm>
          <a:prstGeom prst="rect">
            <a:avLst/>
          </a:prstGeom>
          <a:noFill/>
        </p:spPr>
        <p:txBody>
          <a:bodyPr wrap="square" tIns="91440" bIns="0" rtlCol="0">
            <a:noAutofit/>
          </a:bodyPr>
          <a:lstStyle/>
          <a:p>
            <a:pPr marL="115888" indent="-115888"/>
            <a:r>
              <a:rPr lang="en-US" sz="26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“Every Sabbath he reasoned in the synagogue, trying to persuade Jews and Greeks…”</a:t>
            </a:r>
            <a:r>
              <a:rPr lang="en-US" sz="2600" b="1" dirty="0">
                <a:solidFill>
                  <a:srgbClr val="3025B9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	  															</a:t>
            </a:r>
            <a:r>
              <a:rPr lang="en-US" sz="2600" b="1" dirty="0">
                <a:solidFill>
                  <a:srgbClr val="255FE1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Acts 18:4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E600D329-8758-2F01-68DF-CFCC6785436A}"/>
              </a:ext>
            </a:extLst>
          </p:cNvPr>
          <p:cNvSpPr/>
          <p:nvPr/>
        </p:nvSpPr>
        <p:spPr>
          <a:xfrm>
            <a:off x="3645024" y="3554701"/>
            <a:ext cx="1848743" cy="45719"/>
          </a:xfrm>
          <a:custGeom>
            <a:avLst/>
            <a:gdLst>
              <a:gd name="connsiteX0" fmla="*/ 0 w 5038530"/>
              <a:gd name="connsiteY0" fmla="*/ 55983 h 55983"/>
              <a:gd name="connsiteX1" fmla="*/ 1884783 w 5038530"/>
              <a:gd name="connsiteY1" fmla="*/ 9330 h 55983"/>
              <a:gd name="connsiteX2" fmla="*/ 3853542 w 5038530"/>
              <a:gd name="connsiteY2" fmla="*/ 0 h 55983"/>
              <a:gd name="connsiteX3" fmla="*/ 5038530 w 5038530"/>
              <a:gd name="connsiteY3" fmla="*/ 37322 h 5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38530" h="55983">
                <a:moveTo>
                  <a:pt x="0" y="55983"/>
                </a:moveTo>
                <a:lnTo>
                  <a:pt x="1884783" y="9330"/>
                </a:lnTo>
                <a:lnTo>
                  <a:pt x="3853542" y="0"/>
                </a:lnTo>
                <a:cubicBezTo>
                  <a:pt x="4379166" y="4665"/>
                  <a:pt x="4844142" y="20216"/>
                  <a:pt x="5038530" y="37322"/>
                </a:cubicBezTo>
              </a:path>
            </a:pathLst>
          </a:custGeom>
          <a:solidFill>
            <a:srgbClr val="A5B9CF"/>
          </a:solidFill>
          <a:ln w="38100" cap="rnd">
            <a:solidFill>
              <a:srgbClr val="00B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215667D-344F-FDA7-3682-6E0E9C17E09F}"/>
              </a:ext>
            </a:extLst>
          </p:cNvPr>
          <p:cNvSpPr txBox="1"/>
          <p:nvPr/>
        </p:nvSpPr>
        <p:spPr>
          <a:xfrm>
            <a:off x="719236" y="3241027"/>
            <a:ext cx="7703947" cy="1731118"/>
          </a:xfrm>
          <a:prstGeom prst="rect">
            <a:avLst/>
          </a:prstGeom>
          <a:noFill/>
        </p:spPr>
        <p:txBody>
          <a:bodyPr wrap="square" tIns="91440" bIns="0" rtlCol="0">
            <a:noAutofit/>
          </a:bodyPr>
          <a:lstStyle/>
          <a:p>
            <a:pPr marL="115888" indent="-115888"/>
            <a:r>
              <a:rPr lang="en-US" sz="26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“As was his custom, Paul went into the synagogue, and on three Sabbath days he reasoned with them from the Scriptures.”</a:t>
            </a:r>
            <a:r>
              <a:rPr lang="en-US" sz="2600" b="1" dirty="0">
                <a:solidFill>
                  <a:srgbClr val="3025B9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	  									</a:t>
            </a:r>
            <a:r>
              <a:rPr lang="en-US" sz="2600" b="1" dirty="0">
                <a:solidFill>
                  <a:srgbClr val="255FE1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Acts 17:2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32AF968-FC69-5A4A-FD2D-04C7EC001DFE}"/>
              </a:ext>
            </a:extLst>
          </p:cNvPr>
          <p:cNvSpPr/>
          <p:nvPr/>
        </p:nvSpPr>
        <p:spPr>
          <a:xfrm>
            <a:off x="803955" y="4407775"/>
            <a:ext cx="1848743" cy="45719"/>
          </a:xfrm>
          <a:custGeom>
            <a:avLst/>
            <a:gdLst>
              <a:gd name="connsiteX0" fmla="*/ 0 w 5038530"/>
              <a:gd name="connsiteY0" fmla="*/ 55983 h 55983"/>
              <a:gd name="connsiteX1" fmla="*/ 1884783 w 5038530"/>
              <a:gd name="connsiteY1" fmla="*/ 9330 h 55983"/>
              <a:gd name="connsiteX2" fmla="*/ 3853542 w 5038530"/>
              <a:gd name="connsiteY2" fmla="*/ 0 h 55983"/>
              <a:gd name="connsiteX3" fmla="*/ 5038530 w 5038530"/>
              <a:gd name="connsiteY3" fmla="*/ 37322 h 5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38530" h="55983">
                <a:moveTo>
                  <a:pt x="0" y="55983"/>
                </a:moveTo>
                <a:lnTo>
                  <a:pt x="1884783" y="9330"/>
                </a:lnTo>
                <a:lnTo>
                  <a:pt x="3853542" y="0"/>
                </a:lnTo>
                <a:cubicBezTo>
                  <a:pt x="4379166" y="4665"/>
                  <a:pt x="4844142" y="20216"/>
                  <a:pt x="5038530" y="37322"/>
                </a:cubicBezTo>
              </a:path>
            </a:pathLst>
          </a:custGeom>
          <a:solidFill>
            <a:srgbClr val="A5B9CF"/>
          </a:solidFill>
          <a:ln w="38100" cap="rnd">
            <a:solidFill>
              <a:srgbClr val="00B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69C3F7-306D-3601-29D7-1FBB12F0C30E}"/>
              </a:ext>
            </a:extLst>
          </p:cNvPr>
          <p:cNvSpPr txBox="1"/>
          <p:nvPr/>
        </p:nvSpPr>
        <p:spPr>
          <a:xfrm>
            <a:off x="871093" y="3172041"/>
            <a:ext cx="7399147" cy="1731118"/>
          </a:xfrm>
          <a:prstGeom prst="rect">
            <a:avLst/>
          </a:prstGeom>
          <a:noFill/>
        </p:spPr>
        <p:txBody>
          <a:bodyPr wrap="square" tIns="91440" bIns="0" rtlCol="0">
            <a:noAutofit/>
          </a:bodyPr>
          <a:lstStyle/>
          <a:p>
            <a:pPr marL="115888" indent="-115888"/>
            <a:r>
              <a:rPr lang="en-US" sz="26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“Therefore he reasoned in the synagogue with the Jews and with the Gentile worshipers, and in the marketplace daily with those who happened to be there.”</a:t>
            </a:r>
            <a:r>
              <a:rPr lang="en-US" sz="2600" b="1" dirty="0">
                <a:solidFill>
                  <a:srgbClr val="3025B9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	  									</a:t>
            </a:r>
            <a:r>
              <a:rPr lang="en-US" sz="2600" b="1" dirty="0">
                <a:solidFill>
                  <a:srgbClr val="255FE1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Acts 17:17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0D15E7-63E8-D2D6-F9A4-85E2D1EA819E}"/>
              </a:ext>
            </a:extLst>
          </p:cNvPr>
          <p:cNvSpPr txBox="1"/>
          <p:nvPr/>
        </p:nvSpPr>
        <p:spPr>
          <a:xfrm>
            <a:off x="243655" y="1338850"/>
            <a:ext cx="4099713" cy="691213"/>
          </a:xfrm>
          <a:prstGeom prst="rect">
            <a:avLst/>
          </a:prstGeom>
          <a:solidFill>
            <a:srgbClr val="255FE1"/>
          </a:solidFill>
        </p:spPr>
        <p:txBody>
          <a:bodyPr wrap="square" tIns="182880" bIns="0" rtlCol="0">
            <a:noAutofit/>
          </a:bodyPr>
          <a:lstStyle/>
          <a:p>
            <a:pPr algn="ctr">
              <a:lnSpc>
                <a:spcPts val="3300"/>
              </a:lnSpc>
            </a:pPr>
            <a:r>
              <a:rPr lang="en-US" sz="26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He opened his eyes.</a:t>
            </a:r>
          </a:p>
          <a:p>
            <a:pPr algn="ctr">
              <a:lnSpc>
                <a:spcPts val="3300"/>
              </a:lnSpc>
            </a:pPr>
            <a:r>
              <a:rPr lang="en-US" sz="26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E555944-9F06-FC84-331A-DBDA3566EA01}"/>
              </a:ext>
            </a:extLst>
          </p:cNvPr>
          <p:cNvSpPr/>
          <p:nvPr/>
        </p:nvSpPr>
        <p:spPr>
          <a:xfrm>
            <a:off x="243655" y="1338850"/>
            <a:ext cx="4099713" cy="691213"/>
          </a:xfrm>
          <a:prstGeom prst="rect">
            <a:avLst/>
          </a:prstGeom>
          <a:solidFill>
            <a:srgbClr val="A5B9C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7B586B-DF7B-4CAD-F6EA-D3FE18D59EB3}"/>
              </a:ext>
            </a:extLst>
          </p:cNvPr>
          <p:cNvSpPr txBox="1"/>
          <p:nvPr/>
        </p:nvSpPr>
        <p:spPr>
          <a:xfrm>
            <a:off x="-48774" y="472836"/>
            <a:ext cx="9416293" cy="940904"/>
          </a:xfrm>
          <a:prstGeom prst="rect">
            <a:avLst/>
          </a:prstGeom>
          <a:noFill/>
          <a:effectLst/>
        </p:spPr>
        <p:txBody>
          <a:bodyPr wrap="square" tIns="91440" bIns="0" rtlCol="0">
            <a:noAutofit/>
          </a:bodyPr>
          <a:lstStyle/>
          <a:p>
            <a:pPr>
              <a:lnSpc>
                <a:spcPts val="3600"/>
              </a:lnSpc>
            </a:pPr>
            <a:r>
              <a:rPr lang="en-US" sz="4800" dirty="0">
                <a:gradFill>
                  <a:gsLst>
                    <a:gs pos="100000">
                      <a:prstClr val="white"/>
                    </a:gs>
                    <a:gs pos="0">
                      <a:srgbClr val="C1CDED"/>
                    </a:gs>
                  </a:gsLst>
                  <a:lin ang="16200000" scaled="1"/>
                </a:gradFill>
                <a:effectLst>
                  <a:outerShdw blurRad="25400" dist="63500" dir="2400000" algn="ctr" rotWithShape="0">
                    <a:prstClr val="black">
                      <a:lumMod val="75000"/>
                      <a:lumOff val="25000"/>
                    </a:prstClr>
                  </a:outerShdw>
                </a:effectLst>
                <a:latin typeface="Poppins" panose="00000500000000000000" pitchFamily="50" charset="0"/>
                <a:cs typeface="Poppins" panose="00000500000000000000" pitchFamily="50" charset="0"/>
              </a:rPr>
              <a:t>“</a:t>
            </a:r>
            <a:r>
              <a:rPr lang="en-US" sz="4800" u="sng" dirty="0">
                <a:gradFill>
                  <a:gsLst>
                    <a:gs pos="100000">
                      <a:prstClr val="white"/>
                    </a:gs>
                    <a:gs pos="0">
                      <a:srgbClr val="C1CDED"/>
                    </a:gs>
                  </a:gsLst>
                  <a:lin ang="16200000" scaled="1"/>
                </a:gradFill>
                <a:effectLst>
                  <a:outerShdw blurRad="25400" dist="63500" dir="2400000" algn="ctr" rotWithShape="0">
                    <a:prstClr val="black">
                      <a:lumMod val="75000"/>
                      <a:lumOff val="25000"/>
                    </a:prstClr>
                  </a:outerShdw>
                </a:effectLst>
                <a:latin typeface="Poppins" panose="00000500000000000000" pitchFamily="50" charset="0"/>
                <a:cs typeface="Poppins" panose="00000500000000000000" pitchFamily="50" charset="0"/>
              </a:rPr>
              <a:t>I URGE YOU TO IMITATE ME!</a:t>
            </a:r>
            <a:r>
              <a:rPr lang="en-US" sz="4800" dirty="0">
                <a:gradFill>
                  <a:gsLst>
                    <a:gs pos="100000">
                      <a:prstClr val="white"/>
                    </a:gs>
                    <a:gs pos="0">
                      <a:srgbClr val="C1CDED"/>
                    </a:gs>
                  </a:gsLst>
                  <a:lin ang="16200000" scaled="1"/>
                </a:gradFill>
                <a:effectLst>
                  <a:outerShdw blurRad="25400" dist="63500" dir="2400000" algn="ctr" rotWithShape="0">
                    <a:prstClr val="black">
                      <a:lumMod val="75000"/>
                      <a:lumOff val="25000"/>
                    </a:prstClr>
                  </a:outerShdw>
                </a:effectLst>
                <a:latin typeface="Poppins" panose="00000500000000000000" pitchFamily="50" charset="0"/>
                <a:cs typeface="Poppins" panose="00000500000000000000" pitchFamily="50" charset="0"/>
              </a:rPr>
              <a:t>”</a:t>
            </a:r>
            <a:endParaRPr lang="en-US" sz="2800" dirty="0">
              <a:gradFill>
                <a:gsLst>
                  <a:gs pos="100000">
                    <a:prstClr val="white"/>
                  </a:gs>
                  <a:gs pos="0">
                    <a:srgbClr val="C1CDED"/>
                  </a:gs>
                </a:gsLst>
                <a:lin ang="16200000" scaled="1"/>
              </a:gradFill>
              <a:effectLst>
                <a:outerShdw blurRad="25400" dist="63500" dir="2400000" algn="ctr" rotWithShape="0">
                  <a:prstClr val="black">
                    <a:lumMod val="75000"/>
                    <a:lumOff val="25000"/>
                  </a:prstClr>
                </a:outerShdw>
              </a:effectLst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8CC65F-5C7C-9882-F86C-9575D445A541}"/>
              </a:ext>
            </a:extLst>
          </p:cNvPr>
          <p:cNvSpPr txBox="1"/>
          <p:nvPr/>
        </p:nvSpPr>
        <p:spPr>
          <a:xfrm>
            <a:off x="4642967" y="1338850"/>
            <a:ext cx="4099713" cy="691213"/>
          </a:xfrm>
          <a:prstGeom prst="rect">
            <a:avLst/>
          </a:prstGeom>
          <a:solidFill>
            <a:srgbClr val="255FE1"/>
          </a:solidFill>
        </p:spPr>
        <p:txBody>
          <a:bodyPr wrap="square" tIns="182880" bIns="0" rtlCol="0">
            <a:noAutofit/>
          </a:bodyPr>
          <a:lstStyle/>
          <a:p>
            <a:pPr algn="ctr">
              <a:lnSpc>
                <a:spcPts val="3300"/>
              </a:lnSpc>
            </a:pPr>
            <a:r>
              <a:rPr lang="en-US" sz="2800" b="1" spc="-100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He exposed his heart.</a:t>
            </a:r>
          </a:p>
          <a:p>
            <a:pPr algn="ctr">
              <a:lnSpc>
                <a:spcPts val="3300"/>
              </a:lnSpc>
            </a:pPr>
            <a:r>
              <a:rPr lang="en-US" sz="2800" b="1" spc="-100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672298-BF80-BA1D-2142-C91471DAD1F9}"/>
              </a:ext>
            </a:extLst>
          </p:cNvPr>
          <p:cNvSpPr/>
          <p:nvPr/>
        </p:nvSpPr>
        <p:spPr>
          <a:xfrm>
            <a:off x="4642966" y="1338850"/>
            <a:ext cx="4099713" cy="691213"/>
          </a:xfrm>
          <a:prstGeom prst="rect">
            <a:avLst/>
          </a:prstGeom>
          <a:solidFill>
            <a:srgbClr val="A5B9C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ABFD015-4F8A-80CA-9091-CBAAA6ED49AB}"/>
              </a:ext>
            </a:extLst>
          </p:cNvPr>
          <p:cNvSpPr/>
          <p:nvPr/>
        </p:nvSpPr>
        <p:spPr>
          <a:xfrm>
            <a:off x="3248036" y="3562137"/>
            <a:ext cx="1848743" cy="45719"/>
          </a:xfrm>
          <a:custGeom>
            <a:avLst/>
            <a:gdLst>
              <a:gd name="connsiteX0" fmla="*/ 0 w 5038530"/>
              <a:gd name="connsiteY0" fmla="*/ 55983 h 55983"/>
              <a:gd name="connsiteX1" fmla="*/ 1884783 w 5038530"/>
              <a:gd name="connsiteY1" fmla="*/ 9330 h 55983"/>
              <a:gd name="connsiteX2" fmla="*/ 3853542 w 5038530"/>
              <a:gd name="connsiteY2" fmla="*/ 0 h 55983"/>
              <a:gd name="connsiteX3" fmla="*/ 5038530 w 5038530"/>
              <a:gd name="connsiteY3" fmla="*/ 37322 h 5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38530" h="55983">
                <a:moveTo>
                  <a:pt x="0" y="55983"/>
                </a:moveTo>
                <a:lnTo>
                  <a:pt x="1884783" y="9330"/>
                </a:lnTo>
                <a:lnTo>
                  <a:pt x="3853542" y="0"/>
                </a:lnTo>
                <a:cubicBezTo>
                  <a:pt x="4379166" y="4665"/>
                  <a:pt x="4844142" y="20216"/>
                  <a:pt x="5038530" y="37322"/>
                </a:cubicBezTo>
              </a:path>
            </a:pathLst>
          </a:custGeom>
          <a:solidFill>
            <a:srgbClr val="A5B9CF"/>
          </a:solidFill>
          <a:ln w="38100" cap="rnd">
            <a:solidFill>
              <a:srgbClr val="00B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B30C83-DB96-C3B2-579F-3FADB25C59D4}"/>
              </a:ext>
            </a:extLst>
          </p:cNvPr>
          <p:cNvSpPr txBox="1"/>
          <p:nvPr/>
        </p:nvSpPr>
        <p:spPr>
          <a:xfrm>
            <a:off x="243655" y="2155758"/>
            <a:ext cx="4099713" cy="691213"/>
          </a:xfrm>
          <a:prstGeom prst="rect">
            <a:avLst/>
          </a:prstGeom>
          <a:solidFill>
            <a:srgbClr val="255FE1"/>
          </a:solidFill>
        </p:spPr>
        <p:txBody>
          <a:bodyPr wrap="square" tIns="182880" bIns="0" rtlCol="0">
            <a:noAutofit/>
          </a:bodyPr>
          <a:lstStyle/>
          <a:p>
            <a:pPr algn="ctr">
              <a:lnSpc>
                <a:spcPts val="3300"/>
              </a:lnSpc>
            </a:pPr>
            <a:r>
              <a:rPr lang="en-US" sz="2800" b="1" spc="-100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He engaged his mind.</a:t>
            </a:r>
          </a:p>
          <a:p>
            <a:pPr algn="ctr">
              <a:lnSpc>
                <a:spcPts val="3300"/>
              </a:lnSpc>
            </a:pPr>
            <a:r>
              <a:rPr lang="en-US" sz="2800" b="1" spc="-100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8D3CDFE-5E20-48A8-AACD-209618AA7EB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" t="7253" r="2155" b="2126"/>
          <a:stretch/>
        </p:blipFill>
        <p:spPr>
          <a:xfrm>
            <a:off x="4699791" y="2194674"/>
            <a:ext cx="2338499" cy="3360329"/>
          </a:xfrm>
          <a:prstGeom prst="rect">
            <a:avLst/>
          </a:prstGeom>
          <a:ln w="19050">
            <a:solidFill>
              <a:srgbClr val="6C3B75"/>
            </a:solidFill>
          </a:ln>
        </p:spPr>
      </p:pic>
    </p:spTree>
    <p:extLst>
      <p:ext uri="{BB962C8B-B14F-4D97-AF65-F5344CB8AC3E}">
        <p14:creationId xmlns:p14="http://schemas.microsoft.com/office/powerpoint/2010/main" val="41181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5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 animBg="1"/>
      <p:bldP spid="21" grpId="1" animBg="1"/>
      <p:bldP spid="18" grpId="0"/>
      <p:bldP spid="18" grpId="1"/>
      <p:bldP spid="19" grpId="0" animBg="1"/>
      <p:bldP spid="19" grpId="1" animBg="1"/>
      <p:bldP spid="12" grpId="0"/>
      <p:bldP spid="12" grpId="1"/>
      <p:bldP spid="13" grpId="0" animBg="1"/>
      <p:bldP spid="13" grpId="1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sky with clouds&#10;&#10;Description automatically generated with low confidence">
            <a:extLst>
              <a:ext uri="{FF2B5EF4-FFF2-40B4-BE49-F238E27FC236}">
                <a16:creationId xmlns:a16="http://schemas.microsoft.com/office/drawing/2014/main" id="{8AE02E8B-5D7A-F32F-C8A3-7540F69149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pic>
        <p:nvPicPr>
          <p:cNvPr id="3" name="Picture 2" descr="A picture containing silhouette, domestic cat&#10;&#10;Description automatically generated">
            <a:extLst>
              <a:ext uri="{FF2B5EF4-FFF2-40B4-BE49-F238E27FC236}">
                <a16:creationId xmlns:a16="http://schemas.microsoft.com/office/drawing/2014/main" id="{30BD939E-9D2D-47EA-7D20-144E854FB0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78" r="25373" b="4089"/>
          <a:stretch/>
        </p:blipFill>
        <p:spPr>
          <a:xfrm>
            <a:off x="0" y="4632960"/>
            <a:ext cx="9144000" cy="1082039"/>
          </a:xfrm>
          <a:prstGeom prst="rect">
            <a:avLst/>
          </a:prstGeom>
        </p:spPr>
      </p:pic>
      <p:pic>
        <p:nvPicPr>
          <p:cNvPr id="4" name="Picture 3" descr="A picture containing dark&#10;&#10;Description automatically generated">
            <a:extLst>
              <a:ext uri="{FF2B5EF4-FFF2-40B4-BE49-F238E27FC236}">
                <a16:creationId xmlns:a16="http://schemas.microsoft.com/office/drawing/2014/main" id="{85A5E85B-957E-AC59-E125-27A1F6B8E9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2" t="62044" r="-1" b="5067"/>
          <a:stretch/>
        </p:blipFill>
        <p:spPr>
          <a:xfrm>
            <a:off x="6126480" y="4198026"/>
            <a:ext cx="3017520" cy="15169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7946E5-5B8F-0C52-9A61-CA46D9AD5DBB}"/>
              </a:ext>
            </a:extLst>
          </p:cNvPr>
          <p:cNvSpPr txBox="1"/>
          <p:nvPr/>
        </p:nvSpPr>
        <p:spPr>
          <a:xfrm>
            <a:off x="531184" y="3068995"/>
            <a:ext cx="8074938" cy="2180288"/>
          </a:xfrm>
          <a:prstGeom prst="rect">
            <a:avLst/>
          </a:prstGeom>
          <a:noFill/>
        </p:spPr>
        <p:txBody>
          <a:bodyPr wrap="square" tIns="91440" bIns="0" rtlCol="0">
            <a:noAutofit/>
          </a:bodyPr>
          <a:lstStyle/>
          <a:p>
            <a:pPr marL="115888" indent="-115888">
              <a:lnSpc>
                <a:spcPts val="3000"/>
              </a:lnSpc>
            </a:pPr>
            <a:r>
              <a:rPr lang="en-US" sz="26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“A group of Epicurean and Stoic philosophers </a:t>
            </a:r>
            <a:br>
              <a:rPr lang="en-US" sz="26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</a:br>
            <a:r>
              <a:rPr lang="en-US" sz="26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began to debate with him. Some of them </a:t>
            </a:r>
            <a:br>
              <a:rPr lang="en-US" sz="26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</a:br>
            <a:r>
              <a:rPr lang="en-US" sz="26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asked, ‘What is this babbler trying to say?’ Others remarked, ‘He seems to be </a:t>
            </a:r>
            <a:r>
              <a:rPr lang="en-US" sz="2600" b="1" dirty="0" err="1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advo-cating</a:t>
            </a:r>
            <a:r>
              <a:rPr lang="en-US" sz="26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foreign gods.”</a:t>
            </a:r>
            <a:r>
              <a:rPr lang="en-US" sz="2600" b="1" dirty="0">
                <a:solidFill>
                  <a:srgbClr val="3025B9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			</a:t>
            </a:r>
            <a:r>
              <a:rPr lang="en-US" sz="2600" b="1" dirty="0">
                <a:solidFill>
                  <a:srgbClr val="255FE1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Acts 17:18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D64324-139E-FF5C-E8E8-95AC41E98C1F}"/>
              </a:ext>
            </a:extLst>
          </p:cNvPr>
          <p:cNvSpPr txBox="1"/>
          <p:nvPr/>
        </p:nvSpPr>
        <p:spPr>
          <a:xfrm>
            <a:off x="1267330" y="3118890"/>
            <a:ext cx="6600189" cy="1731118"/>
          </a:xfrm>
          <a:prstGeom prst="rect">
            <a:avLst/>
          </a:prstGeom>
          <a:noFill/>
        </p:spPr>
        <p:txBody>
          <a:bodyPr wrap="square" tIns="91440" bIns="0" rtlCol="0">
            <a:noAutofit/>
          </a:bodyPr>
          <a:lstStyle/>
          <a:p>
            <a:pPr marL="115888" indent="-115888"/>
            <a:r>
              <a:rPr lang="en-US" sz="26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“Paul was preaching the good news </a:t>
            </a:r>
            <a:br>
              <a:rPr lang="en-US" sz="26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</a:br>
            <a:r>
              <a:rPr lang="en-US" sz="26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about Jesus and the resurrection…”</a:t>
            </a:r>
            <a:r>
              <a:rPr lang="en-US" sz="2600" b="1" dirty="0">
                <a:solidFill>
                  <a:srgbClr val="3025B9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	  									</a:t>
            </a:r>
            <a:r>
              <a:rPr lang="en-US" sz="2600" b="1" dirty="0">
                <a:solidFill>
                  <a:srgbClr val="255FE1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Acts 17:18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0D15E7-63E8-D2D6-F9A4-85E2D1EA819E}"/>
              </a:ext>
            </a:extLst>
          </p:cNvPr>
          <p:cNvSpPr txBox="1"/>
          <p:nvPr/>
        </p:nvSpPr>
        <p:spPr>
          <a:xfrm>
            <a:off x="243655" y="1338850"/>
            <a:ext cx="4099713" cy="691213"/>
          </a:xfrm>
          <a:prstGeom prst="rect">
            <a:avLst/>
          </a:prstGeom>
          <a:solidFill>
            <a:srgbClr val="255FE1"/>
          </a:solidFill>
        </p:spPr>
        <p:txBody>
          <a:bodyPr wrap="square" tIns="182880" bIns="0" rtlCol="0">
            <a:noAutofit/>
          </a:bodyPr>
          <a:lstStyle/>
          <a:p>
            <a:pPr algn="ctr">
              <a:lnSpc>
                <a:spcPts val="3300"/>
              </a:lnSpc>
            </a:pPr>
            <a:r>
              <a:rPr lang="en-US" sz="26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He opened his eyes.</a:t>
            </a:r>
          </a:p>
          <a:p>
            <a:pPr algn="ctr">
              <a:lnSpc>
                <a:spcPts val="3300"/>
              </a:lnSpc>
            </a:pPr>
            <a:r>
              <a:rPr lang="en-US" sz="26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E555944-9F06-FC84-331A-DBDA3566EA01}"/>
              </a:ext>
            </a:extLst>
          </p:cNvPr>
          <p:cNvSpPr/>
          <p:nvPr/>
        </p:nvSpPr>
        <p:spPr>
          <a:xfrm>
            <a:off x="243655" y="1338850"/>
            <a:ext cx="4099713" cy="691213"/>
          </a:xfrm>
          <a:prstGeom prst="rect">
            <a:avLst/>
          </a:prstGeom>
          <a:solidFill>
            <a:srgbClr val="A5B9C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7B586B-DF7B-4CAD-F6EA-D3FE18D59EB3}"/>
              </a:ext>
            </a:extLst>
          </p:cNvPr>
          <p:cNvSpPr txBox="1"/>
          <p:nvPr/>
        </p:nvSpPr>
        <p:spPr>
          <a:xfrm>
            <a:off x="-48774" y="472836"/>
            <a:ext cx="9416293" cy="940904"/>
          </a:xfrm>
          <a:prstGeom prst="rect">
            <a:avLst/>
          </a:prstGeom>
          <a:noFill/>
          <a:effectLst/>
        </p:spPr>
        <p:txBody>
          <a:bodyPr wrap="square" tIns="91440" bIns="0" rtlCol="0">
            <a:noAutofit/>
          </a:bodyPr>
          <a:lstStyle/>
          <a:p>
            <a:pPr>
              <a:lnSpc>
                <a:spcPts val="3600"/>
              </a:lnSpc>
            </a:pPr>
            <a:r>
              <a:rPr lang="en-US" sz="4800" dirty="0">
                <a:gradFill>
                  <a:gsLst>
                    <a:gs pos="100000">
                      <a:prstClr val="white"/>
                    </a:gs>
                    <a:gs pos="0">
                      <a:srgbClr val="C1CDED"/>
                    </a:gs>
                  </a:gsLst>
                  <a:lin ang="16200000" scaled="1"/>
                </a:gradFill>
                <a:effectLst>
                  <a:outerShdw blurRad="25400" dist="63500" dir="2400000" algn="ctr" rotWithShape="0">
                    <a:prstClr val="black">
                      <a:lumMod val="75000"/>
                      <a:lumOff val="25000"/>
                    </a:prstClr>
                  </a:outerShdw>
                </a:effectLst>
                <a:latin typeface="Poppins" panose="00000500000000000000" pitchFamily="50" charset="0"/>
                <a:cs typeface="Poppins" panose="00000500000000000000" pitchFamily="50" charset="0"/>
              </a:rPr>
              <a:t>“</a:t>
            </a:r>
            <a:r>
              <a:rPr lang="en-US" sz="4800" u="sng" dirty="0">
                <a:gradFill>
                  <a:gsLst>
                    <a:gs pos="100000">
                      <a:prstClr val="white"/>
                    </a:gs>
                    <a:gs pos="0">
                      <a:srgbClr val="C1CDED"/>
                    </a:gs>
                  </a:gsLst>
                  <a:lin ang="16200000" scaled="1"/>
                </a:gradFill>
                <a:effectLst>
                  <a:outerShdw blurRad="25400" dist="63500" dir="2400000" algn="ctr" rotWithShape="0">
                    <a:prstClr val="black">
                      <a:lumMod val="75000"/>
                      <a:lumOff val="25000"/>
                    </a:prstClr>
                  </a:outerShdw>
                </a:effectLst>
                <a:latin typeface="Poppins" panose="00000500000000000000" pitchFamily="50" charset="0"/>
                <a:cs typeface="Poppins" panose="00000500000000000000" pitchFamily="50" charset="0"/>
              </a:rPr>
              <a:t>I URGE YOU TO IMITATE ME!</a:t>
            </a:r>
            <a:r>
              <a:rPr lang="en-US" sz="4800" dirty="0">
                <a:gradFill>
                  <a:gsLst>
                    <a:gs pos="100000">
                      <a:prstClr val="white"/>
                    </a:gs>
                    <a:gs pos="0">
                      <a:srgbClr val="C1CDED"/>
                    </a:gs>
                  </a:gsLst>
                  <a:lin ang="16200000" scaled="1"/>
                </a:gradFill>
                <a:effectLst>
                  <a:outerShdw blurRad="25400" dist="63500" dir="2400000" algn="ctr" rotWithShape="0">
                    <a:prstClr val="black">
                      <a:lumMod val="75000"/>
                      <a:lumOff val="25000"/>
                    </a:prstClr>
                  </a:outerShdw>
                </a:effectLst>
                <a:latin typeface="Poppins" panose="00000500000000000000" pitchFamily="50" charset="0"/>
                <a:cs typeface="Poppins" panose="00000500000000000000" pitchFamily="50" charset="0"/>
              </a:rPr>
              <a:t>”</a:t>
            </a:r>
            <a:endParaRPr lang="en-US" sz="2800" dirty="0">
              <a:gradFill>
                <a:gsLst>
                  <a:gs pos="100000">
                    <a:prstClr val="white"/>
                  </a:gs>
                  <a:gs pos="0">
                    <a:srgbClr val="C1CDED"/>
                  </a:gs>
                </a:gsLst>
                <a:lin ang="16200000" scaled="1"/>
              </a:gradFill>
              <a:effectLst>
                <a:outerShdw blurRad="25400" dist="63500" dir="2400000" algn="ctr" rotWithShape="0">
                  <a:prstClr val="black">
                    <a:lumMod val="75000"/>
                    <a:lumOff val="25000"/>
                  </a:prstClr>
                </a:outerShdw>
              </a:effectLst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8CC65F-5C7C-9882-F86C-9575D445A541}"/>
              </a:ext>
            </a:extLst>
          </p:cNvPr>
          <p:cNvSpPr txBox="1"/>
          <p:nvPr/>
        </p:nvSpPr>
        <p:spPr>
          <a:xfrm>
            <a:off x="4642967" y="1338850"/>
            <a:ext cx="4099713" cy="691213"/>
          </a:xfrm>
          <a:prstGeom prst="rect">
            <a:avLst/>
          </a:prstGeom>
          <a:solidFill>
            <a:srgbClr val="255FE1"/>
          </a:solidFill>
        </p:spPr>
        <p:txBody>
          <a:bodyPr wrap="square" tIns="182880" bIns="0" rtlCol="0">
            <a:noAutofit/>
          </a:bodyPr>
          <a:lstStyle/>
          <a:p>
            <a:pPr algn="ctr">
              <a:lnSpc>
                <a:spcPts val="3300"/>
              </a:lnSpc>
            </a:pPr>
            <a:r>
              <a:rPr lang="en-US" sz="2800" b="1" spc="-100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He exposed his heart.</a:t>
            </a:r>
          </a:p>
          <a:p>
            <a:pPr algn="ctr">
              <a:lnSpc>
                <a:spcPts val="3300"/>
              </a:lnSpc>
            </a:pPr>
            <a:r>
              <a:rPr lang="en-US" sz="2800" b="1" spc="-100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672298-BF80-BA1D-2142-C91471DAD1F9}"/>
              </a:ext>
            </a:extLst>
          </p:cNvPr>
          <p:cNvSpPr/>
          <p:nvPr/>
        </p:nvSpPr>
        <p:spPr>
          <a:xfrm>
            <a:off x="4642966" y="1338850"/>
            <a:ext cx="4099713" cy="691213"/>
          </a:xfrm>
          <a:prstGeom prst="rect">
            <a:avLst/>
          </a:prstGeom>
          <a:solidFill>
            <a:srgbClr val="A5B9C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B30C83-DB96-C3B2-579F-3FADB25C59D4}"/>
              </a:ext>
            </a:extLst>
          </p:cNvPr>
          <p:cNvSpPr txBox="1"/>
          <p:nvPr/>
        </p:nvSpPr>
        <p:spPr>
          <a:xfrm>
            <a:off x="243655" y="2155758"/>
            <a:ext cx="4099713" cy="691213"/>
          </a:xfrm>
          <a:prstGeom prst="rect">
            <a:avLst/>
          </a:prstGeom>
          <a:solidFill>
            <a:srgbClr val="255FE1"/>
          </a:solidFill>
        </p:spPr>
        <p:txBody>
          <a:bodyPr wrap="square" tIns="182880" bIns="0" rtlCol="0">
            <a:noAutofit/>
          </a:bodyPr>
          <a:lstStyle/>
          <a:p>
            <a:pPr algn="ctr">
              <a:lnSpc>
                <a:spcPts val="3300"/>
              </a:lnSpc>
            </a:pPr>
            <a:r>
              <a:rPr lang="en-US" sz="2800" b="1" spc="-100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He engaged his mind.</a:t>
            </a:r>
          </a:p>
          <a:p>
            <a:pPr algn="ctr">
              <a:lnSpc>
                <a:spcPts val="3300"/>
              </a:lnSpc>
            </a:pPr>
            <a:r>
              <a:rPr lang="en-US" sz="2800" b="1" spc="-100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37150BEE-27A4-BFB9-A124-16889E3C7E56}"/>
              </a:ext>
            </a:extLst>
          </p:cNvPr>
          <p:cNvSpPr/>
          <p:nvPr/>
        </p:nvSpPr>
        <p:spPr>
          <a:xfrm>
            <a:off x="2549306" y="3449763"/>
            <a:ext cx="1848743" cy="45719"/>
          </a:xfrm>
          <a:custGeom>
            <a:avLst/>
            <a:gdLst>
              <a:gd name="connsiteX0" fmla="*/ 0 w 5038530"/>
              <a:gd name="connsiteY0" fmla="*/ 55983 h 55983"/>
              <a:gd name="connsiteX1" fmla="*/ 1884783 w 5038530"/>
              <a:gd name="connsiteY1" fmla="*/ 9330 h 55983"/>
              <a:gd name="connsiteX2" fmla="*/ 3853542 w 5038530"/>
              <a:gd name="connsiteY2" fmla="*/ 0 h 55983"/>
              <a:gd name="connsiteX3" fmla="*/ 5038530 w 5038530"/>
              <a:gd name="connsiteY3" fmla="*/ 37322 h 5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38530" h="55983">
                <a:moveTo>
                  <a:pt x="0" y="55983"/>
                </a:moveTo>
                <a:lnTo>
                  <a:pt x="1884783" y="9330"/>
                </a:lnTo>
                <a:lnTo>
                  <a:pt x="3853542" y="0"/>
                </a:lnTo>
                <a:cubicBezTo>
                  <a:pt x="4379166" y="4665"/>
                  <a:pt x="4844142" y="20216"/>
                  <a:pt x="5038530" y="37322"/>
                </a:cubicBezTo>
              </a:path>
            </a:pathLst>
          </a:custGeom>
          <a:solidFill>
            <a:srgbClr val="255FE1"/>
          </a:solidFill>
          <a:ln w="38100" cap="rnd">
            <a:solidFill>
              <a:srgbClr val="00B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343EF86-A6F5-2034-D47F-C1B6B7032EFF}"/>
              </a:ext>
            </a:extLst>
          </p:cNvPr>
          <p:cNvSpPr/>
          <p:nvPr/>
        </p:nvSpPr>
        <p:spPr>
          <a:xfrm>
            <a:off x="4045847" y="4229851"/>
            <a:ext cx="1388987" cy="45719"/>
          </a:xfrm>
          <a:custGeom>
            <a:avLst/>
            <a:gdLst>
              <a:gd name="connsiteX0" fmla="*/ 0 w 5038530"/>
              <a:gd name="connsiteY0" fmla="*/ 55983 h 55983"/>
              <a:gd name="connsiteX1" fmla="*/ 1884783 w 5038530"/>
              <a:gd name="connsiteY1" fmla="*/ 9330 h 55983"/>
              <a:gd name="connsiteX2" fmla="*/ 3853542 w 5038530"/>
              <a:gd name="connsiteY2" fmla="*/ 0 h 55983"/>
              <a:gd name="connsiteX3" fmla="*/ 5038530 w 5038530"/>
              <a:gd name="connsiteY3" fmla="*/ 37322 h 5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38530" h="55983">
                <a:moveTo>
                  <a:pt x="0" y="55983"/>
                </a:moveTo>
                <a:lnTo>
                  <a:pt x="1884783" y="9330"/>
                </a:lnTo>
                <a:lnTo>
                  <a:pt x="3853542" y="0"/>
                </a:lnTo>
                <a:cubicBezTo>
                  <a:pt x="4379166" y="4665"/>
                  <a:pt x="4844142" y="20216"/>
                  <a:pt x="5038530" y="37322"/>
                </a:cubicBezTo>
              </a:path>
            </a:pathLst>
          </a:custGeom>
          <a:solidFill>
            <a:srgbClr val="255FE1"/>
          </a:solidFill>
          <a:ln w="38100" cap="rnd">
            <a:solidFill>
              <a:srgbClr val="00B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D5FD9BE-A828-BFFE-40B1-3D5819BC2571}"/>
              </a:ext>
            </a:extLst>
          </p:cNvPr>
          <p:cNvSpPr/>
          <p:nvPr/>
        </p:nvSpPr>
        <p:spPr>
          <a:xfrm>
            <a:off x="5158699" y="3449762"/>
            <a:ext cx="948696" cy="45719"/>
          </a:xfrm>
          <a:custGeom>
            <a:avLst/>
            <a:gdLst>
              <a:gd name="connsiteX0" fmla="*/ 0 w 5038530"/>
              <a:gd name="connsiteY0" fmla="*/ 55983 h 55983"/>
              <a:gd name="connsiteX1" fmla="*/ 1884783 w 5038530"/>
              <a:gd name="connsiteY1" fmla="*/ 9330 h 55983"/>
              <a:gd name="connsiteX2" fmla="*/ 3853542 w 5038530"/>
              <a:gd name="connsiteY2" fmla="*/ 0 h 55983"/>
              <a:gd name="connsiteX3" fmla="*/ 5038530 w 5038530"/>
              <a:gd name="connsiteY3" fmla="*/ 37322 h 5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38530" h="55983">
                <a:moveTo>
                  <a:pt x="0" y="55983"/>
                </a:moveTo>
                <a:lnTo>
                  <a:pt x="1884783" y="9330"/>
                </a:lnTo>
                <a:lnTo>
                  <a:pt x="3853542" y="0"/>
                </a:lnTo>
                <a:cubicBezTo>
                  <a:pt x="4379166" y="4665"/>
                  <a:pt x="4844142" y="20216"/>
                  <a:pt x="5038530" y="37322"/>
                </a:cubicBezTo>
              </a:path>
            </a:pathLst>
          </a:custGeom>
          <a:solidFill>
            <a:srgbClr val="255FE1"/>
          </a:solidFill>
          <a:ln w="38100" cap="rnd">
            <a:solidFill>
              <a:srgbClr val="00B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187E112-8866-DA56-AE0F-059605A9C3CC}"/>
              </a:ext>
            </a:extLst>
          </p:cNvPr>
          <p:cNvSpPr txBox="1"/>
          <p:nvPr/>
        </p:nvSpPr>
        <p:spPr>
          <a:xfrm>
            <a:off x="286686" y="3015210"/>
            <a:ext cx="8561479" cy="2542236"/>
          </a:xfrm>
          <a:prstGeom prst="rect">
            <a:avLst/>
          </a:prstGeom>
          <a:noFill/>
        </p:spPr>
        <p:txBody>
          <a:bodyPr wrap="square" tIns="91440" bIns="0" rtlCol="0">
            <a:noAutofit/>
          </a:bodyPr>
          <a:lstStyle/>
          <a:p>
            <a:pPr marL="115888" indent="-115888">
              <a:lnSpc>
                <a:spcPts val="3000"/>
              </a:lnSpc>
            </a:pPr>
            <a:r>
              <a:rPr lang="en-US" sz="26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“For what I received I passed on to you </a:t>
            </a:r>
            <a:r>
              <a:rPr lang="en-US" sz="2600" b="1" dirty="0">
                <a:solidFill>
                  <a:schemeClr val="accent5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as of first importance</a:t>
            </a:r>
            <a:r>
              <a:rPr lang="en-US" sz="26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: that Christ died for our sins acc-</a:t>
            </a:r>
            <a:r>
              <a:rPr lang="en-US" sz="2600" b="1" dirty="0" err="1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ording</a:t>
            </a:r>
            <a:r>
              <a:rPr lang="en-US" sz="26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to the Scriptures, that he was buried, that he was raised on the third day according to the Scriptures…”</a:t>
            </a:r>
            <a:r>
              <a:rPr lang="en-US" sz="2600" b="1" dirty="0">
                <a:solidFill>
                  <a:srgbClr val="3025B9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	  	</a:t>
            </a:r>
            <a:r>
              <a:rPr lang="en-US" sz="2600" b="1" dirty="0">
                <a:solidFill>
                  <a:srgbClr val="255FE1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1 Corinthians 15:3, 4</a:t>
            </a:r>
          </a:p>
        </p:txBody>
      </p:sp>
    </p:spTree>
    <p:extLst>
      <p:ext uri="{BB962C8B-B14F-4D97-AF65-F5344CB8AC3E}">
        <p14:creationId xmlns:p14="http://schemas.microsoft.com/office/powerpoint/2010/main" val="98185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  <p:bldP spid="17" grpId="1" animBg="1"/>
      <p:bldP spid="7" grpId="0" animBg="1"/>
      <p:bldP spid="7" grpId="1" animBg="1"/>
      <p:bldP spid="8" grpId="0" animBg="1"/>
      <p:bldP spid="8" grpId="1" animBg="1"/>
      <p:bldP spid="16" grpId="0" animBg="1"/>
      <p:bldP spid="16" grpId="1" animBg="1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sky with clouds&#10;&#10;Description automatically generated with low confidence">
            <a:extLst>
              <a:ext uri="{FF2B5EF4-FFF2-40B4-BE49-F238E27FC236}">
                <a16:creationId xmlns:a16="http://schemas.microsoft.com/office/drawing/2014/main" id="{8AE02E8B-5D7A-F32F-C8A3-7540F69149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pic>
        <p:nvPicPr>
          <p:cNvPr id="3" name="Picture 2" descr="A picture containing silhouette, domestic cat&#10;&#10;Description automatically generated">
            <a:extLst>
              <a:ext uri="{FF2B5EF4-FFF2-40B4-BE49-F238E27FC236}">
                <a16:creationId xmlns:a16="http://schemas.microsoft.com/office/drawing/2014/main" id="{30BD939E-9D2D-47EA-7D20-144E854FB0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78" r="25373" b="4089"/>
          <a:stretch/>
        </p:blipFill>
        <p:spPr>
          <a:xfrm>
            <a:off x="0" y="4632960"/>
            <a:ext cx="9144000" cy="1082039"/>
          </a:xfrm>
          <a:prstGeom prst="rect">
            <a:avLst/>
          </a:prstGeom>
        </p:spPr>
      </p:pic>
      <p:pic>
        <p:nvPicPr>
          <p:cNvPr id="4" name="Picture 3" descr="A picture containing dark&#10;&#10;Description automatically generated">
            <a:extLst>
              <a:ext uri="{FF2B5EF4-FFF2-40B4-BE49-F238E27FC236}">
                <a16:creationId xmlns:a16="http://schemas.microsoft.com/office/drawing/2014/main" id="{85A5E85B-957E-AC59-E125-27A1F6B8E9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2" t="62044" r="-1" b="5067"/>
          <a:stretch/>
        </p:blipFill>
        <p:spPr>
          <a:xfrm>
            <a:off x="6126480" y="4198026"/>
            <a:ext cx="3017520" cy="151697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59526695-BC05-E426-2E9D-44C00EEDA693}"/>
              </a:ext>
            </a:extLst>
          </p:cNvPr>
          <p:cNvSpPr txBox="1"/>
          <p:nvPr/>
        </p:nvSpPr>
        <p:spPr>
          <a:xfrm>
            <a:off x="802141" y="3115848"/>
            <a:ext cx="7593507" cy="535939"/>
          </a:xfrm>
          <a:prstGeom prst="rect">
            <a:avLst/>
          </a:prstGeom>
          <a:noFill/>
        </p:spPr>
        <p:txBody>
          <a:bodyPr wrap="square" tIns="91440" bIns="0" rtlCol="0">
            <a:no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b="1" dirty="0">
                <a:solidFill>
                  <a:srgbClr val="3025B9"/>
                </a:solidFill>
                <a:effectLst>
                  <a:glow rad="88900">
                    <a:srgbClr val="FDFAF1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God created us </a:t>
            </a:r>
            <a:r>
              <a:rPr lang="en-US" sz="2700" b="1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88900">
                    <a:srgbClr val="FDFAF1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– vs. 24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b="1" dirty="0">
                <a:solidFill>
                  <a:srgbClr val="3025B9"/>
                </a:solidFill>
                <a:effectLst>
                  <a:glow rad="88900">
                    <a:srgbClr val="FDFAF1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God is close to us </a:t>
            </a:r>
            <a:r>
              <a:rPr lang="en-US" sz="2700" b="1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88900">
                    <a:srgbClr val="FDFAF1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– vs. 27, 28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b="1" dirty="0">
                <a:solidFill>
                  <a:srgbClr val="3025B9"/>
                </a:solidFill>
                <a:effectLst>
                  <a:glow rad="88900">
                    <a:srgbClr val="FDFAF1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God holds us accountable </a:t>
            </a:r>
            <a:r>
              <a:rPr lang="en-US" sz="2700" b="1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88900">
                    <a:srgbClr val="FDFAF1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– vs. 29, 30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BE2DB3B-48D5-47DD-364B-874E7020EADB}"/>
              </a:ext>
            </a:extLst>
          </p:cNvPr>
          <p:cNvSpPr txBox="1"/>
          <p:nvPr/>
        </p:nvSpPr>
        <p:spPr>
          <a:xfrm>
            <a:off x="558274" y="3211779"/>
            <a:ext cx="2130757" cy="754292"/>
          </a:xfrm>
          <a:prstGeom prst="rect">
            <a:avLst/>
          </a:prstGeom>
          <a:solidFill>
            <a:srgbClr val="25C129"/>
          </a:solidFill>
        </p:spPr>
        <p:txBody>
          <a:bodyPr wrap="square" tIns="182880" bIns="0" rtlCol="0">
            <a:noAutofit/>
          </a:bodyPr>
          <a:lstStyle/>
          <a:p>
            <a:pPr algn="ctr">
              <a:lnSpc>
                <a:spcPts val="3400"/>
              </a:lnSpc>
            </a:pPr>
            <a:r>
              <a:rPr lang="en-US" sz="28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Shine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1D8325C-20A4-CA9F-7634-78FB014835BB}"/>
              </a:ext>
            </a:extLst>
          </p:cNvPr>
          <p:cNvSpPr txBox="1"/>
          <p:nvPr/>
        </p:nvSpPr>
        <p:spPr>
          <a:xfrm>
            <a:off x="3017521" y="3211779"/>
            <a:ext cx="2130757" cy="754292"/>
          </a:xfrm>
          <a:prstGeom prst="rect">
            <a:avLst/>
          </a:prstGeom>
          <a:solidFill>
            <a:srgbClr val="25C129"/>
          </a:solidFill>
        </p:spPr>
        <p:txBody>
          <a:bodyPr wrap="square" tIns="182880" bIns="0" rtlCol="0">
            <a:noAutofit/>
          </a:bodyPr>
          <a:lstStyle/>
          <a:p>
            <a:pPr algn="ctr">
              <a:lnSpc>
                <a:spcPts val="3400"/>
              </a:lnSpc>
            </a:pPr>
            <a:r>
              <a:rPr lang="en-US" sz="28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Speak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186B714-D706-7E10-CF6B-68F7C8FC57F1}"/>
              </a:ext>
            </a:extLst>
          </p:cNvPr>
          <p:cNvSpPr txBox="1"/>
          <p:nvPr/>
        </p:nvSpPr>
        <p:spPr>
          <a:xfrm>
            <a:off x="558274" y="4262397"/>
            <a:ext cx="2130757" cy="754292"/>
          </a:xfrm>
          <a:prstGeom prst="rect">
            <a:avLst/>
          </a:prstGeom>
          <a:solidFill>
            <a:srgbClr val="25C129"/>
          </a:solidFill>
        </p:spPr>
        <p:txBody>
          <a:bodyPr wrap="square" tIns="182880" bIns="0" rtlCol="0">
            <a:noAutofit/>
          </a:bodyPr>
          <a:lstStyle/>
          <a:p>
            <a:pPr algn="ctr">
              <a:lnSpc>
                <a:spcPts val="3400"/>
              </a:lnSpc>
            </a:pPr>
            <a:r>
              <a:rPr lang="en-US" sz="28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Invite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C1A25B2-E326-E7EB-5B4D-247F8B711E2B}"/>
              </a:ext>
            </a:extLst>
          </p:cNvPr>
          <p:cNvSpPr txBox="1"/>
          <p:nvPr/>
        </p:nvSpPr>
        <p:spPr>
          <a:xfrm>
            <a:off x="3017521" y="4262397"/>
            <a:ext cx="2130757" cy="754292"/>
          </a:xfrm>
          <a:prstGeom prst="rect">
            <a:avLst/>
          </a:prstGeom>
          <a:solidFill>
            <a:srgbClr val="25C129"/>
          </a:solidFill>
        </p:spPr>
        <p:txBody>
          <a:bodyPr wrap="square" tIns="182880" bIns="0" rtlCol="0">
            <a:noAutofit/>
          </a:bodyPr>
          <a:lstStyle/>
          <a:p>
            <a:pPr algn="ctr">
              <a:lnSpc>
                <a:spcPts val="3400"/>
              </a:lnSpc>
            </a:pPr>
            <a:r>
              <a:rPr lang="en-US" sz="28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Welcome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0D15E7-63E8-D2D6-F9A4-85E2D1EA819E}"/>
              </a:ext>
            </a:extLst>
          </p:cNvPr>
          <p:cNvSpPr txBox="1"/>
          <p:nvPr/>
        </p:nvSpPr>
        <p:spPr>
          <a:xfrm>
            <a:off x="243655" y="1338850"/>
            <a:ext cx="4099713" cy="691213"/>
          </a:xfrm>
          <a:prstGeom prst="rect">
            <a:avLst/>
          </a:prstGeom>
          <a:solidFill>
            <a:srgbClr val="255FE1"/>
          </a:solidFill>
        </p:spPr>
        <p:txBody>
          <a:bodyPr wrap="square" tIns="182880" bIns="0" rtlCol="0">
            <a:noAutofit/>
          </a:bodyPr>
          <a:lstStyle/>
          <a:p>
            <a:pPr algn="ctr">
              <a:lnSpc>
                <a:spcPts val="3300"/>
              </a:lnSpc>
            </a:pPr>
            <a:r>
              <a:rPr lang="en-US" sz="26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He opened his eyes.</a:t>
            </a:r>
          </a:p>
          <a:p>
            <a:pPr algn="ctr">
              <a:lnSpc>
                <a:spcPts val="3300"/>
              </a:lnSpc>
            </a:pPr>
            <a:r>
              <a:rPr lang="en-US" sz="26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E555944-9F06-FC84-331A-DBDA3566EA01}"/>
              </a:ext>
            </a:extLst>
          </p:cNvPr>
          <p:cNvSpPr/>
          <p:nvPr/>
        </p:nvSpPr>
        <p:spPr>
          <a:xfrm>
            <a:off x="243655" y="1338850"/>
            <a:ext cx="4099713" cy="691213"/>
          </a:xfrm>
          <a:prstGeom prst="rect">
            <a:avLst/>
          </a:prstGeom>
          <a:solidFill>
            <a:srgbClr val="A5B9C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7B586B-DF7B-4CAD-F6EA-D3FE18D59EB3}"/>
              </a:ext>
            </a:extLst>
          </p:cNvPr>
          <p:cNvSpPr txBox="1"/>
          <p:nvPr/>
        </p:nvSpPr>
        <p:spPr>
          <a:xfrm>
            <a:off x="-48774" y="472836"/>
            <a:ext cx="9416293" cy="940904"/>
          </a:xfrm>
          <a:prstGeom prst="rect">
            <a:avLst/>
          </a:prstGeom>
          <a:noFill/>
          <a:effectLst/>
        </p:spPr>
        <p:txBody>
          <a:bodyPr wrap="square" tIns="91440" bIns="0" rtlCol="0">
            <a:noAutofit/>
          </a:bodyPr>
          <a:lstStyle/>
          <a:p>
            <a:pPr>
              <a:lnSpc>
                <a:spcPts val="3600"/>
              </a:lnSpc>
            </a:pPr>
            <a:r>
              <a:rPr lang="en-US" sz="4800" dirty="0">
                <a:gradFill>
                  <a:gsLst>
                    <a:gs pos="100000">
                      <a:prstClr val="white"/>
                    </a:gs>
                    <a:gs pos="0">
                      <a:srgbClr val="C1CDED"/>
                    </a:gs>
                  </a:gsLst>
                  <a:lin ang="16200000" scaled="1"/>
                </a:gradFill>
                <a:effectLst>
                  <a:outerShdw blurRad="25400" dist="63500" dir="2400000" algn="ctr" rotWithShape="0">
                    <a:prstClr val="black">
                      <a:lumMod val="75000"/>
                      <a:lumOff val="25000"/>
                    </a:prstClr>
                  </a:outerShdw>
                </a:effectLst>
                <a:latin typeface="Poppins" panose="00000500000000000000" pitchFamily="50" charset="0"/>
                <a:cs typeface="Poppins" panose="00000500000000000000" pitchFamily="50" charset="0"/>
              </a:rPr>
              <a:t>“</a:t>
            </a:r>
            <a:r>
              <a:rPr lang="en-US" sz="4800" u="sng" dirty="0">
                <a:gradFill>
                  <a:gsLst>
                    <a:gs pos="100000">
                      <a:prstClr val="white"/>
                    </a:gs>
                    <a:gs pos="0">
                      <a:srgbClr val="C1CDED"/>
                    </a:gs>
                  </a:gsLst>
                  <a:lin ang="16200000" scaled="1"/>
                </a:gradFill>
                <a:effectLst>
                  <a:outerShdw blurRad="25400" dist="63500" dir="2400000" algn="ctr" rotWithShape="0">
                    <a:prstClr val="black">
                      <a:lumMod val="75000"/>
                      <a:lumOff val="25000"/>
                    </a:prstClr>
                  </a:outerShdw>
                </a:effectLst>
                <a:latin typeface="Poppins" panose="00000500000000000000" pitchFamily="50" charset="0"/>
                <a:cs typeface="Poppins" panose="00000500000000000000" pitchFamily="50" charset="0"/>
              </a:rPr>
              <a:t>I URGE YOU TO IMITATE ME!</a:t>
            </a:r>
            <a:r>
              <a:rPr lang="en-US" sz="4800" dirty="0">
                <a:gradFill>
                  <a:gsLst>
                    <a:gs pos="100000">
                      <a:prstClr val="white"/>
                    </a:gs>
                    <a:gs pos="0">
                      <a:srgbClr val="C1CDED"/>
                    </a:gs>
                  </a:gsLst>
                  <a:lin ang="16200000" scaled="1"/>
                </a:gradFill>
                <a:effectLst>
                  <a:outerShdw blurRad="25400" dist="63500" dir="2400000" algn="ctr" rotWithShape="0">
                    <a:prstClr val="black">
                      <a:lumMod val="75000"/>
                      <a:lumOff val="25000"/>
                    </a:prstClr>
                  </a:outerShdw>
                </a:effectLst>
                <a:latin typeface="Poppins" panose="00000500000000000000" pitchFamily="50" charset="0"/>
                <a:cs typeface="Poppins" panose="00000500000000000000" pitchFamily="50" charset="0"/>
              </a:rPr>
              <a:t>”</a:t>
            </a:r>
            <a:endParaRPr lang="en-US" sz="2800" dirty="0">
              <a:gradFill>
                <a:gsLst>
                  <a:gs pos="100000">
                    <a:prstClr val="white"/>
                  </a:gs>
                  <a:gs pos="0">
                    <a:srgbClr val="C1CDED"/>
                  </a:gs>
                </a:gsLst>
                <a:lin ang="16200000" scaled="1"/>
              </a:gradFill>
              <a:effectLst>
                <a:outerShdw blurRad="25400" dist="63500" dir="2400000" algn="ctr" rotWithShape="0">
                  <a:prstClr val="black">
                    <a:lumMod val="75000"/>
                    <a:lumOff val="25000"/>
                  </a:prstClr>
                </a:outerShdw>
              </a:effectLst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8CC65F-5C7C-9882-F86C-9575D445A541}"/>
              </a:ext>
            </a:extLst>
          </p:cNvPr>
          <p:cNvSpPr txBox="1"/>
          <p:nvPr/>
        </p:nvSpPr>
        <p:spPr>
          <a:xfrm>
            <a:off x="4642967" y="1338850"/>
            <a:ext cx="4099713" cy="691213"/>
          </a:xfrm>
          <a:prstGeom prst="rect">
            <a:avLst/>
          </a:prstGeom>
          <a:solidFill>
            <a:srgbClr val="255FE1"/>
          </a:solidFill>
        </p:spPr>
        <p:txBody>
          <a:bodyPr wrap="square" tIns="182880" bIns="0" rtlCol="0">
            <a:noAutofit/>
          </a:bodyPr>
          <a:lstStyle/>
          <a:p>
            <a:pPr algn="ctr">
              <a:lnSpc>
                <a:spcPts val="3300"/>
              </a:lnSpc>
            </a:pPr>
            <a:r>
              <a:rPr lang="en-US" sz="2800" b="1" spc="-100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He exposed his heart.</a:t>
            </a:r>
          </a:p>
          <a:p>
            <a:pPr algn="ctr">
              <a:lnSpc>
                <a:spcPts val="3300"/>
              </a:lnSpc>
            </a:pPr>
            <a:r>
              <a:rPr lang="en-US" sz="2800" b="1" spc="-100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672298-BF80-BA1D-2142-C91471DAD1F9}"/>
              </a:ext>
            </a:extLst>
          </p:cNvPr>
          <p:cNvSpPr/>
          <p:nvPr/>
        </p:nvSpPr>
        <p:spPr>
          <a:xfrm>
            <a:off x="4642966" y="1338850"/>
            <a:ext cx="4099713" cy="691213"/>
          </a:xfrm>
          <a:prstGeom prst="rect">
            <a:avLst/>
          </a:prstGeom>
          <a:solidFill>
            <a:srgbClr val="A5B9C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B30C83-DB96-C3B2-579F-3FADB25C59D4}"/>
              </a:ext>
            </a:extLst>
          </p:cNvPr>
          <p:cNvSpPr txBox="1"/>
          <p:nvPr/>
        </p:nvSpPr>
        <p:spPr>
          <a:xfrm>
            <a:off x="243655" y="2155758"/>
            <a:ext cx="4099713" cy="691213"/>
          </a:xfrm>
          <a:prstGeom prst="rect">
            <a:avLst/>
          </a:prstGeom>
          <a:solidFill>
            <a:srgbClr val="255FE1"/>
          </a:solidFill>
        </p:spPr>
        <p:txBody>
          <a:bodyPr wrap="square" tIns="182880" bIns="0" rtlCol="0">
            <a:noAutofit/>
          </a:bodyPr>
          <a:lstStyle/>
          <a:p>
            <a:pPr algn="ctr">
              <a:lnSpc>
                <a:spcPts val="3300"/>
              </a:lnSpc>
            </a:pPr>
            <a:r>
              <a:rPr lang="en-US" sz="2800" b="1" spc="-100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He engaged his mind.</a:t>
            </a:r>
          </a:p>
          <a:p>
            <a:pPr algn="ctr">
              <a:lnSpc>
                <a:spcPts val="3300"/>
              </a:lnSpc>
            </a:pPr>
            <a:r>
              <a:rPr lang="en-US" sz="2800" b="1" spc="-100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F88732A-BB3B-EC47-4585-518888ED95CB}"/>
              </a:ext>
            </a:extLst>
          </p:cNvPr>
          <p:cNvSpPr txBox="1"/>
          <p:nvPr/>
        </p:nvSpPr>
        <p:spPr>
          <a:xfrm>
            <a:off x="685994" y="3278083"/>
            <a:ext cx="7709654" cy="2206971"/>
          </a:xfrm>
          <a:prstGeom prst="rect">
            <a:avLst/>
          </a:prstGeom>
          <a:noFill/>
        </p:spPr>
        <p:txBody>
          <a:bodyPr wrap="square" tIns="91440" bIns="0" rtlCol="0">
            <a:noAutofit/>
          </a:bodyPr>
          <a:lstStyle/>
          <a:p>
            <a:pPr marL="115888" indent="-115888"/>
            <a:r>
              <a:rPr lang="en-US" sz="26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“Because He has appointed a day on which </a:t>
            </a:r>
            <a:br>
              <a:rPr lang="en-US" sz="26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</a:br>
            <a:r>
              <a:rPr lang="en-US" sz="26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He will judge the world in righteousness by </a:t>
            </a:r>
            <a:br>
              <a:rPr lang="en-US" sz="26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</a:br>
            <a:r>
              <a:rPr lang="en-US" sz="26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the Man whom He has ordained. He has given assurance of this to all by raising Him from the dead.”</a:t>
            </a:r>
            <a:r>
              <a:rPr lang="en-US" sz="2600" b="1" dirty="0">
                <a:solidFill>
                  <a:srgbClr val="3025B9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	  		         </a:t>
            </a:r>
            <a:r>
              <a:rPr lang="en-US" sz="2600" b="1" dirty="0">
                <a:solidFill>
                  <a:srgbClr val="255FE1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Acts 17:31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AD813A9-C589-0E19-3565-E9D8CF2A64EC}"/>
              </a:ext>
            </a:extLst>
          </p:cNvPr>
          <p:cNvSpPr txBox="1"/>
          <p:nvPr/>
        </p:nvSpPr>
        <p:spPr>
          <a:xfrm>
            <a:off x="4639380" y="2156531"/>
            <a:ext cx="4099713" cy="691213"/>
          </a:xfrm>
          <a:prstGeom prst="rect">
            <a:avLst/>
          </a:prstGeom>
          <a:solidFill>
            <a:srgbClr val="255FE1"/>
          </a:solidFill>
        </p:spPr>
        <p:txBody>
          <a:bodyPr wrap="square" tIns="182880" bIns="0" rtlCol="0">
            <a:noAutofit/>
          </a:bodyPr>
          <a:lstStyle/>
          <a:p>
            <a:pPr algn="ctr">
              <a:lnSpc>
                <a:spcPts val="3300"/>
              </a:lnSpc>
            </a:pPr>
            <a:r>
              <a:rPr lang="en-US" sz="2800" b="1" spc="-100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He connected his God.</a:t>
            </a:r>
          </a:p>
          <a:p>
            <a:pPr algn="ctr">
              <a:lnSpc>
                <a:spcPts val="3300"/>
              </a:lnSpc>
            </a:pPr>
            <a:r>
              <a:rPr lang="en-US" sz="2800" b="1" spc="-100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35857AD-FEBE-9911-4E80-A3DBCADA7CEF}"/>
              </a:ext>
            </a:extLst>
          </p:cNvPr>
          <p:cNvSpPr/>
          <p:nvPr/>
        </p:nvSpPr>
        <p:spPr>
          <a:xfrm>
            <a:off x="240070" y="2156530"/>
            <a:ext cx="4099713" cy="691213"/>
          </a:xfrm>
          <a:prstGeom prst="rect">
            <a:avLst/>
          </a:prstGeom>
          <a:solidFill>
            <a:srgbClr val="A5B9C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3951393-2F04-59C9-9F8B-2223DC8CB299}"/>
              </a:ext>
            </a:extLst>
          </p:cNvPr>
          <p:cNvSpPr txBox="1"/>
          <p:nvPr/>
        </p:nvSpPr>
        <p:spPr>
          <a:xfrm>
            <a:off x="2604195" y="3498682"/>
            <a:ext cx="4004575" cy="639427"/>
          </a:xfrm>
          <a:prstGeom prst="rect">
            <a:avLst/>
          </a:prstGeom>
          <a:noFill/>
        </p:spPr>
        <p:txBody>
          <a:bodyPr wrap="square" tIns="91440" bIns="0" rtlCol="0">
            <a:noAutofit/>
          </a:bodyPr>
          <a:lstStyle/>
          <a:p>
            <a:pPr marL="115888" indent="-115888" algn="ctr"/>
            <a:r>
              <a:rPr lang="en-US" sz="3200" b="1" dirty="0">
                <a:solidFill>
                  <a:srgbClr val="255FE1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Acts 17:24-31</a:t>
            </a:r>
          </a:p>
        </p:txBody>
      </p:sp>
    </p:spTree>
    <p:extLst>
      <p:ext uri="{BB962C8B-B14F-4D97-AF65-F5344CB8AC3E}">
        <p14:creationId xmlns:p14="http://schemas.microsoft.com/office/powerpoint/2010/main" val="301865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uiExpand="1" build="p"/>
      <p:bldP spid="29" grpId="1" uiExpand="1" build="allAtOnce"/>
      <p:bldP spid="30" grpId="0" animBg="1"/>
      <p:bldP spid="31" grpId="0" animBg="1"/>
      <p:bldP spid="32" grpId="0" animBg="1"/>
      <p:bldP spid="33" grpId="0" animBg="1"/>
      <p:bldP spid="25" grpId="0"/>
      <p:bldP spid="25" grpId="1"/>
      <p:bldP spid="26" grpId="0" animBg="1"/>
      <p:bldP spid="28" grpId="0"/>
      <p:bldP spid="28" grpId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</TotalTime>
  <Words>758</Words>
  <Application>Microsoft Office PowerPoint</Application>
  <PresentationFormat>On-screen Show (16:10)</PresentationFormat>
  <Paragraphs>63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Calibri</vt:lpstr>
      <vt:lpstr>Calibri Light</vt:lpstr>
      <vt:lpstr>Poppins</vt:lpstr>
      <vt:lpstr>Poppins Light</vt:lpstr>
      <vt:lpstr>Office Theme</vt:lpstr>
      <vt:lpstr>Custom Design</vt:lpstr>
      <vt:lpstr>1_Custom Design</vt:lpstr>
      <vt:lpstr>2_Custom Design</vt:lpstr>
      <vt:lpstr>3_Custom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hraettchurch@outlook.com</dc:creator>
  <cp:lastModifiedBy>Kori Harbaugh</cp:lastModifiedBy>
  <cp:revision>16</cp:revision>
  <dcterms:created xsi:type="dcterms:W3CDTF">2022-10-04T19:01:37Z</dcterms:created>
  <dcterms:modified xsi:type="dcterms:W3CDTF">2022-10-07T14:13:42Z</dcterms:modified>
</cp:coreProperties>
</file>