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p:sldMasterIdLst>
    <p:sldMasterId id="2147483672" r:id="rId1"/>
  </p:sldMasterIdLst>
  <p:notesMasterIdLst>
    <p:notesMasterId r:id="rId21"/>
  </p:notesMasterIdLst>
  <p:sldIdLst>
    <p:sldId id="264" r:id="rId2"/>
    <p:sldId id="265" r:id="rId3"/>
    <p:sldId id="256" r:id="rId4"/>
    <p:sldId id="257" r:id="rId5"/>
    <p:sldId id="258" r:id="rId6"/>
    <p:sldId id="260" r:id="rId7"/>
    <p:sldId id="261" r:id="rId8"/>
    <p:sldId id="263" r:id="rId9"/>
    <p:sldId id="273" r:id="rId10"/>
    <p:sldId id="274" r:id="rId11"/>
    <p:sldId id="276" r:id="rId12"/>
    <p:sldId id="262" r:id="rId13"/>
    <p:sldId id="268" r:id="rId14"/>
    <p:sldId id="275" r:id="rId15"/>
    <p:sldId id="269" r:id="rId16"/>
    <p:sldId id="270" r:id="rId17"/>
    <p:sldId id="271" r:id="rId18"/>
    <p:sldId id="278" r:id="rId19"/>
    <p:sldId id="272" r:id="rId20"/>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201" autoAdjust="0"/>
    <p:restoredTop sz="82041" autoAdjust="0"/>
  </p:normalViewPr>
  <p:slideViewPr>
    <p:cSldViewPr snapToGrid="0">
      <p:cViewPr varScale="1">
        <p:scale>
          <a:sx n="86" d="100"/>
          <a:sy n="86" d="100"/>
        </p:scale>
        <p:origin x="920" y="64"/>
      </p:cViewPr>
      <p:guideLst/>
    </p:cSldViewPr>
  </p:slideViewPr>
  <p:notesTextViewPr>
    <p:cViewPr>
      <p:scale>
        <a:sx n="66" d="100"/>
        <a:sy n="66"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C85F8F-5E4D-45E3-ABC8-28DD15C03872}" type="datetimeFigureOut">
              <a:rPr lang="en-US" smtClean="0"/>
              <a:t>10/1/2022</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A0553-0C29-42EA-AE8F-3C8708A77D55}" type="slidenum">
              <a:rPr lang="en-US" smtClean="0"/>
              <a:t>‹#›</a:t>
            </a:fld>
            <a:endParaRPr lang="en-US"/>
          </a:p>
        </p:txBody>
      </p:sp>
    </p:spTree>
    <p:extLst>
      <p:ext uri="{BB962C8B-B14F-4D97-AF65-F5344CB8AC3E}">
        <p14:creationId xmlns:p14="http://schemas.microsoft.com/office/powerpoint/2010/main" val="2226373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blegateway.com/passage/?search=2+Timothy+3%3A16-17&amp;version=NKJV#fen-NKJV-29870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solidFill>
                <a:srgbClr val="FFFF00"/>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5"/>
          </p:nvPr>
        </p:nvSpPr>
        <p:spPr/>
        <p:txBody>
          <a:bodyPr/>
          <a:lstStyle/>
          <a:p>
            <a:fld id="{309A0553-0C29-42EA-AE8F-3C8708A77D55}" type="slidenum">
              <a:rPr lang="en-US" smtClean="0"/>
              <a:t>3</a:t>
            </a:fld>
            <a:endParaRPr lang="en-US"/>
          </a:p>
        </p:txBody>
      </p:sp>
    </p:spTree>
    <p:extLst>
      <p:ext uri="{BB962C8B-B14F-4D97-AF65-F5344CB8AC3E}">
        <p14:creationId xmlns:p14="http://schemas.microsoft.com/office/powerpoint/2010/main" val="35611826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18</a:t>
            </a:fld>
            <a:endParaRPr lang="en-US"/>
          </a:p>
        </p:txBody>
      </p:sp>
    </p:spTree>
    <p:extLst>
      <p:ext uri="{BB962C8B-B14F-4D97-AF65-F5344CB8AC3E}">
        <p14:creationId xmlns:p14="http://schemas.microsoft.com/office/powerpoint/2010/main" val="2946805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20</a:t>
            </a:fld>
            <a:endParaRPr lang="en-US"/>
          </a:p>
        </p:txBody>
      </p:sp>
    </p:spTree>
    <p:extLst>
      <p:ext uri="{BB962C8B-B14F-4D97-AF65-F5344CB8AC3E}">
        <p14:creationId xmlns:p14="http://schemas.microsoft.com/office/powerpoint/2010/main" val="3603986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10</a:t>
            </a:fld>
            <a:endParaRPr lang="en-US"/>
          </a:p>
        </p:txBody>
      </p:sp>
    </p:spTree>
    <p:extLst>
      <p:ext uri="{BB962C8B-B14F-4D97-AF65-F5344CB8AC3E}">
        <p14:creationId xmlns:p14="http://schemas.microsoft.com/office/powerpoint/2010/main" val="160359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11</a:t>
            </a:fld>
            <a:endParaRPr lang="en-US"/>
          </a:p>
        </p:txBody>
      </p:sp>
    </p:spTree>
    <p:extLst>
      <p:ext uri="{BB962C8B-B14F-4D97-AF65-F5344CB8AC3E}">
        <p14:creationId xmlns:p14="http://schemas.microsoft.com/office/powerpoint/2010/main" val="249632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12</a:t>
            </a:fld>
            <a:endParaRPr lang="en-US"/>
          </a:p>
        </p:txBody>
      </p:sp>
    </p:spTree>
    <p:extLst>
      <p:ext uri="{BB962C8B-B14F-4D97-AF65-F5344CB8AC3E}">
        <p14:creationId xmlns:p14="http://schemas.microsoft.com/office/powerpoint/2010/main" val="41086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13</a:t>
            </a:fld>
            <a:endParaRPr lang="en-US"/>
          </a:p>
        </p:txBody>
      </p:sp>
    </p:spTree>
    <p:extLst>
      <p:ext uri="{BB962C8B-B14F-4D97-AF65-F5344CB8AC3E}">
        <p14:creationId xmlns:p14="http://schemas.microsoft.com/office/powerpoint/2010/main" val="407754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ystem-ui"/>
              </a:rPr>
              <a:t>some will depart from the faith, g</a:t>
            </a:r>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14</a:t>
            </a:fld>
            <a:endParaRPr lang="en-US"/>
          </a:p>
        </p:txBody>
      </p:sp>
    </p:spTree>
    <p:extLst>
      <p:ext uri="{BB962C8B-B14F-4D97-AF65-F5344CB8AC3E}">
        <p14:creationId xmlns:p14="http://schemas.microsoft.com/office/powerpoint/2010/main" val="78044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15</a:t>
            </a:fld>
            <a:endParaRPr lang="en-US"/>
          </a:p>
        </p:txBody>
      </p:sp>
    </p:spTree>
    <p:extLst>
      <p:ext uri="{BB962C8B-B14F-4D97-AF65-F5344CB8AC3E}">
        <p14:creationId xmlns:p14="http://schemas.microsoft.com/office/powerpoint/2010/main" val="2904844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system-ui"/>
              </a:rPr>
              <a:t>All Scripture </a:t>
            </a:r>
            <a:r>
              <a:rPr lang="en-US" b="0" i="1" dirty="0">
                <a:solidFill>
                  <a:srgbClr val="000000"/>
                </a:solidFill>
                <a:effectLst/>
                <a:latin typeface="system-ui"/>
              </a:rPr>
              <a:t>is</a:t>
            </a:r>
            <a:r>
              <a:rPr lang="en-US" b="0" i="0" dirty="0">
                <a:solidFill>
                  <a:srgbClr val="000000"/>
                </a:solidFill>
                <a:effectLst/>
                <a:latin typeface="system-ui"/>
              </a:rPr>
              <a:t> given by inspiration of God, and </a:t>
            </a:r>
            <a:r>
              <a:rPr lang="en-US" b="0" i="1" dirty="0">
                <a:solidFill>
                  <a:srgbClr val="000000"/>
                </a:solidFill>
                <a:effectLst/>
                <a:latin typeface="system-ui"/>
              </a:rPr>
              <a:t>is</a:t>
            </a:r>
            <a:r>
              <a:rPr lang="en-US" b="0" i="0" dirty="0">
                <a:solidFill>
                  <a:srgbClr val="000000"/>
                </a:solidFill>
                <a:effectLst/>
                <a:latin typeface="system-ui"/>
              </a:rPr>
              <a:t> profitable for doctrine, for reproof, for correction, for </a:t>
            </a:r>
            <a:r>
              <a:rPr lang="en-US" b="0" i="0" baseline="30000" dirty="0">
                <a:solidFill>
                  <a:srgbClr val="000000"/>
                </a:solidFill>
                <a:effectLst/>
                <a:latin typeface="system-ui"/>
              </a:rPr>
              <a:t>[</a:t>
            </a:r>
            <a:r>
              <a:rPr lang="en-US" b="0" i="0" baseline="30000" dirty="0">
                <a:solidFill>
                  <a:srgbClr val="4A4A4A"/>
                </a:solidFill>
                <a:effectLst/>
                <a:latin typeface="system-ui"/>
                <a:hlinkClick r:id="rId3" tooltip="See footnote a"/>
              </a:rPr>
              <a:t>a</a:t>
            </a:r>
            <a:r>
              <a:rPr lang="en-US" b="0" i="0" baseline="30000" dirty="0">
                <a:solidFill>
                  <a:srgbClr val="000000"/>
                </a:solidFill>
                <a:effectLst/>
                <a:latin typeface="system-ui"/>
              </a:rPr>
              <a:t>]</a:t>
            </a:r>
            <a:r>
              <a:rPr lang="en-US" b="0" i="0" dirty="0">
                <a:solidFill>
                  <a:srgbClr val="000000"/>
                </a:solidFill>
                <a:effectLst/>
                <a:latin typeface="system-ui"/>
              </a:rPr>
              <a:t>instruction in righteousness, </a:t>
            </a:r>
            <a:r>
              <a:rPr lang="en-US" b="1" i="0" baseline="30000" dirty="0">
                <a:solidFill>
                  <a:srgbClr val="000000"/>
                </a:solidFill>
                <a:effectLst/>
                <a:latin typeface="system-ui"/>
              </a:rPr>
              <a:t>17 </a:t>
            </a:r>
            <a:r>
              <a:rPr lang="en-US" b="0" i="0" dirty="0">
                <a:solidFill>
                  <a:srgbClr val="000000"/>
                </a:solidFill>
                <a:effectLst/>
                <a:latin typeface="system-ui"/>
              </a:rPr>
              <a:t>that the man of God may be complete, thoroughly equipped for every good work.</a:t>
            </a:r>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16</a:t>
            </a:fld>
            <a:endParaRPr lang="en-US"/>
          </a:p>
        </p:txBody>
      </p:sp>
    </p:spTree>
    <p:extLst>
      <p:ext uri="{BB962C8B-B14F-4D97-AF65-F5344CB8AC3E}">
        <p14:creationId xmlns:p14="http://schemas.microsoft.com/office/powerpoint/2010/main" val="791264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30000" dirty="0">
                <a:solidFill>
                  <a:srgbClr val="000000"/>
                </a:solidFill>
                <a:effectLst/>
                <a:latin typeface="system-ui"/>
              </a:rPr>
              <a:t>24 </a:t>
            </a:r>
            <a:r>
              <a:rPr lang="en-US" b="0" i="0" dirty="0">
                <a:solidFill>
                  <a:srgbClr val="000000"/>
                </a:solidFill>
                <a:effectLst/>
                <a:latin typeface="system-ui"/>
              </a:rPr>
              <a:t>Therefore let that abide in you which you heard from the beginning. If what you heard from the beginning abides in you, you also will abide in the Son and in the Father. </a:t>
            </a:r>
            <a:r>
              <a:rPr lang="en-US" b="1" i="0" baseline="30000" dirty="0">
                <a:solidFill>
                  <a:srgbClr val="000000"/>
                </a:solidFill>
                <a:effectLst/>
                <a:latin typeface="system-ui"/>
              </a:rPr>
              <a:t>25 </a:t>
            </a:r>
            <a:r>
              <a:rPr lang="en-US" b="0" i="0" dirty="0">
                <a:solidFill>
                  <a:srgbClr val="000000"/>
                </a:solidFill>
                <a:effectLst/>
                <a:latin typeface="system-ui"/>
              </a:rPr>
              <a:t>And this is the promise that He has promised us—eternal life.</a:t>
            </a:r>
            <a:endParaRPr lang="en-US" dirty="0"/>
          </a:p>
        </p:txBody>
      </p:sp>
      <p:sp>
        <p:nvSpPr>
          <p:cNvPr id="4" name="Slide Number Placeholder 3"/>
          <p:cNvSpPr>
            <a:spLocks noGrp="1"/>
          </p:cNvSpPr>
          <p:nvPr>
            <p:ph type="sldNum" sz="quarter" idx="5"/>
          </p:nvPr>
        </p:nvSpPr>
        <p:spPr/>
        <p:txBody>
          <a:bodyPr/>
          <a:lstStyle/>
          <a:p>
            <a:fld id="{309A0553-0C29-42EA-AE8F-3C8708A77D55}" type="slidenum">
              <a:rPr lang="en-US" smtClean="0"/>
              <a:t>17</a:t>
            </a:fld>
            <a:endParaRPr lang="en-US"/>
          </a:p>
        </p:txBody>
      </p:sp>
    </p:spTree>
    <p:extLst>
      <p:ext uri="{BB962C8B-B14F-4D97-AF65-F5344CB8AC3E}">
        <p14:creationId xmlns:p14="http://schemas.microsoft.com/office/powerpoint/2010/main" val="1476018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7F311F-41BD-40D7-98D4-C9F176962B9B}"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2301044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F311F-41BD-40D7-98D4-C9F176962B9B}"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042202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F311F-41BD-40D7-98D4-C9F176962B9B}"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49596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F311F-41BD-40D7-98D4-C9F176962B9B}"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26334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7F311F-41BD-40D7-98D4-C9F176962B9B}"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0366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F311F-41BD-40D7-98D4-C9F176962B9B}"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794027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087563"/>
            <a:ext cx="3868340"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087563"/>
            <a:ext cx="3887391" cy="30704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F311F-41BD-40D7-98D4-C9F176962B9B}"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36754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F311F-41BD-40D7-98D4-C9F176962B9B}"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05440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F311F-41BD-40D7-98D4-C9F176962B9B}"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409197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7F311F-41BD-40D7-98D4-C9F176962B9B}"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2606030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57F311F-41BD-40D7-98D4-C9F176962B9B}"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DF4A8F-5797-4ED4-901B-9546E5B74FC5}" type="slidenum">
              <a:rPr lang="en-US" smtClean="0"/>
              <a:t>‹#›</a:t>
            </a:fld>
            <a:endParaRPr lang="en-US"/>
          </a:p>
        </p:txBody>
      </p:sp>
    </p:spTree>
    <p:extLst>
      <p:ext uri="{BB962C8B-B14F-4D97-AF65-F5344CB8AC3E}">
        <p14:creationId xmlns:p14="http://schemas.microsoft.com/office/powerpoint/2010/main" val="153926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E57F311F-41BD-40D7-98D4-C9F176962B9B}" type="datetimeFigureOut">
              <a:rPr lang="en-US" smtClean="0"/>
              <a:t>10/1/2022</a:t>
            </a:fld>
            <a:endParaRPr 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68DF4A8F-5797-4ED4-901B-9546E5B74FC5}" type="slidenum">
              <a:rPr lang="en-US" smtClean="0"/>
              <a:t>‹#›</a:t>
            </a:fld>
            <a:endParaRPr lang="en-US"/>
          </a:p>
        </p:txBody>
      </p:sp>
    </p:spTree>
    <p:extLst>
      <p:ext uri="{BB962C8B-B14F-4D97-AF65-F5344CB8AC3E}">
        <p14:creationId xmlns:p14="http://schemas.microsoft.com/office/powerpoint/2010/main" val="86244785"/>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93916-FC43-FA07-6C33-00480D240938}"/>
              </a:ext>
            </a:extLst>
          </p:cNvPr>
          <p:cNvSpPr>
            <a:spLocks noGrp="1"/>
          </p:cNvSpPr>
          <p:nvPr>
            <p:ph type="ctrTitle"/>
          </p:nvPr>
        </p:nvSpPr>
        <p:spPr>
          <a:xfrm>
            <a:off x="1143000" y="1752720"/>
            <a:ext cx="6858000" cy="1989667"/>
          </a:xfrm>
        </p:spPr>
        <p:txBody>
          <a:bodyPr>
            <a:normAutofit fontScale="90000"/>
          </a:bodyPr>
          <a:lstStyle/>
          <a:p>
            <a:r>
              <a:rPr lang="en-US" sz="5400" b="1" dirty="0">
                <a:latin typeface="Arial" panose="020B0604020202020204" pitchFamily="34" charset="0"/>
                <a:cs typeface="Arial" panose="020B0604020202020204" pitchFamily="34" charset="0"/>
              </a:rPr>
              <a:t>Evolution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or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Degradation</a:t>
            </a:r>
          </a:p>
        </p:txBody>
      </p:sp>
    </p:spTree>
    <p:extLst>
      <p:ext uri="{BB962C8B-B14F-4D97-AF65-F5344CB8AC3E}">
        <p14:creationId xmlns:p14="http://schemas.microsoft.com/office/powerpoint/2010/main" val="133405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E562166-C3BD-60C0-A509-B86CDD095920}"/>
              </a:ext>
            </a:extLst>
          </p:cNvPr>
          <p:cNvSpPr txBox="1"/>
          <p:nvPr/>
        </p:nvSpPr>
        <p:spPr>
          <a:xfrm>
            <a:off x="2714172" y="391886"/>
            <a:ext cx="5471886" cy="769441"/>
          </a:xfrm>
          <a:prstGeom prst="rect">
            <a:avLst/>
          </a:prstGeom>
          <a:noFill/>
        </p:spPr>
        <p:txBody>
          <a:bodyPr wrap="square" rtlCol="0">
            <a:spAutoFit/>
          </a:bodyPr>
          <a:lstStyle/>
          <a:p>
            <a:r>
              <a:rPr lang="en-US" sz="4400" b="1" dirty="0">
                <a:latin typeface="Arial" panose="020B0604020202020204" pitchFamily="34" charset="0"/>
                <a:cs typeface="Arial" panose="020B0604020202020204" pitchFamily="34" charset="0"/>
              </a:rPr>
              <a:t>The Church</a:t>
            </a:r>
          </a:p>
        </p:txBody>
      </p:sp>
      <p:sp>
        <p:nvSpPr>
          <p:cNvPr id="9" name="Content Placeholder 8">
            <a:extLst>
              <a:ext uri="{FF2B5EF4-FFF2-40B4-BE49-F238E27FC236}">
                <a16:creationId xmlns:a16="http://schemas.microsoft.com/office/drawing/2014/main" id="{CFF3D3C7-F3F3-3B08-0144-2C134384C5B4}"/>
              </a:ext>
            </a:extLst>
          </p:cNvPr>
          <p:cNvSpPr>
            <a:spLocks noGrp="1"/>
          </p:cNvSpPr>
          <p:nvPr>
            <p:ph idx="1"/>
          </p:nvPr>
        </p:nvSpPr>
        <p:spPr>
          <a:xfrm>
            <a:off x="391887" y="1242498"/>
            <a:ext cx="8636000" cy="4240817"/>
          </a:xfrm>
        </p:spPr>
        <p:txBody>
          <a:bodyPr/>
          <a:lstStyle/>
          <a:p>
            <a:r>
              <a:rPr lang="en-US" sz="2800" dirty="0">
                <a:latin typeface="Arial" panose="020B0604020202020204" pitchFamily="34" charset="0"/>
                <a:cs typeface="Arial" panose="020B0604020202020204" pitchFamily="34" charset="0"/>
              </a:rPr>
              <a:t>Built by Jesus (Matthew 16:18)</a:t>
            </a:r>
          </a:p>
          <a:p>
            <a:r>
              <a:rPr lang="en-US" sz="2800" dirty="0">
                <a:latin typeface="Arial" panose="020B0604020202020204" pitchFamily="34" charset="0"/>
                <a:cs typeface="Arial" panose="020B0604020202020204" pitchFamily="34" charset="0"/>
              </a:rPr>
              <a:t>Under direction of the Apostles (John 20:21)</a:t>
            </a:r>
          </a:p>
          <a:p>
            <a:r>
              <a:rPr lang="en-US" sz="2800" dirty="0">
                <a:latin typeface="Arial" panose="020B0604020202020204" pitchFamily="34" charset="0"/>
                <a:cs typeface="Arial" panose="020B0604020202020204" pitchFamily="34" charset="0"/>
              </a:rPr>
              <a:t>Apostles guided by the Holy Spirit (John 16:12-15)</a:t>
            </a:r>
          </a:p>
          <a:p>
            <a:r>
              <a:rPr lang="en-US" sz="2800" dirty="0">
                <a:latin typeface="Arial" panose="020B0604020202020204" pitchFamily="34" charset="0"/>
                <a:cs typeface="Arial" panose="020B0604020202020204" pitchFamily="34" charset="0"/>
              </a:rPr>
              <a:t>N. T. describes the church of 1</a:t>
            </a:r>
            <a:r>
              <a:rPr lang="en-US" sz="2800" baseline="30000" dirty="0">
                <a:latin typeface="Arial" panose="020B0604020202020204" pitchFamily="34" charset="0"/>
                <a:cs typeface="Arial" panose="020B0604020202020204" pitchFamily="34" charset="0"/>
              </a:rPr>
              <a:t>st</a:t>
            </a:r>
            <a:r>
              <a:rPr lang="en-US" sz="2800" dirty="0">
                <a:latin typeface="Arial" panose="020B0604020202020204" pitchFamily="34" charset="0"/>
                <a:cs typeface="Arial" panose="020B0604020202020204" pitchFamily="34" charset="0"/>
              </a:rPr>
              <a:t> Century.</a:t>
            </a: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endParaRPr lang="en-US" dirty="0"/>
          </a:p>
        </p:txBody>
      </p:sp>
      <p:sp>
        <p:nvSpPr>
          <p:cNvPr id="2" name="TextBox 1">
            <a:extLst>
              <a:ext uri="{FF2B5EF4-FFF2-40B4-BE49-F238E27FC236}">
                <a16:creationId xmlns:a16="http://schemas.microsoft.com/office/drawing/2014/main" id="{425E08B6-AEFE-F1C4-7390-2C104C7F1847}"/>
              </a:ext>
            </a:extLst>
          </p:cNvPr>
          <p:cNvSpPr txBox="1"/>
          <p:nvPr/>
        </p:nvSpPr>
        <p:spPr>
          <a:xfrm>
            <a:off x="391887" y="3341116"/>
            <a:ext cx="8084457" cy="1200329"/>
          </a:xfrm>
          <a:prstGeom prst="rect">
            <a:avLst/>
          </a:prstGeom>
          <a:noFill/>
        </p:spPr>
        <p:txBody>
          <a:bodyPr wrap="square" rtlCol="0">
            <a:spAutoFit/>
          </a:bodyPr>
          <a:lstStyle/>
          <a:p>
            <a:pPr algn="ctr"/>
            <a:r>
              <a:rPr lang="en-US" sz="3600" b="1" dirty="0"/>
              <a:t>Embry Hills Church is an effort to duplicate the original church.</a:t>
            </a:r>
          </a:p>
        </p:txBody>
      </p:sp>
      <p:sp>
        <p:nvSpPr>
          <p:cNvPr id="3" name="TextBox 2">
            <a:extLst>
              <a:ext uri="{FF2B5EF4-FFF2-40B4-BE49-F238E27FC236}">
                <a16:creationId xmlns:a16="http://schemas.microsoft.com/office/drawing/2014/main" id="{DD1D72F3-946F-134E-EFA2-2F025233F50A}"/>
              </a:ext>
            </a:extLst>
          </p:cNvPr>
          <p:cNvSpPr txBox="1"/>
          <p:nvPr/>
        </p:nvSpPr>
        <p:spPr>
          <a:xfrm>
            <a:off x="478971" y="4541445"/>
            <a:ext cx="8084457" cy="646331"/>
          </a:xfrm>
          <a:prstGeom prst="rect">
            <a:avLst/>
          </a:prstGeom>
          <a:noFill/>
        </p:spPr>
        <p:txBody>
          <a:bodyPr wrap="square" rtlCol="0">
            <a:spAutoFit/>
          </a:bodyPr>
          <a:lstStyle/>
          <a:p>
            <a:pPr algn="ctr"/>
            <a:r>
              <a:rPr lang="en-US" sz="3600" b="1" dirty="0"/>
              <a:t>Many today question the value of this.</a:t>
            </a:r>
          </a:p>
        </p:txBody>
      </p:sp>
    </p:spTree>
    <p:extLst>
      <p:ext uri="{BB962C8B-B14F-4D97-AF65-F5344CB8AC3E}">
        <p14:creationId xmlns:p14="http://schemas.microsoft.com/office/powerpoint/2010/main" val="7030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a:extLst>
              <a:ext uri="{FF2B5EF4-FFF2-40B4-BE49-F238E27FC236}">
                <a16:creationId xmlns:a16="http://schemas.microsoft.com/office/drawing/2014/main" id="{EFADB0A6-14B0-B7B8-621E-C88FC666AC95}"/>
              </a:ext>
            </a:extLst>
          </p:cNvPr>
          <p:cNvSpPr>
            <a:spLocks noChangeAspect="1" noChangeArrowheads="1"/>
          </p:cNvSpPr>
          <p:nvPr/>
        </p:nvSpPr>
        <p:spPr bwMode="auto">
          <a:xfrm>
            <a:off x="4419600" y="2705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a:extLst>
              <a:ext uri="{FF2B5EF4-FFF2-40B4-BE49-F238E27FC236}">
                <a16:creationId xmlns:a16="http://schemas.microsoft.com/office/drawing/2014/main" id="{9BE1911E-E4B0-7E99-55B6-72D1F380806F}"/>
              </a:ext>
            </a:extLst>
          </p:cNvPr>
          <p:cNvSpPr>
            <a:spLocks noChangeAspect="1" noChangeArrowheads="1"/>
          </p:cNvSpPr>
          <p:nvPr/>
        </p:nvSpPr>
        <p:spPr bwMode="auto">
          <a:xfrm>
            <a:off x="4572000" y="28575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8">
            <a:extLst>
              <a:ext uri="{FF2B5EF4-FFF2-40B4-BE49-F238E27FC236}">
                <a16:creationId xmlns:a16="http://schemas.microsoft.com/office/drawing/2014/main" id="{113AEF71-8998-7755-2A12-C43B5A1A81E3}"/>
              </a:ext>
            </a:extLst>
          </p:cNvPr>
          <p:cNvSpPr>
            <a:spLocks noChangeAspect="1" noChangeArrowheads="1"/>
          </p:cNvSpPr>
          <p:nvPr/>
        </p:nvSpPr>
        <p:spPr bwMode="auto">
          <a:xfrm>
            <a:off x="4724400" y="30099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a:extLst>
              <a:ext uri="{FF2B5EF4-FFF2-40B4-BE49-F238E27FC236}">
                <a16:creationId xmlns:a16="http://schemas.microsoft.com/office/drawing/2014/main" id="{ACE1C745-4EF7-7970-0354-03DC701DE14E}"/>
              </a:ext>
            </a:extLst>
          </p:cNvPr>
          <p:cNvPicPr>
            <a:picLocks noChangeAspect="1"/>
          </p:cNvPicPr>
          <p:nvPr/>
        </p:nvPicPr>
        <p:blipFill>
          <a:blip r:embed="rId3"/>
          <a:stretch>
            <a:fillRect/>
          </a:stretch>
        </p:blipFill>
        <p:spPr>
          <a:xfrm rot="10800000">
            <a:off x="428174" y="707622"/>
            <a:ext cx="3810000" cy="2857500"/>
          </a:xfrm>
          <a:prstGeom prst="rect">
            <a:avLst/>
          </a:prstGeom>
        </p:spPr>
      </p:pic>
      <p:sp>
        <p:nvSpPr>
          <p:cNvPr id="12" name="TextBox 11">
            <a:extLst>
              <a:ext uri="{FF2B5EF4-FFF2-40B4-BE49-F238E27FC236}">
                <a16:creationId xmlns:a16="http://schemas.microsoft.com/office/drawing/2014/main" id="{1B981D23-8A60-6BA0-DB16-D2E41A9B6270}"/>
              </a:ext>
            </a:extLst>
          </p:cNvPr>
          <p:cNvSpPr txBox="1"/>
          <p:nvPr/>
        </p:nvSpPr>
        <p:spPr>
          <a:xfrm>
            <a:off x="4724400" y="544618"/>
            <a:ext cx="4296226" cy="3816429"/>
          </a:xfrm>
          <a:prstGeom prst="rect">
            <a:avLst/>
          </a:prstGeom>
          <a:noFill/>
        </p:spPr>
        <p:txBody>
          <a:bodyPr wrap="square" rtlCol="0">
            <a:spAutoFit/>
          </a:bodyPr>
          <a:lstStyle/>
          <a:p>
            <a:r>
              <a:rPr lang="en-US" sz="3200" i="1" dirty="0">
                <a:latin typeface="Arial" panose="020B0604020202020204" pitchFamily="34" charset="0"/>
                <a:cs typeface="Arial" panose="020B0604020202020204" pitchFamily="34" charset="0"/>
              </a:rPr>
              <a:t>“The writings of the second century reveal the tremendous amount of </a:t>
            </a:r>
            <a:r>
              <a:rPr lang="en-US" sz="32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change</a:t>
            </a:r>
            <a:r>
              <a:rPr lang="en-US" sz="3200" i="1" dirty="0">
                <a:latin typeface="Arial" panose="020B0604020202020204" pitchFamily="34" charset="0"/>
                <a:cs typeface="Arial" panose="020B0604020202020204" pitchFamily="34" charset="0"/>
              </a:rPr>
              <a:t> and experimentation that was taking place during this period.”  </a:t>
            </a:r>
          </a:p>
          <a:p>
            <a:endParaRPr lang="en-US" dirty="0"/>
          </a:p>
        </p:txBody>
      </p:sp>
      <p:sp>
        <p:nvSpPr>
          <p:cNvPr id="13" name="TextBox 12">
            <a:extLst>
              <a:ext uri="{FF2B5EF4-FFF2-40B4-BE49-F238E27FC236}">
                <a16:creationId xmlns:a16="http://schemas.microsoft.com/office/drawing/2014/main" id="{33CFE7C3-9FBB-08A0-A9E7-D728AD746628}"/>
              </a:ext>
            </a:extLst>
          </p:cNvPr>
          <p:cNvSpPr txBox="1"/>
          <p:nvPr/>
        </p:nvSpPr>
        <p:spPr>
          <a:xfrm>
            <a:off x="384626" y="4364397"/>
            <a:ext cx="8636000" cy="646331"/>
          </a:xfrm>
          <a:prstGeom prst="rect">
            <a:avLst/>
          </a:prstGeom>
          <a:noFill/>
        </p:spPr>
        <p:txBody>
          <a:bodyPr wrap="square" rtlCol="0">
            <a:spAutoFit/>
          </a:bodyPr>
          <a:lstStyle/>
          <a:p>
            <a:r>
              <a:rPr lang="en-US" sz="3600" b="1" dirty="0"/>
              <a:t>Was this change </a:t>
            </a:r>
            <a:r>
              <a:rPr lang="en-US" sz="3600" b="1" dirty="0">
                <a:solidFill>
                  <a:srgbClr val="FFFF00"/>
                </a:solidFill>
                <a:effectLst>
                  <a:outerShdw blurRad="38100" dist="38100" dir="2700000" algn="tl">
                    <a:srgbClr val="000000">
                      <a:alpha val="43137"/>
                    </a:srgbClr>
                  </a:outerShdw>
                </a:effectLst>
              </a:rPr>
              <a:t>Evolution</a:t>
            </a:r>
            <a:r>
              <a:rPr lang="en-US" sz="3600" b="1" dirty="0"/>
              <a:t> of </a:t>
            </a:r>
            <a:r>
              <a:rPr lang="en-US" sz="3600" b="1" dirty="0">
                <a:solidFill>
                  <a:srgbClr val="FFFF00"/>
                </a:solidFill>
                <a:effectLst>
                  <a:outerShdw blurRad="38100" dist="38100" dir="2700000" algn="tl">
                    <a:srgbClr val="000000">
                      <a:alpha val="43137"/>
                    </a:srgbClr>
                  </a:outerShdw>
                </a:effectLst>
              </a:rPr>
              <a:t>Degradation?</a:t>
            </a:r>
          </a:p>
        </p:txBody>
      </p:sp>
    </p:spTree>
    <p:extLst>
      <p:ext uri="{BB962C8B-B14F-4D97-AF65-F5344CB8AC3E}">
        <p14:creationId xmlns:p14="http://schemas.microsoft.com/office/powerpoint/2010/main" val="269458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FE298-8752-5A65-8DF9-B55561467900}"/>
              </a:ext>
            </a:extLst>
          </p:cNvPr>
          <p:cNvSpPr>
            <a:spLocks noGrp="1"/>
          </p:cNvSpPr>
          <p:nvPr>
            <p:ph type="title"/>
          </p:nvPr>
        </p:nvSpPr>
        <p:spPr>
          <a:xfrm>
            <a:off x="280307" y="289756"/>
            <a:ext cx="3886200" cy="1104636"/>
          </a:xfrm>
        </p:spPr>
        <p:txBody>
          <a:bodyPr/>
          <a:lstStyle/>
          <a:p>
            <a:r>
              <a:rPr lang="en-US" b="1" dirty="0">
                <a:latin typeface="Arial Narrow" panose="020B0606020202030204" pitchFamily="34" charset="0"/>
                <a:cs typeface="Arial" panose="020B0604020202020204" pitchFamily="34" charset="0"/>
              </a:rPr>
              <a:t>Early Church followed </a:t>
            </a:r>
            <a:br>
              <a:rPr lang="en-US" b="1" dirty="0">
                <a:latin typeface="Arial Narrow" panose="020B0606020202030204" pitchFamily="34" charset="0"/>
                <a:cs typeface="Arial" panose="020B0604020202020204" pitchFamily="34" charset="0"/>
              </a:rPr>
            </a:br>
            <a:r>
              <a:rPr lang="en-US" b="1" dirty="0">
                <a:latin typeface="Arial Narrow" panose="020B0606020202030204" pitchFamily="34" charset="0"/>
                <a:cs typeface="Arial" panose="020B0604020202020204" pitchFamily="34" charset="0"/>
              </a:rPr>
              <a:t>Apostle’s Teaching</a:t>
            </a:r>
          </a:p>
        </p:txBody>
      </p:sp>
      <p:sp>
        <p:nvSpPr>
          <p:cNvPr id="3" name="Content Placeholder 2">
            <a:extLst>
              <a:ext uri="{FF2B5EF4-FFF2-40B4-BE49-F238E27FC236}">
                <a16:creationId xmlns:a16="http://schemas.microsoft.com/office/drawing/2014/main" id="{36088A6F-35BF-ABF3-A61A-7E369194DA9C}"/>
              </a:ext>
            </a:extLst>
          </p:cNvPr>
          <p:cNvSpPr>
            <a:spLocks noGrp="1"/>
          </p:cNvSpPr>
          <p:nvPr>
            <p:ph sz="half" idx="1"/>
          </p:nvPr>
        </p:nvSpPr>
        <p:spPr>
          <a:xfrm>
            <a:off x="280307" y="1605983"/>
            <a:ext cx="3886200" cy="3819261"/>
          </a:xfrm>
        </p:spPr>
        <p:txBody>
          <a:bodyPr>
            <a:noAutofit/>
          </a:bodyPr>
          <a:lstStyle/>
          <a:p>
            <a:r>
              <a:rPr lang="en-US" sz="2600" b="1" dirty="0">
                <a:latin typeface="Arial" panose="020B0604020202020204" pitchFamily="34" charset="0"/>
                <a:cs typeface="Arial" panose="020B0604020202020204" pitchFamily="34" charset="0"/>
              </a:rPr>
              <a:t>Simple Worship</a:t>
            </a:r>
          </a:p>
          <a:p>
            <a:endParaRPr lang="en-US" sz="8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Simple Organization </a:t>
            </a:r>
            <a:r>
              <a:rPr lang="en-US" sz="2600" dirty="0">
                <a:latin typeface="Arial" panose="020B0604020202020204" pitchFamily="34" charset="0"/>
                <a:cs typeface="Arial" panose="020B0604020202020204" pitchFamily="34" charset="0"/>
              </a:rPr>
              <a:t>(Elders and Deacons)</a:t>
            </a:r>
            <a:endParaRPr lang="en-US" sz="2600" b="1" dirty="0">
              <a:latin typeface="Arial" panose="020B0604020202020204" pitchFamily="34" charset="0"/>
              <a:cs typeface="Arial" panose="020B0604020202020204" pitchFamily="34" charset="0"/>
            </a:endParaRPr>
          </a:p>
          <a:p>
            <a:endParaRPr lang="en-US" sz="1400" b="1" dirty="0">
              <a:latin typeface="Arial" panose="020B0604020202020204" pitchFamily="34" charset="0"/>
              <a:cs typeface="Arial" panose="020B0604020202020204" pitchFamily="34" charset="0"/>
            </a:endParaRPr>
          </a:p>
          <a:p>
            <a:r>
              <a:rPr lang="en-US" sz="2600" b="1" dirty="0">
                <a:latin typeface="Arial" panose="020B0604020202020204" pitchFamily="34" charset="0"/>
                <a:cs typeface="Arial" panose="020B0604020202020204" pitchFamily="34" charset="0"/>
              </a:rPr>
              <a:t>Entrance gained by baptism.</a:t>
            </a:r>
          </a:p>
        </p:txBody>
      </p:sp>
      <p:sp>
        <p:nvSpPr>
          <p:cNvPr id="4" name="Content Placeholder 3">
            <a:extLst>
              <a:ext uri="{FF2B5EF4-FFF2-40B4-BE49-F238E27FC236}">
                <a16:creationId xmlns:a16="http://schemas.microsoft.com/office/drawing/2014/main" id="{DAE8E10E-8DB2-FB94-0E3D-968BAE5BA3AE}"/>
              </a:ext>
            </a:extLst>
          </p:cNvPr>
          <p:cNvSpPr>
            <a:spLocks noGrp="1"/>
          </p:cNvSpPr>
          <p:nvPr>
            <p:ph sz="half" idx="2"/>
          </p:nvPr>
        </p:nvSpPr>
        <p:spPr>
          <a:xfrm>
            <a:off x="4368799" y="1559454"/>
            <a:ext cx="4673599" cy="3626115"/>
          </a:xfrm>
        </p:spPr>
        <p:txBody>
          <a:bodyPr>
            <a:normAutofit fontScale="62500" lnSpcReduction="20000"/>
          </a:bodyPr>
          <a:lstStyle/>
          <a:p>
            <a:r>
              <a:rPr lang="en-US" sz="4200" dirty="0">
                <a:latin typeface="Arial" panose="020B0604020202020204" pitchFamily="34" charset="0"/>
                <a:cs typeface="Arial" panose="020B0604020202020204" pitchFamily="34" charset="0"/>
              </a:rPr>
              <a:t>“Christian worship </a:t>
            </a:r>
            <a:r>
              <a:rPr lang="en-US" sz="4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evolved</a:t>
            </a:r>
            <a:r>
              <a:rPr lang="en-US" sz="4200" dirty="0">
                <a:latin typeface="Arial" panose="020B0604020202020204" pitchFamily="34" charset="0"/>
                <a:cs typeface="Arial" panose="020B0604020202020204" pitchFamily="34" charset="0"/>
              </a:rPr>
              <a:t> into distinctive liturgies.”</a:t>
            </a:r>
          </a:p>
          <a:p>
            <a:endParaRPr lang="en-US" sz="6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“Just as the worship </a:t>
            </a:r>
            <a:r>
              <a:rPr lang="en-US" sz="4200" b="1" dirty="0">
                <a:solidFill>
                  <a:srgbClr val="FFFF00"/>
                </a:solidFill>
                <a:latin typeface="Arial" panose="020B0604020202020204" pitchFamily="34" charset="0"/>
                <a:cs typeface="Arial" panose="020B0604020202020204" pitchFamily="34" charset="0"/>
              </a:rPr>
              <a:t>evolved</a:t>
            </a:r>
            <a:r>
              <a:rPr lang="en-US" sz="4200" dirty="0">
                <a:latin typeface="Arial" panose="020B0604020202020204" pitchFamily="34" charset="0"/>
                <a:cs typeface="Arial" panose="020B0604020202020204" pitchFamily="34" charset="0"/>
              </a:rPr>
              <a:t>, so did the church’s leadership and organization.”</a:t>
            </a:r>
          </a:p>
          <a:p>
            <a:endParaRPr lang="en-US" sz="600" dirty="0">
              <a:latin typeface="Arial" panose="020B0604020202020204" pitchFamily="34" charset="0"/>
              <a:cs typeface="Arial" panose="020B0604020202020204" pitchFamily="34" charset="0"/>
            </a:endParaRPr>
          </a:p>
          <a:p>
            <a:r>
              <a:rPr lang="en-US" sz="4200" dirty="0">
                <a:latin typeface="Arial" panose="020B0604020202020204" pitchFamily="34" charset="0"/>
                <a:cs typeface="Arial" panose="020B0604020202020204" pitchFamily="34" charset="0"/>
              </a:rPr>
              <a:t>“Baptism, for example, steadily </a:t>
            </a:r>
            <a:r>
              <a:rPr lang="en-US" sz="4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evolved</a:t>
            </a:r>
            <a:r>
              <a:rPr lang="en-US" sz="4200" dirty="0">
                <a:latin typeface="Arial" panose="020B0604020202020204" pitchFamily="34" charset="0"/>
                <a:cs typeface="Arial" panose="020B0604020202020204" pitchFamily="34" charset="0"/>
              </a:rPr>
              <a:t> into a more complex rite.”</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5F2C9B81-B8CF-C4CC-FBC4-83A4CBD420F2}"/>
              </a:ext>
            </a:extLst>
          </p:cNvPr>
          <p:cNvSpPr txBox="1"/>
          <p:nvPr/>
        </p:nvSpPr>
        <p:spPr>
          <a:xfrm>
            <a:off x="4368800" y="289756"/>
            <a:ext cx="4673600" cy="1107996"/>
          </a:xfrm>
          <a:prstGeom prst="rect">
            <a:avLst/>
          </a:prstGeom>
          <a:noFill/>
        </p:spPr>
        <p:txBody>
          <a:bodyPr wrap="square" rtlCol="0">
            <a:spAutoFit/>
          </a:bodyPr>
          <a:lstStyle/>
          <a:p>
            <a:r>
              <a:rPr lang="en-US" sz="3300" b="1" dirty="0">
                <a:latin typeface="Arial Narrow" panose="020B0606020202030204" pitchFamily="34" charset="0"/>
              </a:rPr>
              <a:t>In 2</a:t>
            </a:r>
            <a:r>
              <a:rPr lang="en-US" sz="3300" b="1" baseline="30000" dirty="0">
                <a:latin typeface="Arial Narrow" panose="020B0606020202030204" pitchFamily="34" charset="0"/>
              </a:rPr>
              <a:t>nd</a:t>
            </a:r>
            <a:r>
              <a:rPr lang="en-US" sz="3300" b="1" dirty="0">
                <a:latin typeface="Arial Narrow" panose="020B0606020202030204" pitchFamily="34" charset="0"/>
              </a:rPr>
              <a:t> Century “tremendous amount of change” </a:t>
            </a:r>
          </a:p>
        </p:txBody>
      </p:sp>
      <p:sp>
        <p:nvSpPr>
          <p:cNvPr id="6" name="TextBox 5">
            <a:extLst>
              <a:ext uri="{FF2B5EF4-FFF2-40B4-BE49-F238E27FC236}">
                <a16:creationId xmlns:a16="http://schemas.microsoft.com/office/drawing/2014/main" id="{F13BAE8C-428F-A2C4-8E6D-765966EA5E04}"/>
              </a:ext>
            </a:extLst>
          </p:cNvPr>
          <p:cNvSpPr txBox="1"/>
          <p:nvPr/>
        </p:nvSpPr>
        <p:spPr>
          <a:xfrm>
            <a:off x="498764" y="4330005"/>
            <a:ext cx="8364929" cy="1292662"/>
          </a:xfrm>
          <a:prstGeom prst="rect">
            <a:avLst/>
          </a:prstGeom>
          <a:noFill/>
        </p:spPr>
        <p:txBody>
          <a:bodyPr wrap="square" rtlCol="0">
            <a:spAutoFit/>
          </a:bodyPr>
          <a:lstStyle/>
          <a:p>
            <a:pPr algn="ctr"/>
            <a:r>
              <a:rPr lang="en-US" sz="2600" b="1" dirty="0"/>
              <a:t>“As the church spread to all parts of the empire, the cultures and customs of regional groups exerted a powerful influence on its development.”</a:t>
            </a:r>
          </a:p>
        </p:txBody>
      </p:sp>
    </p:spTree>
    <p:extLst>
      <p:ext uri="{BB962C8B-B14F-4D97-AF65-F5344CB8AC3E}">
        <p14:creationId xmlns:p14="http://schemas.microsoft.com/office/powerpoint/2010/main" val="157816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9D9DFD-1A66-8E07-3BC2-CD32F0D828DD}"/>
              </a:ext>
            </a:extLst>
          </p:cNvPr>
          <p:cNvSpPr>
            <a:spLocks noGrp="1"/>
          </p:cNvSpPr>
          <p:nvPr>
            <p:ph type="title"/>
          </p:nvPr>
        </p:nvSpPr>
        <p:spPr>
          <a:xfrm>
            <a:off x="628650" y="56789"/>
            <a:ext cx="7886700" cy="1104636"/>
          </a:xfrm>
        </p:spPr>
        <p:txBody>
          <a:bodyPr/>
          <a:lstStyle/>
          <a:p>
            <a:pPr algn="ctr"/>
            <a:r>
              <a:rPr lang="en-US" b="1" dirty="0">
                <a:latin typeface="Arial" panose="020B0604020202020204" pitchFamily="34" charset="0"/>
                <a:cs typeface="Arial" panose="020B0604020202020204" pitchFamily="34" charset="0"/>
              </a:rPr>
              <a:t>Bible Writers foresaw the changes!</a:t>
            </a:r>
          </a:p>
        </p:txBody>
      </p:sp>
      <p:sp>
        <p:nvSpPr>
          <p:cNvPr id="6" name="Content Placeholder 5">
            <a:extLst>
              <a:ext uri="{FF2B5EF4-FFF2-40B4-BE49-F238E27FC236}">
                <a16:creationId xmlns:a16="http://schemas.microsoft.com/office/drawing/2014/main" id="{D144D3D5-F971-7247-BEFD-D9062E23772E}"/>
              </a:ext>
            </a:extLst>
          </p:cNvPr>
          <p:cNvSpPr>
            <a:spLocks noGrp="1"/>
          </p:cNvSpPr>
          <p:nvPr>
            <p:ph idx="1"/>
          </p:nvPr>
        </p:nvSpPr>
        <p:spPr>
          <a:xfrm>
            <a:off x="188686" y="1828800"/>
            <a:ext cx="8781143" cy="3570514"/>
          </a:xfrm>
        </p:spPr>
        <p:txBody>
          <a:bodyPr>
            <a:normAutofit fontScale="92500"/>
          </a:bodyPr>
          <a:lstStyle/>
          <a:p>
            <a:r>
              <a:rPr lang="en-US" sz="3200" b="0" i="0" dirty="0">
                <a:effectLst/>
                <a:latin typeface="system-ui"/>
              </a:rPr>
              <a:t> ”…men will rise up, speaking perverse things, to </a:t>
            </a:r>
            <a:r>
              <a:rPr lang="en-US" sz="3200" b="1" i="0" dirty="0">
                <a:solidFill>
                  <a:srgbClr val="FFFF00"/>
                </a:solidFill>
                <a:effectLst>
                  <a:outerShdw blurRad="38100" dist="38100" dir="2700000" algn="tl">
                    <a:srgbClr val="000000">
                      <a:alpha val="43137"/>
                    </a:srgbClr>
                  </a:outerShdw>
                </a:effectLst>
                <a:latin typeface="system-ui"/>
              </a:rPr>
              <a:t>draw away the disciples</a:t>
            </a:r>
            <a:r>
              <a:rPr lang="en-US" sz="3200" b="0" i="0" dirty="0">
                <a:effectLst/>
                <a:latin typeface="system-ui"/>
              </a:rPr>
              <a:t> after themselves” (Acts 20:29). </a:t>
            </a:r>
          </a:p>
          <a:p>
            <a:r>
              <a:rPr lang="en-US" sz="3200" b="0" i="0" dirty="0">
                <a:solidFill>
                  <a:schemeClr val="tx1">
                    <a:lumMod val="95000"/>
                  </a:schemeClr>
                </a:solidFill>
                <a:effectLst/>
                <a:latin typeface="system-ui"/>
              </a:rPr>
              <a:t>“ </a:t>
            </a:r>
            <a:r>
              <a:rPr lang="en-US" sz="3200" b="0" i="0" dirty="0">
                <a:effectLst/>
                <a:latin typeface="system-ui"/>
              </a:rPr>
              <a:t>the </a:t>
            </a:r>
            <a:r>
              <a:rPr lang="en-US" sz="3200" b="1" i="0" dirty="0">
                <a:solidFill>
                  <a:srgbClr val="FFFF00"/>
                </a:solidFill>
                <a:effectLst>
                  <a:outerShdw blurRad="38100" dist="38100" dir="2700000" algn="tl">
                    <a:srgbClr val="000000">
                      <a:alpha val="43137"/>
                    </a:srgbClr>
                  </a:outerShdw>
                </a:effectLst>
                <a:latin typeface="system-ui"/>
              </a:rPr>
              <a:t>falling away </a:t>
            </a:r>
            <a:r>
              <a:rPr lang="en-US" sz="3200" b="0" i="0" dirty="0">
                <a:effectLst/>
                <a:latin typeface="system-ui"/>
              </a:rPr>
              <a:t>comes first and the man of sin is revealed” (2 Thessalonians 2:3). </a:t>
            </a:r>
          </a:p>
          <a:p>
            <a:r>
              <a:rPr lang="en-US" sz="3200" dirty="0">
                <a:latin typeface="system-ui"/>
              </a:rPr>
              <a:t>“</a:t>
            </a:r>
            <a:r>
              <a:rPr lang="en-US" sz="3200" dirty="0">
                <a:solidFill>
                  <a:schemeClr val="tx1">
                    <a:lumMod val="95000"/>
                  </a:schemeClr>
                </a:solidFill>
                <a:latin typeface="system-ui"/>
              </a:rPr>
              <a:t>S</a:t>
            </a:r>
            <a:r>
              <a:rPr lang="en-US" sz="3200" b="0" i="0" dirty="0">
                <a:solidFill>
                  <a:schemeClr val="tx1">
                    <a:lumMod val="95000"/>
                  </a:schemeClr>
                </a:solidFill>
                <a:effectLst/>
                <a:latin typeface="system-ui"/>
              </a:rPr>
              <a:t>ome will </a:t>
            </a:r>
            <a:r>
              <a:rPr lang="en-US" sz="3200" b="1" i="0" dirty="0">
                <a:solidFill>
                  <a:srgbClr val="FFFF00"/>
                </a:solidFill>
                <a:effectLst>
                  <a:outerShdw blurRad="38100" dist="38100" dir="2700000" algn="tl">
                    <a:srgbClr val="000000">
                      <a:alpha val="43137"/>
                    </a:srgbClr>
                  </a:outerShdw>
                </a:effectLst>
                <a:latin typeface="system-ui"/>
              </a:rPr>
              <a:t>depart from the faith</a:t>
            </a:r>
            <a:r>
              <a:rPr lang="en-US" sz="3200" b="0" i="0" dirty="0">
                <a:solidFill>
                  <a:schemeClr val="tx1">
                    <a:lumMod val="95000"/>
                  </a:schemeClr>
                </a:solidFill>
                <a:effectLst/>
                <a:latin typeface="system-ui"/>
              </a:rPr>
              <a:t>” (1 Timothy 4:1)</a:t>
            </a:r>
          </a:p>
          <a:p>
            <a:r>
              <a:rPr lang="en-US" sz="3200" dirty="0">
                <a:solidFill>
                  <a:schemeClr val="tx1">
                    <a:lumMod val="95000"/>
                  </a:schemeClr>
                </a:solidFill>
                <a:latin typeface="system-ui"/>
              </a:rPr>
              <a:t>“</a:t>
            </a:r>
            <a:r>
              <a:rPr lang="en-US" sz="3200" b="0" i="0" dirty="0">
                <a:solidFill>
                  <a:schemeClr val="tx1">
                    <a:lumMod val="95000"/>
                  </a:schemeClr>
                </a:solidFill>
                <a:effectLst/>
                <a:latin typeface="system-ui"/>
              </a:rPr>
              <a:t>there will be </a:t>
            </a:r>
            <a:r>
              <a:rPr lang="en-US" sz="3200" b="1" i="0" dirty="0">
                <a:solidFill>
                  <a:srgbClr val="FFFF00"/>
                </a:solidFill>
                <a:effectLst>
                  <a:outerShdw blurRad="38100" dist="38100" dir="2700000" algn="tl">
                    <a:srgbClr val="000000">
                      <a:alpha val="43137"/>
                    </a:srgbClr>
                  </a:outerShdw>
                </a:effectLst>
                <a:latin typeface="system-ui"/>
              </a:rPr>
              <a:t>false teachers </a:t>
            </a:r>
            <a:r>
              <a:rPr lang="en-US" sz="3200" b="0" i="0" dirty="0">
                <a:solidFill>
                  <a:schemeClr val="tx1">
                    <a:lumMod val="95000"/>
                  </a:schemeClr>
                </a:solidFill>
                <a:effectLst/>
                <a:latin typeface="system-ui"/>
              </a:rPr>
              <a:t>among you” (2 Peter 2:1)</a:t>
            </a:r>
          </a:p>
          <a:p>
            <a:r>
              <a:rPr lang="en-US" sz="3200" dirty="0">
                <a:solidFill>
                  <a:schemeClr val="tx1">
                    <a:lumMod val="95000"/>
                  </a:schemeClr>
                </a:solidFill>
                <a:latin typeface="system-ui"/>
              </a:rPr>
              <a:t>“The </a:t>
            </a:r>
            <a:r>
              <a:rPr lang="en-US" sz="3200" b="1" dirty="0">
                <a:solidFill>
                  <a:srgbClr val="FFFF00"/>
                </a:solidFill>
                <a:effectLst>
                  <a:outerShdw blurRad="38100" dist="38100" dir="2700000" algn="tl">
                    <a:srgbClr val="000000">
                      <a:alpha val="43137"/>
                    </a:srgbClr>
                  </a:outerShdw>
                </a:effectLst>
                <a:latin typeface="system-ui"/>
              </a:rPr>
              <a:t>Antichrist </a:t>
            </a:r>
            <a:r>
              <a:rPr lang="en-US" sz="3200" dirty="0">
                <a:solidFill>
                  <a:schemeClr val="tx1">
                    <a:lumMod val="95000"/>
                  </a:schemeClr>
                </a:solidFill>
                <a:latin typeface="system-ui"/>
              </a:rPr>
              <a:t>is coming…” (1 John 2:18).</a:t>
            </a:r>
            <a:endParaRPr lang="en-US" sz="3200" b="0" i="0" dirty="0">
              <a:solidFill>
                <a:schemeClr val="tx1">
                  <a:lumMod val="95000"/>
                </a:schemeClr>
              </a:solidFill>
              <a:effectLst/>
              <a:latin typeface="system-ui"/>
            </a:endParaRPr>
          </a:p>
          <a:p>
            <a:pPr marL="0" indent="0">
              <a:buNone/>
            </a:pPr>
            <a:endParaRPr lang="en-US" sz="2400" dirty="0">
              <a:solidFill>
                <a:schemeClr val="tx1">
                  <a:lumMod val="95000"/>
                </a:schemeClr>
              </a:solidFill>
            </a:endParaRPr>
          </a:p>
        </p:txBody>
      </p:sp>
      <p:sp>
        <p:nvSpPr>
          <p:cNvPr id="7" name="TextBox 6">
            <a:extLst>
              <a:ext uri="{FF2B5EF4-FFF2-40B4-BE49-F238E27FC236}">
                <a16:creationId xmlns:a16="http://schemas.microsoft.com/office/drawing/2014/main" id="{F08DC802-18D5-FDD9-B38C-8F23851EF5F4}"/>
              </a:ext>
            </a:extLst>
          </p:cNvPr>
          <p:cNvSpPr txBox="1"/>
          <p:nvPr/>
        </p:nvSpPr>
        <p:spPr>
          <a:xfrm>
            <a:off x="1536700" y="1037366"/>
            <a:ext cx="7778750"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They did not call them evolution!</a:t>
            </a:r>
            <a:endParaRPr lang="en-US" sz="2800" dirty="0"/>
          </a:p>
        </p:txBody>
      </p:sp>
    </p:spTree>
    <p:extLst>
      <p:ext uri="{BB962C8B-B14F-4D97-AF65-F5344CB8AC3E}">
        <p14:creationId xmlns:p14="http://schemas.microsoft.com/office/powerpoint/2010/main" val="324568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additive="base">
                                        <p:cTn id="1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 calcmode="lin" valueType="num">
                                      <p:cBhvr additive="base">
                                        <p:cTn id="20"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 calcmode="lin" valueType="num">
                                      <p:cBhvr additive="base">
                                        <p:cTn id="32"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6">
                                            <p:txEl>
                                              <p:pRg st="4" end="4"/>
                                            </p:txEl>
                                          </p:spTgt>
                                        </p:tgtEl>
                                        <p:attrNameLst>
                                          <p:attrName>style.visibility</p:attrName>
                                        </p:attrNameLst>
                                      </p:cBhvr>
                                      <p:to>
                                        <p:strVal val="visible"/>
                                      </p:to>
                                    </p:set>
                                    <p:anim calcmode="lin" valueType="num">
                                      <p:cBhvr additive="base">
                                        <p:cTn id="38"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8C08B3-6E53-6376-AFEC-86D406EB7723}"/>
              </a:ext>
            </a:extLst>
          </p:cNvPr>
          <p:cNvSpPr>
            <a:spLocks noGrp="1"/>
          </p:cNvSpPr>
          <p:nvPr>
            <p:ph type="title"/>
          </p:nvPr>
        </p:nvSpPr>
        <p:spPr>
          <a:xfrm>
            <a:off x="628650" y="318785"/>
            <a:ext cx="7886700" cy="1104636"/>
          </a:xfrm>
        </p:spPr>
        <p:txBody>
          <a:bodyPr>
            <a:normAutofit/>
          </a:bodyPr>
          <a:lstStyle/>
          <a:p>
            <a:r>
              <a:rPr lang="en-US" sz="4800" dirty="0">
                <a:latin typeface="Arial" panose="020B0604020202020204" pitchFamily="34" charset="0"/>
                <a:cs typeface="Arial" panose="020B0604020202020204" pitchFamily="34" charset="0"/>
              </a:rPr>
              <a:t>Result of the “Falling Away”</a:t>
            </a:r>
          </a:p>
        </p:txBody>
      </p:sp>
      <p:pic>
        <p:nvPicPr>
          <p:cNvPr id="5" name="Picture 2" descr="See the source image">
            <a:extLst>
              <a:ext uri="{FF2B5EF4-FFF2-40B4-BE49-F238E27FC236}">
                <a16:creationId xmlns:a16="http://schemas.microsoft.com/office/drawing/2014/main" id="{85E31AA2-30F1-0807-66A5-8CDF263441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2818" y="1653193"/>
            <a:ext cx="3273464" cy="202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F5DD0368-913D-5DFC-A61B-5920B46261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0544" y="1653083"/>
            <a:ext cx="3133034" cy="2024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CED85994-24A5-6726-F750-B06DA8BA1CA3}"/>
              </a:ext>
            </a:extLst>
          </p:cNvPr>
          <p:cNvSpPr txBox="1"/>
          <p:nvPr/>
        </p:nvSpPr>
        <p:spPr>
          <a:xfrm>
            <a:off x="713503" y="3939342"/>
            <a:ext cx="3273464" cy="954107"/>
          </a:xfrm>
          <a:prstGeom prst="rect">
            <a:avLst/>
          </a:prstGeom>
          <a:noFill/>
        </p:spPr>
        <p:txBody>
          <a:bodyPr wrap="square" rtlCol="0">
            <a:spAutoFit/>
          </a:bodyPr>
          <a:lstStyle/>
          <a:p>
            <a:pPr algn="ctr"/>
            <a:r>
              <a:rPr lang="en-US" sz="2800" dirty="0"/>
              <a:t>Two Catholic Churches</a:t>
            </a:r>
          </a:p>
        </p:txBody>
      </p:sp>
      <p:sp>
        <p:nvSpPr>
          <p:cNvPr id="8" name="TextBox 7">
            <a:extLst>
              <a:ext uri="{FF2B5EF4-FFF2-40B4-BE49-F238E27FC236}">
                <a16:creationId xmlns:a16="http://schemas.microsoft.com/office/drawing/2014/main" id="{1B72356A-6E0C-0DB2-7434-91D0BD5B8D82}"/>
              </a:ext>
            </a:extLst>
          </p:cNvPr>
          <p:cNvSpPr txBox="1"/>
          <p:nvPr/>
        </p:nvSpPr>
        <p:spPr>
          <a:xfrm>
            <a:off x="4750544" y="3907109"/>
            <a:ext cx="3273464" cy="954107"/>
          </a:xfrm>
          <a:prstGeom prst="rect">
            <a:avLst/>
          </a:prstGeom>
          <a:noFill/>
        </p:spPr>
        <p:txBody>
          <a:bodyPr wrap="square" rtlCol="0">
            <a:spAutoFit/>
          </a:bodyPr>
          <a:lstStyle/>
          <a:p>
            <a:pPr algn="ctr"/>
            <a:r>
              <a:rPr lang="en-US" sz="2800" dirty="0"/>
              <a:t>Hundreds of Protestant Churches</a:t>
            </a:r>
          </a:p>
        </p:txBody>
      </p:sp>
      <p:sp>
        <p:nvSpPr>
          <p:cNvPr id="2" name="TextBox 1">
            <a:extLst>
              <a:ext uri="{FF2B5EF4-FFF2-40B4-BE49-F238E27FC236}">
                <a16:creationId xmlns:a16="http://schemas.microsoft.com/office/drawing/2014/main" id="{6AF7606D-C301-7ED3-6BC5-785A7D5312D2}"/>
              </a:ext>
            </a:extLst>
          </p:cNvPr>
          <p:cNvSpPr txBox="1"/>
          <p:nvPr/>
        </p:nvSpPr>
        <p:spPr>
          <a:xfrm>
            <a:off x="290286" y="4893449"/>
            <a:ext cx="8563428" cy="584775"/>
          </a:xfrm>
          <a:prstGeom prst="rect">
            <a:avLst/>
          </a:prstGeom>
          <a:noFill/>
        </p:spPr>
        <p:txBody>
          <a:bodyPr wrap="square" rtlCol="0">
            <a:spAutoFit/>
          </a:bodyPr>
          <a:lstStyle/>
          <a:p>
            <a:r>
              <a:rPr lang="en-US" sz="3200" b="1" dirty="0"/>
              <a:t>Is this </a:t>
            </a:r>
            <a:r>
              <a:rPr lang="en-US" sz="3200" b="1" dirty="0">
                <a:solidFill>
                  <a:srgbClr val="FFFF00"/>
                </a:solidFill>
                <a:effectLst>
                  <a:outerShdw blurRad="38100" dist="38100" dir="2700000" algn="tl">
                    <a:srgbClr val="000000">
                      <a:alpha val="43137"/>
                    </a:srgbClr>
                  </a:outerShdw>
                </a:effectLst>
              </a:rPr>
              <a:t>better</a:t>
            </a:r>
            <a:r>
              <a:rPr lang="en-US" sz="3200" b="1" dirty="0"/>
              <a:t> than the church “in the beginning”?</a:t>
            </a:r>
            <a:endParaRPr lang="en-US" sz="3200" dirty="0"/>
          </a:p>
        </p:txBody>
      </p:sp>
    </p:spTree>
    <p:extLst>
      <p:ext uri="{BB962C8B-B14F-4D97-AF65-F5344CB8AC3E}">
        <p14:creationId xmlns:p14="http://schemas.microsoft.com/office/powerpoint/2010/main" val="353679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7409-1B82-AB5A-6ADF-E98594D2ED7B}"/>
              </a:ext>
            </a:extLst>
          </p:cNvPr>
          <p:cNvSpPr>
            <a:spLocks noGrp="1"/>
          </p:cNvSpPr>
          <p:nvPr>
            <p:ph type="title"/>
          </p:nvPr>
        </p:nvSpPr>
        <p:spPr>
          <a:xfrm>
            <a:off x="241300" y="-18669"/>
            <a:ext cx="8566062" cy="1104636"/>
          </a:xfrm>
        </p:spPr>
        <p:txBody>
          <a:bodyPr>
            <a:normAutofit/>
          </a:bodyPr>
          <a:lstStyle/>
          <a:p>
            <a:pPr algn="ctr"/>
            <a:r>
              <a:rPr lang="en-US" b="1" dirty="0">
                <a:latin typeface="Arial" panose="020B0604020202020204" pitchFamily="34" charset="0"/>
                <a:cs typeface="Arial" panose="020B0604020202020204" pitchFamily="34" charset="0"/>
              </a:rPr>
              <a:t>What did the </a:t>
            </a:r>
            <a:r>
              <a:rPr lang="en-US" b="1">
                <a:latin typeface="Arial" panose="020B0604020202020204" pitchFamily="34" charset="0"/>
                <a:cs typeface="Arial" panose="020B0604020202020204" pitchFamily="34" charset="0"/>
              </a:rPr>
              <a:t>Apostles Offer </a:t>
            </a:r>
            <a:r>
              <a:rPr lang="en-US" b="1" dirty="0">
                <a:latin typeface="Arial" panose="020B0604020202020204" pitchFamily="34" charset="0"/>
                <a:cs typeface="Arial" panose="020B0604020202020204" pitchFamily="34" charset="0"/>
              </a:rPr>
              <a:t>as Defense?</a:t>
            </a:r>
          </a:p>
        </p:txBody>
      </p:sp>
      <p:sp>
        <p:nvSpPr>
          <p:cNvPr id="3" name="Content Placeholder 2">
            <a:extLst>
              <a:ext uri="{FF2B5EF4-FFF2-40B4-BE49-F238E27FC236}">
                <a16:creationId xmlns:a16="http://schemas.microsoft.com/office/drawing/2014/main" id="{56ACB9E2-8B3A-3223-6F66-95DD79015BB7}"/>
              </a:ext>
            </a:extLst>
          </p:cNvPr>
          <p:cNvSpPr>
            <a:spLocks noGrp="1"/>
          </p:cNvSpPr>
          <p:nvPr>
            <p:ph idx="1"/>
          </p:nvPr>
        </p:nvSpPr>
        <p:spPr>
          <a:xfrm>
            <a:off x="336638" y="866436"/>
            <a:ext cx="8470724" cy="3889375"/>
          </a:xfrm>
        </p:spPr>
        <p:txBody>
          <a:bodyPr>
            <a:noAutofit/>
          </a:bodyPr>
          <a:lstStyle/>
          <a:p>
            <a:r>
              <a:rPr lang="en-US" sz="3000" b="0" i="0" dirty="0">
                <a:solidFill>
                  <a:schemeClr val="tx1">
                    <a:lumMod val="95000"/>
                  </a:schemeClr>
                </a:solidFill>
                <a:effectLst/>
                <a:latin typeface="system-ui"/>
              </a:rPr>
              <a:t>“I commend you to God and to the </a:t>
            </a:r>
            <a:r>
              <a:rPr lang="en-US" sz="3000" b="1" i="0" dirty="0">
                <a:solidFill>
                  <a:srgbClr val="FFFF00"/>
                </a:solidFill>
                <a:effectLst>
                  <a:outerShdw blurRad="38100" dist="38100" dir="2700000" algn="tl">
                    <a:srgbClr val="000000">
                      <a:alpha val="43137"/>
                    </a:srgbClr>
                  </a:outerShdw>
                </a:effectLst>
                <a:latin typeface="system-ui"/>
              </a:rPr>
              <a:t>word</a:t>
            </a:r>
            <a:r>
              <a:rPr lang="en-US" sz="3000" b="0" i="0" dirty="0">
                <a:solidFill>
                  <a:schemeClr val="tx1">
                    <a:lumMod val="95000"/>
                  </a:schemeClr>
                </a:solidFill>
                <a:effectLst/>
                <a:latin typeface="system-ui"/>
              </a:rPr>
              <a:t> of His grace…” (Acts 20:32).</a:t>
            </a:r>
          </a:p>
          <a:p>
            <a:r>
              <a:rPr lang="en-US" sz="3000" dirty="0">
                <a:solidFill>
                  <a:schemeClr val="tx1">
                    <a:lumMod val="95000"/>
                  </a:schemeClr>
                </a:solidFill>
                <a:latin typeface="system-ui"/>
              </a:rPr>
              <a:t>““</a:t>
            </a:r>
            <a:r>
              <a:rPr lang="en-US" sz="3000" b="1" i="0" dirty="0">
                <a:solidFill>
                  <a:srgbClr val="FFFF00"/>
                </a:solidFill>
                <a:effectLst>
                  <a:outerShdw blurRad="38100" dist="38100" dir="2700000" algn="tl">
                    <a:srgbClr val="000000">
                      <a:alpha val="43137"/>
                    </a:srgbClr>
                  </a:outerShdw>
                </a:effectLst>
                <a:latin typeface="system-ui"/>
              </a:rPr>
              <a:t>All Scripture </a:t>
            </a:r>
            <a:r>
              <a:rPr lang="en-US" sz="3000" b="0" i="1" dirty="0">
                <a:solidFill>
                  <a:schemeClr val="tx1">
                    <a:lumMod val="95000"/>
                  </a:schemeClr>
                </a:solidFill>
                <a:effectLst/>
                <a:latin typeface="system-ui"/>
              </a:rPr>
              <a:t>is</a:t>
            </a:r>
            <a:r>
              <a:rPr lang="en-US" sz="3000" b="0" i="0" dirty="0">
                <a:solidFill>
                  <a:schemeClr val="tx1">
                    <a:lumMod val="95000"/>
                  </a:schemeClr>
                </a:solidFill>
                <a:effectLst/>
                <a:latin typeface="system-ui"/>
              </a:rPr>
              <a:t> given by inspiration of God, and is profitable for </a:t>
            </a:r>
            <a:r>
              <a:rPr lang="en-US" sz="3000" b="1" i="0" dirty="0">
                <a:solidFill>
                  <a:srgbClr val="FFFF00"/>
                </a:solidFill>
                <a:effectLst>
                  <a:outerShdw blurRad="38100" dist="38100" dir="2700000" algn="tl">
                    <a:srgbClr val="000000">
                      <a:alpha val="43137"/>
                    </a:srgbClr>
                  </a:outerShdw>
                </a:effectLst>
                <a:latin typeface="system-ui"/>
              </a:rPr>
              <a:t>doctrine</a:t>
            </a:r>
            <a:r>
              <a:rPr lang="en-US" sz="3000" b="0" i="0" dirty="0">
                <a:solidFill>
                  <a:schemeClr val="tx1">
                    <a:lumMod val="95000"/>
                  </a:schemeClr>
                </a:solidFill>
                <a:effectLst/>
                <a:latin typeface="system-ui"/>
              </a:rPr>
              <a:t>, for </a:t>
            </a:r>
            <a:r>
              <a:rPr lang="en-US" sz="3000" b="1" i="0" dirty="0">
                <a:solidFill>
                  <a:srgbClr val="FFFF00"/>
                </a:solidFill>
                <a:effectLst>
                  <a:outerShdw blurRad="38100" dist="38100" dir="2700000" algn="tl">
                    <a:srgbClr val="000000">
                      <a:alpha val="43137"/>
                    </a:srgbClr>
                  </a:outerShdw>
                </a:effectLst>
                <a:latin typeface="system-ui"/>
              </a:rPr>
              <a:t>reproof</a:t>
            </a:r>
            <a:r>
              <a:rPr lang="en-US" sz="3000" b="0" i="0" dirty="0">
                <a:solidFill>
                  <a:schemeClr val="tx1">
                    <a:lumMod val="95000"/>
                  </a:schemeClr>
                </a:solidFill>
                <a:effectLst/>
                <a:latin typeface="system-ui"/>
              </a:rPr>
              <a:t>, for </a:t>
            </a:r>
            <a:r>
              <a:rPr lang="en-US" sz="3000" b="1" i="0" dirty="0">
                <a:solidFill>
                  <a:srgbClr val="FFFF00"/>
                </a:solidFill>
                <a:effectLst>
                  <a:outerShdw blurRad="38100" dist="38100" dir="2700000" algn="tl">
                    <a:srgbClr val="000000">
                      <a:alpha val="43137"/>
                    </a:srgbClr>
                  </a:outerShdw>
                </a:effectLst>
                <a:latin typeface="system-ui"/>
              </a:rPr>
              <a:t>correction, </a:t>
            </a:r>
            <a:r>
              <a:rPr lang="en-US" sz="3000" b="0" i="0" dirty="0">
                <a:solidFill>
                  <a:schemeClr val="tx1">
                    <a:lumMod val="95000"/>
                  </a:schemeClr>
                </a:solidFill>
                <a:effectLst/>
                <a:latin typeface="system-ui"/>
              </a:rPr>
              <a:t>for </a:t>
            </a:r>
            <a:r>
              <a:rPr lang="en-US" sz="3000" b="1" i="0" dirty="0">
                <a:solidFill>
                  <a:srgbClr val="FFFF00"/>
                </a:solidFill>
                <a:effectLst>
                  <a:outerShdw blurRad="38100" dist="38100" dir="2700000" algn="tl">
                    <a:srgbClr val="000000">
                      <a:alpha val="43137"/>
                    </a:srgbClr>
                  </a:outerShdw>
                </a:effectLst>
                <a:latin typeface="system-ui"/>
              </a:rPr>
              <a:t>instruction</a:t>
            </a:r>
            <a:r>
              <a:rPr lang="en-US" sz="3000" b="0" i="0" dirty="0">
                <a:solidFill>
                  <a:schemeClr val="tx1">
                    <a:lumMod val="95000"/>
                  </a:schemeClr>
                </a:solidFill>
                <a:effectLst/>
                <a:latin typeface="system-ui"/>
              </a:rPr>
              <a:t> in righteousness, </a:t>
            </a:r>
            <a:r>
              <a:rPr lang="en-US" sz="3000" b="1" i="0" baseline="30000" dirty="0">
                <a:solidFill>
                  <a:schemeClr val="tx1">
                    <a:lumMod val="95000"/>
                  </a:schemeClr>
                </a:solidFill>
                <a:effectLst/>
                <a:latin typeface="system-ui"/>
              </a:rPr>
              <a:t>17 </a:t>
            </a:r>
            <a:r>
              <a:rPr lang="en-US" sz="3000" b="0" i="0" dirty="0">
                <a:solidFill>
                  <a:schemeClr val="tx1">
                    <a:lumMod val="95000"/>
                  </a:schemeClr>
                </a:solidFill>
                <a:effectLst/>
                <a:latin typeface="system-ui"/>
              </a:rPr>
              <a:t>that the man of God may be </a:t>
            </a:r>
            <a:r>
              <a:rPr lang="en-US" sz="3000" b="1" i="0" dirty="0">
                <a:solidFill>
                  <a:srgbClr val="FFFF00"/>
                </a:solidFill>
                <a:effectLst>
                  <a:outerShdw blurRad="38100" dist="38100" dir="2700000" algn="tl">
                    <a:srgbClr val="000000">
                      <a:alpha val="43137"/>
                    </a:srgbClr>
                  </a:outerShdw>
                </a:effectLst>
                <a:latin typeface="system-ui"/>
              </a:rPr>
              <a:t>complete</a:t>
            </a:r>
            <a:r>
              <a:rPr lang="en-US" sz="3000" b="0" i="0" dirty="0">
                <a:solidFill>
                  <a:schemeClr val="tx1">
                    <a:lumMod val="95000"/>
                  </a:schemeClr>
                </a:solidFill>
                <a:effectLst/>
                <a:latin typeface="system-ui"/>
              </a:rPr>
              <a:t>, thoroughly equipped for every good work. (2 Timothy 3:16-17)</a:t>
            </a:r>
          </a:p>
          <a:p>
            <a:r>
              <a:rPr lang="en-US" sz="3000" dirty="0">
                <a:solidFill>
                  <a:schemeClr val="tx1">
                    <a:lumMod val="95000"/>
                  </a:schemeClr>
                </a:solidFill>
                <a:latin typeface="system-ui"/>
              </a:rPr>
              <a:t>“Preach the </a:t>
            </a:r>
            <a:r>
              <a:rPr lang="en-US" sz="3000" b="1" dirty="0">
                <a:solidFill>
                  <a:srgbClr val="FFFF00"/>
                </a:solidFill>
                <a:effectLst>
                  <a:outerShdw blurRad="38100" dist="38100" dir="2700000" algn="tl">
                    <a:srgbClr val="000000">
                      <a:alpha val="43137"/>
                    </a:srgbClr>
                  </a:outerShdw>
                </a:effectLst>
                <a:latin typeface="system-ui"/>
              </a:rPr>
              <a:t>word</a:t>
            </a:r>
            <a:r>
              <a:rPr lang="en-US" sz="3000" dirty="0">
                <a:solidFill>
                  <a:schemeClr val="tx1">
                    <a:lumMod val="95000"/>
                  </a:schemeClr>
                </a:solidFill>
                <a:latin typeface="system-ui"/>
              </a:rPr>
              <a:t>” (2 Timothy 4:2)</a:t>
            </a:r>
          </a:p>
          <a:p>
            <a:r>
              <a:rPr lang="en-US" sz="3000" dirty="0">
                <a:solidFill>
                  <a:schemeClr val="tx1">
                    <a:lumMod val="95000"/>
                  </a:schemeClr>
                </a:solidFill>
                <a:latin typeface="system-ui"/>
              </a:rPr>
              <a:t>“Contend earnestly for the faith which was </a:t>
            </a:r>
            <a:r>
              <a:rPr lang="en-US" sz="3000" b="1" dirty="0">
                <a:solidFill>
                  <a:srgbClr val="FFFF00"/>
                </a:solidFill>
                <a:effectLst>
                  <a:outerShdw blurRad="38100" dist="38100" dir="2700000" algn="tl">
                    <a:srgbClr val="000000">
                      <a:alpha val="43137"/>
                    </a:srgbClr>
                  </a:outerShdw>
                </a:effectLst>
                <a:latin typeface="system-ui"/>
              </a:rPr>
              <a:t>once for all </a:t>
            </a:r>
            <a:r>
              <a:rPr lang="en-US" sz="3000" dirty="0">
                <a:solidFill>
                  <a:schemeClr val="tx1">
                    <a:lumMod val="95000"/>
                  </a:schemeClr>
                </a:solidFill>
                <a:latin typeface="system-ui"/>
              </a:rPr>
              <a:t>delivered to the saints” (Jude 3)</a:t>
            </a:r>
            <a:endParaRPr lang="en-US" sz="3000" dirty="0">
              <a:solidFill>
                <a:schemeClr val="tx1">
                  <a:lumMod val="95000"/>
                </a:schemeClr>
              </a:solidFill>
            </a:endParaRPr>
          </a:p>
        </p:txBody>
      </p:sp>
    </p:spTree>
    <p:extLst>
      <p:ext uri="{BB962C8B-B14F-4D97-AF65-F5344CB8AC3E}">
        <p14:creationId xmlns:p14="http://schemas.microsoft.com/office/powerpoint/2010/main" val="416386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D46BA99-DCAC-3CFF-B3B4-74DAE92B36E0}"/>
              </a:ext>
            </a:extLst>
          </p:cNvPr>
          <p:cNvSpPr>
            <a:spLocks noGrp="1"/>
          </p:cNvSpPr>
          <p:nvPr>
            <p:ph type="title"/>
          </p:nvPr>
        </p:nvSpPr>
        <p:spPr>
          <a:xfrm>
            <a:off x="478971" y="18071"/>
            <a:ext cx="7886700" cy="1104636"/>
          </a:xfrm>
        </p:spPr>
        <p:txBody>
          <a:bodyPr>
            <a:normAutofit/>
          </a:bodyPr>
          <a:lstStyle/>
          <a:p>
            <a:pPr algn="ctr"/>
            <a:r>
              <a:rPr lang="en-US" sz="4000" b="1" dirty="0">
                <a:latin typeface="Arial" panose="020B0604020202020204" pitchFamily="34" charset="0"/>
                <a:cs typeface="Arial" panose="020B0604020202020204" pitchFamily="34" charset="0"/>
              </a:rPr>
              <a:t>1 John 2:24</a:t>
            </a:r>
          </a:p>
        </p:txBody>
      </p:sp>
      <p:sp>
        <p:nvSpPr>
          <p:cNvPr id="5" name="TextBox 4">
            <a:extLst>
              <a:ext uri="{FF2B5EF4-FFF2-40B4-BE49-F238E27FC236}">
                <a16:creationId xmlns:a16="http://schemas.microsoft.com/office/drawing/2014/main" id="{83D0DF92-77FD-0D0A-5814-6F97FB17E3EC}"/>
              </a:ext>
            </a:extLst>
          </p:cNvPr>
          <p:cNvSpPr txBox="1"/>
          <p:nvPr/>
        </p:nvSpPr>
        <p:spPr>
          <a:xfrm>
            <a:off x="478971" y="799542"/>
            <a:ext cx="8387443" cy="2062103"/>
          </a:xfrm>
          <a:prstGeom prst="rect">
            <a:avLst/>
          </a:prstGeom>
          <a:noFill/>
        </p:spPr>
        <p:txBody>
          <a:bodyPr wrap="square" rtlCol="0">
            <a:spAutoFit/>
          </a:bodyPr>
          <a:lstStyle/>
          <a:p>
            <a:r>
              <a:rPr lang="en-US" sz="3200" b="0" i="0" dirty="0">
                <a:effectLst/>
                <a:latin typeface="system-ui"/>
              </a:rPr>
              <a:t>“Therefore let that abide in you which you heard </a:t>
            </a:r>
            <a:r>
              <a:rPr lang="en-US" sz="3200" i="0" dirty="0">
                <a:solidFill>
                  <a:schemeClr val="tx1">
                    <a:lumMod val="95000"/>
                  </a:schemeClr>
                </a:solidFill>
                <a:latin typeface="system-ui"/>
              </a:rPr>
              <a:t>from</a:t>
            </a:r>
            <a:r>
              <a:rPr lang="en-US" sz="3200" i="0" dirty="0">
                <a:solidFill>
                  <a:srgbClr val="FFFF00"/>
                </a:solidFill>
                <a:latin typeface="system-ui"/>
              </a:rPr>
              <a:t> </a:t>
            </a:r>
            <a:r>
              <a:rPr lang="en-US" sz="3200" b="1" i="0" dirty="0">
                <a:solidFill>
                  <a:srgbClr val="FFFF00"/>
                </a:solidFill>
                <a:effectLst>
                  <a:outerShdw blurRad="38100" dist="38100" dir="2700000" algn="tl">
                    <a:srgbClr val="000000">
                      <a:alpha val="43137"/>
                    </a:srgbClr>
                  </a:outerShdw>
                </a:effectLst>
                <a:latin typeface="system-ui"/>
              </a:rPr>
              <a:t>the beginning</a:t>
            </a:r>
            <a:r>
              <a:rPr lang="en-US" sz="3200" b="0" i="0" dirty="0">
                <a:effectLst/>
                <a:latin typeface="system-ui"/>
              </a:rPr>
              <a:t>. If what you heard from </a:t>
            </a:r>
            <a:r>
              <a:rPr lang="en-US" sz="3200" b="1" i="0" dirty="0">
                <a:solidFill>
                  <a:srgbClr val="FFFF00"/>
                </a:solidFill>
                <a:effectLst>
                  <a:outerShdw blurRad="38100" dist="38100" dir="2700000" algn="tl">
                    <a:srgbClr val="000000">
                      <a:alpha val="43137"/>
                    </a:srgbClr>
                  </a:outerShdw>
                </a:effectLst>
                <a:latin typeface="system-ui"/>
              </a:rPr>
              <a:t>the beginning </a:t>
            </a:r>
            <a:r>
              <a:rPr lang="en-US" sz="3200" b="0" i="0" dirty="0">
                <a:effectLst/>
                <a:latin typeface="system-ui"/>
              </a:rPr>
              <a:t>abides in you, you also will abide in the Son and in the Father”</a:t>
            </a:r>
            <a:endParaRPr lang="en-US" sz="3200" dirty="0"/>
          </a:p>
        </p:txBody>
      </p:sp>
      <p:sp>
        <p:nvSpPr>
          <p:cNvPr id="2" name="TextBox 1">
            <a:extLst>
              <a:ext uri="{FF2B5EF4-FFF2-40B4-BE49-F238E27FC236}">
                <a16:creationId xmlns:a16="http://schemas.microsoft.com/office/drawing/2014/main" id="{02375FB7-257B-D0FB-6724-2A2C2E3BE0BA}"/>
              </a:ext>
            </a:extLst>
          </p:cNvPr>
          <p:cNvSpPr txBox="1"/>
          <p:nvPr/>
        </p:nvSpPr>
        <p:spPr>
          <a:xfrm>
            <a:off x="871536" y="2857500"/>
            <a:ext cx="7998279" cy="646331"/>
          </a:xfrm>
          <a:prstGeom prst="rect">
            <a:avLst/>
          </a:prstGeom>
          <a:noFill/>
        </p:spPr>
        <p:txBody>
          <a:bodyPr wrap="square" rtlCol="0">
            <a:spAutoFit/>
          </a:bodyPr>
          <a:lstStyle/>
          <a:p>
            <a:r>
              <a:rPr lang="en-US" sz="3600" b="1" dirty="0"/>
              <a:t>Christ does not change!</a:t>
            </a:r>
            <a:r>
              <a:rPr lang="en-US" sz="3600" dirty="0"/>
              <a:t> (Hebrews 13:8)</a:t>
            </a:r>
          </a:p>
        </p:txBody>
      </p:sp>
      <p:sp>
        <p:nvSpPr>
          <p:cNvPr id="3" name="TextBox 2">
            <a:extLst>
              <a:ext uri="{FF2B5EF4-FFF2-40B4-BE49-F238E27FC236}">
                <a16:creationId xmlns:a16="http://schemas.microsoft.com/office/drawing/2014/main" id="{0AECAAC2-D95C-3A37-F465-59B372CBA31E}"/>
              </a:ext>
            </a:extLst>
          </p:cNvPr>
          <p:cNvSpPr txBox="1"/>
          <p:nvPr/>
        </p:nvSpPr>
        <p:spPr>
          <a:xfrm>
            <a:off x="781050" y="3503831"/>
            <a:ext cx="7600950" cy="1754326"/>
          </a:xfrm>
          <a:prstGeom prst="rect">
            <a:avLst/>
          </a:prstGeom>
          <a:noFill/>
        </p:spPr>
        <p:txBody>
          <a:bodyPr wrap="square" rtlCol="0">
            <a:spAutoFit/>
          </a:bodyPr>
          <a:lstStyle/>
          <a:p>
            <a:pPr algn="ctr"/>
            <a:r>
              <a:rPr lang="en-US" sz="3600" dirty="0"/>
              <a:t>If the church described in the New Testament was what He wanted in the First Century, it is what He wants now!</a:t>
            </a:r>
          </a:p>
        </p:txBody>
      </p:sp>
    </p:spTree>
    <p:extLst>
      <p:ext uri="{BB962C8B-B14F-4D97-AF65-F5344CB8AC3E}">
        <p14:creationId xmlns:p14="http://schemas.microsoft.com/office/powerpoint/2010/main" val="381625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0B0C2-2ADB-1460-9AC0-BC456ED22322}"/>
              </a:ext>
            </a:extLst>
          </p:cNvPr>
          <p:cNvSpPr>
            <a:spLocks noGrp="1"/>
          </p:cNvSpPr>
          <p:nvPr>
            <p:ph type="title"/>
          </p:nvPr>
        </p:nvSpPr>
        <p:spPr>
          <a:xfrm>
            <a:off x="628650" y="454857"/>
            <a:ext cx="7886700" cy="1104636"/>
          </a:xfrm>
        </p:spPr>
        <p:txBody>
          <a:bodyPr>
            <a:normAutofit fontScale="90000"/>
          </a:bodyPr>
          <a:lstStyle/>
          <a:p>
            <a:pPr algn="ctr"/>
            <a:r>
              <a:rPr lang="en-US" sz="4400" b="1" dirty="0">
                <a:latin typeface="Arial" panose="020B0604020202020204" pitchFamily="34" charset="0"/>
                <a:cs typeface="Arial" panose="020B0604020202020204" pitchFamily="34" charset="0"/>
              </a:rPr>
              <a:t>EMBRY HILLS CHURCH</a:t>
            </a:r>
            <a:br>
              <a:rPr lang="en-US" sz="4400" b="1"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has something unique to offer.</a:t>
            </a:r>
          </a:p>
        </p:txBody>
      </p:sp>
      <p:sp>
        <p:nvSpPr>
          <p:cNvPr id="6" name="Content Placeholder 5">
            <a:extLst>
              <a:ext uri="{FF2B5EF4-FFF2-40B4-BE49-F238E27FC236}">
                <a16:creationId xmlns:a16="http://schemas.microsoft.com/office/drawing/2014/main" id="{C5A162D9-B462-0E08-18E9-B03F01045AC3}"/>
              </a:ext>
            </a:extLst>
          </p:cNvPr>
          <p:cNvSpPr>
            <a:spLocks noGrp="1"/>
          </p:cNvSpPr>
          <p:nvPr>
            <p:ph idx="1"/>
          </p:nvPr>
        </p:nvSpPr>
        <p:spPr>
          <a:xfrm>
            <a:off x="428625" y="1784088"/>
            <a:ext cx="8286750" cy="3626115"/>
          </a:xfrm>
        </p:spPr>
        <p:txBody>
          <a:bodyPr>
            <a:normAutofit/>
          </a:bodyPr>
          <a:lstStyle/>
          <a:p>
            <a:r>
              <a:rPr lang="en-US" sz="3200" dirty="0">
                <a:latin typeface="Arial" panose="020B0604020202020204" pitchFamily="34" charset="0"/>
                <a:cs typeface="Arial" panose="020B0604020202020204" pitchFamily="34" charset="0"/>
              </a:rPr>
              <a:t>We do not claim ----</a:t>
            </a:r>
          </a:p>
          <a:p>
            <a:r>
              <a:rPr lang="en-US" sz="3200" dirty="0">
                <a:latin typeface="Arial" panose="020B0604020202020204" pitchFamily="34" charset="0"/>
                <a:cs typeface="Arial" panose="020B0604020202020204" pitchFamily="34" charset="0"/>
              </a:rPr>
              <a:t>What is unique is our </a:t>
            </a:r>
            <a:r>
              <a:rPr lang="en-US" sz="32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goal</a:t>
            </a:r>
            <a:r>
              <a:rPr lang="en-US" sz="3200" dirty="0">
                <a:latin typeface="Arial" panose="020B0604020202020204" pitchFamily="34" charset="0"/>
                <a:cs typeface="Arial" panose="020B0604020202020204" pitchFamily="34" charset="0"/>
              </a:rPr>
              <a:t>—to be the church as it was in the beginning.</a:t>
            </a:r>
          </a:p>
          <a:p>
            <a:pPr marL="0" indent="0">
              <a:buNone/>
            </a:pPr>
            <a:r>
              <a:rPr lang="en-US" sz="3200" dirty="0">
                <a:latin typeface="Arial" panose="020B0604020202020204" pitchFamily="34" charset="0"/>
                <a:cs typeface="Arial" panose="020B0604020202020204" pitchFamily="34" charset="0"/>
              </a:rPr>
              <a:t>	This explains everything about us.</a:t>
            </a:r>
          </a:p>
          <a:p>
            <a:pPr marL="0" indent="0">
              <a:buNone/>
            </a:pPr>
            <a:r>
              <a:rPr lang="en-US" sz="3200" dirty="0">
                <a:latin typeface="Arial" panose="020B0604020202020204" pitchFamily="34" charset="0"/>
                <a:cs typeface="Arial" panose="020B0604020202020204" pitchFamily="34" charset="0"/>
              </a:rPr>
              <a:t>	We do not claim perfection in reaching it.</a:t>
            </a:r>
          </a:p>
          <a:p>
            <a:pPr marL="0" indent="0">
              <a:buNone/>
            </a:pPr>
            <a:r>
              <a:rPr lang="en-US" sz="3200" dirty="0">
                <a:latin typeface="Arial" panose="020B0604020202020204" pitchFamily="34" charset="0"/>
                <a:cs typeface="Arial" panose="020B0604020202020204" pitchFamily="34" charset="0"/>
              </a:rPr>
              <a:t>	We continue to study to learn more.</a:t>
            </a:r>
          </a:p>
        </p:txBody>
      </p:sp>
    </p:spTree>
    <p:extLst>
      <p:ext uri="{BB962C8B-B14F-4D97-AF65-F5344CB8AC3E}">
        <p14:creationId xmlns:p14="http://schemas.microsoft.com/office/powerpoint/2010/main" val="371059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left)">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left)">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9114A8-FDEF-295A-519F-03A0EAB5A2F2}"/>
              </a:ext>
            </a:extLst>
          </p:cNvPr>
          <p:cNvSpPr>
            <a:spLocks noGrp="1"/>
          </p:cNvSpPr>
          <p:nvPr>
            <p:ph type="title"/>
          </p:nvPr>
        </p:nvSpPr>
        <p:spPr/>
        <p:txBody>
          <a:bodyPr>
            <a:normAutofit/>
          </a:bodyPr>
          <a:lstStyle/>
          <a:p>
            <a:pPr algn="ctr"/>
            <a:r>
              <a:rPr lang="en-US" sz="4000" b="1" dirty="0">
                <a:latin typeface="Arial" panose="020B0604020202020204" pitchFamily="34" charset="0"/>
                <a:cs typeface="Arial" panose="020B0604020202020204" pitchFamily="34" charset="0"/>
              </a:rPr>
              <a:t>2 Corinthians 4:5-6</a:t>
            </a:r>
          </a:p>
        </p:txBody>
      </p:sp>
      <p:sp>
        <p:nvSpPr>
          <p:cNvPr id="6" name="TextBox 5">
            <a:extLst>
              <a:ext uri="{FF2B5EF4-FFF2-40B4-BE49-F238E27FC236}">
                <a16:creationId xmlns:a16="http://schemas.microsoft.com/office/drawing/2014/main" id="{CA04777C-09CD-E57B-0D12-8785B6516B70}"/>
              </a:ext>
            </a:extLst>
          </p:cNvPr>
          <p:cNvSpPr txBox="1"/>
          <p:nvPr/>
        </p:nvSpPr>
        <p:spPr>
          <a:xfrm>
            <a:off x="757010" y="1524002"/>
            <a:ext cx="8036379" cy="3046988"/>
          </a:xfrm>
          <a:prstGeom prst="rect">
            <a:avLst/>
          </a:prstGeom>
          <a:noFill/>
        </p:spPr>
        <p:txBody>
          <a:bodyPr wrap="square" rtlCol="0">
            <a:spAutoFit/>
          </a:bodyPr>
          <a:lstStyle/>
          <a:p>
            <a:r>
              <a:rPr lang="en-US" sz="3200" b="0" i="0" dirty="0">
                <a:solidFill>
                  <a:schemeClr val="tx1">
                    <a:lumMod val="95000"/>
                  </a:schemeClr>
                </a:solidFill>
                <a:effectLst/>
                <a:latin typeface="system-ui"/>
              </a:rPr>
              <a:t>We do not preach ourselves, but Christ Jesus the Lord, and ourselves your bondservants for Jesus’ sake. For it is the God who commanded light to shine out of darkness, who has shone in our hearts to </a:t>
            </a:r>
            <a:r>
              <a:rPr lang="en-US" sz="3200" b="0" i="1" dirty="0">
                <a:solidFill>
                  <a:schemeClr val="tx1">
                    <a:lumMod val="95000"/>
                  </a:schemeClr>
                </a:solidFill>
                <a:effectLst/>
                <a:latin typeface="system-ui"/>
              </a:rPr>
              <a:t>give</a:t>
            </a:r>
            <a:r>
              <a:rPr lang="en-US" sz="3200" b="0" i="0" dirty="0">
                <a:solidFill>
                  <a:schemeClr val="tx1">
                    <a:lumMod val="95000"/>
                  </a:schemeClr>
                </a:solidFill>
                <a:effectLst/>
                <a:latin typeface="system-ui"/>
              </a:rPr>
              <a:t> the light of the knowledge of the glory of God in the face of Jesus Christ.</a:t>
            </a:r>
            <a:endParaRPr lang="en-US" sz="3200" dirty="0">
              <a:solidFill>
                <a:schemeClr val="tx1">
                  <a:lumMod val="95000"/>
                </a:schemeClr>
              </a:solidFill>
            </a:endParaRPr>
          </a:p>
        </p:txBody>
      </p:sp>
    </p:spTree>
    <p:extLst>
      <p:ext uri="{BB962C8B-B14F-4D97-AF65-F5344CB8AC3E}">
        <p14:creationId xmlns:p14="http://schemas.microsoft.com/office/powerpoint/2010/main" val="406629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99D1949-85C2-5F8C-8643-A660176EC90A}"/>
              </a:ext>
            </a:extLst>
          </p:cNvPr>
          <p:cNvSpPr txBox="1"/>
          <p:nvPr/>
        </p:nvSpPr>
        <p:spPr>
          <a:xfrm>
            <a:off x="302985" y="448697"/>
            <a:ext cx="7251700" cy="646331"/>
          </a:xfrm>
          <a:prstGeom prst="rect">
            <a:avLst/>
          </a:prstGeom>
          <a:noFill/>
        </p:spPr>
        <p:txBody>
          <a:bodyPr wrap="square" rtlCol="0">
            <a:spAutoFit/>
          </a:bodyPr>
          <a:lstStyle/>
          <a:p>
            <a:r>
              <a:rPr lang="en-US" sz="3600" b="1" dirty="0"/>
              <a:t>One thing is very clear -- </a:t>
            </a:r>
          </a:p>
        </p:txBody>
      </p:sp>
      <p:sp>
        <p:nvSpPr>
          <p:cNvPr id="5" name="TextBox 4">
            <a:extLst>
              <a:ext uri="{FF2B5EF4-FFF2-40B4-BE49-F238E27FC236}">
                <a16:creationId xmlns:a16="http://schemas.microsoft.com/office/drawing/2014/main" id="{D2AEDF17-62EA-D08C-3666-817AA0D3C2F7}"/>
              </a:ext>
            </a:extLst>
          </p:cNvPr>
          <p:cNvSpPr txBox="1"/>
          <p:nvPr/>
        </p:nvSpPr>
        <p:spPr>
          <a:xfrm>
            <a:off x="920750" y="1095028"/>
            <a:ext cx="7251700" cy="1077218"/>
          </a:xfrm>
          <a:prstGeom prst="rect">
            <a:avLst/>
          </a:prstGeom>
          <a:noFill/>
        </p:spPr>
        <p:txBody>
          <a:bodyPr wrap="square" rtlCol="0">
            <a:spAutoFit/>
          </a:bodyPr>
          <a:lstStyle/>
          <a:p>
            <a:pPr algn="ctr"/>
            <a:r>
              <a:rPr lang="en-US" sz="3200" dirty="0"/>
              <a:t>What was required to be added to Christ’s church (Acts 2:37-38, 41).</a:t>
            </a:r>
          </a:p>
        </p:txBody>
      </p:sp>
      <p:sp>
        <p:nvSpPr>
          <p:cNvPr id="6" name="TextBox 5">
            <a:extLst>
              <a:ext uri="{FF2B5EF4-FFF2-40B4-BE49-F238E27FC236}">
                <a16:creationId xmlns:a16="http://schemas.microsoft.com/office/drawing/2014/main" id="{22658ADB-6E03-CD18-AEF2-0F61BC8DF08F}"/>
              </a:ext>
            </a:extLst>
          </p:cNvPr>
          <p:cNvSpPr txBox="1"/>
          <p:nvPr/>
        </p:nvSpPr>
        <p:spPr>
          <a:xfrm>
            <a:off x="273957" y="2172246"/>
            <a:ext cx="8596086" cy="2523768"/>
          </a:xfrm>
          <a:prstGeom prst="rect">
            <a:avLst/>
          </a:prstGeom>
          <a:noFill/>
        </p:spPr>
        <p:txBody>
          <a:bodyPr wrap="square" rtlCol="0">
            <a:spAutoFit/>
          </a:bodyPr>
          <a:lstStyle/>
          <a:p>
            <a:pPr algn="l"/>
            <a:r>
              <a:rPr lang="en-US" sz="2800" dirty="0"/>
              <a:t>Believers asked</a:t>
            </a:r>
            <a:r>
              <a:rPr lang="en-US" sz="2800" dirty="0">
                <a:solidFill>
                  <a:schemeClr val="tx1">
                    <a:lumMod val="95000"/>
                  </a:schemeClr>
                </a:solidFill>
              </a:rPr>
              <a:t>, “</a:t>
            </a:r>
            <a:r>
              <a:rPr lang="en-US" sz="2800" b="0" i="0" dirty="0">
                <a:solidFill>
                  <a:schemeClr val="tx1">
                    <a:lumMod val="95000"/>
                  </a:schemeClr>
                </a:solidFill>
                <a:effectLst/>
                <a:latin typeface="system-ui"/>
              </a:rPr>
              <a:t>Men </a:t>
            </a:r>
            <a:r>
              <a:rPr lang="en-US" sz="2800" b="0" i="1" dirty="0">
                <a:solidFill>
                  <a:schemeClr val="tx1">
                    <a:lumMod val="95000"/>
                  </a:schemeClr>
                </a:solidFill>
                <a:effectLst/>
                <a:latin typeface="system-ui"/>
              </a:rPr>
              <a:t>and</a:t>
            </a:r>
            <a:r>
              <a:rPr lang="en-US" sz="2800" b="0" i="0" dirty="0">
                <a:solidFill>
                  <a:schemeClr val="tx1">
                    <a:lumMod val="95000"/>
                  </a:schemeClr>
                </a:solidFill>
                <a:effectLst/>
                <a:latin typeface="system-ui"/>
              </a:rPr>
              <a:t> brethren, what shall we do?”</a:t>
            </a:r>
          </a:p>
          <a:p>
            <a:pPr algn="l"/>
            <a:r>
              <a:rPr lang="en-US" sz="2800" b="1" i="0" baseline="30000" dirty="0">
                <a:solidFill>
                  <a:schemeClr val="tx1">
                    <a:lumMod val="95000"/>
                  </a:schemeClr>
                </a:solidFill>
                <a:effectLst/>
                <a:latin typeface="system-ui"/>
              </a:rPr>
              <a:t>38 </a:t>
            </a:r>
            <a:r>
              <a:rPr lang="en-US" sz="2800" b="0" i="0" dirty="0">
                <a:solidFill>
                  <a:schemeClr val="tx1">
                    <a:lumMod val="95000"/>
                  </a:schemeClr>
                </a:solidFill>
                <a:effectLst/>
                <a:latin typeface="system-ui"/>
              </a:rPr>
              <a:t>Then Peter said to them, “Repent, and let every one of you be baptized in the name of Jesus Christ for the remission of sins; and you shall receive the gift of the Holy Spirit. </a:t>
            </a:r>
          </a:p>
          <a:p>
            <a:endParaRPr lang="en-US" dirty="0"/>
          </a:p>
        </p:txBody>
      </p:sp>
      <p:sp>
        <p:nvSpPr>
          <p:cNvPr id="7" name="TextBox 6">
            <a:extLst>
              <a:ext uri="{FF2B5EF4-FFF2-40B4-BE49-F238E27FC236}">
                <a16:creationId xmlns:a16="http://schemas.microsoft.com/office/drawing/2014/main" id="{80EBB3DF-C9F9-0C2E-2024-71E4B0681087}"/>
              </a:ext>
            </a:extLst>
          </p:cNvPr>
          <p:cNvSpPr txBox="1"/>
          <p:nvPr/>
        </p:nvSpPr>
        <p:spPr>
          <a:xfrm>
            <a:off x="273957" y="4330005"/>
            <a:ext cx="8409214" cy="1384995"/>
          </a:xfrm>
          <a:prstGeom prst="rect">
            <a:avLst/>
          </a:prstGeom>
          <a:noFill/>
        </p:spPr>
        <p:txBody>
          <a:bodyPr wrap="square" rtlCol="0">
            <a:spAutoFit/>
          </a:bodyPr>
          <a:lstStyle/>
          <a:p>
            <a:r>
              <a:rPr lang="en-US" b="1" i="0" baseline="30000" dirty="0">
                <a:solidFill>
                  <a:srgbClr val="000000"/>
                </a:solidFill>
                <a:effectLst/>
                <a:latin typeface="system-ui"/>
              </a:rPr>
              <a:t> </a:t>
            </a:r>
            <a:r>
              <a:rPr lang="en-US" sz="2800" b="0" i="0" dirty="0">
                <a:solidFill>
                  <a:schemeClr val="tx1">
                    <a:lumMod val="95000"/>
                  </a:schemeClr>
                </a:solidFill>
                <a:effectLst/>
                <a:latin typeface="system-ui"/>
              </a:rPr>
              <a:t>Then those who gladly received his word were baptized; and that day about three thousand souls were added </a:t>
            </a:r>
            <a:r>
              <a:rPr lang="en-US" sz="2800" b="0" i="1" dirty="0">
                <a:solidFill>
                  <a:schemeClr val="tx1">
                    <a:lumMod val="95000"/>
                  </a:schemeClr>
                </a:solidFill>
                <a:effectLst/>
                <a:latin typeface="system-ui"/>
              </a:rPr>
              <a:t>to them.</a:t>
            </a:r>
            <a:r>
              <a:rPr lang="en-US" sz="2800" b="0" i="0" dirty="0">
                <a:solidFill>
                  <a:schemeClr val="tx1">
                    <a:lumMod val="95000"/>
                  </a:schemeClr>
                </a:solidFill>
                <a:effectLst/>
                <a:latin typeface="system-ui"/>
              </a:rPr>
              <a:t> </a:t>
            </a:r>
            <a:endParaRPr lang="en-US" sz="2800" dirty="0">
              <a:solidFill>
                <a:schemeClr val="tx1">
                  <a:lumMod val="95000"/>
                </a:schemeClr>
              </a:solidFill>
            </a:endParaRPr>
          </a:p>
        </p:txBody>
      </p:sp>
    </p:spTree>
    <p:extLst>
      <p:ext uri="{BB962C8B-B14F-4D97-AF65-F5344CB8AC3E}">
        <p14:creationId xmlns:p14="http://schemas.microsoft.com/office/powerpoint/2010/main" val="2893451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0B9D-36AF-25E4-A25E-D2417AD3B2A3}"/>
              </a:ext>
            </a:extLst>
          </p:cNvPr>
          <p:cNvSpPr>
            <a:spLocks noGrp="1"/>
          </p:cNvSpPr>
          <p:nvPr>
            <p:ph type="title"/>
          </p:nvPr>
        </p:nvSpPr>
        <p:spPr>
          <a:xfrm>
            <a:off x="628650" y="304271"/>
            <a:ext cx="7886699" cy="1104636"/>
          </a:xfrm>
        </p:spPr>
        <p:txBody>
          <a:bodyPr/>
          <a:lstStyle/>
          <a:p>
            <a:pPr algn="ctr"/>
            <a:r>
              <a:rPr lang="en-US" sz="3600" b="1" dirty="0">
                <a:latin typeface="Arial" panose="020B0604020202020204" pitchFamily="34" charset="0"/>
                <a:cs typeface="Arial" panose="020B0604020202020204" pitchFamily="34" charset="0"/>
              </a:rPr>
              <a:t>Definitions </a:t>
            </a:r>
            <a:endParaRPr lang="en-US" dirty="0"/>
          </a:p>
        </p:txBody>
      </p:sp>
      <p:sp>
        <p:nvSpPr>
          <p:cNvPr id="3" name="Content Placeholder 2">
            <a:extLst>
              <a:ext uri="{FF2B5EF4-FFF2-40B4-BE49-F238E27FC236}">
                <a16:creationId xmlns:a16="http://schemas.microsoft.com/office/drawing/2014/main" id="{7D24A467-6674-BD66-82EB-0EF69FFF1387}"/>
              </a:ext>
            </a:extLst>
          </p:cNvPr>
          <p:cNvSpPr>
            <a:spLocks noGrp="1"/>
          </p:cNvSpPr>
          <p:nvPr>
            <p:ph idx="1"/>
          </p:nvPr>
        </p:nvSpPr>
        <p:spPr>
          <a:xfrm>
            <a:off x="628650" y="1405242"/>
            <a:ext cx="8087647" cy="3889375"/>
          </a:xfrm>
        </p:spPr>
        <p:txBody>
          <a:bodyPr>
            <a:normAutofit/>
          </a:bodyPr>
          <a:lstStyle/>
          <a:p>
            <a:r>
              <a:rPr lang="en-US" sz="3200" b="1" dirty="0">
                <a:latin typeface="Arial" panose="020B0604020202020204" pitchFamily="34" charset="0"/>
                <a:cs typeface="Arial" panose="020B0604020202020204" pitchFamily="34" charset="0"/>
              </a:rPr>
              <a:t>Evolution </a:t>
            </a:r>
          </a:p>
          <a:p>
            <a:pPr marL="0" indent="0">
              <a:buNone/>
            </a:pP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A gradual process in which something 	changes into a different and usually a 	more complex and </a:t>
            </a:r>
            <a:r>
              <a:rPr lang="en-US" sz="3200" b="1" i="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better form. </a:t>
            </a:r>
          </a:p>
          <a:p>
            <a:r>
              <a:rPr lang="en-US" sz="3200" b="1" dirty="0">
                <a:latin typeface="Arial" panose="020B0604020202020204" pitchFamily="34" charset="0"/>
                <a:cs typeface="Arial" panose="020B0604020202020204" pitchFamily="34" charset="0"/>
              </a:rPr>
              <a:t>Degradation</a:t>
            </a:r>
          </a:p>
          <a:p>
            <a:pPr marL="0" indent="0">
              <a:buNone/>
            </a:pPr>
            <a:r>
              <a:rPr lang="en-US" sz="3200" dirty="0">
                <a:latin typeface="Arial" panose="020B0604020202020204" pitchFamily="34" charset="0"/>
                <a:cs typeface="Arial" panose="020B0604020202020204" pitchFamily="34" charset="0"/>
              </a:rPr>
              <a:t>	</a:t>
            </a:r>
            <a:r>
              <a:rPr lang="en-US" sz="3200" i="1" dirty="0">
                <a:latin typeface="Arial" panose="020B0604020202020204" pitchFamily="34" charset="0"/>
                <a:cs typeface="Arial" panose="020B0604020202020204" pitchFamily="34" charset="0"/>
              </a:rPr>
              <a:t>A decline to a </a:t>
            </a:r>
            <a:r>
              <a:rPr lang="en-US" sz="3200" b="1" i="1" dirty="0">
                <a:solidFill>
                  <a:srgbClr val="FFFF00"/>
                </a:solidFill>
                <a:latin typeface="Arial" panose="020B0604020202020204" pitchFamily="34" charset="0"/>
                <a:cs typeface="Arial" panose="020B0604020202020204" pitchFamily="34" charset="0"/>
              </a:rPr>
              <a:t>lower condition, quality 	or level. </a:t>
            </a:r>
          </a:p>
          <a:p>
            <a:pPr lvl="3"/>
            <a:r>
              <a:rPr lang="en-US" sz="2000" dirty="0">
                <a:latin typeface="Arial" panose="020B0604020202020204" pitchFamily="34" charset="0"/>
                <a:cs typeface="Arial" panose="020B0604020202020204" pitchFamily="34" charset="0"/>
              </a:rPr>
              <a:t>American Heritage Dictionary of the English Language</a:t>
            </a:r>
          </a:p>
        </p:txBody>
      </p:sp>
    </p:spTree>
    <p:extLst>
      <p:ext uri="{BB962C8B-B14F-4D97-AF65-F5344CB8AC3E}">
        <p14:creationId xmlns:p14="http://schemas.microsoft.com/office/powerpoint/2010/main" val="61792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82F3-A25E-9572-0904-EE75265D5A6E}"/>
              </a:ext>
            </a:extLst>
          </p:cNvPr>
          <p:cNvSpPr>
            <a:spLocks noGrp="1"/>
          </p:cNvSpPr>
          <p:nvPr>
            <p:ph type="ctrTitle"/>
          </p:nvPr>
        </p:nvSpPr>
        <p:spPr>
          <a:xfrm>
            <a:off x="1253716" y="1469836"/>
            <a:ext cx="6858000" cy="1989667"/>
          </a:xfrm>
        </p:spPr>
        <p:txBody>
          <a:bodyPr>
            <a:normAutofit fontScale="90000"/>
          </a:bodyPr>
          <a:lstStyle/>
          <a:p>
            <a:r>
              <a:rPr lang="en-US" sz="6600" b="1" dirty="0">
                <a:latin typeface="+mn-lt"/>
              </a:rPr>
              <a:t>All things produced by humans evolve.</a:t>
            </a:r>
          </a:p>
        </p:txBody>
      </p:sp>
    </p:spTree>
    <p:extLst>
      <p:ext uri="{BB962C8B-B14F-4D97-AF65-F5344CB8AC3E}">
        <p14:creationId xmlns:p14="http://schemas.microsoft.com/office/powerpoint/2010/main" val="2460152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4B090EC-4617-CD8C-FF6E-56329A8B4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3" y="994929"/>
            <a:ext cx="3967180" cy="24687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D9CF1A0-3174-AC8A-BF4E-3CCF363D45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5649" y="994929"/>
            <a:ext cx="4481987" cy="246898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4937000-94DE-BDEB-CD3F-F95AB18E193E}"/>
              </a:ext>
            </a:extLst>
          </p:cNvPr>
          <p:cNvSpPr txBox="1"/>
          <p:nvPr/>
        </p:nvSpPr>
        <p:spPr>
          <a:xfrm>
            <a:off x="498764" y="3934691"/>
            <a:ext cx="2992581" cy="707886"/>
          </a:xfrm>
          <a:prstGeom prst="rect">
            <a:avLst/>
          </a:prstGeom>
          <a:noFill/>
        </p:spPr>
        <p:txBody>
          <a:bodyPr wrap="square" rtlCol="0">
            <a:spAutoFit/>
          </a:bodyPr>
          <a:lstStyle/>
          <a:p>
            <a:r>
              <a:rPr lang="en-US" sz="4000" dirty="0"/>
              <a:t>1900 Cadillac </a:t>
            </a:r>
          </a:p>
        </p:txBody>
      </p:sp>
      <p:sp>
        <p:nvSpPr>
          <p:cNvPr id="6" name="TextBox 5">
            <a:extLst>
              <a:ext uri="{FF2B5EF4-FFF2-40B4-BE49-F238E27FC236}">
                <a16:creationId xmlns:a16="http://schemas.microsoft.com/office/drawing/2014/main" id="{398E3AA9-B10D-32C7-DE2B-91FFB7F1EB81}"/>
              </a:ext>
            </a:extLst>
          </p:cNvPr>
          <p:cNvSpPr txBox="1"/>
          <p:nvPr/>
        </p:nvSpPr>
        <p:spPr>
          <a:xfrm>
            <a:off x="5060351" y="3880577"/>
            <a:ext cx="2992581" cy="707886"/>
          </a:xfrm>
          <a:prstGeom prst="rect">
            <a:avLst/>
          </a:prstGeom>
          <a:noFill/>
        </p:spPr>
        <p:txBody>
          <a:bodyPr wrap="square" rtlCol="0">
            <a:spAutoFit/>
          </a:bodyPr>
          <a:lstStyle/>
          <a:p>
            <a:r>
              <a:rPr lang="en-US" sz="4000" dirty="0"/>
              <a:t>2022 Cadillac </a:t>
            </a:r>
          </a:p>
        </p:txBody>
      </p:sp>
    </p:spTree>
    <p:extLst>
      <p:ext uri="{BB962C8B-B14F-4D97-AF65-F5344CB8AC3E}">
        <p14:creationId xmlns:p14="http://schemas.microsoft.com/office/powerpoint/2010/main" val="3529097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6D10546A-C7C1-BE9B-D20D-7E939F284D7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74782" y="1173253"/>
            <a:ext cx="3968749" cy="22324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5A160F5-E313-E359-0725-78494447CB8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72000" y="1173252"/>
            <a:ext cx="3968751" cy="2232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41F831D-9109-FDB8-C8D1-160FA9797A6D}"/>
              </a:ext>
            </a:extLst>
          </p:cNvPr>
          <p:cNvSpPr txBox="1"/>
          <p:nvPr/>
        </p:nvSpPr>
        <p:spPr>
          <a:xfrm>
            <a:off x="498764" y="3934691"/>
            <a:ext cx="2992581" cy="707886"/>
          </a:xfrm>
          <a:prstGeom prst="rect">
            <a:avLst/>
          </a:prstGeom>
          <a:noFill/>
        </p:spPr>
        <p:txBody>
          <a:bodyPr wrap="square" rtlCol="0">
            <a:spAutoFit/>
          </a:bodyPr>
          <a:lstStyle/>
          <a:p>
            <a:r>
              <a:rPr lang="en-US" sz="4000" dirty="0"/>
              <a:t>First Airplane</a:t>
            </a:r>
          </a:p>
        </p:txBody>
      </p:sp>
      <p:sp>
        <p:nvSpPr>
          <p:cNvPr id="5" name="TextBox 4">
            <a:extLst>
              <a:ext uri="{FF2B5EF4-FFF2-40B4-BE49-F238E27FC236}">
                <a16:creationId xmlns:a16="http://schemas.microsoft.com/office/drawing/2014/main" id="{1B384EC9-3563-2B06-E606-962C503287D3}"/>
              </a:ext>
            </a:extLst>
          </p:cNvPr>
          <p:cNvSpPr txBox="1"/>
          <p:nvPr/>
        </p:nvSpPr>
        <p:spPr>
          <a:xfrm>
            <a:off x="4720648" y="3916989"/>
            <a:ext cx="3671454" cy="707886"/>
          </a:xfrm>
          <a:prstGeom prst="rect">
            <a:avLst/>
          </a:prstGeom>
          <a:noFill/>
        </p:spPr>
        <p:txBody>
          <a:bodyPr wrap="square" rtlCol="0">
            <a:spAutoFit/>
          </a:bodyPr>
          <a:lstStyle/>
          <a:p>
            <a:r>
              <a:rPr lang="en-US" sz="4000" dirty="0"/>
              <a:t>Modern Airliner</a:t>
            </a:r>
          </a:p>
        </p:txBody>
      </p:sp>
    </p:spTree>
    <p:extLst>
      <p:ext uri="{BB962C8B-B14F-4D97-AF65-F5344CB8AC3E}">
        <p14:creationId xmlns:p14="http://schemas.microsoft.com/office/powerpoint/2010/main" val="277297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82F3-A25E-9572-0904-EE75265D5A6E}"/>
              </a:ext>
            </a:extLst>
          </p:cNvPr>
          <p:cNvSpPr>
            <a:spLocks noGrp="1"/>
          </p:cNvSpPr>
          <p:nvPr>
            <p:ph type="ctrTitle"/>
          </p:nvPr>
        </p:nvSpPr>
        <p:spPr>
          <a:xfrm>
            <a:off x="992459" y="2006864"/>
            <a:ext cx="6858000" cy="1989667"/>
          </a:xfrm>
        </p:spPr>
        <p:txBody>
          <a:bodyPr>
            <a:normAutofit fontScale="90000"/>
          </a:bodyPr>
          <a:lstStyle/>
          <a:p>
            <a:r>
              <a:rPr lang="en-US" sz="6600" b="1" dirty="0">
                <a:latin typeface="+mn-lt"/>
              </a:rPr>
              <a:t>Without God, Evolution is the Only Explanation for Life</a:t>
            </a:r>
          </a:p>
        </p:txBody>
      </p:sp>
    </p:spTree>
    <p:extLst>
      <p:ext uri="{BB962C8B-B14F-4D97-AF65-F5344CB8AC3E}">
        <p14:creationId xmlns:p14="http://schemas.microsoft.com/office/powerpoint/2010/main" val="1251828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88667B54-C6F7-24FF-5C2A-F5A82406EE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142" y="876301"/>
            <a:ext cx="63722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F2CE212A-B274-69FA-B6C9-B2296DB13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2142" y="3505200"/>
            <a:ext cx="6384522" cy="2209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B85BFCD-A475-092B-CC0C-99332FC1DD9A}"/>
              </a:ext>
            </a:extLst>
          </p:cNvPr>
          <p:cNvSpPr txBox="1"/>
          <p:nvPr/>
        </p:nvSpPr>
        <p:spPr>
          <a:xfrm>
            <a:off x="3135746" y="266702"/>
            <a:ext cx="5735781" cy="523220"/>
          </a:xfrm>
          <a:prstGeom prst="rect">
            <a:avLst/>
          </a:prstGeom>
          <a:noFill/>
        </p:spPr>
        <p:txBody>
          <a:bodyPr wrap="square" rtlCol="0">
            <a:spAutoFit/>
          </a:bodyPr>
          <a:lstStyle/>
          <a:p>
            <a:r>
              <a:rPr lang="en-US" sz="2800" b="1" dirty="0"/>
              <a:t>Evolution of the Horse</a:t>
            </a:r>
          </a:p>
        </p:txBody>
      </p:sp>
      <p:sp>
        <p:nvSpPr>
          <p:cNvPr id="6" name="TextBox 5">
            <a:extLst>
              <a:ext uri="{FF2B5EF4-FFF2-40B4-BE49-F238E27FC236}">
                <a16:creationId xmlns:a16="http://schemas.microsoft.com/office/drawing/2014/main" id="{5FFAA0AE-FB7E-546C-A09D-8DCBDF711F81}"/>
              </a:ext>
            </a:extLst>
          </p:cNvPr>
          <p:cNvSpPr txBox="1"/>
          <p:nvPr/>
        </p:nvSpPr>
        <p:spPr>
          <a:xfrm>
            <a:off x="3135746" y="2767340"/>
            <a:ext cx="5735781" cy="523220"/>
          </a:xfrm>
          <a:prstGeom prst="rect">
            <a:avLst/>
          </a:prstGeom>
          <a:noFill/>
        </p:spPr>
        <p:txBody>
          <a:bodyPr wrap="square" rtlCol="0">
            <a:spAutoFit/>
          </a:bodyPr>
          <a:lstStyle/>
          <a:p>
            <a:r>
              <a:rPr lang="en-US" sz="2800" b="1" dirty="0"/>
              <a:t>Evolution of Humans</a:t>
            </a:r>
          </a:p>
        </p:txBody>
      </p:sp>
    </p:spTree>
    <p:extLst>
      <p:ext uri="{BB962C8B-B14F-4D97-AF65-F5344CB8AC3E}">
        <p14:creationId xmlns:p14="http://schemas.microsoft.com/office/powerpoint/2010/main" val="73954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5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582F3-A25E-9572-0904-EE75265D5A6E}"/>
              </a:ext>
            </a:extLst>
          </p:cNvPr>
          <p:cNvSpPr>
            <a:spLocks noGrp="1"/>
          </p:cNvSpPr>
          <p:nvPr>
            <p:ph type="ctrTitle"/>
          </p:nvPr>
        </p:nvSpPr>
        <p:spPr>
          <a:xfrm>
            <a:off x="1006973" y="671550"/>
            <a:ext cx="6858000" cy="1989667"/>
          </a:xfrm>
        </p:spPr>
        <p:txBody>
          <a:bodyPr>
            <a:normAutofit fontScale="90000"/>
          </a:bodyPr>
          <a:lstStyle/>
          <a:p>
            <a:r>
              <a:rPr lang="en-US" sz="6600" b="1" dirty="0">
                <a:latin typeface="+mn-lt"/>
              </a:rPr>
              <a:t>“With God, All things are possible.”</a:t>
            </a:r>
          </a:p>
        </p:txBody>
      </p:sp>
      <p:sp>
        <p:nvSpPr>
          <p:cNvPr id="3" name="Title 1">
            <a:extLst>
              <a:ext uri="{FF2B5EF4-FFF2-40B4-BE49-F238E27FC236}">
                <a16:creationId xmlns:a16="http://schemas.microsoft.com/office/drawing/2014/main" id="{AEB1CE15-A0AA-21CA-68CD-DC46F5095D54}"/>
              </a:ext>
            </a:extLst>
          </p:cNvPr>
          <p:cNvSpPr txBox="1">
            <a:spLocks/>
          </p:cNvSpPr>
          <p:nvPr/>
        </p:nvSpPr>
        <p:spPr>
          <a:xfrm>
            <a:off x="1006973" y="2058950"/>
            <a:ext cx="6858000" cy="1989667"/>
          </a:xfrm>
          <a:prstGeom prst="rect">
            <a:avLst/>
          </a:prstGeom>
        </p:spPr>
        <p:txBody>
          <a:bodyPr vert="horz" lIns="91440" tIns="45720" rIns="91440" bIns="45720" rtlCol="0" anchor="b">
            <a:normAutofit fontScale="975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en-US" sz="4000" dirty="0">
                <a:latin typeface="+mn-lt"/>
              </a:rPr>
              <a:t>God’s creations are perfect in the beginning. </a:t>
            </a:r>
          </a:p>
        </p:txBody>
      </p:sp>
      <p:sp>
        <p:nvSpPr>
          <p:cNvPr id="4" name="TextBox 3">
            <a:extLst>
              <a:ext uri="{FF2B5EF4-FFF2-40B4-BE49-F238E27FC236}">
                <a16:creationId xmlns:a16="http://schemas.microsoft.com/office/drawing/2014/main" id="{A071C358-653A-3127-CA1F-3C2E75A72F5A}"/>
              </a:ext>
            </a:extLst>
          </p:cNvPr>
          <p:cNvSpPr txBox="1"/>
          <p:nvPr/>
        </p:nvSpPr>
        <p:spPr>
          <a:xfrm>
            <a:off x="1654628" y="4134634"/>
            <a:ext cx="6858000" cy="969496"/>
          </a:xfrm>
          <a:prstGeom prst="rect">
            <a:avLst/>
          </a:prstGeom>
          <a:noFill/>
        </p:spPr>
        <p:txBody>
          <a:bodyPr wrap="square" rtlCol="0">
            <a:spAutoFit/>
          </a:bodyPr>
          <a:lstStyle/>
          <a:p>
            <a:r>
              <a:rPr lang="en-US" sz="3900" dirty="0">
                <a:latin typeface="+mn-lt"/>
              </a:rPr>
              <a:t>Any change is for the worse. </a:t>
            </a:r>
          </a:p>
          <a:p>
            <a:endParaRPr lang="en-US" dirty="0"/>
          </a:p>
        </p:txBody>
      </p:sp>
    </p:spTree>
    <p:extLst>
      <p:ext uri="{BB962C8B-B14F-4D97-AF65-F5344CB8AC3E}">
        <p14:creationId xmlns:p14="http://schemas.microsoft.com/office/powerpoint/2010/main" val="2817778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C53C9-6253-B5BE-2C3A-1CAEA3F254D3}"/>
              </a:ext>
            </a:extLst>
          </p:cNvPr>
          <p:cNvSpPr>
            <a:spLocks noGrp="1"/>
          </p:cNvSpPr>
          <p:nvPr>
            <p:ph type="title"/>
          </p:nvPr>
        </p:nvSpPr>
        <p:spPr/>
        <p:txBody>
          <a:bodyPr>
            <a:normAutofit/>
          </a:bodyPr>
          <a:lstStyle/>
          <a:p>
            <a:pPr algn="ctr"/>
            <a:r>
              <a:rPr lang="en-US" sz="4400" b="1" dirty="0">
                <a:latin typeface="Arial" panose="020B0604020202020204" pitchFamily="34" charset="0"/>
                <a:cs typeface="Arial" panose="020B0604020202020204" pitchFamily="34" charset="0"/>
              </a:rPr>
              <a:t>God’s Creations </a:t>
            </a:r>
          </a:p>
        </p:txBody>
      </p:sp>
      <p:sp>
        <p:nvSpPr>
          <p:cNvPr id="6" name="Text Placeholder 5">
            <a:extLst>
              <a:ext uri="{FF2B5EF4-FFF2-40B4-BE49-F238E27FC236}">
                <a16:creationId xmlns:a16="http://schemas.microsoft.com/office/drawing/2014/main" id="{BA91C10E-BD8B-DF28-85F5-B865A3513557}"/>
              </a:ext>
            </a:extLst>
          </p:cNvPr>
          <p:cNvSpPr>
            <a:spLocks noGrp="1"/>
          </p:cNvSpPr>
          <p:nvPr>
            <p:ph type="body" idx="1"/>
          </p:nvPr>
        </p:nvSpPr>
        <p:spPr>
          <a:xfrm>
            <a:off x="309660" y="1057672"/>
            <a:ext cx="3868340" cy="686593"/>
          </a:xfrm>
        </p:spPr>
        <p:txBody>
          <a:bodyPr>
            <a:normAutofit/>
          </a:bodyPr>
          <a:lstStyle/>
          <a:p>
            <a:pPr algn="ctr"/>
            <a:r>
              <a:rPr lang="en-US" sz="2800" dirty="0">
                <a:latin typeface="Arial" panose="020B0604020202020204" pitchFamily="34" charset="0"/>
                <a:cs typeface="Arial" panose="020B0604020202020204" pitchFamily="34" charset="0"/>
              </a:rPr>
              <a:t>As God Made Them:</a:t>
            </a:r>
          </a:p>
        </p:txBody>
      </p:sp>
      <p:sp>
        <p:nvSpPr>
          <p:cNvPr id="7" name="Content Placeholder 6">
            <a:extLst>
              <a:ext uri="{FF2B5EF4-FFF2-40B4-BE49-F238E27FC236}">
                <a16:creationId xmlns:a16="http://schemas.microsoft.com/office/drawing/2014/main" id="{96EA5A69-2D97-31FF-7602-11DCEE17D945}"/>
              </a:ext>
            </a:extLst>
          </p:cNvPr>
          <p:cNvSpPr>
            <a:spLocks noGrp="1"/>
          </p:cNvSpPr>
          <p:nvPr>
            <p:ph sz="half" idx="2"/>
          </p:nvPr>
        </p:nvSpPr>
        <p:spPr>
          <a:xfrm>
            <a:off x="309660" y="1980302"/>
            <a:ext cx="3868340" cy="3285007"/>
          </a:xfrm>
        </p:spPr>
        <p:txBody>
          <a:bodyPr>
            <a:normAutofit fontScale="92500" lnSpcReduction="20000"/>
          </a:bodyPr>
          <a:lstStyle/>
          <a:p>
            <a:r>
              <a:rPr lang="en-US" sz="2800" dirty="0"/>
              <a:t>Universe  “Good”</a:t>
            </a:r>
          </a:p>
          <a:p>
            <a:endParaRPr lang="en-US" sz="5200" dirty="0">
              <a:latin typeface="Universe"/>
            </a:endParaRPr>
          </a:p>
          <a:p>
            <a:endParaRPr lang="en-US" sz="2800" dirty="0"/>
          </a:p>
          <a:p>
            <a:r>
              <a:rPr lang="en-US" sz="2800" dirty="0"/>
              <a:t>Adam and Eve                “Very Good” (930 yrs.)</a:t>
            </a:r>
          </a:p>
          <a:p>
            <a:endParaRPr lang="en-US" sz="2800" dirty="0"/>
          </a:p>
          <a:p>
            <a:r>
              <a:rPr lang="en-US" sz="2800" dirty="0"/>
              <a:t>Israel’s Government with God as King</a:t>
            </a:r>
          </a:p>
          <a:p>
            <a:endParaRPr lang="en-US" sz="800" dirty="0"/>
          </a:p>
          <a:p>
            <a:endParaRPr lang="en-US" sz="800" dirty="0"/>
          </a:p>
          <a:p>
            <a:endParaRPr lang="en-US" sz="2800" dirty="0"/>
          </a:p>
          <a:p>
            <a:endParaRPr lang="en-US" sz="2800" dirty="0"/>
          </a:p>
        </p:txBody>
      </p:sp>
      <p:sp>
        <p:nvSpPr>
          <p:cNvPr id="8" name="Text Placeholder 7">
            <a:extLst>
              <a:ext uri="{FF2B5EF4-FFF2-40B4-BE49-F238E27FC236}">
                <a16:creationId xmlns:a16="http://schemas.microsoft.com/office/drawing/2014/main" id="{0F5A8C12-BC65-0483-D246-EB7EF04AEA59}"/>
              </a:ext>
            </a:extLst>
          </p:cNvPr>
          <p:cNvSpPr>
            <a:spLocks noGrp="1"/>
          </p:cNvSpPr>
          <p:nvPr>
            <p:ph type="body" sz="quarter" idx="3"/>
          </p:nvPr>
        </p:nvSpPr>
        <p:spPr>
          <a:xfrm>
            <a:off x="4629150" y="1079783"/>
            <a:ext cx="3887391" cy="686593"/>
          </a:xfrm>
        </p:spPr>
        <p:txBody>
          <a:bodyPr>
            <a:normAutofit/>
          </a:bodyPr>
          <a:lstStyle/>
          <a:p>
            <a:pPr algn="ctr"/>
            <a:r>
              <a:rPr lang="en-US" sz="2800" dirty="0">
                <a:latin typeface="Arial" panose="020B0604020202020204" pitchFamily="34" charset="0"/>
                <a:cs typeface="Arial" panose="020B0604020202020204" pitchFamily="34" charset="0"/>
              </a:rPr>
              <a:t>Effect of Changes</a:t>
            </a:r>
            <a:endParaRPr lang="en-US" dirty="0"/>
          </a:p>
        </p:txBody>
      </p:sp>
      <p:sp>
        <p:nvSpPr>
          <p:cNvPr id="9" name="Content Placeholder 8">
            <a:extLst>
              <a:ext uri="{FF2B5EF4-FFF2-40B4-BE49-F238E27FC236}">
                <a16:creationId xmlns:a16="http://schemas.microsoft.com/office/drawing/2014/main" id="{D78DE5C1-BD02-55F5-6467-53A7A3E16414}"/>
              </a:ext>
            </a:extLst>
          </p:cNvPr>
          <p:cNvSpPr>
            <a:spLocks noGrp="1"/>
          </p:cNvSpPr>
          <p:nvPr>
            <p:ph sz="quarter" idx="4"/>
          </p:nvPr>
        </p:nvSpPr>
        <p:spPr>
          <a:xfrm>
            <a:off x="4343400" y="1980301"/>
            <a:ext cx="4483100" cy="3285007"/>
          </a:xfrm>
        </p:spPr>
        <p:txBody>
          <a:bodyPr>
            <a:normAutofit fontScale="92500" lnSpcReduction="20000"/>
          </a:bodyPr>
          <a:lstStyle/>
          <a:p>
            <a:r>
              <a:rPr lang="en-US" sz="2800" dirty="0"/>
              <a:t>“The universe and everything in it is gradually running </a:t>
            </a:r>
            <a:r>
              <a:rPr lang="en-US" sz="2800" u="sng" dirty="0"/>
              <a:t>down</a:t>
            </a:r>
            <a:r>
              <a:rPr lang="en-US" sz="2800" dirty="0"/>
              <a:t>” –Science News                      January 27, 2010</a:t>
            </a:r>
          </a:p>
          <a:p>
            <a:endParaRPr lang="en-US" sz="1200" dirty="0"/>
          </a:p>
          <a:p>
            <a:r>
              <a:rPr lang="en-US" sz="2800" dirty="0"/>
              <a:t>This “broken World”’</a:t>
            </a:r>
          </a:p>
          <a:p>
            <a:endParaRPr lang="en-US" sz="4800" dirty="0"/>
          </a:p>
          <a:p>
            <a:r>
              <a:rPr lang="en-US" sz="2800" dirty="0"/>
              <a:t>Human King led to decline and captivity</a:t>
            </a:r>
          </a:p>
          <a:p>
            <a:endParaRPr lang="en-US" sz="1100" dirty="0"/>
          </a:p>
          <a:p>
            <a:endParaRPr lang="en-US" sz="2800" dirty="0"/>
          </a:p>
        </p:txBody>
      </p:sp>
    </p:spTree>
    <p:extLst>
      <p:ext uri="{BB962C8B-B14F-4D97-AF65-F5344CB8AC3E}">
        <p14:creationId xmlns:p14="http://schemas.microsoft.com/office/powerpoint/2010/main" val="341249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2037</TotalTime>
  <Words>989</Words>
  <Application>Microsoft Office PowerPoint</Application>
  <PresentationFormat>On-screen Show (16:10)</PresentationFormat>
  <Paragraphs>107</Paragraphs>
  <Slides>19</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vt:lpstr>
      <vt:lpstr>Arial Narrow</vt:lpstr>
      <vt:lpstr>Calibri</vt:lpstr>
      <vt:lpstr>Calibri Light</vt:lpstr>
      <vt:lpstr>system-ui</vt:lpstr>
      <vt:lpstr>Universe</vt:lpstr>
      <vt:lpstr>Office Theme</vt:lpstr>
      <vt:lpstr>Evolution  or  Degradation</vt:lpstr>
      <vt:lpstr>Definitions </vt:lpstr>
      <vt:lpstr>All things produced by humans evolve.</vt:lpstr>
      <vt:lpstr>PowerPoint Presentation</vt:lpstr>
      <vt:lpstr>PowerPoint Presentation</vt:lpstr>
      <vt:lpstr>Without God, Evolution is the Only Explanation for Life</vt:lpstr>
      <vt:lpstr>PowerPoint Presentation</vt:lpstr>
      <vt:lpstr>“With God, All things are possible.”</vt:lpstr>
      <vt:lpstr>God’s Creations </vt:lpstr>
      <vt:lpstr>PowerPoint Presentation</vt:lpstr>
      <vt:lpstr>PowerPoint Presentation</vt:lpstr>
      <vt:lpstr>Early Church followed  Apostle’s Teaching</vt:lpstr>
      <vt:lpstr>Bible Writers foresaw the changes!</vt:lpstr>
      <vt:lpstr>Result of the “Falling Away”</vt:lpstr>
      <vt:lpstr>What did the Apostles Offer as Defense?</vt:lpstr>
      <vt:lpstr>1 John 2:24</vt:lpstr>
      <vt:lpstr>EMBRY HILLS CHURCH has something unique to offer.</vt:lpstr>
      <vt:lpstr>2 Corinthians 4:5-6</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Sewell Hall</dc:creator>
  <cp:lastModifiedBy>David Williams</cp:lastModifiedBy>
  <cp:revision>28</cp:revision>
  <dcterms:created xsi:type="dcterms:W3CDTF">2022-08-20T14:13:23Z</dcterms:created>
  <dcterms:modified xsi:type="dcterms:W3CDTF">2022-10-02T03:43:06Z</dcterms:modified>
</cp:coreProperties>
</file>