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66" r:id="rId3"/>
    <p:sldId id="278" r:id="rId4"/>
    <p:sldId id="279" r:id="rId5"/>
    <p:sldId id="281" r:id="rId6"/>
    <p:sldId id="289" r:id="rId7"/>
    <p:sldId id="288" r:id="rId8"/>
    <p:sldId id="282" r:id="rId9"/>
    <p:sldId id="283" r:id="rId10"/>
    <p:sldId id="284" r:id="rId11"/>
    <p:sldId id="291" r:id="rId12"/>
    <p:sldId id="276" r:id="rId13"/>
    <p:sldId id="286" r:id="rId14"/>
    <p:sldId id="290" r:id="rId15"/>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CC5A"/>
    <a:srgbClr val="8AA2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8"/>
    <p:restoredTop sz="66609"/>
  </p:normalViewPr>
  <p:slideViewPr>
    <p:cSldViewPr snapToGrid="0" snapToObjects="1">
      <p:cViewPr varScale="1">
        <p:scale>
          <a:sx n="77" d="100"/>
          <a:sy n="77" d="100"/>
        </p:scale>
        <p:origin x="8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8F514-E0D9-4348-8BC8-F33FDEEDC107}" type="datetimeFigureOut">
              <a:rPr lang="en-US" smtClean="0"/>
              <a:t>10/21/22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E678C-7E9F-CA4B-9E51-7CD7DC17C2A0}" type="slidenum">
              <a:rPr lang="en-US" smtClean="0"/>
              <a:t>‹#›</a:t>
            </a:fld>
            <a:endParaRPr lang="en-US"/>
          </a:p>
        </p:txBody>
      </p:sp>
    </p:spTree>
    <p:extLst>
      <p:ext uri="{BB962C8B-B14F-4D97-AF65-F5344CB8AC3E}">
        <p14:creationId xmlns:p14="http://schemas.microsoft.com/office/powerpoint/2010/main" val="224722525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blegateway.com/passage/?search=ephesians+3&amp;version=NASB1995#fen-NASB1995-29273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morning we are going to study from the book of Judges. It’s wonderful that when we preach “the whole counsel of God” we come to books like this that may not be on our immediate reading list, and we discover again how RICH and how HELPFUL every section of Scripture is.</a:t>
            </a:r>
          </a:p>
          <a:p>
            <a:endParaRPr lang="en-US" dirty="0"/>
          </a:p>
          <a:p>
            <a:r>
              <a:rPr lang="en-US" dirty="0"/>
              <a:t>If you’ve ever read even the first 2 chapters of Judges you’ve heard about the “Cycle of the Judges.” It is one of the most dominant themes in the book…. And a quick search online will give you dozens of charts to help follow what is happening…</a:t>
            </a:r>
          </a:p>
          <a:p>
            <a:endParaRPr lang="en-US" dirty="0"/>
          </a:p>
          <a:p>
            <a:r>
              <a:rPr lang="en-US" dirty="0"/>
              <a:t>Let’s read it, and then let me visualize it in a few different of ways…</a:t>
            </a:r>
          </a:p>
          <a:p>
            <a:endParaRPr lang="en-US" dirty="0"/>
          </a:p>
          <a:p>
            <a:endParaRPr lang="en-US" dirty="0"/>
          </a:p>
          <a:p>
            <a:endParaRPr lang="en-US" dirty="0"/>
          </a:p>
          <a:p>
            <a:endParaRPr lang="en-US" dirty="0"/>
          </a:p>
          <a:p>
            <a:r>
              <a:rPr lang="en-US" dirty="0"/>
              <a:t>Two Major Features in This Book…</a:t>
            </a:r>
          </a:p>
          <a:p>
            <a:endParaRPr lang="en-US" dirty="0"/>
          </a:p>
          <a:p>
            <a:r>
              <a:rPr lang="en-US" dirty="0"/>
              <a:t>First is the lack of a national King.  Mentioned 4 times…</a:t>
            </a:r>
          </a:p>
          <a:p>
            <a:endParaRPr lang="en-US" dirty="0"/>
          </a:p>
          <a:p>
            <a:r>
              <a:rPr lang="en-US" dirty="0"/>
              <a:t>Second is the downward spiral or idolatry described over and over… The outline is given in </a:t>
            </a:r>
            <a:r>
              <a:rPr lang="en-US" dirty="0" err="1"/>
              <a:t>ch.</a:t>
            </a:r>
            <a:r>
              <a:rPr lang="en-US" dirty="0"/>
              <a:t> 2.</a:t>
            </a:r>
          </a:p>
        </p:txBody>
      </p:sp>
      <p:sp>
        <p:nvSpPr>
          <p:cNvPr id="4" name="Slide Number Placeholder 3"/>
          <p:cNvSpPr>
            <a:spLocks noGrp="1"/>
          </p:cNvSpPr>
          <p:nvPr>
            <p:ph type="sldNum" sz="quarter" idx="5"/>
          </p:nvPr>
        </p:nvSpPr>
        <p:spPr/>
        <p:txBody>
          <a:bodyPr/>
          <a:lstStyle/>
          <a:p>
            <a:fld id="{383E678C-7E9F-CA4B-9E51-7CD7DC17C2A0}" type="slidenum">
              <a:rPr lang="en-US" smtClean="0"/>
              <a:t>1</a:t>
            </a:fld>
            <a:endParaRPr lang="en-US"/>
          </a:p>
        </p:txBody>
      </p:sp>
    </p:spTree>
    <p:extLst>
      <p:ext uri="{BB962C8B-B14F-4D97-AF65-F5344CB8AC3E}">
        <p14:creationId xmlns:p14="http://schemas.microsoft.com/office/powerpoint/2010/main" val="3338416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sin around us is not an oversight on God’s part.</a:t>
            </a:r>
          </a:p>
          <a:p>
            <a:endParaRPr lang="en-US" dirty="0"/>
          </a:p>
          <a:p>
            <a:r>
              <a:rPr lang="en-US" dirty="0"/>
              <a:t>God’s Leaders Want Us To</a:t>
            </a:r>
            <a:br>
              <a:rPr lang="en-US" dirty="0"/>
            </a:br>
            <a:r>
              <a:rPr lang="en-US" dirty="0"/>
              <a:t>Follow The LORD, Not Themselves.</a:t>
            </a:r>
          </a:p>
          <a:p>
            <a:endParaRPr lang="en-US" dirty="0"/>
          </a:p>
          <a:p>
            <a:endParaRPr lang="en-US" dirty="0"/>
          </a:p>
          <a:p>
            <a:r>
              <a:rPr lang="en-US" dirty="0"/>
              <a:t>God send Leaders, Not Lighting Bolts… (But sometimes the leader is called “Lightning” )</a:t>
            </a:r>
          </a:p>
          <a:p>
            <a:endParaRPr lang="en-US" dirty="0"/>
          </a:p>
          <a:p>
            <a:r>
              <a:rPr lang="en-US" dirty="0"/>
              <a:t>Role of Parents – Gideon’s father.  Gideon’s limits on his sons.  Minor judges – only thing we know is about their children…. Samson’s parents urge their son to make more righteous choices.</a:t>
            </a:r>
          </a:p>
        </p:txBody>
      </p:sp>
      <p:sp>
        <p:nvSpPr>
          <p:cNvPr id="4" name="Slide Number Placeholder 3"/>
          <p:cNvSpPr>
            <a:spLocks noGrp="1"/>
          </p:cNvSpPr>
          <p:nvPr>
            <p:ph type="sldNum" sz="quarter" idx="5"/>
          </p:nvPr>
        </p:nvSpPr>
        <p:spPr/>
        <p:txBody>
          <a:bodyPr/>
          <a:lstStyle/>
          <a:p>
            <a:fld id="{383E678C-7E9F-CA4B-9E51-7CD7DC17C2A0}" type="slidenum">
              <a:rPr lang="en-US" smtClean="0"/>
              <a:t>10</a:t>
            </a:fld>
            <a:endParaRPr lang="en-US"/>
          </a:p>
        </p:txBody>
      </p:sp>
    </p:spTree>
    <p:extLst>
      <p:ext uri="{BB962C8B-B14F-4D97-AF65-F5344CB8AC3E}">
        <p14:creationId xmlns:p14="http://schemas.microsoft.com/office/powerpoint/2010/main" val="185344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sin around us is not an oversight on God’s part.</a:t>
            </a:r>
          </a:p>
          <a:p>
            <a:endParaRPr lang="en-US" dirty="0"/>
          </a:p>
          <a:p>
            <a:r>
              <a:rPr lang="en-US" dirty="0">
                <a:solidFill>
                  <a:schemeClr val="bg1"/>
                </a:solidFill>
              </a:rPr>
              <a:t>These Times Of Peace Are Times When </a:t>
            </a:r>
            <a:r>
              <a:rPr lang="en-US" sz="1000" dirty="0">
                <a:solidFill>
                  <a:srgbClr val="AACC5A"/>
                </a:solidFill>
              </a:rPr>
              <a:t>Our Walk With God Changes our Conditions &amp; Our Character.</a:t>
            </a:r>
            <a:endParaRPr lang="en-US" dirty="0"/>
          </a:p>
        </p:txBody>
      </p:sp>
      <p:sp>
        <p:nvSpPr>
          <p:cNvPr id="4" name="Slide Number Placeholder 3"/>
          <p:cNvSpPr>
            <a:spLocks noGrp="1"/>
          </p:cNvSpPr>
          <p:nvPr>
            <p:ph type="sldNum" sz="quarter" idx="5"/>
          </p:nvPr>
        </p:nvSpPr>
        <p:spPr/>
        <p:txBody>
          <a:bodyPr/>
          <a:lstStyle/>
          <a:p>
            <a:fld id="{383E678C-7E9F-CA4B-9E51-7CD7DC17C2A0}" type="slidenum">
              <a:rPr lang="en-US" smtClean="0"/>
              <a:t>12</a:t>
            </a:fld>
            <a:endParaRPr lang="en-US"/>
          </a:p>
        </p:txBody>
      </p:sp>
    </p:spTree>
    <p:extLst>
      <p:ext uri="{BB962C8B-B14F-4D97-AF65-F5344CB8AC3E}">
        <p14:creationId xmlns:p14="http://schemas.microsoft.com/office/powerpoint/2010/main" val="261094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sin around us is not an oversight on God’s part.</a:t>
            </a:r>
          </a:p>
        </p:txBody>
      </p:sp>
      <p:sp>
        <p:nvSpPr>
          <p:cNvPr id="4" name="Slide Number Placeholder 3"/>
          <p:cNvSpPr>
            <a:spLocks noGrp="1"/>
          </p:cNvSpPr>
          <p:nvPr>
            <p:ph type="sldNum" sz="quarter" idx="5"/>
          </p:nvPr>
        </p:nvSpPr>
        <p:spPr/>
        <p:txBody>
          <a:bodyPr/>
          <a:lstStyle/>
          <a:p>
            <a:fld id="{383E678C-7E9F-CA4B-9E51-7CD7DC17C2A0}" type="slidenum">
              <a:rPr lang="en-US" smtClean="0"/>
              <a:t>13</a:t>
            </a:fld>
            <a:endParaRPr lang="en-US"/>
          </a:p>
        </p:txBody>
      </p:sp>
    </p:spTree>
    <p:extLst>
      <p:ext uri="{BB962C8B-B14F-4D97-AF65-F5344CB8AC3E}">
        <p14:creationId xmlns:p14="http://schemas.microsoft.com/office/powerpoint/2010/main" val="1730748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morning we are going to study from the book of Judges. It’s wonderful that when we preach “the whole counsel of God” we come to books like this that may not be on our immediate reading list, and we discover again how RICH and how HELPFUL every section of Scripture is.</a:t>
            </a:r>
          </a:p>
          <a:p>
            <a:endParaRPr lang="en-US" dirty="0"/>
          </a:p>
          <a:p>
            <a:r>
              <a:rPr lang="en-US" dirty="0"/>
              <a:t>If you’ve ever read even the first 2 chapters of Judges you’ve heard about the “Cycle of the Judges.” It is one of the most dominant themes in the book…. And a quick search online will give you dozens of charts to help follow what is happening…</a:t>
            </a:r>
          </a:p>
          <a:p>
            <a:endParaRPr lang="en-US" dirty="0"/>
          </a:p>
          <a:p>
            <a:r>
              <a:rPr lang="en-US" dirty="0"/>
              <a:t>Let’s read it, and then let me visualize it in a few different of ways…</a:t>
            </a:r>
          </a:p>
          <a:p>
            <a:endParaRPr lang="en-US" dirty="0"/>
          </a:p>
          <a:p>
            <a:endParaRPr lang="en-US" dirty="0"/>
          </a:p>
          <a:p>
            <a:endParaRPr lang="en-US" dirty="0"/>
          </a:p>
          <a:p>
            <a:endParaRPr lang="en-US" dirty="0"/>
          </a:p>
          <a:p>
            <a:r>
              <a:rPr lang="en-US" dirty="0"/>
              <a:t>Two Major Features in This Book…</a:t>
            </a:r>
          </a:p>
          <a:p>
            <a:endParaRPr lang="en-US" dirty="0"/>
          </a:p>
          <a:p>
            <a:r>
              <a:rPr lang="en-US" dirty="0"/>
              <a:t>First is the lack of a national King.  Mentioned 4 times…</a:t>
            </a:r>
          </a:p>
          <a:p>
            <a:endParaRPr lang="en-US" dirty="0"/>
          </a:p>
          <a:p>
            <a:r>
              <a:rPr lang="en-US" dirty="0"/>
              <a:t>Second is the downward spiral or idolatry described over and over… The outline is given in </a:t>
            </a:r>
            <a:r>
              <a:rPr lang="en-US" dirty="0" err="1"/>
              <a:t>ch.</a:t>
            </a:r>
            <a:r>
              <a:rPr lang="en-US" dirty="0"/>
              <a:t> 2.</a:t>
            </a:r>
          </a:p>
        </p:txBody>
      </p:sp>
      <p:sp>
        <p:nvSpPr>
          <p:cNvPr id="4" name="Slide Number Placeholder 3"/>
          <p:cNvSpPr>
            <a:spLocks noGrp="1"/>
          </p:cNvSpPr>
          <p:nvPr>
            <p:ph type="sldNum" sz="quarter" idx="5"/>
          </p:nvPr>
        </p:nvSpPr>
        <p:spPr/>
        <p:txBody>
          <a:bodyPr/>
          <a:lstStyle/>
          <a:p>
            <a:fld id="{383E678C-7E9F-CA4B-9E51-7CD7DC17C2A0}" type="slidenum">
              <a:rPr lang="en-US" smtClean="0"/>
              <a:t>14</a:t>
            </a:fld>
            <a:endParaRPr lang="en-US"/>
          </a:p>
        </p:txBody>
      </p:sp>
    </p:spTree>
    <p:extLst>
      <p:ext uri="{BB962C8B-B14F-4D97-AF65-F5344CB8AC3E}">
        <p14:creationId xmlns:p14="http://schemas.microsoft.com/office/powerpoint/2010/main" val="267600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solidFill>
                  <a:schemeClr val="bg1"/>
                </a:solidFill>
              </a:rPr>
              <a:t>Israel Serves The Lord For A Time</a:t>
            </a:r>
          </a:p>
          <a:p>
            <a:pPr lvl="1"/>
            <a:r>
              <a:rPr lang="en-US" dirty="0">
                <a:solidFill>
                  <a:schemeClr val="bg1"/>
                </a:solidFill>
              </a:rPr>
              <a:t>Judges 2:10</a:t>
            </a:r>
          </a:p>
          <a:p>
            <a:r>
              <a:rPr lang="en-US" dirty="0">
                <a:solidFill>
                  <a:schemeClr val="bg1"/>
                </a:solidFill>
              </a:rPr>
              <a:t>Israel Falls Into Sin &amp; Idolatry</a:t>
            </a:r>
          </a:p>
          <a:p>
            <a:pPr lvl="1"/>
            <a:r>
              <a:rPr lang="en-US" dirty="0">
                <a:solidFill>
                  <a:schemeClr val="bg1"/>
                </a:solidFill>
              </a:rPr>
              <a:t>Judges 2:11-13</a:t>
            </a:r>
          </a:p>
          <a:p>
            <a:r>
              <a:rPr lang="en-US" dirty="0">
                <a:solidFill>
                  <a:schemeClr val="bg1"/>
                </a:solidFill>
              </a:rPr>
              <a:t>Israel Is Enslaved</a:t>
            </a:r>
          </a:p>
          <a:p>
            <a:pPr lvl="1"/>
            <a:r>
              <a:rPr lang="en-US" dirty="0">
                <a:solidFill>
                  <a:schemeClr val="bg1"/>
                </a:solidFill>
              </a:rPr>
              <a:t>Judges 2:14-15</a:t>
            </a:r>
          </a:p>
          <a:p>
            <a:r>
              <a:rPr lang="en-US" dirty="0">
                <a:solidFill>
                  <a:schemeClr val="bg1"/>
                </a:solidFill>
              </a:rPr>
              <a:t>Israel Cries Out To God</a:t>
            </a:r>
          </a:p>
          <a:p>
            <a:pPr lvl="1"/>
            <a:r>
              <a:rPr lang="en-US" dirty="0">
                <a:solidFill>
                  <a:schemeClr val="bg1"/>
                </a:solidFill>
              </a:rPr>
              <a:t>Judges 2:18</a:t>
            </a:r>
          </a:p>
          <a:p>
            <a:r>
              <a:rPr lang="en-US" dirty="0">
                <a:solidFill>
                  <a:schemeClr val="bg1"/>
                </a:solidFill>
              </a:rPr>
              <a:t>God Raises Up A Judge To Deliver Them</a:t>
            </a:r>
          </a:p>
          <a:p>
            <a:pPr lvl="1"/>
            <a:r>
              <a:rPr lang="en-US" dirty="0">
                <a:solidFill>
                  <a:schemeClr val="bg1"/>
                </a:solidFill>
              </a:rPr>
              <a:t>Judges 2:16-18</a:t>
            </a:r>
          </a:p>
          <a:p>
            <a:r>
              <a:rPr lang="en-US" dirty="0">
                <a:solidFill>
                  <a:schemeClr val="bg1"/>
                </a:solidFill>
              </a:rPr>
              <a:t>The Judge Dies &amp; Israel Returns To Idolatry</a:t>
            </a:r>
          </a:p>
          <a:p>
            <a:pPr lvl="1"/>
            <a:r>
              <a:rPr lang="en-US" dirty="0">
                <a:solidFill>
                  <a:schemeClr val="bg1"/>
                </a:solidFill>
              </a:rPr>
              <a:t>Judges 2:19-23</a:t>
            </a:r>
          </a:p>
          <a:p>
            <a:endParaRPr lang="en-US" dirty="0"/>
          </a:p>
        </p:txBody>
      </p:sp>
      <p:sp>
        <p:nvSpPr>
          <p:cNvPr id="4" name="Slide Number Placeholder 3"/>
          <p:cNvSpPr>
            <a:spLocks noGrp="1"/>
          </p:cNvSpPr>
          <p:nvPr>
            <p:ph type="sldNum" sz="quarter" idx="5"/>
          </p:nvPr>
        </p:nvSpPr>
        <p:spPr/>
        <p:txBody>
          <a:bodyPr/>
          <a:lstStyle/>
          <a:p>
            <a:fld id="{383E678C-7E9F-CA4B-9E51-7CD7DC17C2A0}" type="slidenum">
              <a:rPr lang="en-US" smtClean="0"/>
              <a:t>2</a:t>
            </a:fld>
            <a:endParaRPr lang="en-US"/>
          </a:p>
        </p:txBody>
      </p:sp>
    </p:spTree>
    <p:extLst>
      <p:ext uri="{BB962C8B-B14F-4D97-AF65-F5344CB8AC3E}">
        <p14:creationId xmlns:p14="http://schemas.microsoft.com/office/powerpoint/2010/main" val="187612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love this one because it emphasizes the Responsibility of Israel and the Grace of God.  </a:t>
            </a:r>
          </a:p>
          <a:p>
            <a:r>
              <a:rPr lang="en-US" dirty="0"/>
              <a:t>THEY made sinful choices.  God hasn’t failed. He’s kept all of His promises.  But they have abandoned God again and again.</a:t>
            </a:r>
          </a:p>
          <a:p>
            <a:endParaRPr lang="en-US" dirty="0"/>
          </a:p>
          <a:p>
            <a:r>
              <a:rPr lang="en-US" dirty="0"/>
              <a:t>And despite their responsibility – God shows himself so patient and so long-suffering that He keeps rescuing them.</a:t>
            </a:r>
          </a:p>
        </p:txBody>
      </p:sp>
      <p:sp>
        <p:nvSpPr>
          <p:cNvPr id="4" name="Slide Number Placeholder 3"/>
          <p:cNvSpPr>
            <a:spLocks noGrp="1"/>
          </p:cNvSpPr>
          <p:nvPr>
            <p:ph type="sldNum" sz="quarter" idx="5"/>
          </p:nvPr>
        </p:nvSpPr>
        <p:spPr/>
        <p:txBody>
          <a:bodyPr/>
          <a:lstStyle/>
          <a:p>
            <a:fld id="{383E678C-7E9F-CA4B-9E51-7CD7DC17C2A0}" type="slidenum">
              <a:rPr lang="en-US" smtClean="0"/>
              <a:t>3</a:t>
            </a:fld>
            <a:endParaRPr lang="en-US"/>
          </a:p>
        </p:txBody>
      </p:sp>
    </p:spTree>
    <p:extLst>
      <p:ext uri="{BB962C8B-B14F-4D97-AF65-F5344CB8AC3E}">
        <p14:creationId xmlns:p14="http://schemas.microsoft.com/office/powerpoint/2010/main" val="5804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love this one because not only does it look really nice, but notice how it emphasizes the ACTIONS.</a:t>
            </a:r>
          </a:p>
          <a:p>
            <a:endParaRPr lang="en-US" dirty="0"/>
          </a:p>
          <a:p>
            <a:r>
              <a:rPr lang="en-US" dirty="0"/>
              <a:t>The cycle they need to break is the result of their actions and is going to REQUIRE NEW ACTIONS.</a:t>
            </a:r>
          </a:p>
          <a:p>
            <a:endParaRPr lang="en-US" dirty="0"/>
          </a:p>
          <a:p>
            <a:r>
              <a:rPr lang="en-US" dirty="0"/>
              <a:t>This is a book with a lot of BOLD and FAITH- FILLED ACTION…. And I am excited to look at that concept with you even closer.</a:t>
            </a:r>
          </a:p>
          <a:p>
            <a:endParaRPr lang="en-US" dirty="0"/>
          </a:p>
          <a:p>
            <a:r>
              <a:rPr lang="en-US" dirty="0"/>
              <a:t>And while each of the judges have their own weaknesses - and</a:t>
            </a:r>
          </a:p>
        </p:txBody>
      </p:sp>
      <p:sp>
        <p:nvSpPr>
          <p:cNvPr id="4" name="Slide Number Placeholder 3"/>
          <p:cNvSpPr>
            <a:spLocks noGrp="1"/>
          </p:cNvSpPr>
          <p:nvPr>
            <p:ph type="sldNum" sz="quarter" idx="5"/>
          </p:nvPr>
        </p:nvSpPr>
        <p:spPr/>
        <p:txBody>
          <a:bodyPr/>
          <a:lstStyle/>
          <a:p>
            <a:fld id="{383E678C-7E9F-CA4B-9E51-7CD7DC17C2A0}" type="slidenum">
              <a:rPr lang="en-US" smtClean="0"/>
              <a:t>4</a:t>
            </a:fld>
            <a:endParaRPr lang="en-US"/>
          </a:p>
        </p:txBody>
      </p:sp>
    </p:spTree>
    <p:extLst>
      <p:ext uri="{BB962C8B-B14F-4D97-AF65-F5344CB8AC3E}">
        <p14:creationId xmlns:p14="http://schemas.microsoft.com/office/powerpoint/2010/main" val="74086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even though this is one ugly chart – notice number 2, 4, 5, and 7.  This chart emphasizes the LEADERS…</a:t>
            </a:r>
          </a:p>
          <a:p>
            <a:endParaRPr lang="en-US" dirty="0"/>
          </a:p>
          <a:p>
            <a:r>
              <a:rPr lang="en-US" dirty="0"/>
              <a:t>GOD has every right to be angry at a people who have been given the Promise Land, and who then forsake Him.</a:t>
            </a:r>
          </a:p>
          <a:p>
            <a:r>
              <a:rPr lang="en-US" dirty="0"/>
              <a:t>When the people cry out – IT IS TO THE LORD (cut off at the bottom).  Only God can deliver.</a:t>
            </a:r>
          </a:p>
          <a:p>
            <a:r>
              <a:rPr lang="en-US" dirty="0"/>
              <a:t>Chosen Judge – GOD picked these servants from Deborah to Samuel to be His messengers.</a:t>
            </a:r>
          </a:p>
          <a:p>
            <a:r>
              <a:rPr lang="en-US" dirty="0"/>
              <a:t>Judge Dies – the Leadership they provided rarely lasted beyond their lifetimes.</a:t>
            </a:r>
          </a:p>
          <a:p>
            <a:endParaRPr lang="en-US" dirty="0"/>
          </a:p>
          <a:p>
            <a:r>
              <a:rPr lang="en-US" dirty="0"/>
              <a:t>* * All 3 of these qualities are necessary to truly BREAK THE CYCLE… * * *</a:t>
            </a:r>
          </a:p>
        </p:txBody>
      </p:sp>
      <p:sp>
        <p:nvSpPr>
          <p:cNvPr id="4" name="Slide Number Placeholder 3"/>
          <p:cNvSpPr>
            <a:spLocks noGrp="1"/>
          </p:cNvSpPr>
          <p:nvPr>
            <p:ph type="sldNum" sz="quarter" idx="5"/>
          </p:nvPr>
        </p:nvSpPr>
        <p:spPr/>
        <p:txBody>
          <a:bodyPr/>
          <a:lstStyle/>
          <a:p>
            <a:fld id="{383E678C-7E9F-CA4B-9E51-7CD7DC17C2A0}" type="slidenum">
              <a:rPr lang="en-US" smtClean="0"/>
              <a:t>5</a:t>
            </a:fld>
            <a:endParaRPr lang="en-US"/>
          </a:p>
        </p:txBody>
      </p:sp>
    </p:spTree>
    <p:extLst>
      <p:ext uri="{BB962C8B-B14F-4D97-AF65-F5344CB8AC3E}">
        <p14:creationId xmlns:p14="http://schemas.microsoft.com/office/powerpoint/2010/main" val="3418695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Tested By Idolatry</a:t>
            </a:r>
          </a:p>
          <a:p>
            <a:r>
              <a:rPr lang="en-US" dirty="0">
                <a:solidFill>
                  <a:schemeClr val="bg1"/>
                </a:solidFill>
              </a:rPr>
              <a:t>Tested By Oppression</a:t>
            </a:r>
          </a:p>
          <a:p>
            <a:r>
              <a:rPr lang="en-US" dirty="0">
                <a:solidFill>
                  <a:schemeClr val="bg1"/>
                </a:solidFill>
              </a:rPr>
              <a:t>Tested By Freedom</a:t>
            </a:r>
          </a:p>
          <a:p>
            <a:endParaRPr lang="en-US" dirty="0"/>
          </a:p>
          <a:p>
            <a:r>
              <a:rPr lang="en-US" dirty="0"/>
              <a:t>John 17:15-18 – Jesus makes the same point.  We are going OUT into the WORLD….</a:t>
            </a:r>
          </a:p>
          <a:p>
            <a:endParaRPr lang="en-US" dirty="0"/>
          </a:p>
          <a:p>
            <a:r>
              <a:rPr lang="en-US" dirty="0"/>
              <a:t>I hope it is super obvious that we get in cycles too!</a:t>
            </a:r>
          </a:p>
          <a:p>
            <a:endParaRPr lang="en-US" dirty="0"/>
          </a:p>
          <a:p>
            <a:r>
              <a:rPr lang="en-US" dirty="0"/>
              <a:t>Cycles of arguments.</a:t>
            </a:r>
          </a:p>
          <a:p>
            <a:r>
              <a:rPr lang="en-US" dirty="0"/>
              <a:t>Cycles of rebellion.</a:t>
            </a:r>
          </a:p>
          <a:p>
            <a:r>
              <a:rPr lang="en-US" dirty="0"/>
              <a:t>Cycles of unhealthy eating.</a:t>
            </a:r>
          </a:p>
          <a:p>
            <a:r>
              <a:rPr lang="en-US" dirty="0"/>
              <a:t>Cycles of unhealthy thinking!</a:t>
            </a:r>
          </a:p>
          <a:p>
            <a:endParaRPr lang="en-US" dirty="0"/>
          </a:p>
        </p:txBody>
      </p:sp>
      <p:sp>
        <p:nvSpPr>
          <p:cNvPr id="4" name="Slide Number Placeholder 3"/>
          <p:cNvSpPr>
            <a:spLocks noGrp="1"/>
          </p:cNvSpPr>
          <p:nvPr>
            <p:ph type="sldNum" sz="quarter" idx="5"/>
          </p:nvPr>
        </p:nvSpPr>
        <p:spPr/>
        <p:txBody>
          <a:bodyPr/>
          <a:lstStyle/>
          <a:p>
            <a:fld id="{383E678C-7E9F-CA4B-9E51-7CD7DC17C2A0}" type="slidenum">
              <a:rPr lang="en-US" smtClean="0"/>
              <a:t>6</a:t>
            </a:fld>
            <a:endParaRPr lang="en-US"/>
          </a:p>
        </p:txBody>
      </p:sp>
    </p:spTree>
    <p:extLst>
      <p:ext uri="{BB962C8B-B14F-4D97-AF65-F5344CB8AC3E}">
        <p14:creationId xmlns:p14="http://schemas.microsoft.com/office/powerpoint/2010/main" val="1116648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the judges would claim that they did this all on their own.</a:t>
            </a:r>
          </a:p>
          <a:p>
            <a:r>
              <a:rPr lang="en-US" dirty="0"/>
              <a:t>None of the judges would claim to be smart enough, Godly enough, strong enough to win on their own!</a:t>
            </a:r>
          </a:p>
          <a:p>
            <a:endParaRPr lang="en-US" dirty="0"/>
          </a:p>
          <a:p>
            <a:r>
              <a:rPr lang="en-US" dirty="0"/>
              <a:t>Even Samson – the most arrogant, most foolish, most lust driven judge KNEW that the strength was not His OWN!</a:t>
            </a:r>
          </a:p>
          <a:p>
            <a:endParaRPr lang="en-US" dirty="0"/>
          </a:p>
          <a:p>
            <a:r>
              <a:rPr lang="en-US" dirty="0"/>
              <a:t>In every battle, they are counting on the Power of God!</a:t>
            </a:r>
          </a:p>
          <a:p>
            <a:endParaRPr lang="en-US" dirty="0"/>
          </a:p>
          <a:p>
            <a:r>
              <a:rPr lang="en-US" dirty="0"/>
              <a:t>If you are in a cycle of sin, and regret – Please hold tightly to Ephesians 3:20-21 and understand that GOD HAS THE POWER to HELP YOU Break this cycle!</a:t>
            </a:r>
          </a:p>
          <a:p>
            <a:endParaRPr lang="en-US" dirty="0"/>
          </a:p>
          <a:p>
            <a:r>
              <a:rPr lang="en-US" sz="936" b="1" i="0" kern="1200" baseline="30000" dirty="0">
                <a:solidFill>
                  <a:schemeClr val="tx1"/>
                </a:solidFill>
                <a:effectLst/>
                <a:latin typeface="+mn-lt"/>
                <a:ea typeface="+mn-ea"/>
                <a:cs typeface="+mn-cs"/>
              </a:rPr>
              <a:t>20 </a:t>
            </a:r>
            <a:r>
              <a:rPr lang="en-US" sz="936" b="0" i="0" kern="1200" dirty="0">
                <a:solidFill>
                  <a:schemeClr val="tx1"/>
                </a:solidFill>
                <a:effectLst/>
                <a:latin typeface="+mn-lt"/>
                <a:ea typeface="+mn-ea"/>
                <a:cs typeface="+mn-cs"/>
              </a:rPr>
              <a:t>Now to Him who is able to do far more abundantly beyond all that we ask or think, according to the power that works within us, </a:t>
            </a:r>
            <a:r>
              <a:rPr lang="en-US" sz="936" b="1" i="0" kern="1200" baseline="30000" dirty="0">
                <a:solidFill>
                  <a:schemeClr val="tx1"/>
                </a:solidFill>
                <a:effectLst/>
                <a:latin typeface="+mn-lt"/>
                <a:ea typeface="+mn-ea"/>
                <a:cs typeface="+mn-cs"/>
              </a:rPr>
              <a:t>21 </a:t>
            </a:r>
            <a:r>
              <a:rPr lang="en-US" sz="936" b="0" i="0" kern="1200" dirty="0">
                <a:solidFill>
                  <a:schemeClr val="tx1"/>
                </a:solidFill>
                <a:effectLst/>
                <a:latin typeface="+mn-lt"/>
                <a:ea typeface="+mn-ea"/>
                <a:cs typeface="+mn-cs"/>
              </a:rPr>
              <a:t>to Him </a:t>
            </a:r>
            <a:r>
              <a:rPr lang="en-US" sz="936" b="0" i="1" kern="1200" dirty="0">
                <a:solidFill>
                  <a:schemeClr val="tx1"/>
                </a:solidFill>
                <a:effectLst/>
                <a:latin typeface="+mn-lt"/>
                <a:ea typeface="+mn-ea"/>
                <a:cs typeface="+mn-cs"/>
              </a:rPr>
              <a:t>be</a:t>
            </a:r>
            <a:r>
              <a:rPr lang="en-US" sz="936" b="0" i="0" kern="1200" dirty="0">
                <a:solidFill>
                  <a:schemeClr val="tx1"/>
                </a:solidFill>
                <a:effectLst/>
                <a:latin typeface="+mn-lt"/>
                <a:ea typeface="+mn-ea"/>
                <a:cs typeface="+mn-cs"/>
              </a:rPr>
              <a:t> the glory in the church and in Christ Jesus to all generations </a:t>
            </a:r>
            <a:r>
              <a:rPr lang="en-US" sz="936" b="0" i="0" kern="1200" baseline="30000" dirty="0">
                <a:solidFill>
                  <a:schemeClr val="tx1"/>
                </a:solidFill>
                <a:effectLst/>
                <a:latin typeface="+mn-lt"/>
                <a:ea typeface="+mn-ea"/>
                <a:cs typeface="+mn-cs"/>
              </a:rPr>
              <a:t>[</a:t>
            </a:r>
            <a:r>
              <a:rPr lang="en-US" sz="936" b="0" i="0" kern="1200" baseline="30000" dirty="0">
                <a:solidFill>
                  <a:schemeClr val="tx1"/>
                </a:solidFill>
                <a:effectLst/>
                <a:latin typeface="+mn-lt"/>
                <a:ea typeface="+mn-ea"/>
                <a:cs typeface="+mn-cs"/>
                <a:hlinkClick r:id="rId3" tooltip="See footnote n"/>
              </a:rPr>
              <a:t>n</a:t>
            </a:r>
            <a:r>
              <a:rPr lang="en-US" sz="936" b="0" i="0" kern="1200" baseline="30000" dirty="0">
                <a:solidFill>
                  <a:schemeClr val="tx1"/>
                </a:solidFill>
                <a:effectLst/>
                <a:latin typeface="+mn-lt"/>
                <a:ea typeface="+mn-ea"/>
                <a:cs typeface="+mn-cs"/>
              </a:rPr>
              <a:t>]</a:t>
            </a:r>
            <a:r>
              <a:rPr lang="en-US" sz="936" b="0" i="0" kern="1200" dirty="0">
                <a:solidFill>
                  <a:schemeClr val="tx1"/>
                </a:solidFill>
                <a:effectLst/>
                <a:latin typeface="+mn-lt"/>
                <a:ea typeface="+mn-ea"/>
                <a:cs typeface="+mn-cs"/>
              </a:rPr>
              <a:t>forever and ever. Amen.</a:t>
            </a:r>
          </a:p>
          <a:p>
            <a:endParaRPr lang="en-US" sz="936" b="0" i="0" kern="1200" dirty="0">
              <a:solidFill>
                <a:schemeClr val="tx1"/>
              </a:solidFill>
              <a:effectLst/>
              <a:latin typeface="+mn-lt"/>
              <a:ea typeface="+mn-ea"/>
              <a:cs typeface="+mn-cs"/>
            </a:endParaRPr>
          </a:p>
          <a:p>
            <a:r>
              <a:rPr lang="en-US" sz="936" b="0" i="0" kern="1200" dirty="0">
                <a:solidFill>
                  <a:schemeClr val="tx1"/>
                </a:solidFill>
                <a:effectLst/>
                <a:latin typeface="+mn-lt"/>
                <a:ea typeface="+mn-ea"/>
                <a:cs typeface="+mn-cs"/>
              </a:rPr>
              <a:t>Even today, a big part of what that look like – is raising up a person of action…</a:t>
            </a:r>
            <a:endParaRPr lang="en-US" dirty="0"/>
          </a:p>
        </p:txBody>
      </p:sp>
      <p:sp>
        <p:nvSpPr>
          <p:cNvPr id="4" name="Slide Number Placeholder 3"/>
          <p:cNvSpPr>
            <a:spLocks noGrp="1"/>
          </p:cNvSpPr>
          <p:nvPr>
            <p:ph type="sldNum" sz="quarter" idx="5"/>
          </p:nvPr>
        </p:nvSpPr>
        <p:spPr/>
        <p:txBody>
          <a:bodyPr/>
          <a:lstStyle/>
          <a:p>
            <a:fld id="{383E678C-7E9F-CA4B-9E51-7CD7DC17C2A0}" type="slidenum">
              <a:rPr lang="en-US" smtClean="0"/>
              <a:t>7</a:t>
            </a:fld>
            <a:endParaRPr lang="en-US"/>
          </a:p>
        </p:txBody>
      </p:sp>
    </p:spTree>
    <p:extLst>
      <p:ext uri="{BB962C8B-B14F-4D97-AF65-F5344CB8AC3E}">
        <p14:creationId xmlns:p14="http://schemas.microsoft.com/office/powerpoint/2010/main" val="3803874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sin around us is not an oversight on God’s part.</a:t>
            </a:r>
          </a:p>
          <a:p>
            <a:endParaRPr lang="en-US" dirty="0"/>
          </a:p>
          <a:p>
            <a:r>
              <a:rPr lang="en-US" dirty="0"/>
              <a:t>More than good intentions or a good reputation are needed.</a:t>
            </a:r>
          </a:p>
          <a:p>
            <a:endParaRPr lang="en-US" dirty="0"/>
          </a:p>
          <a:p>
            <a:r>
              <a:rPr lang="en-US" dirty="0"/>
              <a:t>There were battles to be fought – and today, when we need to break a bad habit, </a:t>
            </a:r>
            <a:r>
              <a:rPr lang="en-US" dirty="0" err="1"/>
              <a:t>etc</a:t>
            </a:r>
            <a:r>
              <a:rPr lang="en-US" dirty="0"/>
              <a:t>… we must be people of Action.</a:t>
            </a:r>
          </a:p>
          <a:p>
            <a:endParaRPr lang="en-US" dirty="0"/>
          </a:p>
          <a:p>
            <a:endParaRPr lang="en-US" dirty="0"/>
          </a:p>
          <a:p>
            <a:r>
              <a:rPr lang="en-US" dirty="0"/>
              <a:t>People of Action have a bias towards accepting the risk and doing something productive.</a:t>
            </a:r>
          </a:p>
          <a:p>
            <a:endParaRPr lang="en-US" dirty="0"/>
          </a:p>
          <a:p>
            <a:r>
              <a:rPr lang="en-US" dirty="0"/>
              <a:t>Gideon – A Judge who takes the action late at night to destroy an idol.  There is no going back on this one. Reminds me of a VHS – hit it with a hammer.</a:t>
            </a:r>
          </a:p>
          <a:p>
            <a:endParaRPr lang="en-US" dirty="0"/>
          </a:p>
          <a:p>
            <a:r>
              <a:rPr lang="en-US" dirty="0"/>
              <a:t>Take A Small Step</a:t>
            </a:r>
          </a:p>
          <a:p>
            <a:r>
              <a:rPr lang="en-US" dirty="0"/>
              <a:t>Avoid Distractions</a:t>
            </a:r>
          </a:p>
          <a:p>
            <a:r>
              <a:rPr lang="en-US" dirty="0"/>
              <a:t>Learn As You Go – it can be tempting to think you need a master plan – but the truth is we need to FOLLOW the REAL MASTER and trust in HIS PLAN.</a:t>
            </a:r>
          </a:p>
          <a:p>
            <a:r>
              <a:rPr lang="en-US" dirty="0"/>
              <a:t>Friends, we do this in so many areas of life.  In our job, we are learning more and more WHILE DOING.  In sports, we learn more in every game we play.</a:t>
            </a:r>
          </a:p>
          <a:p>
            <a:r>
              <a:rPr lang="en-US" dirty="0"/>
              <a:t> There’s just no substitute for actual practice.</a:t>
            </a:r>
          </a:p>
          <a:p>
            <a:endParaRPr lang="en-US" dirty="0"/>
          </a:p>
          <a:p>
            <a:endParaRPr lang="en-US" dirty="0"/>
          </a:p>
          <a:p>
            <a:r>
              <a:rPr lang="en-US" dirty="0"/>
              <a:t>“Learn By Doing”</a:t>
            </a:r>
          </a:p>
        </p:txBody>
      </p:sp>
      <p:sp>
        <p:nvSpPr>
          <p:cNvPr id="4" name="Slide Number Placeholder 3"/>
          <p:cNvSpPr>
            <a:spLocks noGrp="1"/>
          </p:cNvSpPr>
          <p:nvPr>
            <p:ph type="sldNum" sz="quarter" idx="5"/>
          </p:nvPr>
        </p:nvSpPr>
        <p:spPr/>
        <p:txBody>
          <a:bodyPr/>
          <a:lstStyle/>
          <a:p>
            <a:fld id="{383E678C-7E9F-CA4B-9E51-7CD7DC17C2A0}" type="slidenum">
              <a:rPr lang="en-US" smtClean="0"/>
              <a:t>8</a:t>
            </a:fld>
            <a:endParaRPr lang="en-US"/>
          </a:p>
        </p:txBody>
      </p:sp>
    </p:spTree>
    <p:extLst>
      <p:ext uri="{BB962C8B-B14F-4D97-AF65-F5344CB8AC3E}">
        <p14:creationId xmlns:p14="http://schemas.microsoft.com/office/powerpoint/2010/main" val="3649322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We Need A Long Hard Look At Our Own History!</a:t>
            </a:r>
          </a:p>
          <a:p>
            <a:r>
              <a:rPr lang="en-US" dirty="0">
                <a:solidFill>
                  <a:schemeClr val="bg1"/>
                </a:solidFill>
              </a:rPr>
              <a:t>We Must Be Honest About Where This Cycle Is Leading…</a:t>
            </a:r>
          </a:p>
          <a:p>
            <a:r>
              <a:rPr lang="en-US" dirty="0">
                <a:solidFill>
                  <a:schemeClr val="bg1"/>
                </a:solidFill>
              </a:rPr>
              <a:t>These Truths Drive Us To Sincere Prayers. (3:9, 3:15, 4:3, 6:6-7, 10:10)</a:t>
            </a:r>
          </a:p>
          <a:p>
            <a:endParaRPr lang="en-US" dirty="0"/>
          </a:p>
          <a:p>
            <a:endParaRPr lang="en-US" dirty="0"/>
          </a:p>
          <a:p>
            <a:r>
              <a:rPr lang="en-US" dirty="0"/>
              <a:t>The Sins that God Us Here.</a:t>
            </a:r>
          </a:p>
          <a:p>
            <a:r>
              <a:rPr lang="en-US" dirty="0"/>
              <a:t>The Goodness of God that Never Fails.</a:t>
            </a:r>
          </a:p>
          <a:p>
            <a:endParaRPr lang="en-US" dirty="0"/>
          </a:p>
          <a:p>
            <a:r>
              <a:rPr lang="en-US" dirty="0"/>
              <a:t>Where it is leading…the final chapters of the book are graphic and terrible stories that show just how dark Israel became.</a:t>
            </a:r>
          </a:p>
        </p:txBody>
      </p:sp>
      <p:sp>
        <p:nvSpPr>
          <p:cNvPr id="4" name="Slide Number Placeholder 3"/>
          <p:cNvSpPr>
            <a:spLocks noGrp="1"/>
          </p:cNvSpPr>
          <p:nvPr>
            <p:ph type="sldNum" sz="quarter" idx="5"/>
          </p:nvPr>
        </p:nvSpPr>
        <p:spPr/>
        <p:txBody>
          <a:bodyPr/>
          <a:lstStyle/>
          <a:p>
            <a:fld id="{383E678C-7E9F-CA4B-9E51-7CD7DC17C2A0}" type="slidenum">
              <a:rPr lang="en-US" smtClean="0"/>
              <a:t>9</a:t>
            </a:fld>
            <a:endParaRPr lang="en-US"/>
          </a:p>
        </p:txBody>
      </p:sp>
    </p:spTree>
    <p:extLst>
      <p:ext uri="{BB962C8B-B14F-4D97-AF65-F5344CB8AC3E}">
        <p14:creationId xmlns:p14="http://schemas.microsoft.com/office/powerpoint/2010/main" val="3215618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D8F3C2-5308-044A-9EC6-69913DB9061E}" type="datetimeFigureOut">
              <a:rPr lang="en-US" smtClean="0"/>
              <a:t>10/21/22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607C2-F7EC-BC4D-819A-354E7D3BCD14}" type="slidenum">
              <a:rPr lang="en-US" smtClean="0"/>
              <a:t>‹#›</a:t>
            </a:fld>
            <a:endParaRPr lang="en-US"/>
          </a:p>
        </p:txBody>
      </p:sp>
    </p:spTree>
    <p:extLst>
      <p:ext uri="{BB962C8B-B14F-4D97-AF65-F5344CB8AC3E}">
        <p14:creationId xmlns:p14="http://schemas.microsoft.com/office/powerpoint/2010/main" val="1759407808"/>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D8F3C2-5308-044A-9EC6-69913DB9061E}" type="datetimeFigureOut">
              <a:rPr lang="en-US" smtClean="0"/>
              <a:t>10/21/22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607C2-F7EC-BC4D-819A-354E7D3BCD14}" type="slidenum">
              <a:rPr lang="en-US" smtClean="0"/>
              <a:t>‹#›</a:t>
            </a:fld>
            <a:endParaRPr lang="en-US"/>
          </a:p>
        </p:txBody>
      </p:sp>
    </p:spTree>
    <p:extLst>
      <p:ext uri="{BB962C8B-B14F-4D97-AF65-F5344CB8AC3E}">
        <p14:creationId xmlns:p14="http://schemas.microsoft.com/office/powerpoint/2010/main" val="1899705863"/>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D8F3C2-5308-044A-9EC6-69913DB9061E}" type="datetimeFigureOut">
              <a:rPr lang="en-US" smtClean="0"/>
              <a:t>10/21/22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607C2-F7EC-BC4D-819A-354E7D3BCD14}" type="slidenum">
              <a:rPr lang="en-US" smtClean="0"/>
              <a:t>‹#›</a:t>
            </a:fld>
            <a:endParaRPr lang="en-US"/>
          </a:p>
        </p:txBody>
      </p:sp>
    </p:spTree>
    <p:extLst>
      <p:ext uri="{BB962C8B-B14F-4D97-AF65-F5344CB8AC3E}">
        <p14:creationId xmlns:p14="http://schemas.microsoft.com/office/powerpoint/2010/main" val="601560035"/>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30310" y="304271"/>
            <a:ext cx="7485040" cy="1104636"/>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1030310" y="1521354"/>
            <a:ext cx="7485040" cy="3626115"/>
          </a:xfrm>
        </p:spPr>
        <p:txBody>
          <a:bodyPr>
            <a:normAutofit/>
          </a:bodyPr>
          <a:lstStyle>
            <a:lvl1pPr>
              <a:defRPr sz="2800"/>
            </a:lvl1pPr>
            <a:lvl2pPr>
              <a:defRPr sz="24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8D8F3C2-5308-044A-9EC6-69913DB9061E}" type="datetimeFigureOut">
              <a:rPr lang="en-US" smtClean="0"/>
              <a:t>10/21/22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607C2-F7EC-BC4D-819A-354E7D3BCD14}" type="slidenum">
              <a:rPr lang="en-US" smtClean="0"/>
              <a:t>‹#›</a:t>
            </a:fld>
            <a:endParaRPr lang="en-US"/>
          </a:p>
        </p:txBody>
      </p:sp>
    </p:spTree>
    <p:extLst>
      <p:ext uri="{BB962C8B-B14F-4D97-AF65-F5344CB8AC3E}">
        <p14:creationId xmlns:p14="http://schemas.microsoft.com/office/powerpoint/2010/main" val="816341930"/>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D8F3C2-5308-044A-9EC6-69913DB9061E}" type="datetimeFigureOut">
              <a:rPr lang="en-US" smtClean="0"/>
              <a:t>10/21/22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E607C2-F7EC-BC4D-819A-354E7D3BCD14}" type="slidenum">
              <a:rPr lang="en-US" smtClean="0"/>
              <a:t>‹#›</a:t>
            </a:fld>
            <a:endParaRPr lang="en-US"/>
          </a:p>
        </p:txBody>
      </p:sp>
    </p:spTree>
    <p:extLst>
      <p:ext uri="{BB962C8B-B14F-4D97-AF65-F5344CB8AC3E}">
        <p14:creationId xmlns:p14="http://schemas.microsoft.com/office/powerpoint/2010/main" val="2957252239"/>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D8F3C2-5308-044A-9EC6-69913DB9061E}" type="datetimeFigureOut">
              <a:rPr lang="en-US" smtClean="0"/>
              <a:t>10/21/22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607C2-F7EC-BC4D-819A-354E7D3BCD14}" type="slidenum">
              <a:rPr lang="en-US" smtClean="0"/>
              <a:t>‹#›</a:t>
            </a:fld>
            <a:endParaRPr lang="en-US"/>
          </a:p>
        </p:txBody>
      </p:sp>
    </p:spTree>
    <p:extLst>
      <p:ext uri="{BB962C8B-B14F-4D97-AF65-F5344CB8AC3E}">
        <p14:creationId xmlns:p14="http://schemas.microsoft.com/office/powerpoint/2010/main" val="2401213329"/>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D8F3C2-5308-044A-9EC6-69913DB9061E}" type="datetimeFigureOut">
              <a:rPr lang="en-US" smtClean="0"/>
              <a:t>10/21/22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E607C2-F7EC-BC4D-819A-354E7D3BCD14}" type="slidenum">
              <a:rPr lang="en-US" smtClean="0"/>
              <a:t>‹#›</a:t>
            </a:fld>
            <a:endParaRPr lang="en-US"/>
          </a:p>
        </p:txBody>
      </p:sp>
    </p:spTree>
    <p:extLst>
      <p:ext uri="{BB962C8B-B14F-4D97-AF65-F5344CB8AC3E}">
        <p14:creationId xmlns:p14="http://schemas.microsoft.com/office/powerpoint/2010/main" val="2774357103"/>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D8F3C2-5308-044A-9EC6-69913DB9061E}" type="datetimeFigureOut">
              <a:rPr lang="en-US" smtClean="0"/>
              <a:t>10/21/22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E607C2-F7EC-BC4D-819A-354E7D3BCD14}" type="slidenum">
              <a:rPr lang="en-US" smtClean="0"/>
              <a:t>‹#›</a:t>
            </a:fld>
            <a:endParaRPr lang="en-US"/>
          </a:p>
        </p:txBody>
      </p:sp>
    </p:spTree>
    <p:extLst>
      <p:ext uri="{BB962C8B-B14F-4D97-AF65-F5344CB8AC3E}">
        <p14:creationId xmlns:p14="http://schemas.microsoft.com/office/powerpoint/2010/main" val="550031381"/>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8F3C2-5308-044A-9EC6-69913DB9061E}" type="datetimeFigureOut">
              <a:rPr lang="en-US" smtClean="0"/>
              <a:t>10/21/22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E607C2-F7EC-BC4D-819A-354E7D3BCD14}" type="slidenum">
              <a:rPr lang="en-US" smtClean="0"/>
              <a:t>‹#›</a:t>
            </a:fld>
            <a:endParaRPr lang="en-US"/>
          </a:p>
        </p:txBody>
      </p:sp>
    </p:spTree>
    <p:extLst>
      <p:ext uri="{BB962C8B-B14F-4D97-AF65-F5344CB8AC3E}">
        <p14:creationId xmlns:p14="http://schemas.microsoft.com/office/powerpoint/2010/main" val="327593134"/>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8D8F3C2-5308-044A-9EC6-69913DB9061E}" type="datetimeFigureOut">
              <a:rPr lang="en-US" smtClean="0"/>
              <a:t>10/21/22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607C2-F7EC-BC4D-819A-354E7D3BCD14}" type="slidenum">
              <a:rPr lang="en-US" smtClean="0"/>
              <a:t>‹#›</a:t>
            </a:fld>
            <a:endParaRPr lang="en-US"/>
          </a:p>
        </p:txBody>
      </p:sp>
    </p:spTree>
    <p:extLst>
      <p:ext uri="{BB962C8B-B14F-4D97-AF65-F5344CB8AC3E}">
        <p14:creationId xmlns:p14="http://schemas.microsoft.com/office/powerpoint/2010/main" val="962761678"/>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8D8F3C2-5308-044A-9EC6-69913DB9061E}" type="datetimeFigureOut">
              <a:rPr lang="en-US" smtClean="0"/>
              <a:t>10/21/22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E607C2-F7EC-BC4D-819A-354E7D3BCD14}" type="slidenum">
              <a:rPr lang="en-US" smtClean="0"/>
              <a:t>‹#›</a:t>
            </a:fld>
            <a:endParaRPr lang="en-US"/>
          </a:p>
        </p:txBody>
      </p:sp>
    </p:spTree>
    <p:extLst>
      <p:ext uri="{BB962C8B-B14F-4D97-AF65-F5344CB8AC3E}">
        <p14:creationId xmlns:p14="http://schemas.microsoft.com/office/powerpoint/2010/main" val="1957312930"/>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8D8F3C2-5308-044A-9EC6-69913DB9061E}" type="datetimeFigureOut">
              <a:rPr lang="en-US" smtClean="0"/>
              <a:t>10/21/22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3E607C2-F7EC-BC4D-819A-354E7D3BCD14}" type="slidenum">
              <a:rPr lang="en-US" smtClean="0"/>
              <a:t>‹#›</a:t>
            </a:fld>
            <a:endParaRPr lang="en-US"/>
          </a:p>
        </p:txBody>
      </p:sp>
    </p:spTree>
    <p:extLst>
      <p:ext uri="{BB962C8B-B14F-4D97-AF65-F5344CB8AC3E}">
        <p14:creationId xmlns:p14="http://schemas.microsoft.com/office/powerpoint/2010/main" val="750454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5D8F-3161-9646-B471-003E910CDC5F}"/>
              </a:ext>
            </a:extLst>
          </p:cNvPr>
          <p:cNvSpPr>
            <a:spLocks noGrp="1"/>
          </p:cNvSpPr>
          <p:nvPr>
            <p:ph type="ctrTitle"/>
          </p:nvPr>
        </p:nvSpPr>
        <p:spPr/>
        <p:txBody>
          <a:bodyPr/>
          <a:lstStyle/>
          <a:p>
            <a:r>
              <a:rPr lang="en-US" dirty="0"/>
              <a:t>Break The Cycle</a:t>
            </a:r>
          </a:p>
        </p:txBody>
      </p:sp>
      <p:sp>
        <p:nvSpPr>
          <p:cNvPr id="3" name="Subtitle 2">
            <a:extLst>
              <a:ext uri="{FF2B5EF4-FFF2-40B4-BE49-F238E27FC236}">
                <a16:creationId xmlns:a16="http://schemas.microsoft.com/office/drawing/2014/main" id="{2E78C9AA-C970-1F4E-99F3-8A5668D676C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D4B8F87-E0DE-3D4A-81BD-D57B8D15FFC7}"/>
              </a:ext>
            </a:extLst>
          </p:cNvPr>
          <p:cNvPicPr>
            <a:picLocks noChangeAspect="1"/>
          </p:cNvPicPr>
          <p:nvPr/>
        </p:nvPicPr>
        <p:blipFill>
          <a:blip r:embed="rId3"/>
          <a:stretch>
            <a:fillRect/>
          </a:stretch>
        </p:blipFill>
        <p:spPr>
          <a:xfrm>
            <a:off x="1059" y="0"/>
            <a:ext cx="9141881" cy="5715000"/>
          </a:xfrm>
          <a:prstGeom prst="rect">
            <a:avLst/>
          </a:prstGeom>
        </p:spPr>
      </p:pic>
    </p:spTree>
    <p:extLst>
      <p:ext uri="{BB962C8B-B14F-4D97-AF65-F5344CB8AC3E}">
        <p14:creationId xmlns:p14="http://schemas.microsoft.com/office/powerpoint/2010/main" val="2769693604"/>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C685-CF52-3449-84DB-AB1E654EAA7D}"/>
              </a:ext>
            </a:extLst>
          </p:cNvPr>
          <p:cNvSpPr>
            <a:spLocks noGrp="1"/>
          </p:cNvSpPr>
          <p:nvPr>
            <p:ph type="title"/>
          </p:nvPr>
        </p:nvSpPr>
        <p:spPr>
          <a:xfrm>
            <a:off x="963809" y="304271"/>
            <a:ext cx="7731305" cy="2696506"/>
          </a:xfrm>
        </p:spPr>
        <p:txBody>
          <a:bodyPr>
            <a:normAutofit/>
          </a:bodyPr>
          <a:lstStyle/>
          <a:p>
            <a:pPr algn="ctr"/>
            <a:r>
              <a:rPr lang="en-US" dirty="0">
                <a:solidFill>
                  <a:schemeClr val="bg1"/>
                </a:solidFill>
              </a:rPr>
              <a:t>Cycles Are Broken When</a:t>
            </a:r>
            <a:br>
              <a:rPr lang="en-US" dirty="0">
                <a:solidFill>
                  <a:schemeClr val="bg1"/>
                </a:solidFill>
              </a:rPr>
            </a:br>
            <a:r>
              <a:rPr lang="en-US" sz="5400" dirty="0">
                <a:solidFill>
                  <a:srgbClr val="AACC5A"/>
                </a:solidFill>
              </a:rPr>
              <a:t>We Follow Godly Leaders Pointing The Way Forward.</a:t>
            </a:r>
            <a:endParaRPr lang="en-US" sz="6000" dirty="0">
              <a:solidFill>
                <a:srgbClr val="AACC5A"/>
              </a:solidFill>
            </a:endParaRPr>
          </a:p>
        </p:txBody>
      </p:sp>
      <p:sp>
        <p:nvSpPr>
          <p:cNvPr id="3" name="Content Placeholder 2">
            <a:extLst>
              <a:ext uri="{FF2B5EF4-FFF2-40B4-BE49-F238E27FC236}">
                <a16:creationId xmlns:a16="http://schemas.microsoft.com/office/drawing/2014/main" id="{963EA9A4-8448-634D-98B4-E68854FA327A}"/>
              </a:ext>
            </a:extLst>
          </p:cNvPr>
          <p:cNvSpPr>
            <a:spLocks noGrp="1"/>
          </p:cNvSpPr>
          <p:nvPr>
            <p:ph idx="1"/>
          </p:nvPr>
        </p:nvSpPr>
        <p:spPr>
          <a:xfrm>
            <a:off x="1030310" y="3000777"/>
            <a:ext cx="7485040" cy="2146692"/>
          </a:xfrm>
        </p:spPr>
        <p:txBody>
          <a:bodyPr>
            <a:normAutofit/>
          </a:bodyPr>
          <a:lstStyle/>
          <a:p>
            <a:r>
              <a:rPr lang="en-US" dirty="0">
                <a:solidFill>
                  <a:schemeClr val="bg1"/>
                </a:solidFill>
              </a:rPr>
              <a:t>The Judges Pointed People To God. </a:t>
            </a:r>
            <a:br>
              <a:rPr lang="en-US" dirty="0">
                <a:solidFill>
                  <a:schemeClr val="bg1"/>
                </a:solidFill>
              </a:rPr>
            </a:br>
            <a:r>
              <a:rPr lang="en-US" dirty="0">
                <a:solidFill>
                  <a:schemeClr val="bg1"/>
                </a:solidFill>
              </a:rPr>
              <a:t>Judges 8:22-23, 11:27</a:t>
            </a:r>
          </a:p>
          <a:p>
            <a:r>
              <a:rPr lang="en-US" dirty="0">
                <a:solidFill>
                  <a:schemeClr val="bg1"/>
                </a:solidFill>
              </a:rPr>
              <a:t>The Judges Were Not Alone. The Role of Parents Is A Prominent Element In The Book.</a:t>
            </a:r>
            <a:br>
              <a:rPr lang="en-US" dirty="0">
                <a:solidFill>
                  <a:schemeClr val="bg1"/>
                </a:solidFill>
              </a:rPr>
            </a:br>
            <a:r>
              <a:rPr lang="en-US" dirty="0">
                <a:solidFill>
                  <a:schemeClr val="bg1"/>
                </a:solidFill>
              </a:rPr>
              <a:t>Judges 13:8, 14:3</a:t>
            </a:r>
          </a:p>
        </p:txBody>
      </p:sp>
    </p:spTree>
    <p:extLst>
      <p:ext uri="{BB962C8B-B14F-4D97-AF65-F5344CB8AC3E}">
        <p14:creationId xmlns:p14="http://schemas.microsoft.com/office/powerpoint/2010/main" val="392955784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0EC20-5468-774E-AF15-870D09B29CFC}"/>
              </a:ext>
            </a:extLst>
          </p:cNvPr>
          <p:cNvSpPr>
            <a:spLocks noGrp="1"/>
          </p:cNvSpPr>
          <p:nvPr>
            <p:ph type="title"/>
          </p:nvPr>
        </p:nvSpPr>
        <p:spPr>
          <a:xfrm>
            <a:off x="1030310" y="304271"/>
            <a:ext cx="7485040" cy="2721562"/>
          </a:xfrm>
        </p:spPr>
        <p:txBody>
          <a:bodyPr>
            <a:normAutofit/>
          </a:bodyPr>
          <a:lstStyle/>
          <a:p>
            <a:pPr algn="ctr"/>
            <a:r>
              <a:rPr lang="en-US" sz="4200" dirty="0">
                <a:solidFill>
                  <a:schemeClr val="bg1"/>
                </a:solidFill>
              </a:rPr>
              <a:t>But, They Kept Going Back.</a:t>
            </a:r>
            <a:br>
              <a:rPr lang="en-US" sz="4800" dirty="0">
                <a:solidFill>
                  <a:srgbClr val="AACC5A"/>
                </a:solidFill>
              </a:rPr>
            </a:br>
            <a:r>
              <a:rPr lang="en-US" sz="5200" dirty="0">
                <a:solidFill>
                  <a:srgbClr val="AACC5A"/>
                </a:solidFill>
              </a:rPr>
              <a:t>In Fact, Things Got Worse…</a:t>
            </a:r>
          </a:p>
        </p:txBody>
      </p:sp>
      <p:sp>
        <p:nvSpPr>
          <p:cNvPr id="4" name="Content Placeholder 3">
            <a:extLst>
              <a:ext uri="{FF2B5EF4-FFF2-40B4-BE49-F238E27FC236}">
                <a16:creationId xmlns:a16="http://schemas.microsoft.com/office/drawing/2014/main" id="{8BA831B1-EF32-2A45-8775-D36B5433D654}"/>
              </a:ext>
            </a:extLst>
          </p:cNvPr>
          <p:cNvSpPr>
            <a:spLocks noGrp="1"/>
          </p:cNvSpPr>
          <p:nvPr>
            <p:ph idx="1"/>
          </p:nvPr>
        </p:nvSpPr>
        <p:spPr>
          <a:xfrm>
            <a:off x="1030310" y="2793076"/>
            <a:ext cx="7485040" cy="2354393"/>
          </a:xfrm>
        </p:spPr>
        <p:txBody>
          <a:bodyPr/>
          <a:lstStyle/>
          <a:p>
            <a:pPr marL="0" indent="0" algn="ctr">
              <a:buNone/>
            </a:pPr>
            <a:r>
              <a:rPr lang="en-US" dirty="0">
                <a:solidFill>
                  <a:schemeClr val="bg1"/>
                </a:solidFill>
              </a:rPr>
              <a:t>“…and act more corruptly than their fathers…”</a:t>
            </a:r>
            <a:br>
              <a:rPr lang="en-US" dirty="0">
                <a:solidFill>
                  <a:schemeClr val="bg1"/>
                </a:solidFill>
              </a:rPr>
            </a:br>
            <a:r>
              <a:rPr lang="en-US" dirty="0">
                <a:solidFill>
                  <a:schemeClr val="bg1"/>
                </a:solidFill>
              </a:rPr>
              <a:t>Judges 2:19</a:t>
            </a:r>
          </a:p>
        </p:txBody>
      </p:sp>
    </p:spTree>
    <p:extLst>
      <p:ext uri="{BB962C8B-B14F-4D97-AF65-F5344CB8AC3E}">
        <p14:creationId xmlns:p14="http://schemas.microsoft.com/office/powerpoint/2010/main" val="1032565477"/>
      </p:ext>
    </p:extLst>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C685-CF52-3449-84DB-AB1E654EAA7D}"/>
              </a:ext>
            </a:extLst>
          </p:cNvPr>
          <p:cNvSpPr>
            <a:spLocks noGrp="1"/>
          </p:cNvSpPr>
          <p:nvPr>
            <p:ph type="title"/>
          </p:nvPr>
        </p:nvSpPr>
        <p:spPr>
          <a:xfrm>
            <a:off x="1030310" y="304271"/>
            <a:ext cx="7485040" cy="2696506"/>
          </a:xfrm>
        </p:spPr>
        <p:txBody>
          <a:bodyPr>
            <a:normAutofit/>
          </a:bodyPr>
          <a:lstStyle/>
          <a:p>
            <a:pPr algn="ctr"/>
            <a:r>
              <a:rPr lang="en-US" dirty="0">
                <a:solidFill>
                  <a:schemeClr val="bg1"/>
                </a:solidFill>
              </a:rPr>
              <a:t>Cycles </a:t>
            </a:r>
            <a:r>
              <a:rPr lang="en-US" i="1" dirty="0">
                <a:solidFill>
                  <a:schemeClr val="bg1"/>
                </a:solidFill>
              </a:rPr>
              <a:t>Remain</a:t>
            </a:r>
            <a:r>
              <a:rPr lang="en-US" dirty="0">
                <a:solidFill>
                  <a:schemeClr val="bg1"/>
                </a:solidFill>
              </a:rPr>
              <a:t> Broken When</a:t>
            </a:r>
            <a:br>
              <a:rPr lang="en-US" dirty="0">
                <a:solidFill>
                  <a:schemeClr val="bg1"/>
                </a:solidFill>
              </a:rPr>
            </a:br>
            <a:r>
              <a:rPr lang="en-US" sz="5400" dirty="0">
                <a:solidFill>
                  <a:srgbClr val="AACC5A"/>
                </a:solidFill>
              </a:rPr>
              <a:t>We Resist Temptation In Times of Peace.</a:t>
            </a:r>
            <a:endParaRPr lang="en-US" sz="6000" dirty="0">
              <a:solidFill>
                <a:srgbClr val="AACC5A"/>
              </a:solidFill>
            </a:endParaRPr>
          </a:p>
        </p:txBody>
      </p:sp>
      <p:sp>
        <p:nvSpPr>
          <p:cNvPr id="3" name="Content Placeholder 2">
            <a:extLst>
              <a:ext uri="{FF2B5EF4-FFF2-40B4-BE49-F238E27FC236}">
                <a16:creationId xmlns:a16="http://schemas.microsoft.com/office/drawing/2014/main" id="{963EA9A4-8448-634D-98B4-E68854FA327A}"/>
              </a:ext>
            </a:extLst>
          </p:cNvPr>
          <p:cNvSpPr>
            <a:spLocks noGrp="1"/>
          </p:cNvSpPr>
          <p:nvPr>
            <p:ph idx="1"/>
          </p:nvPr>
        </p:nvSpPr>
        <p:spPr>
          <a:xfrm>
            <a:off x="1030310" y="3000777"/>
            <a:ext cx="7485040" cy="2146692"/>
          </a:xfrm>
        </p:spPr>
        <p:txBody>
          <a:bodyPr>
            <a:normAutofit fontScale="92500" lnSpcReduction="20000"/>
          </a:bodyPr>
          <a:lstStyle/>
          <a:p>
            <a:r>
              <a:rPr lang="en-US" b="1" baseline="30000" dirty="0">
                <a:solidFill>
                  <a:schemeClr val="bg1"/>
                </a:solidFill>
              </a:rPr>
              <a:t>12 “</a:t>
            </a:r>
            <a:r>
              <a:rPr lang="en-US" dirty="0">
                <a:solidFill>
                  <a:schemeClr val="bg1"/>
                </a:solidFill>
              </a:rPr>
              <a:t>Therefore let him who thinks he stands take heed that he does not fall. </a:t>
            </a:r>
            <a:r>
              <a:rPr lang="en-US" b="1" baseline="30000" dirty="0">
                <a:solidFill>
                  <a:schemeClr val="bg1"/>
                </a:solidFill>
              </a:rPr>
              <a:t>13 </a:t>
            </a:r>
            <a:r>
              <a:rPr lang="en-US" dirty="0">
                <a:solidFill>
                  <a:schemeClr val="bg1"/>
                </a:solidFill>
              </a:rPr>
              <a:t>No temptation has overtaken you but such as is common to man; and God is faithful, who will not allow you to be tempted beyond what you are able, but with the temptation will provide the way of escape also, so that you will be able to endure it.” 1 Cor. 10:12-13</a:t>
            </a:r>
          </a:p>
        </p:txBody>
      </p:sp>
    </p:spTree>
    <p:extLst>
      <p:ext uri="{BB962C8B-B14F-4D97-AF65-F5344CB8AC3E}">
        <p14:creationId xmlns:p14="http://schemas.microsoft.com/office/powerpoint/2010/main" val="239926281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C685-CF52-3449-84DB-AB1E654EAA7D}"/>
              </a:ext>
            </a:extLst>
          </p:cNvPr>
          <p:cNvSpPr>
            <a:spLocks noGrp="1"/>
          </p:cNvSpPr>
          <p:nvPr>
            <p:ph type="title"/>
          </p:nvPr>
        </p:nvSpPr>
        <p:spPr>
          <a:xfrm>
            <a:off x="764767" y="370771"/>
            <a:ext cx="8163100" cy="2696506"/>
          </a:xfrm>
        </p:spPr>
        <p:txBody>
          <a:bodyPr>
            <a:normAutofit/>
          </a:bodyPr>
          <a:lstStyle/>
          <a:p>
            <a:pPr algn="ctr"/>
            <a:r>
              <a:rPr lang="en-US" dirty="0">
                <a:solidFill>
                  <a:schemeClr val="bg1"/>
                </a:solidFill>
              </a:rPr>
              <a:t>Cycles </a:t>
            </a:r>
            <a:r>
              <a:rPr lang="en-US" i="1" dirty="0">
                <a:solidFill>
                  <a:schemeClr val="bg1"/>
                </a:solidFill>
              </a:rPr>
              <a:t>Remain</a:t>
            </a:r>
            <a:r>
              <a:rPr lang="en-US" dirty="0">
                <a:solidFill>
                  <a:schemeClr val="bg1"/>
                </a:solidFill>
              </a:rPr>
              <a:t> Broken When</a:t>
            </a:r>
            <a:br>
              <a:rPr lang="en-US" dirty="0">
                <a:solidFill>
                  <a:schemeClr val="bg1"/>
                </a:solidFill>
              </a:rPr>
            </a:br>
            <a:r>
              <a:rPr lang="en-US" sz="5400" dirty="0">
                <a:solidFill>
                  <a:srgbClr val="AACC5A"/>
                </a:solidFill>
              </a:rPr>
              <a:t>We Exchange Our Standards</a:t>
            </a:r>
            <a:br>
              <a:rPr lang="en-US" sz="5400" dirty="0">
                <a:solidFill>
                  <a:srgbClr val="AACC5A"/>
                </a:solidFill>
              </a:rPr>
            </a:br>
            <a:r>
              <a:rPr lang="en-US" sz="5400" dirty="0">
                <a:solidFill>
                  <a:srgbClr val="AACC5A"/>
                </a:solidFill>
              </a:rPr>
              <a:t>For God’s Standards.</a:t>
            </a:r>
            <a:endParaRPr lang="en-US" sz="6000" dirty="0">
              <a:solidFill>
                <a:srgbClr val="AACC5A"/>
              </a:solidFill>
            </a:endParaRPr>
          </a:p>
        </p:txBody>
      </p:sp>
      <p:sp>
        <p:nvSpPr>
          <p:cNvPr id="3" name="Content Placeholder 2">
            <a:extLst>
              <a:ext uri="{FF2B5EF4-FFF2-40B4-BE49-F238E27FC236}">
                <a16:creationId xmlns:a16="http://schemas.microsoft.com/office/drawing/2014/main" id="{963EA9A4-8448-634D-98B4-E68854FA327A}"/>
              </a:ext>
            </a:extLst>
          </p:cNvPr>
          <p:cNvSpPr>
            <a:spLocks noGrp="1"/>
          </p:cNvSpPr>
          <p:nvPr>
            <p:ph idx="1"/>
          </p:nvPr>
        </p:nvSpPr>
        <p:spPr>
          <a:xfrm>
            <a:off x="1030310" y="3000777"/>
            <a:ext cx="7485040" cy="2146692"/>
          </a:xfrm>
        </p:spPr>
        <p:txBody>
          <a:bodyPr/>
          <a:lstStyle/>
          <a:p>
            <a:pPr algn="ctr"/>
            <a:r>
              <a:rPr lang="en-US" dirty="0">
                <a:solidFill>
                  <a:schemeClr val="bg1"/>
                </a:solidFill>
              </a:rPr>
              <a:t>“In those days there was no king in Israel;</a:t>
            </a:r>
            <a:br>
              <a:rPr lang="en-US" dirty="0">
                <a:solidFill>
                  <a:schemeClr val="bg1"/>
                </a:solidFill>
              </a:rPr>
            </a:br>
            <a:r>
              <a:rPr lang="en-US" dirty="0">
                <a:solidFill>
                  <a:schemeClr val="bg1"/>
                </a:solidFill>
              </a:rPr>
              <a:t>every man did what was right in his own eyes.”</a:t>
            </a:r>
            <a:br>
              <a:rPr lang="en-US" dirty="0">
                <a:solidFill>
                  <a:schemeClr val="bg1"/>
                </a:solidFill>
              </a:rPr>
            </a:br>
            <a:r>
              <a:rPr lang="en-US" dirty="0">
                <a:solidFill>
                  <a:schemeClr val="bg1"/>
                </a:solidFill>
              </a:rPr>
              <a:t>Judges 17:6, 18:1, 19:1, 21:25</a:t>
            </a:r>
          </a:p>
          <a:p>
            <a:pPr algn="ctr"/>
            <a:endParaRPr lang="en-US" dirty="0">
              <a:solidFill>
                <a:schemeClr val="bg1"/>
              </a:solidFill>
            </a:endParaRPr>
          </a:p>
        </p:txBody>
      </p:sp>
    </p:spTree>
    <p:extLst>
      <p:ext uri="{BB962C8B-B14F-4D97-AF65-F5344CB8AC3E}">
        <p14:creationId xmlns:p14="http://schemas.microsoft.com/office/powerpoint/2010/main" val="357174626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5D8F-3161-9646-B471-003E910CDC5F}"/>
              </a:ext>
            </a:extLst>
          </p:cNvPr>
          <p:cNvSpPr>
            <a:spLocks noGrp="1"/>
          </p:cNvSpPr>
          <p:nvPr>
            <p:ph type="ctrTitle"/>
          </p:nvPr>
        </p:nvSpPr>
        <p:spPr/>
        <p:txBody>
          <a:bodyPr/>
          <a:lstStyle/>
          <a:p>
            <a:r>
              <a:rPr lang="en-US" dirty="0"/>
              <a:t>Break The Cycle</a:t>
            </a:r>
          </a:p>
        </p:txBody>
      </p:sp>
      <p:sp>
        <p:nvSpPr>
          <p:cNvPr id="3" name="Subtitle 2">
            <a:extLst>
              <a:ext uri="{FF2B5EF4-FFF2-40B4-BE49-F238E27FC236}">
                <a16:creationId xmlns:a16="http://schemas.microsoft.com/office/drawing/2014/main" id="{2E78C9AA-C970-1F4E-99F3-8A5668D676C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D4B8F87-E0DE-3D4A-81BD-D57B8D15FFC7}"/>
              </a:ext>
            </a:extLst>
          </p:cNvPr>
          <p:cNvPicPr>
            <a:picLocks noChangeAspect="1"/>
          </p:cNvPicPr>
          <p:nvPr/>
        </p:nvPicPr>
        <p:blipFill>
          <a:blip r:embed="rId3"/>
          <a:stretch>
            <a:fillRect/>
          </a:stretch>
        </p:blipFill>
        <p:spPr>
          <a:xfrm>
            <a:off x="1059" y="0"/>
            <a:ext cx="9141881" cy="5715000"/>
          </a:xfrm>
          <a:prstGeom prst="rect">
            <a:avLst/>
          </a:prstGeom>
        </p:spPr>
      </p:pic>
    </p:spTree>
    <p:extLst>
      <p:ext uri="{BB962C8B-B14F-4D97-AF65-F5344CB8AC3E}">
        <p14:creationId xmlns:p14="http://schemas.microsoft.com/office/powerpoint/2010/main" val="689753592"/>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952B-2ECD-C141-9312-A373F746D7F4}"/>
              </a:ext>
            </a:extLst>
          </p:cNvPr>
          <p:cNvSpPr>
            <a:spLocks noGrp="1"/>
          </p:cNvSpPr>
          <p:nvPr>
            <p:ph type="title"/>
          </p:nvPr>
        </p:nvSpPr>
        <p:spPr>
          <a:xfrm>
            <a:off x="1030310" y="404023"/>
            <a:ext cx="7485040" cy="793009"/>
          </a:xfrm>
        </p:spPr>
        <p:txBody>
          <a:bodyPr/>
          <a:lstStyle/>
          <a:p>
            <a:pPr algn="ctr"/>
            <a:r>
              <a:rPr lang="en-US" dirty="0">
                <a:solidFill>
                  <a:schemeClr val="bg1"/>
                </a:solidFill>
              </a:rPr>
              <a:t>Judges 2:11-19</a:t>
            </a:r>
          </a:p>
        </p:txBody>
      </p:sp>
      <p:sp>
        <p:nvSpPr>
          <p:cNvPr id="3" name="Content Placeholder 2">
            <a:extLst>
              <a:ext uri="{FF2B5EF4-FFF2-40B4-BE49-F238E27FC236}">
                <a16:creationId xmlns:a16="http://schemas.microsoft.com/office/drawing/2014/main" id="{2AA66BF4-8EC6-9F4D-9FF3-E96ED05477EF}"/>
              </a:ext>
            </a:extLst>
          </p:cNvPr>
          <p:cNvSpPr>
            <a:spLocks noGrp="1"/>
          </p:cNvSpPr>
          <p:nvPr>
            <p:ph idx="1"/>
          </p:nvPr>
        </p:nvSpPr>
        <p:spPr>
          <a:xfrm>
            <a:off x="1030310" y="1288601"/>
            <a:ext cx="7831057" cy="4193646"/>
          </a:xfrm>
        </p:spPr>
        <p:txBody>
          <a:bodyPr>
            <a:noAutofit/>
          </a:bodyPr>
          <a:lstStyle/>
          <a:p>
            <a:r>
              <a:rPr lang="en-US" sz="2400" b="1" baseline="30000" dirty="0">
                <a:solidFill>
                  <a:schemeClr val="bg1"/>
                </a:solidFill>
              </a:rPr>
              <a:t>16 </a:t>
            </a:r>
            <a:r>
              <a:rPr lang="en-US" sz="2400" dirty="0">
                <a:solidFill>
                  <a:schemeClr val="bg1"/>
                </a:solidFill>
              </a:rPr>
              <a:t>Then </a:t>
            </a:r>
            <a:r>
              <a:rPr lang="en-US" sz="2400" u="sng" dirty="0">
                <a:solidFill>
                  <a:schemeClr val="bg1"/>
                </a:solidFill>
              </a:rPr>
              <a:t>the </a:t>
            </a:r>
            <a:r>
              <a:rPr lang="en-US" sz="2400" u="sng" cap="small" dirty="0">
                <a:solidFill>
                  <a:schemeClr val="bg1"/>
                </a:solidFill>
              </a:rPr>
              <a:t>Lord</a:t>
            </a:r>
            <a:r>
              <a:rPr lang="en-US" sz="2400" u="sng" dirty="0">
                <a:solidFill>
                  <a:schemeClr val="bg1"/>
                </a:solidFill>
              </a:rPr>
              <a:t> raised up judges who delivered them </a:t>
            </a:r>
            <a:r>
              <a:rPr lang="en-US" sz="2400" dirty="0">
                <a:solidFill>
                  <a:schemeClr val="bg1"/>
                </a:solidFill>
              </a:rPr>
              <a:t>from the hands of those who plundered them. </a:t>
            </a:r>
            <a:r>
              <a:rPr lang="en-US" sz="2400" b="1" baseline="30000" dirty="0">
                <a:solidFill>
                  <a:schemeClr val="bg1"/>
                </a:solidFill>
              </a:rPr>
              <a:t>17 </a:t>
            </a:r>
            <a:r>
              <a:rPr lang="en-US" sz="2400" dirty="0">
                <a:solidFill>
                  <a:schemeClr val="bg1"/>
                </a:solidFill>
              </a:rPr>
              <a:t>Yet they did not listen to their judges, for they played the harlot after other gods and bowed themselves down to them. </a:t>
            </a:r>
            <a:r>
              <a:rPr lang="en-US" sz="2400" u="sng" dirty="0">
                <a:solidFill>
                  <a:schemeClr val="bg1"/>
                </a:solidFill>
              </a:rPr>
              <a:t>They turned aside quickly from the way in which their fathers had walked in obeying the commandments of the </a:t>
            </a:r>
            <a:r>
              <a:rPr lang="en-US" sz="2400" u="sng" cap="small" dirty="0">
                <a:solidFill>
                  <a:schemeClr val="bg1"/>
                </a:solidFill>
              </a:rPr>
              <a:t>Lord</a:t>
            </a:r>
            <a:r>
              <a:rPr lang="en-US" sz="2400" dirty="0">
                <a:solidFill>
                  <a:schemeClr val="bg1"/>
                </a:solidFill>
              </a:rPr>
              <a:t>; they did not do as </a:t>
            </a:r>
            <a:r>
              <a:rPr lang="en-US" sz="2400" i="1" dirty="0">
                <a:solidFill>
                  <a:schemeClr val="bg1"/>
                </a:solidFill>
              </a:rPr>
              <a:t>their fathers</a:t>
            </a:r>
            <a:r>
              <a:rPr lang="en-US" sz="2400" dirty="0">
                <a:solidFill>
                  <a:schemeClr val="bg1"/>
                </a:solidFill>
              </a:rPr>
              <a:t>.</a:t>
            </a:r>
          </a:p>
          <a:p>
            <a:r>
              <a:rPr lang="en-US" sz="2400" dirty="0">
                <a:solidFill>
                  <a:schemeClr val="bg1"/>
                </a:solidFill>
              </a:rPr>
              <a:t> </a:t>
            </a:r>
            <a:r>
              <a:rPr lang="en-US" sz="2400" b="1" baseline="30000" dirty="0">
                <a:solidFill>
                  <a:schemeClr val="bg1"/>
                </a:solidFill>
              </a:rPr>
              <a:t>19 </a:t>
            </a:r>
            <a:r>
              <a:rPr lang="en-US" sz="2400" dirty="0">
                <a:solidFill>
                  <a:schemeClr val="bg1"/>
                </a:solidFill>
              </a:rPr>
              <a:t>But it came about </a:t>
            </a:r>
            <a:r>
              <a:rPr lang="en-US" sz="2400" u="sng" dirty="0">
                <a:solidFill>
                  <a:schemeClr val="bg1"/>
                </a:solidFill>
              </a:rPr>
              <a:t>when the judge died</a:t>
            </a:r>
            <a:r>
              <a:rPr lang="en-US" sz="2400" dirty="0">
                <a:solidFill>
                  <a:schemeClr val="bg1"/>
                </a:solidFill>
              </a:rPr>
              <a:t>, that they would turn back and act more corruptly than their fathers, in following other gods to serve them and bow down to them; they did not abandon their practices or their stubborn ways.</a:t>
            </a:r>
          </a:p>
        </p:txBody>
      </p:sp>
    </p:spTree>
    <p:extLst>
      <p:ext uri="{BB962C8B-B14F-4D97-AF65-F5344CB8AC3E}">
        <p14:creationId xmlns:p14="http://schemas.microsoft.com/office/powerpoint/2010/main" val="2380014471"/>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1FB24-344B-B742-8965-8F5D2B5795E1}"/>
              </a:ext>
            </a:extLst>
          </p:cNvPr>
          <p:cNvPicPr>
            <a:picLocks noChangeAspect="1"/>
          </p:cNvPicPr>
          <p:nvPr/>
        </p:nvPicPr>
        <p:blipFill>
          <a:blip r:embed="rId3"/>
          <a:stretch>
            <a:fillRect/>
          </a:stretch>
        </p:blipFill>
        <p:spPr>
          <a:xfrm>
            <a:off x="1893194" y="169023"/>
            <a:ext cx="5169924" cy="5188588"/>
          </a:xfrm>
          <a:prstGeom prst="rect">
            <a:avLst/>
          </a:prstGeom>
        </p:spPr>
      </p:pic>
      <p:sp>
        <p:nvSpPr>
          <p:cNvPr id="7" name="Rounded Rectangle 6">
            <a:extLst>
              <a:ext uri="{FF2B5EF4-FFF2-40B4-BE49-F238E27FC236}">
                <a16:creationId xmlns:a16="http://schemas.microsoft.com/office/drawing/2014/main" id="{BCA4B8FC-7DBF-9E47-B5F2-55035BAAF3A9}"/>
              </a:ext>
            </a:extLst>
          </p:cNvPr>
          <p:cNvSpPr/>
          <p:nvPr/>
        </p:nvSpPr>
        <p:spPr>
          <a:xfrm>
            <a:off x="182878" y="4759095"/>
            <a:ext cx="3075710" cy="76477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rgbClr val="AACC5A"/>
                </a:solidFill>
              </a:rPr>
              <a:t>Responsibility</a:t>
            </a:r>
            <a:endParaRPr lang="en-US" sz="2400" b="1" i="1" dirty="0">
              <a:solidFill>
                <a:srgbClr val="AACC5A"/>
              </a:solidFill>
            </a:endParaRPr>
          </a:p>
        </p:txBody>
      </p:sp>
    </p:spTree>
    <p:extLst>
      <p:ext uri="{BB962C8B-B14F-4D97-AF65-F5344CB8AC3E}">
        <p14:creationId xmlns:p14="http://schemas.microsoft.com/office/powerpoint/2010/main" val="171307872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6FEA9E-E268-F94F-A8B0-797BD3924E83}"/>
              </a:ext>
            </a:extLst>
          </p:cNvPr>
          <p:cNvPicPr>
            <a:picLocks noChangeAspect="1"/>
          </p:cNvPicPr>
          <p:nvPr/>
        </p:nvPicPr>
        <p:blipFill rotWithShape="1">
          <a:blip r:embed="rId3"/>
          <a:srcRect l="13803" r="14367"/>
          <a:stretch/>
        </p:blipFill>
        <p:spPr>
          <a:xfrm>
            <a:off x="1262130" y="309093"/>
            <a:ext cx="6568225" cy="5143500"/>
          </a:xfrm>
          <a:prstGeom prst="rect">
            <a:avLst/>
          </a:prstGeom>
        </p:spPr>
      </p:pic>
      <p:sp>
        <p:nvSpPr>
          <p:cNvPr id="4" name="Rounded Rectangle 3">
            <a:extLst>
              <a:ext uri="{FF2B5EF4-FFF2-40B4-BE49-F238E27FC236}">
                <a16:creationId xmlns:a16="http://schemas.microsoft.com/office/drawing/2014/main" id="{F398E03B-5414-8049-BCC0-6221371BB35D}"/>
              </a:ext>
            </a:extLst>
          </p:cNvPr>
          <p:cNvSpPr/>
          <p:nvPr/>
        </p:nvSpPr>
        <p:spPr>
          <a:xfrm>
            <a:off x="182878" y="4759095"/>
            <a:ext cx="3075710" cy="76477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rgbClr val="AACC5A"/>
                </a:solidFill>
              </a:rPr>
              <a:t>Responsibility</a:t>
            </a:r>
            <a:endParaRPr lang="en-US" sz="2400" b="1" i="1" dirty="0">
              <a:solidFill>
                <a:srgbClr val="AACC5A"/>
              </a:solidFill>
            </a:endParaRPr>
          </a:p>
        </p:txBody>
      </p:sp>
      <p:sp>
        <p:nvSpPr>
          <p:cNvPr id="5" name="Rounded Rectangle 4">
            <a:extLst>
              <a:ext uri="{FF2B5EF4-FFF2-40B4-BE49-F238E27FC236}">
                <a16:creationId xmlns:a16="http://schemas.microsoft.com/office/drawing/2014/main" id="{5759D539-DEDC-FA46-B606-3F85A16FEC3E}"/>
              </a:ext>
            </a:extLst>
          </p:cNvPr>
          <p:cNvSpPr/>
          <p:nvPr/>
        </p:nvSpPr>
        <p:spPr>
          <a:xfrm>
            <a:off x="3410987" y="4759095"/>
            <a:ext cx="2241668" cy="76477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rgbClr val="AACC5A"/>
                </a:solidFill>
              </a:rPr>
              <a:t>Action</a:t>
            </a:r>
            <a:endParaRPr lang="en-US" sz="2400" b="1" i="1" dirty="0">
              <a:solidFill>
                <a:srgbClr val="AACC5A"/>
              </a:solidFill>
            </a:endParaRPr>
          </a:p>
        </p:txBody>
      </p:sp>
    </p:spTree>
    <p:extLst>
      <p:ext uri="{BB962C8B-B14F-4D97-AF65-F5344CB8AC3E}">
        <p14:creationId xmlns:p14="http://schemas.microsoft.com/office/powerpoint/2010/main" val="385333376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7ECA8B-D0E9-9641-89F9-20B2BADCCC2F}"/>
              </a:ext>
            </a:extLst>
          </p:cNvPr>
          <p:cNvPicPr>
            <a:picLocks noChangeAspect="1"/>
          </p:cNvPicPr>
          <p:nvPr/>
        </p:nvPicPr>
        <p:blipFill>
          <a:blip r:embed="rId3"/>
          <a:stretch>
            <a:fillRect/>
          </a:stretch>
        </p:blipFill>
        <p:spPr>
          <a:xfrm>
            <a:off x="1004552" y="410515"/>
            <a:ext cx="7382009" cy="4921339"/>
          </a:xfrm>
          <a:prstGeom prst="rect">
            <a:avLst/>
          </a:prstGeom>
        </p:spPr>
      </p:pic>
      <p:sp>
        <p:nvSpPr>
          <p:cNvPr id="4" name="Rounded Rectangle 3">
            <a:extLst>
              <a:ext uri="{FF2B5EF4-FFF2-40B4-BE49-F238E27FC236}">
                <a16:creationId xmlns:a16="http://schemas.microsoft.com/office/drawing/2014/main" id="{5E594D20-3BF9-DD46-8CB5-616861FA6F0A}"/>
              </a:ext>
            </a:extLst>
          </p:cNvPr>
          <p:cNvSpPr/>
          <p:nvPr/>
        </p:nvSpPr>
        <p:spPr>
          <a:xfrm>
            <a:off x="182878" y="4759095"/>
            <a:ext cx="3075710" cy="76477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rgbClr val="AACC5A"/>
                </a:solidFill>
              </a:rPr>
              <a:t>Responsibility</a:t>
            </a:r>
            <a:endParaRPr lang="en-US" sz="2400" b="1" i="1" dirty="0">
              <a:solidFill>
                <a:srgbClr val="AACC5A"/>
              </a:solidFill>
            </a:endParaRPr>
          </a:p>
        </p:txBody>
      </p:sp>
      <p:sp>
        <p:nvSpPr>
          <p:cNvPr id="5" name="Rounded Rectangle 4">
            <a:extLst>
              <a:ext uri="{FF2B5EF4-FFF2-40B4-BE49-F238E27FC236}">
                <a16:creationId xmlns:a16="http://schemas.microsoft.com/office/drawing/2014/main" id="{A331CC69-52E8-1F42-BE00-F7629C3D0006}"/>
              </a:ext>
            </a:extLst>
          </p:cNvPr>
          <p:cNvSpPr/>
          <p:nvPr/>
        </p:nvSpPr>
        <p:spPr>
          <a:xfrm>
            <a:off x="3410987" y="4759095"/>
            <a:ext cx="2241668" cy="76477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rgbClr val="AACC5A"/>
                </a:solidFill>
              </a:rPr>
              <a:t>Action</a:t>
            </a:r>
            <a:endParaRPr lang="en-US" sz="2400" b="1" i="1" dirty="0">
              <a:solidFill>
                <a:srgbClr val="AACC5A"/>
              </a:solidFill>
            </a:endParaRPr>
          </a:p>
        </p:txBody>
      </p:sp>
      <p:sp>
        <p:nvSpPr>
          <p:cNvPr id="6" name="Rounded Rectangle 5">
            <a:extLst>
              <a:ext uri="{FF2B5EF4-FFF2-40B4-BE49-F238E27FC236}">
                <a16:creationId xmlns:a16="http://schemas.microsoft.com/office/drawing/2014/main" id="{49C7F908-8A84-6B4C-A0D7-D30D591A25B1}"/>
              </a:ext>
            </a:extLst>
          </p:cNvPr>
          <p:cNvSpPr/>
          <p:nvPr/>
        </p:nvSpPr>
        <p:spPr>
          <a:xfrm>
            <a:off x="5805053" y="4759095"/>
            <a:ext cx="3172691" cy="76477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rgbClr val="AACC5A"/>
                </a:solidFill>
              </a:rPr>
              <a:t>Leadership</a:t>
            </a:r>
            <a:endParaRPr lang="en-US" sz="2400" b="1" i="1" dirty="0">
              <a:solidFill>
                <a:srgbClr val="AACC5A"/>
              </a:solidFill>
            </a:endParaRPr>
          </a:p>
        </p:txBody>
      </p:sp>
    </p:spTree>
    <p:extLst>
      <p:ext uri="{BB962C8B-B14F-4D97-AF65-F5344CB8AC3E}">
        <p14:creationId xmlns:p14="http://schemas.microsoft.com/office/powerpoint/2010/main" val="406208022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C685-CF52-3449-84DB-AB1E654EAA7D}"/>
              </a:ext>
            </a:extLst>
          </p:cNvPr>
          <p:cNvSpPr>
            <a:spLocks noGrp="1"/>
          </p:cNvSpPr>
          <p:nvPr>
            <p:ph type="title"/>
          </p:nvPr>
        </p:nvSpPr>
        <p:spPr>
          <a:xfrm>
            <a:off x="1030310" y="304271"/>
            <a:ext cx="7485040" cy="2696506"/>
          </a:xfrm>
        </p:spPr>
        <p:txBody>
          <a:bodyPr>
            <a:normAutofit/>
          </a:bodyPr>
          <a:lstStyle/>
          <a:p>
            <a:pPr algn="ctr"/>
            <a:r>
              <a:rPr lang="en-US" dirty="0">
                <a:solidFill>
                  <a:schemeClr val="bg1"/>
                </a:solidFill>
              </a:rPr>
              <a:t>We Are Still Tested</a:t>
            </a:r>
            <a:br>
              <a:rPr lang="en-US" dirty="0">
                <a:solidFill>
                  <a:schemeClr val="bg1"/>
                </a:solidFill>
              </a:rPr>
            </a:br>
            <a:r>
              <a:rPr lang="en-US" sz="5400" dirty="0">
                <a:solidFill>
                  <a:srgbClr val="AACC5A"/>
                </a:solidFill>
              </a:rPr>
              <a:t>By The Land We Live In.</a:t>
            </a:r>
            <a:endParaRPr lang="en-US" sz="6000" dirty="0">
              <a:solidFill>
                <a:srgbClr val="AACC5A"/>
              </a:solidFill>
            </a:endParaRPr>
          </a:p>
        </p:txBody>
      </p:sp>
      <p:sp>
        <p:nvSpPr>
          <p:cNvPr id="3" name="Content Placeholder 2">
            <a:extLst>
              <a:ext uri="{FF2B5EF4-FFF2-40B4-BE49-F238E27FC236}">
                <a16:creationId xmlns:a16="http://schemas.microsoft.com/office/drawing/2014/main" id="{963EA9A4-8448-634D-98B4-E68854FA327A}"/>
              </a:ext>
            </a:extLst>
          </p:cNvPr>
          <p:cNvSpPr>
            <a:spLocks noGrp="1"/>
          </p:cNvSpPr>
          <p:nvPr>
            <p:ph idx="1"/>
          </p:nvPr>
        </p:nvSpPr>
        <p:spPr>
          <a:xfrm>
            <a:off x="1030310" y="2917651"/>
            <a:ext cx="7485040" cy="2552125"/>
          </a:xfrm>
        </p:spPr>
        <p:txBody>
          <a:bodyPr>
            <a:normAutofit fontScale="92500" lnSpcReduction="10000"/>
          </a:bodyPr>
          <a:lstStyle/>
          <a:p>
            <a:r>
              <a:rPr lang="en-US" b="1" baseline="30000" dirty="0">
                <a:solidFill>
                  <a:schemeClr val="bg1"/>
                </a:solidFill>
              </a:rPr>
              <a:t>21 “</a:t>
            </a:r>
            <a:r>
              <a:rPr lang="en-US" dirty="0">
                <a:solidFill>
                  <a:schemeClr val="bg1"/>
                </a:solidFill>
              </a:rPr>
              <a:t>I also will no longer drive out before them any of the nations which Joshua left when he died, </a:t>
            </a:r>
            <a:br>
              <a:rPr lang="en-US" dirty="0">
                <a:solidFill>
                  <a:schemeClr val="bg1"/>
                </a:solidFill>
              </a:rPr>
            </a:br>
            <a:r>
              <a:rPr lang="en-US" b="1" baseline="30000" dirty="0">
                <a:solidFill>
                  <a:schemeClr val="bg1"/>
                </a:solidFill>
              </a:rPr>
              <a:t>22 </a:t>
            </a:r>
            <a:r>
              <a:rPr lang="en-US" dirty="0">
                <a:solidFill>
                  <a:srgbClr val="AACC5A"/>
                </a:solidFill>
              </a:rPr>
              <a:t>in order to test Israel </a:t>
            </a:r>
            <a:r>
              <a:rPr lang="en-US" dirty="0">
                <a:solidFill>
                  <a:schemeClr val="bg1"/>
                </a:solidFill>
              </a:rPr>
              <a:t>by them, whether they will keep the way of the </a:t>
            </a:r>
            <a:r>
              <a:rPr lang="en-US" cap="small" dirty="0">
                <a:solidFill>
                  <a:schemeClr val="bg1"/>
                </a:solidFill>
              </a:rPr>
              <a:t>Lord</a:t>
            </a:r>
            <a:r>
              <a:rPr lang="en-US" dirty="0">
                <a:solidFill>
                  <a:schemeClr val="bg1"/>
                </a:solidFill>
              </a:rPr>
              <a:t> to walk in it as their fathers did, or not.” </a:t>
            </a:r>
            <a:r>
              <a:rPr lang="en-US" b="1" baseline="30000" dirty="0">
                <a:solidFill>
                  <a:schemeClr val="bg1"/>
                </a:solidFill>
              </a:rPr>
              <a:t>23 </a:t>
            </a:r>
            <a:r>
              <a:rPr lang="en-US" dirty="0">
                <a:solidFill>
                  <a:schemeClr val="bg1"/>
                </a:solidFill>
              </a:rPr>
              <a:t>So </a:t>
            </a:r>
            <a:r>
              <a:rPr lang="en-US" dirty="0">
                <a:solidFill>
                  <a:srgbClr val="AACC5A"/>
                </a:solidFill>
              </a:rPr>
              <a:t>the </a:t>
            </a:r>
            <a:r>
              <a:rPr lang="en-US" cap="small" dirty="0">
                <a:solidFill>
                  <a:srgbClr val="AACC5A"/>
                </a:solidFill>
              </a:rPr>
              <a:t>Lord</a:t>
            </a:r>
            <a:r>
              <a:rPr lang="en-US" dirty="0">
                <a:solidFill>
                  <a:srgbClr val="AACC5A"/>
                </a:solidFill>
              </a:rPr>
              <a:t> allowed those nations to remain</a:t>
            </a:r>
            <a:r>
              <a:rPr lang="en-US" dirty="0">
                <a:solidFill>
                  <a:schemeClr val="bg1"/>
                </a:solidFill>
              </a:rPr>
              <a:t>, not driving them out quickly; and He did not give them into the hand of Joshua.”</a:t>
            </a:r>
          </a:p>
        </p:txBody>
      </p:sp>
    </p:spTree>
    <p:extLst>
      <p:ext uri="{BB962C8B-B14F-4D97-AF65-F5344CB8AC3E}">
        <p14:creationId xmlns:p14="http://schemas.microsoft.com/office/powerpoint/2010/main" val="7962629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C685-CF52-3449-84DB-AB1E654EAA7D}"/>
              </a:ext>
            </a:extLst>
          </p:cNvPr>
          <p:cNvSpPr>
            <a:spLocks noGrp="1"/>
          </p:cNvSpPr>
          <p:nvPr>
            <p:ph type="title"/>
          </p:nvPr>
        </p:nvSpPr>
        <p:spPr>
          <a:xfrm>
            <a:off x="1030310" y="304271"/>
            <a:ext cx="7485040" cy="2696506"/>
          </a:xfrm>
        </p:spPr>
        <p:txBody>
          <a:bodyPr>
            <a:normAutofit/>
          </a:bodyPr>
          <a:lstStyle/>
          <a:p>
            <a:pPr algn="ctr"/>
            <a:r>
              <a:rPr lang="en-US" dirty="0">
                <a:solidFill>
                  <a:schemeClr val="bg1"/>
                </a:solidFill>
              </a:rPr>
              <a:t>Cycles Are Broken With The</a:t>
            </a:r>
            <a:br>
              <a:rPr lang="en-US" dirty="0">
                <a:solidFill>
                  <a:schemeClr val="bg1"/>
                </a:solidFill>
              </a:rPr>
            </a:br>
            <a:r>
              <a:rPr lang="en-US" sz="5400" dirty="0">
                <a:solidFill>
                  <a:srgbClr val="AACC5A"/>
                </a:solidFill>
              </a:rPr>
              <a:t>Strength of the Lord.</a:t>
            </a:r>
            <a:endParaRPr lang="en-US" sz="6000" dirty="0">
              <a:solidFill>
                <a:srgbClr val="AACC5A"/>
              </a:solidFill>
            </a:endParaRPr>
          </a:p>
        </p:txBody>
      </p:sp>
      <p:sp>
        <p:nvSpPr>
          <p:cNvPr id="3" name="Content Placeholder 2">
            <a:extLst>
              <a:ext uri="{FF2B5EF4-FFF2-40B4-BE49-F238E27FC236}">
                <a16:creationId xmlns:a16="http://schemas.microsoft.com/office/drawing/2014/main" id="{963EA9A4-8448-634D-98B4-E68854FA327A}"/>
              </a:ext>
            </a:extLst>
          </p:cNvPr>
          <p:cNvSpPr>
            <a:spLocks noGrp="1"/>
          </p:cNvSpPr>
          <p:nvPr>
            <p:ph idx="1"/>
          </p:nvPr>
        </p:nvSpPr>
        <p:spPr>
          <a:xfrm>
            <a:off x="1030310" y="2917651"/>
            <a:ext cx="7485040" cy="2552125"/>
          </a:xfrm>
        </p:spPr>
        <p:txBody>
          <a:bodyPr>
            <a:normAutofit fontScale="85000" lnSpcReduction="10000"/>
          </a:bodyPr>
          <a:lstStyle/>
          <a:p>
            <a:r>
              <a:rPr lang="en-US" b="1" baseline="30000" dirty="0">
                <a:solidFill>
                  <a:schemeClr val="bg1"/>
                </a:solidFill>
              </a:rPr>
              <a:t>32 “</a:t>
            </a:r>
            <a:r>
              <a:rPr lang="en-US" dirty="0">
                <a:solidFill>
                  <a:schemeClr val="bg1"/>
                </a:solidFill>
              </a:rPr>
              <a:t>And what more shall I say? For time will fail me if I tell of </a:t>
            </a:r>
            <a:r>
              <a:rPr lang="en-US" dirty="0">
                <a:solidFill>
                  <a:srgbClr val="AACC5A"/>
                </a:solidFill>
              </a:rPr>
              <a:t>Gideon, Barak, Samson, Jephthah, </a:t>
            </a:r>
            <a:r>
              <a:rPr lang="en-US" dirty="0">
                <a:solidFill>
                  <a:schemeClr val="bg1"/>
                </a:solidFill>
              </a:rPr>
              <a:t>of David and Samuel and the prophets, </a:t>
            </a:r>
            <a:r>
              <a:rPr lang="en-US" b="1" baseline="30000" dirty="0">
                <a:solidFill>
                  <a:schemeClr val="bg1"/>
                </a:solidFill>
              </a:rPr>
              <a:t>33 </a:t>
            </a:r>
            <a:r>
              <a:rPr lang="en-US" dirty="0">
                <a:solidFill>
                  <a:schemeClr val="bg1"/>
                </a:solidFill>
              </a:rPr>
              <a:t>who </a:t>
            </a:r>
            <a:r>
              <a:rPr lang="en-US" dirty="0">
                <a:solidFill>
                  <a:srgbClr val="AACC5A"/>
                </a:solidFill>
              </a:rPr>
              <a:t>by faith </a:t>
            </a:r>
            <a:r>
              <a:rPr lang="en-US" dirty="0">
                <a:solidFill>
                  <a:schemeClr val="bg1"/>
                </a:solidFill>
              </a:rPr>
              <a:t>conquered kingdoms, performed </a:t>
            </a:r>
            <a:r>
              <a:rPr lang="en-US" i="1" dirty="0">
                <a:solidFill>
                  <a:schemeClr val="bg1"/>
                </a:solidFill>
              </a:rPr>
              <a:t>acts of</a:t>
            </a:r>
            <a:r>
              <a:rPr lang="en-US" dirty="0">
                <a:solidFill>
                  <a:schemeClr val="bg1"/>
                </a:solidFill>
              </a:rPr>
              <a:t> righteousness, obtained promises, shut the mouths of lions, </a:t>
            </a:r>
            <a:r>
              <a:rPr lang="en-US" b="1" baseline="30000" dirty="0">
                <a:solidFill>
                  <a:schemeClr val="bg1"/>
                </a:solidFill>
              </a:rPr>
              <a:t>34 </a:t>
            </a:r>
            <a:r>
              <a:rPr lang="en-US" dirty="0">
                <a:solidFill>
                  <a:schemeClr val="bg1"/>
                </a:solidFill>
              </a:rPr>
              <a:t>quenched the power of fire, escaped the edge of the sword, </a:t>
            </a:r>
            <a:r>
              <a:rPr lang="en-US" dirty="0">
                <a:solidFill>
                  <a:srgbClr val="AACC5A"/>
                </a:solidFill>
              </a:rPr>
              <a:t>from weakness were made strong,</a:t>
            </a:r>
            <a:r>
              <a:rPr lang="en-US" dirty="0">
                <a:solidFill>
                  <a:schemeClr val="bg1"/>
                </a:solidFill>
              </a:rPr>
              <a:t> became mighty in war, put foreign armies to flight.” Hebrews 11:32-34</a:t>
            </a:r>
          </a:p>
        </p:txBody>
      </p:sp>
    </p:spTree>
    <p:extLst>
      <p:ext uri="{BB962C8B-B14F-4D97-AF65-F5344CB8AC3E}">
        <p14:creationId xmlns:p14="http://schemas.microsoft.com/office/powerpoint/2010/main" val="355911566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C685-CF52-3449-84DB-AB1E654EAA7D}"/>
              </a:ext>
            </a:extLst>
          </p:cNvPr>
          <p:cNvSpPr>
            <a:spLocks noGrp="1"/>
          </p:cNvSpPr>
          <p:nvPr>
            <p:ph type="title"/>
          </p:nvPr>
        </p:nvSpPr>
        <p:spPr>
          <a:xfrm>
            <a:off x="1030310" y="304271"/>
            <a:ext cx="7485040" cy="2696506"/>
          </a:xfrm>
        </p:spPr>
        <p:txBody>
          <a:bodyPr>
            <a:normAutofit/>
          </a:bodyPr>
          <a:lstStyle/>
          <a:p>
            <a:pPr algn="ctr"/>
            <a:r>
              <a:rPr lang="en-US" dirty="0">
                <a:solidFill>
                  <a:schemeClr val="bg1"/>
                </a:solidFill>
              </a:rPr>
              <a:t>Cycles Are Broken By</a:t>
            </a:r>
            <a:br>
              <a:rPr lang="en-US" dirty="0">
                <a:solidFill>
                  <a:schemeClr val="bg1"/>
                </a:solidFill>
              </a:rPr>
            </a:br>
            <a:r>
              <a:rPr lang="en-US" sz="5400" dirty="0">
                <a:solidFill>
                  <a:srgbClr val="AACC5A"/>
                </a:solidFill>
              </a:rPr>
              <a:t>People of Action.</a:t>
            </a:r>
            <a:endParaRPr lang="en-US" sz="6000" dirty="0">
              <a:solidFill>
                <a:srgbClr val="AACC5A"/>
              </a:solidFill>
            </a:endParaRPr>
          </a:p>
        </p:txBody>
      </p:sp>
      <p:sp>
        <p:nvSpPr>
          <p:cNvPr id="3" name="Content Placeholder 2">
            <a:extLst>
              <a:ext uri="{FF2B5EF4-FFF2-40B4-BE49-F238E27FC236}">
                <a16:creationId xmlns:a16="http://schemas.microsoft.com/office/drawing/2014/main" id="{963EA9A4-8448-634D-98B4-E68854FA327A}"/>
              </a:ext>
            </a:extLst>
          </p:cNvPr>
          <p:cNvSpPr>
            <a:spLocks noGrp="1"/>
          </p:cNvSpPr>
          <p:nvPr>
            <p:ph idx="1"/>
          </p:nvPr>
        </p:nvSpPr>
        <p:spPr>
          <a:xfrm>
            <a:off x="1030310" y="3000777"/>
            <a:ext cx="7485040" cy="2146692"/>
          </a:xfrm>
        </p:spPr>
        <p:txBody>
          <a:bodyPr/>
          <a:lstStyle/>
          <a:p>
            <a:r>
              <a:rPr lang="en-US" dirty="0">
                <a:solidFill>
                  <a:schemeClr val="bg1"/>
                </a:solidFill>
              </a:rPr>
              <a:t>Ready &amp; Willing To Act (Judges 4:4-9)</a:t>
            </a:r>
          </a:p>
          <a:p>
            <a:r>
              <a:rPr lang="en-US" dirty="0">
                <a:solidFill>
                  <a:schemeClr val="bg1"/>
                </a:solidFill>
              </a:rPr>
              <a:t>Take A Small Step (Judges 6:25-27)</a:t>
            </a:r>
          </a:p>
          <a:p>
            <a:r>
              <a:rPr lang="en-US" dirty="0">
                <a:solidFill>
                  <a:schemeClr val="bg1"/>
                </a:solidFill>
              </a:rPr>
              <a:t>Learn As You Go (Judges 7:16-22)</a:t>
            </a:r>
          </a:p>
          <a:p>
            <a:r>
              <a:rPr lang="en-US" dirty="0">
                <a:solidFill>
                  <a:schemeClr val="bg1"/>
                </a:solidFill>
              </a:rPr>
              <a:t>We Have “Judges” Available To Help (1 Cor. 6:4-6)</a:t>
            </a:r>
          </a:p>
        </p:txBody>
      </p:sp>
    </p:spTree>
    <p:extLst>
      <p:ext uri="{BB962C8B-B14F-4D97-AF65-F5344CB8AC3E}">
        <p14:creationId xmlns:p14="http://schemas.microsoft.com/office/powerpoint/2010/main" val="40642371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C685-CF52-3449-84DB-AB1E654EAA7D}"/>
              </a:ext>
            </a:extLst>
          </p:cNvPr>
          <p:cNvSpPr>
            <a:spLocks noGrp="1"/>
          </p:cNvSpPr>
          <p:nvPr>
            <p:ph type="title"/>
          </p:nvPr>
        </p:nvSpPr>
        <p:spPr>
          <a:xfrm>
            <a:off x="1030310" y="304271"/>
            <a:ext cx="7485040" cy="2696506"/>
          </a:xfrm>
        </p:spPr>
        <p:txBody>
          <a:bodyPr>
            <a:normAutofit/>
          </a:bodyPr>
          <a:lstStyle/>
          <a:p>
            <a:pPr algn="ctr"/>
            <a:r>
              <a:rPr lang="en-US" dirty="0">
                <a:solidFill>
                  <a:schemeClr val="bg1"/>
                </a:solidFill>
              </a:rPr>
              <a:t>Cycles Are Broken When</a:t>
            </a:r>
            <a:br>
              <a:rPr lang="en-US" dirty="0">
                <a:solidFill>
                  <a:schemeClr val="bg1"/>
                </a:solidFill>
              </a:rPr>
            </a:br>
            <a:r>
              <a:rPr lang="en-US" sz="5400" dirty="0">
                <a:solidFill>
                  <a:srgbClr val="AACC5A"/>
                </a:solidFill>
              </a:rPr>
              <a:t>The Preferred Future Weighs On Our Hearts.</a:t>
            </a:r>
            <a:endParaRPr lang="en-US" sz="6000" dirty="0">
              <a:solidFill>
                <a:srgbClr val="AACC5A"/>
              </a:solidFill>
            </a:endParaRPr>
          </a:p>
        </p:txBody>
      </p:sp>
      <p:sp>
        <p:nvSpPr>
          <p:cNvPr id="3" name="Content Placeholder 2">
            <a:extLst>
              <a:ext uri="{FF2B5EF4-FFF2-40B4-BE49-F238E27FC236}">
                <a16:creationId xmlns:a16="http://schemas.microsoft.com/office/drawing/2014/main" id="{963EA9A4-8448-634D-98B4-E68854FA327A}"/>
              </a:ext>
            </a:extLst>
          </p:cNvPr>
          <p:cNvSpPr>
            <a:spLocks noGrp="1"/>
          </p:cNvSpPr>
          <p:nvPr>
            <p:ph idx="1"/>
          </p:nvPr>
        </p:nvSpPr>
        <p:spPr>
          <a:xfrm>
            <a:off x="1030310" y="3000777"/>
            <a:ext cx="7485040" cy="2146692"/>
          </a:xfrm>
        </p:spPr>
        <p:txBody>
          <a:bodyPr/>
          <a:lstStyle/>
          <a:p>
            <a:r>
              <a:rPr lang="en-US" dirty="0">
                <a:solidFill>
                  <a:schemeClr val="bg1"/>
                </a:solidFill>
              </a:rPr>
              <a:t>“Then the sons of Israel cried out to the </a:t>
            </a:r>
            <a:r>
              <a:rPr lang="en-US" cap="small" dirty="0">
                <a:solidFill>
                  <a:schemeClr val="bg1"/>
                </a:solidFill>
              </a:rPr>
              <a:t>Lord</a:t>
            </a:r>
            <a:r>
              <a:rPr lang="en-US" dirty="0">
                <a:solidFill>
                  <a:schemeClr val="bg1"/>
                </a:solidFill>
              </a:rPr>
              <a:t>, saying, “We have sinned against You, for indeed, we have forsaken our God and served the Baals.”</a:t>
            </a:r>
            <a:br>
              <a:rPr lang="en-US" dirty="0">
                <a:solidFill>
                  <a:schemeClr val="bg1"/>
                </a:solidFill>
              </a:rPr>
            </a:br>
            <a:r>
              <a:rPr lang="en-US" dirty="0">
                <a:solidFill>
                  <a:schemeClr val="bg1"/>
                </a:solidFill>
              </a:rPr>
              <a:t>Judges 10:10</a:t>
            </a:r>
          </a:p>
        </p:txBody>
      </p:sp>
    </p:spTree>
    <p:extLst>
      <p:ext uri="{BB962C8B-B14F-4D97-AF65-F5344CB8AC3E}">
        <p14:creationId xmlns:p14="http://schemas.microsoft.com/office/powerpoint/2010/main" val="223054627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3218</TotalTime>
  <Words>1980</Words>
  <Application>Microsoft Macintosh PowerPoint</Application>
  <PresentationFormat>On-screen Show (16:10)</PresentationFormat>
  <Paragraphs>169</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Break The Cycle</vt:lpstr>
      <vt:lpstr>Judges 2:11-19</vt:lpstr>
      <vt:lpstr>PowerPoint Presentation</vt:lpstr>
      <vt:lpstr>PowerPoint Presentation</vt:lpstr>
      <vt:lpstr>PowerPoint Presentation</vt:lpstr>
      <vt:lpstr>We Are Still Tested By The Land We Live In.</vt:lpstr>
      <vt:lpstr>Cycles Are Broken With The Strength of the Lord.</vt:lpstr>
      <vt:lpstr>Cycles Are Broken By People of Action.</vt:lpstr>
      <vt:lpstr>Cycles Are Broken When The Preferred Future Weighs On Our Hearts.</vt:lpstr>
      <vt:lpstr>Cycles Are Broken When We Follow Godly Leaders Pointing The Way Forward.</vt:lpstr>
      <vt:lpstr>But, They Kept Going Back. In Fact, Things Got Worse…</vt:lpstr>
      <vt:lpstr>Cycles Remain Broken When We Resist Temptation In Times of Peace.</vt:lpstr>
      <vt:lpstr>Cycles Remain Broken When We Exchange Our Standards For God’s Standards.</vt:lpstr>
      <vt:lpstr>Break The Cycle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73</cp:revision>
  <dcterms:created xsi:type="dcterms:W3CDTF">2022-10-20T12:59:13Z</dcterms:created>
  <dcterms:modified xsi:type="dcterms:W3CDTF">2022-10-22T18:40:14Z</dcterms:modified>
</cp:coreProperties>
</file>