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0"/>
  </p:notesMasterIdLst>
  <p:sldIdLst>
    <p:sldId id="257" r:id="rId2"/>
    <p:sldId id="269" r:id="rId3"/>
    <p:sldId id="268" r:id="rId4"/>
    <p:sldId id="270" r:id="rId5"/>
    <p:sldId id="271" r:id="rId6"/>
    <p:sldId id="262" r:id="rId7"/>
    <p:sldId id="266" r:id="rId8"/>
    <p:sldId id="272" r:id="rId9"/>
  </p:sldIdLst>
  <p:sldSz cx="9144000" cy="5715000" type="screen16x10"/>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22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728"/>
    <p:restoredTop sz="66351"/>
  </p:normalViewPr>
  <p:slideViewPr>
    <p:cSldViewPr snapToGrid="0" snapToObjects="1">
      <p:cViewPr varScale="1">
        <p:scale>
          <a:sx n="54" d="100"/>
          <a:sy n="54" d="100"/>
        </p:scale>
        <p:origin x="156" y="52"/>
      </p:cViewPr>
      <p:guideLst/>
    </p:cSldViewPr>
  </p:slideViewPr>
  <p:notesTextViewPr>
    <p:cViewPr>
      <p:scale>
        <a:sx n="1" d="1"/>
        <a:sy n="1" d="1"/>
      </p:scale>
      <p:origin x="0" y="0"/>
    </p:cViewPr>
  </p:notesTextViewPr>
  <p:notesViewPr>
    <p:cSldViewPr snapToGrid="0" snapToObjects="1">
      <p:cViewPr varScale="1">
        <p:scale>
          <a:sx n="75" d="100"/>
          <a:sy n="75" d="100"/>
        </p:scale>
        <p:origin x="2000"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821E56-3CA5-9C46-B10D-9C7A5DB2560D}" type="datetimeFigureOut">
              <a:rPr lang="en-US" smtClean="0"/>
              <a:t>8/19/2022</a:t>
            </a:fld>
            <a:endParaRPr lang="en-US"/>
          </a:p>
        </p:txBody>
      </p:sp>
      <p:sp>
        <p:nvSpPr>
          <p:cNvPr id="4" name="Slide Image Placeholder 3"/>
          <p:cNvSpPr>
            <a:spLocks noGrp="1" noRot="1" noChangeAspect="1"/>
          </p:cNvSpPr>
          <p:nvPr>
            <p:ph type="sldImg" idx="2"/>
          </p:nvPr>
        </p:nvSpPr>
        <p:spPr>
          <a:xfrm>
            <a:off x="1368426" y="229394"/>
            <a:ext cx="4119562" cy="257505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04800" y="3033845"/>
            <a:ext cx="6096000" cy="5822288"/>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5926667" y="458788"/>
            <a:ext cx="929746" cy="458787"/>
          </a:xfrm>
          <a:prstGeom prst="rect">
            <a:avLst/>
          </a:prstGeom>
        </p:spPr>
        <p:txBody>
          <a:bodyPr vert="horz" lIns="91440" tIns="45720" rIns="91440" bIns="45720" rtlCol="0" anchor="b"/>
          <a:lstStyle>
            <a:lvl1pPr algn="r">
              <a:defRPr sz="1200"/>
            </a:lvl1pPr>
          </a:lstStyle>
          <a:p>
            <a:fld id="{97B11646-0AEC-2B4D-8A9B-21C432745273}" type="slidenum">
              <a:rPr lang="en-US" smtClean="0"/>
              <a:t>‹#›</a:t>
            </a:fld>
            <a:endParaRPr lang="en-US"/>
          </a:p>
        </p:txBody>
      </p:sp>
    </p:spTree>
    <p:extLst>
      <p:ext uri="{BB962C8B-B14F-4D97-AF65-F5344CB8AC3E}">
        <p14:creationId xmlns:p14="http://schemas.microsoft.com/office/powerpoint/2010/main" val="238876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biblegateway.com/passage/?search=hebrews+11&amp;version=NASB1995#fen-NASB1995-30199q"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biblegateway.com/passage/?search=hebrews+11&amp;version=NASB1995#fen-NASB1995-30199q"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68425" y="230188"/>
            <a:ext cx="4119563" cy="2574925"/>
          </a:xfrm>
        </p:spPr>
      </p:sp>
      <p:sp>
        <p:nvSpPr>
          <p:cNvPr id="3" name="Notes Placeholder 2"/>
          <p:cNvSpPr>
            <a:spLocks noGrp="1"/>
          </p:cNvSpPr>
          <p:nvPr>
            <p:ph type="body" idx="1"/>
          </p:nvPr>
        </p:nvSpPr>
        <p:spPr/>
        <p:txBody>
          <a:bodyPr/>
          <a:lstStyle/>
          <a:p>
            <a:pPr algn="l" rtl="0"/>
            <a:r>
              <a:rPr lang="en-US" dirty="0"/>
              <a:t>Hebreos 11:24-26 resume la vida de Moisés al señalar una visión increíble y una elección increíble que hizo Moisés... Moisés no fue cegado por la riqueza de la tierra de Egipto... Él sabía que allí</a:t>
            </a:r>
            <a:r>
              <a:rPr lang="en-US"/>
              <a:t>era mas…</a:t>
            </a:r>
            <a:endParaRPr lang="en-US" dirty="0"/>
          </a:p>
          <a:p>
            <a:pPr algn="l" rtl="0"/>
            <a:endParaRPr lang="en-US" dirty="0"/>
          </a:p>
          <a:p>
            <a:pPr algn="l" rtl="0"/>
            <a:r>
              <a:rPr lang="en-US" sz="1200" b="1" i="0" kern="1200" baseline="30000" dirty="0">
                <a:solidFill>
                  <a:schemeClr val="tx1"/>
                </a:solidFill>
                <a:effectLst/>
                <a:latin typeface="+mn-lt"/>
                <a:ea typeface="+mn-ea"/>
                <a:cs typeface="+mn-cs"/>
              </a:rPr>
              <a:t>24</a:t>
            </a:r>
            <a:r>
              <a:rPr lang="en-US" sz="1200" b="0" i="0" kern="1200" dirty="0">
                <a:solidFill>
                  <a:schemeClr val="tx1"/>
                </a:solidFill>
                <a:effectLst/>
                <a:latin typeface="+mn-lt"/>
                <a:ea typeface="+mn-ea"/>
                <a:cs typeface="+mn-cs"/>
              </a:rPr>
              <a:t>Por la fe Moisés, siendo ya grande, rehusó ser llamado hijo de la hija de Faraón,</a:t>
            </a:r>
            <a:r>
              <a:rPr lang="en-US" sz="1200" b="1" i="0" kern="1200" baseline="30000" dirty="0">
                <a:solidFill>
                  <a:schemeClr val="tx1"/>
                </a:solidFill>
                <a:effectLst/>
                <a:latin typeface="+mn-lt"/>
                <a:ea typeface="+mn-ea"/>
                <a:cs typeface="+mn-cs"/>
              </a:rPr>
              <a:t>25</a:t>
            </a:r>
            <a:r>
              <a:rPr lang="en-US" sz="1200" b="0" i="0" kern="1200" dirty="0">
                <a:solidFill>
                  <a:schemeClr val="tx1"/>
                </a:solidFill>
                <a:effectLst/>
                <a:latin typeface="+mn-lt"/>
                <a:ea typeface="+mn-ea"/>
                <a:cs typeface="+mn-cs"/>
              </a:rPr>
              <a:t>escogiendo antes ser maltratado con el pueblo de Dios que gozar de los placeres pasajeros del pecado,</a:t>
            </a:r>
            <a:r>
              <a:rPr lang="en-US" sz="1200" b="1" i="0" kern="1200" baseline="30000" dirty="0">
                <a:solidFill>
                  <a:schemeClr val="tx1"/>
                </a:solidFill>
                <a:effectLst/>
                <a:latin typeface="+mn-lt"/>
                <a:ea typeface="+mn-ea"/>
                <a:cs typeface="+mn-cs"/>
              </a:rPr>
              <a:t>26</a:t>
            </a:r>
            <a:r>
              <a:rPr lang="en-US" sz="1200" b="0" i="0" kern="1200" dirty="0">
                <a:solidFill>
                  <a:schemeClr val="tx1"/>
                </a:solidFill>
                <a:effectLst/>
                <a:latin typeface="+mn-lt"/>
                <a:ea typeface="+mn-ea"/>
                <a:cs typeface="+mn-cs"/>
              </a:rPr>
              <a:t>teniendo en cuenta el reproche de</a:t>
            </a:r>
            <a:r>
              <a:rPr lang="en-US" sz="1200" b="0" i="0" kern="1200" baseline="30000" dirty="0">
                <a:solidFill>
                  <a:schemeClr val="tx1"/>
                </a:solidFill>
                <a:effectLst/>
                <a:latin typeface="+mn-lt"/>
                <a:ea typeface="+mn-ea"/>
                <a:cs typeface="+mn-cs"/>
              </a:rPr>
              <a:t>[</a:t>
            </a:r>
            <a:r>
              <a:rPr lang="en-US" sz="1200" b="0" i="0" kern="1200" baseline="30000" dirty="0">
                <a:solidFill>
                  <a:schemeClr val="tx1"/>
                </a:solidFill>
                <a:effectLst/>
                <a:latin typeface="+mn-lt"/>
                <a:ea typeface="+mn-ea"/>
                <a:cs typeface="+mn-cs"/>
                <a:hlinkClick r:id="rId3" tooltip="See footnote q"/>
              </a:rPr>
              <a:t>q</a:t>
            </a:r>
            <a:r>
              <a:rPr lang="en-US" sz="1200" b="0" i="0" kern="1200" baseline="300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Cristo mayores riquezas que los tesoros de Egipto; porque estaba mirando a la recompensa.</a:t>
            </a:r>
            <a:endParaRPr lang="en-US" dirty="0"/>
          </a:p>
          <a:p>
            <a:pPr algn="l" rtl="0"/>
            <a:endParaRPr lang="en-US" dirty="0"/>
          </a:p>
          <a:p>
            <a:pPr algn="l" rtl="0"/>
            <a:endParaRPr lang="en-US" dirty="0"/>
          </a:p>
          <a:p>
            <a:pPr algn="l" rtl="0"/>
            <a:endParaRPr lang="en-US" dirty="0"/>
          </a:p>
          <a:p>
            <a:pPr algn="l" rtl="0"/>
            <a:r>
              <a:rPr lang="en-US" dirty="0"/>
              <a:t>En los capítulos 1 y 2 queda claro que los hijos de Israel son</a:t>
            </a:r>
            <a:r>
              <a:rPr lang="en-US" dirty="0" err="1"/>
              <a:t>falsificadores</a:t>
            </a:r>
            <a:r>
              <a:rPr lang="en-US" dirty="0"/>
              <a:t>….</a:t>
            </a:r>
          </a:p>
        </p:txBody>
      </p:sp>
      <p:sp>
        <p:nvSpPr>
          <p:cNvPr id="4" name="Slide Number Placeholder 3"/>
          <p:cNvSpPr>
            <a:spLocks noGrp="1"/>
          </p:cNvSpPr>
          <p:nvPr>
            <p:ph type="sldNum" sz="quarter" idx="5"/>
          </p:nvPr>
        </p:nvSpPr>
        <p:spPr/>
        <p:txBody>
          <a:bodyPr/>
          <a:lstStyle/>
          <a:p>
            <a:pPr algn="l" rtl="0"/>
            <a:fld id="{97B11646-0AEC-2B4D-8A9B-21C432745273}" type="slidenum">
              <a:rPr lang="en-US" smtClean="0"/>
              <a:t>1</a:t>
            </a:fld>
            <a:endParaRPr lang="en-US"/>
          </a:p>
        </p:txBody>
      </p:sp>
    </p:spTree>
    <p:extLst>
      <p:ext uri="{BB962C8B-B14F-4D97-AF65-F5344CB8AC3E}">
        <p14:creationId xmlns:p14="http://schemas.microsoft.com/office/powerpoint/2010/main" val="3937979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68425" y="230188"/>
            <a:ext cx="4119563" cy="2574925"/>
          </a:xfrm>
        </p:spPr>
      </p:sp>
      <p:sp>
        <p:nvSpPr>
          <p:cNvPr id="3" name="Notes Placeholder 2"/>
          <p:cNvSpPr>
            <a:spLocks noGrp="1"/>
          </p:cNvSpPr>
          <p:nvPr>
            <p:ph type="body" idx="1"/>
          </p:nvPr>
        </p:nvSpPr>
        <p:spPr/>
        <p:txBody>
          <a:bodyPr/>
          <a:lstStyle/>
          <a:p>
            <a:pPr algn="l" rtl="0"/>
            <a:r>
              <a:rPr lang="en-US" dirty="0"/>
              <a:t>** Podemos ser mucho más que las etiquetas que la sociedad nos pone.</a:t>
            </a:r>
          </a:p>
          <a:p>
            <a:pPr algn="l" rtl="0"/>
            <a:r>
              <a:rPr lang="en-US" dirty="0"/>
              <a:t>** Nos define mucho más que nuestra familia, raza o riqueza.</a:t>
            </a:r>
          </a:p>
          <a:p>
            <a:pPr algn="l" rtl="0"/>
            <a:endParaRPr lang="en-US" dirty="0"/>
          </a:p>
          <a:p>
            <a:pPr algn="l" rtl="0"/>
            <a:r>
              <a:rPr lang="en-US" dirty="0"/>
              <a:t>Dios está llamando a Moisés y colocándolo en un papel más significativo y honorable, que el que Moisés podría lograr en Egipto, en Madián o en cualquier lugar sin Dios.</a:t>
            </a:r>
          </a:p>
          <a:p>
            <a:pPr algn="l" rtl="0"/>
            <a:endParaRPr lang="en-US" dirty="0"/>
          </a:p>
          <a:p>
            <a:pPr algn="l" rtl="0"/>
            <a:endParaRPr lang="en-US" dirty="0"/>
          </a:p>
          <a:p>
            <a:pPr algn="l" rtl="0"/>
            <a:endParaRPr lang="en-US" dirty="0"/>
          </a:p>
          <a:p>
            <a:pPr algn="l" rtl="0"/>
            <a:r>
              <a:rPr lang="en-US" dirty="0"/>
              <a:t>Es obvio en el capítulo 1 que los israelitas son extranjeros en tierra extranjera.</a:t>
            </a:r>
          </a:p>
          <a:p>
            <a:pPr algn="l" rtl="0"/>
            <a:r>
              <a:rPr lang="en-US" dirty="0"/>
              <a:t>Ellos son abusados. Están esclavizados. Son ejecutados.</a:t>
            </a:r>
          </a:p>
          <a:p>
            <a:pPr algn="l" rtl="0"/>
            <a:endParaRPr lang="en-US" dirty="0"/>
          </a:p>
          <a:p>
            <a:pPr algn="l" rtl="0"/>
            <a:r>
              <a:rPr lang="en-US" dirty="0"/>
              <a:t>Y para Moisés, no podría ser más claro que esto es personal. No importa adónde vaya, no encaja del todo.</a:t>
            </a:r>
          </a:p>
          <a:p>
            <a:pPr algn="l" rtl="0"/>
            <a:endParaRPr lang="en-US" dirty="0"/>
          </a:p>
          <a:p>
            <a:pPr algn="l" rtl="0"/>
            <a:r>
              <a:rPr lang="en-US" dirty="0"/>
              <a:t>El Señor ve una obra maestra: Dios ha estado moldeando, guiando, madurando y desarrollando a Moisés para este momento.</a:t>
            </a:r>
          </a:p>
          <a:p>
            <a:pPr algn="l" rtl="0"/>
            <a:r>
              <a:rPr lang="en-US" dirty="0"/>
              <a:t>Perfectamente preparado para sobresalir en formas que Moisés aún no ha imaginado.</a:t>
            </a:r>
          </a:p>
          <a:p>
            <a:pPr algn="l" rtl="0"/>
            <a:endParaRPr lang="en-US" dirty="0"/>
          </a:p>
          <a:p>
            <a:pPr algn="l" rtl="0"/>
            <a:r>
              <a:rPr lang="en-US" dirty="0"/>
              <a:t>El Señor le está mostrando a Moisés a dónde pertenece, y está haciendo más que cuidar ovejas.</a:t>
            </a:r>
          </a:p>
          <a:p>
            <a:pPr algn="l" rtl="0"/>
            <a:endParaRPr lang="en-US" dirty="0"/>
          </a:p>
          <a:p>
            <a:pPr algn="l" rtl="0"/>
            <a:r>
              <a:rPr lang="en-US" dirty="0"/>
              <a:t>¡TÚ Y YO PERTENECEMOS A LA FAMILIA DE DIOS! ÉL nos quiere cerca de Él y sirviéndole.</a:t>
            </a:r>
          </a:p>
          <a:p>
            <a:pPr algn="l" rtl="0"/>
            <a:endParaRPr lang="en-US" dirty="0"/>
          </a:p>
          <a:p>
            <a:pPr algn="l" rtl="0"/>
            <a:r>
              <a:rPr lang="en-US" dirty="0"/>
              <a:t>Cuando estamos escuchando a Dios, siguiendo Sus planes, no hay mejor lugar.</a:t>
            </a:r>
          </a:p>
        </p:txBody>
      </p:sp>
      <p:sp>
        <p:nvSpPr>
          <p:cNvPr id="4" name="Slide Number Placeholder 3"/>
          <p:cNvSpPr>
            <a:spLocks noGrp="1"/>
          </p:cNvSpPr>
          <p:nvPr>
            <p:ph type="sldNum" sz="quarter" idx="5"/>
          </p:nvPr>
        </p:nvSpPr>
        <p:spPr/>
        <p:txBody>
          <a:bodyPr/>
          <a:lstStyle/>
          <a:p>
            <a:pPr algn="l" rtl="0"/>
            <a:fld id="{97B11646-0AEC-2B4D-8A9B-21C432745273}" type="slidenum">
              <a:rPr lang="en-US" smtClean="0"/>
              <a:t>2</a:t>
            </a:fld>
            <a:endParaRPr lang="en-US"/>
          </a:p>
        </p:txBody>
      </p:sp>
    </p:spTree>
    <p:extLst>
      <p:ext uri="{BB962C8B-B14F-4D97-AF65-F5344CB8AC3E}">
        <p14:creationId xmlns:p14="http://schemas.microsoft.com/office/powerpoint/2010/main" val="1800905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68425" y="230188"/>
            <a:ext cx="4119563" cy="2574925"/>
          </a:xfrm>
        </p:spPr>
      </p:sp>
      <p:sp>
        <p:nvSpPr>
          <p:cNvPr id="3" name="Notes Placeholder 2"/>
          <p:cNvSpPr>
            <a:spLocks noGrp="1"/>
          </p:cNvSpPr>
          <p:nvPr>
            <p:ph type="body" idx="1"/>
          </p:nvPr>
        </p:nvSpPr>
        <p:spPr/>
        <p:txBody>
          <a:bodyPr/>
          <a:lstStyle/>
          <a:p>
            <a:pPr algn="l" rtl="0"/>
            <a:r>
              <a:rPr lang="en-US" dirty="0"/>
              <a:t>No estoy usando la palabra "wow" para ser casual. Cuando uso esta palabra lo que quiero decir es: Esto excede mi</a:t>
            </a:r>
            <a:r>
              <a:rPr lang="en-US" dirty="0" err="1"/>
              <a:t>expectativas</a:t>
            </a:r>
            <a:r>
              <a:rPr lang="en-US" dirty="0"/>
              <a:t>. En un contexto de servicio al cliente, ha sido cliente en un negocio que lo dejó sintiéndose mediocre, sobre la comida, el producto o lo que sea. Pero también has sido un cliente que te hizo pensar: Wow, realmente fueron los 2</a:t>
            </a:r>
            <a:r>
              <a:rPr lang="en-US" baseline="30000" dirty="0"/>
              <a:t>Dakota del Norte</a:t>
            </a:r>
            <a:r>
              <a:rPr lang="en-US" dirty="0"/>
              <a:t>Milla. O Wow, esa comida fue increíble.</a:t>
            </a:r>
          </a:p>
          <a:p>
            <a:pPr algn="l" rtl="0"/>
            <a:endParaRPr lang="en-US" dirty="0"/>
          </a:p>
          <a:p>
            <a:pPr algn="l" rtl="0"/>
            <a:r>
              <a:rPr lang="en-US" dirty="0"/>
              <a:t>Wow solo está relacionado con superar nuestras expectativas. Y cuando Moisés habló con Dios – Él ya sabía “acerca” del SEÑOR. Fue criado y se le enseñó “acerca de” Dios, pero escuchar “acerca de” Dios y escuchar DE DIOS son diferentes. Cuando Moisés interactúa con DIOS en la </a:t>
            </a:r>
            <a:r>
              <a:rPr lang="en-US" dirty="0" err="1"/>
              <a:t>zarza</a:t>
            </a:r>
            <a:r>
              <a:rPr lang="en-US" dirty="0"/>
              <a:t> </a:t>
            </a:r>
            <a:r>
              <a:rPr lang="en-US" dirty="0" err="1" smtClean="0"/>
              <a:t>ardiendo</a:t>
            </a:r>
            <a:r>
              <a:rPr lang="en-US" dirty="0" smtClean="0"/>
              <a:t>, </a:t>
            </a:r>
            <a:r>
              <a:rPr lang="en-US" dirty="0"/>
              <a:t>sea lo que sea que esperaba que Dios fuera, ¡DIOS ES MÁS!</a:t>
            </a:r>
          </a:p>
          <a:p>
            <a:pPr algn="l" rtl="0"/>
            <a:endParaRPr lang="en-US" dirty="0"/>
          </a:p>
          <a:p>
            <a:pPr algn="l" rtl="0"/>
            <a:r>
              <a:rPr lang="en-US" dirty="0"/>
              <a:t>MÁS SANTO – Tan santo que ni siquiera puedes acercarte a él sin hacer algo para reconocer Su Santidad. Tan santo que el mismo terreno donde Él realiza este milagro debe ser tratado de manera diferente. Esta es la VERDADERA Santidad.</a:t>
            </a:r>
          </a:p>
          <a:p>
            <a:pPr algn="l" rtl="0"/>
            <a:endParaRPr lang="en-US" dirty="0"/>
          </a:p>
          <a:p>
            <a:pPr algn="l" rtl="0"/>
            <a:r>
              <a:rPr lang="en-US" dirty="0"/>
              <a:t>MÁS FIEL – Él siempre es fiel. Él recuerda cada promesa a cada persona.</a:t>
            </a:r>
          </a:p>
          <a:p>
            <a:pPr algn="l" rtl="0"/>
            <a:endParaRPr lang="en-US" dirty="0"/>
          </a:p>
          <a:p>
            <a:pPr algn="l" rtl="0"/>
            <a:r>
              <a:rPr lang="en-US" dirty="0"/>
              <a:t>MÁS INFINITO – Lo era. Él es. Él está por venir. No podemos comprender completamente el alcance de Su presencia.</a:t>
            </a:r>
          </a:p>
          <a:p>
            <a:pPr algn="l" rtl="0"/>
            <a:endParaRPr lang="en-US" dirty="0"/>
          </a:p>
          <a:p>
            <a:pPr algn="l" rtl="0"/>
            <a:r>
              <a:rPr lang="en-US" dirty="0"/>
              <a:t>MÁS FAMILIAR CON NOSOTROS – Conoce nuestro nombre (3:4). Él conoce nuestro futuro (3:16-22). Él conoce a nuestra familia (4:14).</a:t>
            </a:r>
          </a:p>
          <a:p>
            <a:pPr algn="l" rtl="0"/>
            <a:endParaRPr lang="en-US" dirty="0"/>
          </a:p>
          <a:p>
            <a:pPr algn="l" rtl="0"/>
            <a:r>
              <a:rPr lang="en-US" dirty="0"/>
              <a:t>Él es más asombroso. Más majestuoso. Más miedo inspirador. Mas paciente. Más – TODO lo que podría ser capturado en palabras.</a:t>
            </a:r>
          </a:p>
          <a:p>
            <a:pPr algn="l" rtl="0"/>
            <a:endParaRPr lang="en-US" dirty="0"/>
          </a:p>
          <a:p>
            <a:pPr algn="l" rtl="0"/>
            <a:endParaRPr lang="en-US" dirty="0"/>
          </a:p>
          <a:p>
            <a:pPr algn="l" rtl="0"/>
            <a:r>
              <a:rPr lang="en-US" dirty="0"/>
              <a:t>el es fascinante</a:t>
            </a:r>
          </a:p>
          <a:p>
            <a:pPr algn="l" rtl="0"/>
            <a:r>
              <a:rPr lang="en-US" dirty="0"/>
              <a:t>el es santo</a:t>
            </a:r>
          </a:p>
          <a:p>
            <a:pPr algn="l" rtl="0"/>
            <a:r>
              <a:rPr lang="en-US" dirty="0"/>
              <a:t>Él ve nuestro sufrimiento</a:t>
            </a:r>
          </a:p>
          <a:p>
            <a:pPr algn="l" rtl="0"/>
            <a:r>
              <a:rPr lang="en-US" dirty="0"/>
              <a:t>Él conoce nuestro nombre, nuestra familia y nuestro futuro.</a:t>
            </a:r>
          </a:p>
          <a:p>
            <a:pPr algn="l" rtl="0"/>
            <a:r>
              <a:rPr lang="en-US" dirty="0"/>
              <a:t>EL ES EL GRAN YO SOY...</a:t>
            </a:r>
          </a:p>
          <a:p>
            <a:pPr algn="l" rtl="0"/>
            <a:endParaRPr lang="en-US" dirty="0"/>
          </a:p>
        </p:txBody>
      </p:sp>
      <p:sp>
        <p:nvSpPr>
          <p:cNvPr id="4" name="Slide Number Placeholder 3"/>
          <p:cNvSpPr>
            <a:spLocks noGrp="1"/>
          </p:cNvSpPr>
          <p:nvPr>
            <p:ph type="sldNum" sz="quarter" idx="5"/>
          </p:nvPr>
        </p:nvSpPr>
        <p:spPr/>
        <p:txBody>
          <a:bodyPr/>
          <a:lstStyle/>
          <a:p>
            <a:pPr algn="l" rtl="0"/>
            <a:fld id="{97B11646-0AEC-2B4D-8A9B-21C432745273}" type="slidenum">
              <a:rPr lang="en-US" smtClean="0"/>
              <a:t>3</a:t>
            </a:fld>
            <a:endParaRPr lang="en-US"/>
          </a:p>
        </p:txBody>
      </p:sp>
    </p:spTree>
    <p:extLst>
      <p:ext uri="{BB962C8B-B14F-4D97-AF65-F5344CB8AC3E}">
        <p14:creationId xmlns:p14="http://schemas.microsoft.com/office/powerpoint/2010/main" val="358313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68425" y="230188"/>
            <a:ext cx="4119563" cy="2574925"/>
          </a:xfrm>
        </p:spPr>
      </p:sp>
      <p:sp>
        <p:nvSpPr>
          <p:cNvPr id="3" name="Notes Placeholder 2"/>
          <p:cNvSpPr>
            <a:spLocks noGrp="1"/>
          </p:cNvSpPr>
          <p:nvPr>
            <p:ph type="body" idx="1"/>
          </p:nvPr>
        </p:nvSpPr>
        <p:spPr/>
        <p:txBody>
          <a:bodyPr/>
          <a:lstStyle/>
          <a:p>
            <a:pPr algn="l" rtl="0"/>
            <a:r>
              <a:rPr lang="en-US" dirty="0"/>
              <a:t>Consuelo, Fortaleza y Esperanza…</a:t>
            </a:r>
          </a:p>
          <a:p>
            <a:pPr algn="l" rtl="0"/>
            <a:endParaRPr lang="en-US" dirty="0"/>
          </a:p>
          <a:p>
            <a:pPr algn="l" rtl="0"/>
            <a:r>
              <a:rPr lang="en-US" dirty="0"/>
              <a:t>** Esto debe decirse desde el principio. Dios tiene una misión para Moisés, y hay algunas aplicaciones interesantes de liderazgo para nosotros...</a:t>
            </a:r>
          </a:p>
          <a:p>
            <a:pPr algn="l" rtl="0"/>
            <a:endParaRPr lang="en-US" dirty="0"/>
          </a:p>
          <a:p>
            <a:pPr algn="l" rtl="0"/>
            <a:r>
              <a:rPr lang="en-US" dirty="0"/>
              <a:t>Pero la razón por la que Moisés es levantado como líder es porque ¡DIOS VE nuestro SUFRIMIENTO!</a:t>
            </a:r>
          </a:p>
          <a:p>
            <a:pPr algn="l" rtl="0"/>
            <a:endParaRPr lang="en-US" dirty="0"/>
          </a:p>
          <a:p>
            <a:pPr algn="l" rtl="0"/>
            <a:r>
              <a:rPr lang="en-US" dirty="0"/>
              <a:t>Dios ve tu enfermedad.</a:t>
            </a:r>
          </a:p>
          <a:p>
            <a:pPr algn="l" rtl="0"/>
            <a:r>
              <a:rPr lang="en-US" dirty="0"/>
              <a:t>Dios ve tu soledad.</a:t>
            </a:r>
          </a:p>
          <a:p>
            <a:pPr algn="l" rtl="0"/>
            <a:r>
              <a:rPr lang="en-US" dirty="0"/>
              <a:t>Dios ve tu depresión.</a:t>
            </a:r>
          </a:p>
          <a:p>
            <a:pPr algn="l" rtl="0"/>
            <a:r>
              <a:rPr lang="en-US" dirty="0"/>
              <a:t>Dios ve tu ansiedad.</a:t>
            </a:r>
          </a:p>
          <a:p>
            <a:pPr algn="l" rtl="0"/>
            <a:r>
              <a:rPr lang="en-US" dirty="0"/>
              <a:t>Dios ve tu injusticia.</a:t>
            </a:r>
          </a:p>
          <a:p>
            <a:pPr algn="l" rtl="0"/>
            <a:r>
              <a:rPr lang="en-US" dirty="0"/>
              <a:t>Dios ve tus miedos, tus inseguridades, tus batallas, tu angustia.</a:t>
            </a:r>
          </a:p>
          <a:p>
            <a:pPr algn="l" rtl="0"/>
            <a:endParaRPr lang="en-US" dirty="0"/>
          </a:p>
          <a:p>
            <a:pPr algn="l" rtl="0"/>
            <a:r>
              <a:rPr lang="en-US" dirty="0"/>
              <a:t>Quiero que sepas que si estás sufriendo, o te sientes atrapado, Dios ve y tiene un plan.</a:t>
            </a:r>
          </a:p>
          <a:p>
            <a:pPr algn="l" rtl="0"/>
            <a:endParaRPr lang="en-US" dirty="0"/>
          </a:p>
          <a:p>
            <a:pPr algn="l" rtl="0"/>
            <a:r>
              <a:rPr lang="en-US" dirty="0"/>
              <a:t>*Y te lo digo ahora mismo: no solo levantó a Moisés para ayudar, sino que LEVANTÓ A SU HIJO, tanto en la cruz como en la tumba, PORQUE TIENE UN PLAN PARA LIBERARTE.</a:t>
            </a:r>
          </a:p>
          <a:p>
            <a:pPr algn="l" rtl="0"/>
            <a:endParaRPr lang="en-US" dirty="0"/>
          </a:p>
          <a:p>
            <a:pPr algn="l" rtl="0"/>
            <a:r>
              <a:rPr lang="en-US" dirty="0"/>
              <a:t>No es solo parte de lo que Él está haciendo, es parte de QUIÉN ES ÉL. Él está cuidando. Él es activo. Él ha preparado un Hogar Celestial que hará que todas las dificultades de esta vida se desvanezcan como la niebla de la mañana. Él está levantando un pueblo que caminará con nosotros, que levantará nuestras manos y aligerará nuestras cargas.</a:t>
            </a:r>
          </a:p>
          <a:p>
            <a:pPr algn="l" rtl="0"/>
            <a:endParaRPr lang="en-US" dirty="0"/>
          </a:p>
          <a:p>
            <a:pPr algn="l" rtl="0"/>
            <a:r>
              <a:rPr lang="en-US" dirty="0"/>
              <a:t>Y este capítulo está aquí para ayudarnos a ¡CONTENER A NUESTRO DIOS VIVO Y VERDADERO!</a:t>
            </a:r>
          </a:p>
          <a:p>
            <a:pPr algn="l" rtl="0"/>
            <a:endParaRPr lang="en-US" dirty="0"/>
          </a:p>
        </p:txBody>
      </p:sp>
      <p:sp>
        <p:nvSpPr>
          <p:cNvPr id="4" name="Slide Number Placeholder 3"/>
          <p:cNvSpPr>
            <a:spLocks noGrp="1"/>
          </p:cNvSpPr>
          <p:nvPr>
            <p:ph type="sldNum" sz="quarter" idx="5"/>
          </p:nvPr>
        </p:nvSpPr>
        <p:spPr/>
        <p:txBody>
          <a:bodyPr/>
          <a:lstStyle/>
          <a:p>
            <a:pPr algn="l" rtl="0"/>
            <a:fld id="{97B11646-0AEC-2B4D-8A9B-21C432745273}" type="slidenum">
              <a:rPr lang="en-US" smtClean="0"/>
              <a:t>4</a:t>
            </a:fld>
            <a:endParaRPr lang="en-US"/>
          </a:p>
        </p:txBody>
      </p:sp>
    </p:spTree>
    <p:extLst>
      <p:ext uri="{BB962C8B-B14F-4D97-AF65-F5344CB8AC3E}">
        <p14:creationId xmlns:p14="http://schemas.microsoft.com/office/powerpoint/2010/main" val="514700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68425" y="230188"/>
            <a:ext cx="4119563" cy="25749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 </a:t>
            </a:r>
            <a:r>
              <a:rPr lang="en-US" dirty="0" err="1"/>
              <a:t>zarza</a:t>
            </a:r>
            <a:r>
              <a:rPr lang="en-US" dirty="0"/>
              <a:t> </a:t>
            </a:r>
            <a:r>
              <a:rPr lang="en-US" dirty="0" err="1" smtClean="0"/>
              <a:t>ardiendo</a:t>
            </a:r>
            <a:r>
              <a:rPr lang="en-US" dirty="0" smtClean="0"/>
              <a:t> </a:t>
            </a:r>
            <a:r>
              <a:rPr lang="en-US" dirty="0"/>
              <a:t>era </a:t>
            </a:r>
            <a:r>
              <a:rPr lang="en-US" dirty="0" err="1"/>
              <a:t>unsorpresaen</a:t>
            </a:r>
            <a:r>
              <a:rPr lang="en-US" dirty="0"/>
              <a:t> los días de Moisés. Esto no estaba en su agenda para pastorear ovejas. Y después de este momento, Él nunca es el mismo.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3:10 – Dios escoge a Moisés para esta Misión.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3:11-12 – ¿Quién soy yo? Buena pregunta, Moisés, no eres nadie, pero está bien, ¡porque voy a estar CONTIGO!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3:17 … a una tierra que mana leche y miel.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Como Moisés, todos tenemos momentos en los que vemos la misión de Dios y la santidad de Dios y eso nos detiene en seco. Momentos en los que nos vemos obligados a ayudar en situaciones que “nunca esperamos” o nunca planeamos.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Hay familias que adoptan, porque no pueden ignorar las necesidades de los niños que les rodean.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Hay familias que superan tragedias porque enfrentan un accidente que nadie vio venir.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Hay hombres que predican porque no pueden ignorar las necesidades de los perdidos.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Hay amigos que dan un paso al frente para ayudar, porque alguien a quien quieren tiene una necesidad apremiante.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Dios abre nuestros ojos para ver las NECESIDADES que nos rodean.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Las necesidades de la próxima generación.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Las necesidades de las viudas.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Las necesidades de los que están solos.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Las necesidades…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Lucas 24 – ¿No ardía nuestro corazón dentro de nosotros…</a:t>
            </a:r>
          </a:p>
          <a:p>
            <a:pPr algn="l" rtl="0"/>
            <a:endParaRPr lang="en-US" dirty="0"/>
          </a:p>
          <a:p>
            <a:pPr algn="l" rtl="0"/>
            <a:r>
              <a:rPr lang="en-US" dirty="0"/>
              <a:t>en la </a:t>
            </a:r>
            <a:r>
              <a:rPr lang="en-US" dirty="0" err="1"/>
              <a:t>zarza</a:t>
            </a:r>
            <a:r>
              <a:rPr lang="en-US" dirty="0"/>
              <a:t> </a:t>
            </a:r>
            <a:r>
              <a:rPr lang="en-US" dirty="0" err="1" smtClean="0"/>
              <a:t>ardiendo</a:t>
            </a:r>
            <a:r>
              <a:rPr lang="en-US" dirty="0"/>
              <a:t/>
            </a:r>
            <a:br>
              <a:rPr lang="en-US" dirty="0"/>
            </a:br>
            <a:endParaRPr lang="en-US" dirty="0"/>
          </a:p>
          <a:p>
            <a:pPr algn="l" rtl="0"/>
            <a:r>
              <a:rPr lang="en-US" dirty="0"/>
              <a:t>Dios le muestra a Moisés algo maravilloso que está por venir.</a:t>
            </a:r>
          </a:p>
          <a:p>
            <a:pPr algn="l" rtl="0"/>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Este es el resultado por el que han estado orando, esperando, anhelando. Y Moses, vas a conseguir un asiento en primera fila.</a:t>
            </a:r>
          </a:p>
          <a:p>
            <a:pPr algn="l" rtl="0"/>
            <a:endParaRPr lang="en-US" dirty="0"/>
          </a:p>
        </p:txBody>
      </p:sp>
      <p:sp>
        <p:nvSpPr>
          <p:cNvPr id="4" name="Slide Number Placeholder 3"/>
          <p:cNvSpPr>
            <a:spLocks noGrp="1"/>
          </p:cNvSpPr>
          <p:nvPr>
            <p:ph type="sldNum" sz="quarter" idx="5"/>
          </p:nvPr>
        </p:nvSpPr>
        <p:spPr/>
        <p:txBody>
          <a:bodyPr/>
          <a:lstStyle/>
          <a:p>
            <a:pPr algn="l" rtl="0"/>
            <a:fld id="{97B11646-0AEC-2B4D-8A9B-21C432745273}" type="slidenum">
              <a:rPr lang="en-US" smtClean="0"/>
              <a:t>5</a:t>
            </a:fld>
            <a:endParaRPr lang="en-US"/>
          </a:p>
        </p:txBody>
      </p:sp>
    </p:spTree>
    <p:extLst>
      <p:ext uri="{BB962C8B-B14F-4D97-AF65-F5344CB8AC3E}">
        <p14:creationId xmlns:p14="http://schemas.microsoft.com/office/powerpoint/2010/main" val="1311755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68425" y="230188"/>
            <a:ext cx="4119563" cy="2574925"/>
          </a:xfrm>
        </p:spPr>
      </p:sp>
      <p:sp>
        <p:nvSpPr>
          <p:cNvPr id="3" name="Notes Placeholder 2"/>
          <p:cNvSpPr>
            <a:spLocks noGrp="1"/>
          </p:cNvSpPr>
          <p:nvPr>
            <p:ph type="body" idx="1"/>
          </p:nvPr>
        </p:nvSpPr>
        <p:spPr/>
        <p:txBody>
          <a:bodyPr/>
          <a:lstStyle/>
          <a:p>
            <a:pPr algn="l" rtl="0"/>
            <a:r>
              <a:rPr lang="en-US" dirty="0"/>
              <a:t>Cuando terminemos este capítulo, deberíamos sentirnos resueltos: No más excusas. Hay Ayuda. Hay Talento. Hay puertas abiertas. Pero ya no hay excusas.</a:t>
            </a:r>
          </a:p>
        </p:txBody>
      </p:sp>
      <p:sp>
        <p:nvSpPr>
          <p:cNvPr id="4" name="Slide Number Placeholder 3"/>
          <p:cNvSpPr>
            <a:spLocks noGrp="1"/>
          </p:cNvSpPr>
          <p:nvPr>
            <p:ph type="sldNum" sz="quarter" idx="5"/>
          </p:nvPr>
        </p:nvSpPr>
        <p:spPr/>
        <p:txBody>
          <a:bodyPr/>
          <a:lstStyle/>
          <a:p>
            <a:pPr algn="l" rtl="0"/>
            <a:fld id="{97B11646-0AEC-2B4D-8A9B-21C432745273}" type="slidenum">
              <a:rPr lang="en-US" smtClean="0"/>
              <a:t>6</a:t>
            </a:fld>
            <a:endParaRPr lang="en-US"/>
          </a:p>
        </p:txBody>
      </p:sp>
    </p:spTree>
    <p:extLst>
      <p:ext uri="{BB962C8B-B14F-4D97-AF65-F5344CB8AC3E}">
        <p14:creationId xmlns:p14="http://schemas.microsoft.com/office/powerpoint/2010/main" val="576915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68425" y="230188"/>
            <a:ext cx="4119563" cy="2574925"/>
          </a:xfrm>
        </p:spPr>
      </p:sp>
      <p:sp>
        <p:nvSpPr>
          <p:cNvPr id="3" name="Notes Placeholder 2"/>
          <p:cNvSpPr>
            <a:spLocks noGrp="1"/>
          </p:cNvSpPr>
          <p:nvPr>
            <p:ph type="body" idx="1"/>
          </p:nvPr>
        </p:nvSpPr>
        <p:spPr/>
        <p:txBody>
          <a:bodyPr/>
          <a:lstStyle/>
          <a:p>
            <a:pPr algn="l" rtl="0"/>
            <a:r>
              <a:rPr lang="en-US" dirty="0"/>
              <a:t>DISCURSO:</a:t>
            </a:r>
          </a:p>
          <a:p>
            <a:pPr algn="l" rtl="0"/>
            <a:r>
              <a:rPr lang="en-US" dirty="0"/>
              <a:t>3:18 – los ancianos escucharán.</a:t>
            </a:r>
          </a:p>
          <a:p>
            <a:pPr algn="l" rtl="0"/>
            <a:r>
              <a:rPr lang="en-US" dirty="0"/>
              <a:t>3:19 – pero Faraón no lo hará. Vamos a hablarles a algunas personas acerca de Jesús que están felices de saber que pueden ser salvas. ¡Pero otros serán tan duros de corazón como Faraón!</a:t>
            </a:r>
          </a:p>
          <a:p>
            <a:pPr algn="l" rtl="0"/>
            <a:endParaRPr lang="en-US" dirty="0"/>
          </a:p>
          <a:p>
            <a:pPr algn="l" rtl="0"/>
            <a:r>
              <a:rPr lang="en-US" dirty="0"/>
              <a:t>AYUDAR:</a:t>
            </a:r>
          </a:p>
          <a:p>
            <a:pPr algn="l" rtl="0"/>
            <a:r>
              <a:rPr lang="en-US" dirty="0"/>
              <a:t>5:7 – el pueblo se enoja mucho con Moisés después de que les quitan la paja que usaban para hacer los ladrillos.</a:t>
            </a:r>
          </a:p>
          <a:p>
            <a:pPr marL="171450" indent="-171450" algn="l" rtl="0">
              <a:buFont typeface="Arial" panose="020B0604020202020204" pitchFamily="34" charset="0"/>
              <a:buChar char="•"/>
            </a:pPr>
            <a:r>
              <a:rPr lang="en-US" dirty="0"/>
              <a:t>Este trabajo no será fácil, ¡pero será CORRECTO!</a:t>
            </a:r>
          </a:p>
          <a:p>
            <a:pPr marL="171450" indent="-171450" algn="l" rtl="0">
              <a:buFont typeface="Arial" panose="020B0604020202020204" pitchFamily="34" charset="0"/>
              <a:buChar char="•"/>
            </a:pPr>
            <a:endParaRPr lang="en-US" dirty="0"/>
          </a:p>
          <a:p>
            <a:pPr marL="0" indent="0" algn="l" rtl="0">
              <a:buFont typeface="Arial" panose="020B0604020202020204" pitchFamily="34" charset="0"/>
              <a:buNone/>
            </a:pPr>
            <a:r>
              <a:rPr lang="en-US" dirty="0"/>
              <a:t>JUNTOS:</a:t>
            </a:r>
          </a:p>
          <a:p>
            <a:pPr marL="0" indent="0" algn="l" rtl="0">
              <a:buFont typeface="Arial" panose="020B0604020202020204" pitchFamily="34" charset="0"/>
              <a:buNone/>
            </a:pPr>
            <a:r>
              <a:rPr lang="en-US" dirty="0"/>
              <a:t>Afortunadamente, Aaron estará a su lado. Y somos una familia aquí. Estamos haciendo este trabajo juntos. Hay clases para enseñar, juntos. Hay personas enfermas para visitar, juntas. Hay estudios para organizar, juntos. Hay opciones y decisiones para reflexionar, juntos. Hay luchas que superar, juntos.</a:t>
            </a:r>
          </a:p>
          <a:p>
            <a:pPr marL="0" indent="0" algn="l" rtl="0">
              <a:buFont typeface="Arial" panose="020B0604020202020204" pitchFamily="34" charset="0"/>
              <a:buNone/>
            </a:pPr>
            <a:endParaRPr lang="en-US" dirty="0"/>
          </a:p>
          <a:p>
            <a:pPr marL="0" indent="0" algn="l" rtl="0">
              <a:buFont typeface="Arial" panose="020B0604020202020204" pitchFamily="34" charset="0"/>
              <a:buNone/>
            </a:pPr>
            <a:endParaRPr lang="en-US" dirty="0"/>
          </a:p>
          <a:p>
            <a:pPr marL="0" indent="0" algn="l" rtl="0">
              <a:buFont typeface="Arial" panose="020B0604020202020204" pitchFamily="34" charset="0"/>
              <a:buNone/>
            </a:pPr>
            <a:r>
              <a:rPr lang="en-US" dirty="0"/>
              <a:t>DIFICULTADES:</a:t>
            </a:r>
          </a:p>
          <a:p>
            <a:pPr marL="0" indent="0" algn="l" rtl="0">
              <a:buFont typeface="Arial" panose="020B0604020202020204" pitchFamily="34" charset="0"/>
              <a:buNone/>
            </a:pPr>
            <a:r>
              <a:rPr lang="en-US" dirty="0"/>
              <a:t>Tenemos esperanza. Seguimos perseverando sabiendo que nuestra VERDADERA TIERRA DE PROMESA está por delante.</a:t>
            </a:r>
          </a:p>
          <a:p>
            <a:pPr marL="0" indent="0" algn="l" rtl="0">
              <a:buFont typeface="Arial" panose="020B0604020202020204" pitchFamily="34" charset="0"/>
              <a:buNone/>
            </a:pPr>
            <a:endParaRPr lang="en-US" dirty="0"/>
          </a:p>
          <a:p>
            <a:pPr marL="0" indent="0" algn="l" rtl="0">
              <a:buFont typeface="Arial" panose="020B0604020202020204" pitchFamily="34" charset="0"/>
              <a:buNone/>
            </a:pPr>
            <a:r>
              <a:rPr lang="en-US" dirty="0"/>
              <a:t>PACTO:</a:t>
            </a:r>
          </a:p>
          <a:p>
            <a:pPr marL="0" indent="0" algn="l" rtl="0">
              <a:buFont typeface="Arial" panose="020B0604020202020204" pitchFamily="34" charset="0"/>
              <a:buNone/>
            </a:pPr>
            <a:r>
              <a:rPr lang="en-US" dirty="0"/>
              <a:t>Moisés se pone en marcha, pero en realidad no está listo para ayudar a los demás, hasta que se ocupa de su propia familia.</a:t>
            </a:r>
          </a:p>
          <a:p>
            <a:pPr marL="0" indent="0" algn="l" rtl="0">
              <a:buFont typeface="Arial" panose="020B0604020202020204" pitchFamily="34" charset="0"/>
              <a:buNone/>
            </a:pPr>
            <a:r>
              <a:rPr lang="en-US" dirty="0"/>
              <a:t>Hoy, ¿has aceptado el pacto de Dios? ¿Te has revestido de Cristo en el bautismo? ¿Hay cosas que poner en orden en tu familia para que luego tu atención pueda ser prestada a los demás?</a:t>
            </a:r>
          </a:p>
          <a:p>
            <a:pPr marL="0" indent="0" algn="l" rtl="0">
              <a:buFont typeface="Arial" panose="020B0604020202020204" pitchFamily="34" charset="0"/>
              <a:buNone/>
            </a:pPr>
            <a:endParaRPr lang="en-US" dirty="0"/>
          </a:p>
          <a:p>
            <a:pPr marL="0" indent="0" algn="l" rtl="0">
              <a:buFont typeface="Arial" panose="020B0604020202020204" pitchFamily="34" charset="0"/>
              <a:buNone/>
            </a:pPr>
            <a:r>
              <a:rPr lang="en-US" dirty="0"/>
              <a:t>Esto no es una excusa, es una necesidad de abordar, para que puedas seguir adelante. Déjanos ayudarte a dar ese primer paso…</a:t>
            </a:r>
          </a:p>
          <a:p>
            <a:pPr algn="l" rtl="0"/>
            <a:endParaRPr lang="en-US" dirty="0"/>
          </a:p>
        </p:txBody>
      </p:sp>
      <p:sp>
        <p:nvSpPr>
          <p:cNvPr id="4" name="Slide Number Placeholder 3"/>
          <p:cNvSpPr>
            <a:spLocks noGrp="1"/>
          </p:cNvSpPr>
          <p:nvPr>
            <p:ph type="sldNum" sz="quarter" idx="5"/>
          </p:nvPr>
        </p:nvSpPr>
        <p:spPr/>
        <p:txBody>
          <a:bodyPr/>
          <a:lstStyle/>
          <a:p>
            <a:pPr algn="l" rtl="0"/>
            <a:fld id="{97B11646-0AEC-2B4D-8A9B-21C432745273}" type="slidenum">
              <a:rPr lang="en-US" smtClean="0"/>
              <a:t>7</a:t>
            </a:fld>
            <a:endParaRPr lang="en-US"/>
          </a:p>
        </p:txBody>
      </p:sp>
    </p:spTree>
    <p:extLst>
      <p:ext uri="{BB962C8B-B14F-4D97-AF65-F5344CB8AC3E}">
        <p14:creationId xmlns:p14="http://schemas.microsoft.com/office/powerpoint/2010/main" val="617901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68425" y="230188"/>
            <a:ext cx="4119563" cy="2574925"/>
          </a:xfrm>
        </p:spPr>
      </p:sp>
      <p:sp>
        <p:nvSpPr>
          <p:cNvPr id="3" name="Notes Placeholder 2"/>
          <p:cNvSpPr>
            <a:spLocks noGrp="1"/>
          </p:cNvSpPr>
          <p:nvPr>
            <p:ph type="body" idx="1"/>
          </p:nvPr>
        </p:nvSpPr>
        <p:spPr/>
        <p:txBody>
          <a:bodyPr/>
          <a:lstStyle/>
          <a:p>
            <a:pPr algn="l" rtl="0"/>
            <a:r>
              <a:rPr lang="en-US" dirty="0"/>
              <a:t>Hebreos 11:24-26 resume la vida de Moisés al señalar una visión increíble y una elección increíble que hizo Moisés... Moisés no fue cegado por la riqueza de la tierra de Egipto... Él sabía que allí</a:t>
            </a:r>
            <a:r>
              <a:rPr lang="en-US"/>
              <a:t>era mas…</a:t>
            </a:r>
            <a:endParaRPr lang="en-US" dirty="0"/>
          </a:p>
          <a:p>
            <a:pPr algn="l" rtl="0"/>
            <a:endParaRPr lang="en-US" dirty="0"/>
          </a:p>
          <a:p>
            <a:pPr algn="l" rtl="0"/>
            <a:r>
              <a:rPr lang="en-US" sz="1200" b="1" i="0" kern="1200" baseline="30000" dirty="0">
                <a:solidFill>
                  <a:schemeClr val="tx1"/>
                </a:solidFill>
                <a:effectLst/>
                <a:latin typeface="+mn-lt"/>
                <a:ea typeface="+mn-ea"/>
                <a:cs typeface="+mn-cs"/>
              </a:rPr>
              <a:t>24</a:t>
            </a:r>
            <a:r>
              <a:rPr lang="en-US" sz="1200" b="0" i="0" kern="1200" dirty="0">
                <a:solidFill>
                  <a:schemeClr val="tx1"/>
                </a:solidFill>
                <a:effectLst/>
                <a:latin typeface="+mn-lt"/>
                <a:ea typeface="+mn-ea"/>
                <a:cs typeface="+mn-cs"/>
              </a:rPr>
              <a:t>Por la fe Moisés, siendo ya grande, rehusó ser llamado hijo de la hija de Faraón,</a:t>
            </a:r>
            <a:r>
              <a:rPr lang="en-US" sz="1200" b="1" i="0" kern="1200" baseline="30000" dirty="0">
                <a:solidFill>
                  <a:schemeClr val="tx1"/>
                </a:solidFill>
                <a:effectLst/>
                <a:latin typeface="+mn-lt"/>
                <a:ea typeface="+mn-ea"/>
                <a:cs typeface="+mn-cs"/>
              </a:rPr>
              <a:t>25</a:t>
            </a:r>
            <a:r>
              <a:rPr lang="en-US" sz="1200" b="0" i="0" kern="1200" dirty="0">
                <a:solidFill>
                  <a:schemeClr val="tx1"/>
                </a:solidFill>
                <a:effectLst/>
                <a:latin typeface="+mn-lt"/>
                <a:ea typeface="+mn-ea"/>
                <a:cs typeface="+mn-cs"/>
              </a:rPr>
              <a:t>escogiendo antes ser maltratado con el pueblo de Dios que gozar de los placeres pasajeros del pecado,</a:t>
            </a:r>
            <a:r>
              <a:rPr lang="en-US" sz="1200" b="1" i="0" kern="1200" baseline="30000" dirty="0">
                <a:solidFill>
                  <a:schemeClr val="tx1"/>
                </a:solidFill>
                <a:effectLst/>
                <a:latin typeface="+mn-lt"/>
                <a:ea typeface="+mn-ea"/>
                <a:cs typeface="+mn-cs"/>
              </a:rPr>
              <a:t>26</a:t>
            </a:r>
            <a:r>
              <a:rPr lang="en-US" sz="1200" b="0" i="0" kern="1200" dirty="0">
                <a:solidFill>
                  <a:schemeClr val="tx1"/>
                </a:solidFill>
                <a:effectLst/>
                <a:latin typeface="+mn-lt"/>
                <a:ea typeface="+mn-ea"/>
                <a:cs typeface="+mn-cs"/>
              </a:rPr>
              <a:t>teniendo en cuenta el reproche de</a:t>
            </a:r>
            <a:r>
              <a:rPr lang="en-US" sz="1200" b="0" i="0" kern="1200" baseline="30000" dirty="0">
                <a:solidFill>
                  <a:schemeClr val="tx1"/>
                </a:solidFill>
                <a:effectLst/>
                <a:latin typeface="+mn-lt"/>
                <a:ea typeface="+mn-ea"/>
                <a:cs typeface="+mn-cs"/>
              </a:rPr>
              <a:t>[</a:t>
            </a:r>
            <a:r>
              <a:rPr lang="en-US" sz="1200" b="0" i="0" kern="1200" baseline="30000" dirty="0">
                <a:solidFill>
                  <a:schemeClr val="tx1"/>
                </a:solidFill>
                <a:effectLst/>
                <a:latin typeface="+mn-lt"/>
                <a:ea typeface="+mn-ea"/>
                <a:cs typeface="+mn-cs"/>
                <a:hlinkClick r:id="rId3" tooltip="See footnote q"/>
              </a:rPr>
              <a:t>q</a:t>
            </a:r>
            <a:r>
              <a:rPr lang="en-US" sz="1200" b="0" i="0" kern="1200" baseline="300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Cristo mayores riquezas que los tesoros de Egipto; porque estaba mirando a la recompensa.</a:t>
            </a:r>
            <a:endParaRPr lang="en-US" dirty="0"/>
          </a:p>
          <a:p>
            <a:pPr algn="l" rtl="0"/>
            <a:endParaRPr lang="en-US" dirty="0"/>
          </a:p>
          <a:p>
            <a:pPr algn="l" rtl="0"/>
            <a:endParaRPr lang="en-US" dirty="0"/>
          </a:p>
          <a:p>
            <a:pPr algn="l" rtl="0"/>
            <a:endParaRPr lang="en-US" dirty="0"/>
          </a:p>
          <a:p>
            <a:pPr algn="l" rtl="0"/>
            <a:r>
              <a:rPr lang="en-US" dirty="0"/>
              <a:t>En los capítulos 1 y 2 queda claro que los hijos de Israel son</a:t>
            </a:r>
            <a:r>
              <a:rPr lang="en-US" dirty="0" err="1"/>
              <a:t>falsificadores</a:t>
            </a:r>
            <a:r>
              <a:rPr lang="en-US" dirty="0"/>
              <a:t>….</a:t>
            </a:r>
          </a:p>
        </p:txBody>
      </p:sp>
      <p:sp>
        <p:nvSpPr>
          <p:cNvPr id="4" name="Slide Number Placeholder 3"/>
          <p:cNvSpPr>
            <a:spLocks noGrp="1"/>
          </p:cNvSpPr>
          <p:nvPr>
            <p:ph type="sldNum" sz="quarter" idx="5"/>
          </p:nvPr>
        </p:nvSpPr>
        <p:spPr/>
        <p:txBody>
          <a:bodyPr/>
          <a:lstStyle/>
          <a:p>
            <a:pPr algn="l" rtl="0"/>
            <a:fld id="{97B11646-0AEC-2B4D-8A9B-21C432745273}" type="slidenum">
              <a:rPr lang="en-US" smtClean="0"/>
              <a:t>8</a:t>
            </a:fld>
            <a:endParaRPr lang="en-US"/>
          </a:p>
        </p:txBody>
      </p:sp>
    </p:spTree>
    <p:extLst>
      <p:ext uri="{BB962C8B-B14F-4D97-AF65-F5344CB8AC3E}">
        <p14:creationId xmlns:p14="http://schemas.microsoft.com/office/powerpoint/2010/main" val="1449039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FF6413E-B3F1-BC41-AA0A-3FC90D93F03C}" type="datetimeFigureOut">
              <a:rPr lang="en-US" smtClean="0"/>
              <a:t>8/19/2022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1B408B-6461-8044-9D1B-978F6678AC50}" type="slidenum">
              <a:rPr lang="en-US" smtClean="0"/>
              <a:t>‹#›</a:t>
            </a:fld>
            <a:endParaRPr lang="en-US"/>
          </a:p>
        </p:txBody>
      </p:sp>
    </p:spTree>
    <p:extLst>
      <p:ext uri="{BB962C8B-B14F-4D97-AF65-F5344CB8AC3E}">
        <p14:creationId xmlns:p14="http://schemas.microsoft.com/office/powerpoint/2010/main" val="41401872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F6413E-B3F1-BC41-AA0A-3FC90D93F03C}" type="datetimeFigureOut">
              <a:rPr lang="en-US" smtClean="0"/>
              <a:t>8/19/2022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1B408B-6461-8044-9D1B-978F6678AC50}" type="slidenum">
              <a:rPr lang="en-US" smtClean="0"/>
              <a:t>‹#›</a:t>
            </a:fld>
            <a:endParaRPr lang="en-US"/>
          </a:p>
        </p:txBody>
      </p:sp>
    </p:spTree>
    <p:extLst>
      <p:ext uri="{BB962C8B-B14F-4D97-AF65-F5344CB8AC3E}">
        <p14:creationId xmlns:p14="http://schemas.microsoft.com/office/powerpoint/2010/main" val="197496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F6413E-B3F1-BC41-AA0A-3FC90D93F03C}" type="datetimeFigureOut">
              <a:rPr lang="en-US" smtClean="0"/>
              <a:t>8/19/2022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1B408B-6461-8044-9D1B-978F6678AC50}" type="slidenum">
              <a:rPr lang="en-US" smtClean="0"/>
              <a:t>‹#›</a:t>
            </a:fld>
            <a:endParaRPr lang="en-US"/>
          </a:p>
        </p:txBody>
      </p:sp>
    </p:spTree>
    <p:extLst>
      <p:ext uri="{BB962C8B-B14F-4D97-AF65-F5344CB8AC3E}">
        <p14:creationId xmlns:p14="http://schemas.microsoft.com/office/powerpoint/2010/main" val="6716956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40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628650" y="2279561"/>
            <a:ext cx="7886700" cy="2867908"/>
          </a:xfrm>
        </p:spPr>
        <p:txBody>
          <a:bodyPr>
            <a:normAutofit/>
          </a:bodyPr>
          <a:lstStyle>
            <a:lvl1pPr>
              <a:defRPr sz="2800">
                <a:solidFill>
                  <a:schemeClr val="bg1"/>
                </a:solidFill>
              </a:defRPr>
            </a:lvl1pPr>
            <a:lvl2pPr>
              <a:defRPr sz="24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FF6413E-B3F1-BC41-AA0A-3FC90D93F03C}" type="datetimeFigureOut">
              <a:rPr lang="en-US" smtClean="0"/>
              <a:t>8/19/2022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1B408B-6461-8044-9D1B-978F6678AC50}" type="slidenum">
              <a:rPr lang="en-US" smtClean="0"/>
              <a:t>‹#›</a:t>
            </a:fld>
            <a:endParaRPr lang="en-US"/>
          </a:p>
        </p:txBody>
      </p:sp>
    </p:spTree>
    <p:extLst>
      <p:ext uri="{BB962C8B-B14F-4D97-AF65-F5344CB8AC3E}">
        <p14:creationId xmlns:p14="http://schemas.microsoft.com/office/powerpoint/2010/main" val="22700039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FF6413E-B3F1-BC41-AA0A-3FC90D93F03C}" type="datetimeFigureOut">
              <a:rPr lang="en-US" smtClean="0"/>
              <a:t>8/19/2022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1B408B-6461-8044-9D1B-978F6678AC50}" type="slidenum">
              <a:rPr lang="en-US" smtClean="0"/>
              <a:t>‹#›</a:t>
            </a:fld>
            <a:endParaRPr lang="en-US"/>
          </a:p>
        </p:txBody>
      </p:sp>
    </p:spTree>
    <p:extLst>
      <p:ext uri="{BB962C8B-B14F-4D97-AF65-F5344CB8AC3E}">
        <p14:creationId xmlns:p14="http://schemas.microsoft.com/office/powerpoint/2010/main" val="25912906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FF6413E-B3F1-BC41-AA0A-3FC90D93F03C}" type="datetimeFigureOut">
              <a:rPr lang="en-US" smtClean="0"/>
              <a:t>8/19/2022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1B408B-6461-8044-9D1B-978F6678AC50}" type="slidenum">
              <a:rPr lang="en-US" smtClean="0"/>
              <a:t>‹#›</a:t>
            </a:fld>
            <a:endParaRPr lang="en-US"/>
          </a:p>
        </p:txBody>
      </p:sp>
    </p:spTree>
    <p:extLst>
      <p:ext uri="{BB962C8B-B14F-4D97-AF65-F5344CB8AC3E}">
        <p14:creationId xmlns:p14="http://schemas.microsoft.com/office/powerpoint/2010/main" val="13602362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FF6413E-B3F1-BC41-AA0A-3FC90D93F03C}" type="datetimeFigureOut">
              <a:rPr lang="en-US" smtClean="0"/>
              <a:t>8/19/2022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1B408B-6461-8044-9D1B-978F6678AC50}" type="slidenum">
              <a:rPr lang="en-US" smtClean="0"/>
              <a:t>‹#›</a:t>
            </a:fld>
            <a:endParaRPr lang="en-US"/>
          </a:p>
        </p:txBody>
      </p:sp>
    </p:spTree>
    <p:extLst>
      <p:ext uri="{BB962C8B-B14F-4D97-AF65-F5344CB8AC3E}">
        <p14:creationId xmlns:p14="http://schemas.microsoft.com/office/powerpoint/2010/main" val="24801111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FF6413E-B3F1-BC41-AA0A-3FC90D93F03C}" type="datetimeFigureOut">
              <a:rPr lang="en-US" smtClean="0"/>
              <a:t>8/19/2022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1B408B-6461-8044-9D1B-978F6678AC50}" type="slidenum">
              <a:rPr lang="en-US" smtClean="0"/>
              <a:t>‹#›</a:t>
            </a:fld>
            <a:endParaRPr lang="en-US"/>
          </a:p>
        </p:txBody>
      </p:sp>
    </p:spTree>
    <p:extLst>
      <p:ext uri="{BB962C8B-B14F-4D97-AF65-F5344CB8AC3E}">
        <p14:creationId xmlns:p14="http://schemas.microsoft.com/office/powerpoint/2010/main" val="25690840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F6413E-B3F1-BC41-AA0A-3FC90D93F03C}" type="datetimeFigureOut">
              <a:rPr lang="en-US" smtClean="0"/>
              <a:t>8/19/2022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1B408B-6461-8044-9D1B-978F6678AC50}" type="slidenum">
              <a:rPr lang="en-US" smtClean="0"/>
              <a:t>‹#›</a:t>
            </a:fld>
            <a:endParaRPr lang="en-US"/>
          </a:p>
        </p:txBody>
      </p:sp>
    </p:spTree>
    <p:extLst>
      <p:ext uri="{BB962C8B-B14F-4D97-AF65-F5344CB8AC3E}">
        <p14:creationId xmlns:p14="http://schemas.microsoft.com/office/powerpoint/2010/main" val="11300854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FF6413E-B3F1-BC41-AA0A-3FC90D93F03C}" type="datetimeFigureOut">
              <a:rPr lang="en-US" smtClean="0"/>
              <a:t>8/19/2022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1B408B-6461-8044-9D1B-978F6678AC50}" type="slidenum">
              <a:rPr lang="en-US" smtClean="0"/>
              <a:t>‹#›</a:t>
            </a:fld>
            <a:endParaRPr lang="en-US"/>
          </a:p>
        </p:txBody>
      </p:sp>
    </p:spTree>
    <p:extLst>
      <p:ext uri="{BB962C8B-B14F-4D97-AF65-F5344CB8AC3E}">
        <p14:creationId xmlns:p14="http://schemas.microsoft.com/office/powerpoint/2010/main" val="12010942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FF6413E-B3F1-BC41-AA0A-3FC90D93F03C}" type="datetimeFigureOut">
              <a:rPr lang="en-US" smtClean="0"/>
              <a:t>8/19/2022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1B408B-6461-8044-9D1B-978F6678AC50}" type="slidenum">
              <a:rPr lang="en-US" smtClean="0"/>
              <a:t>‹#›</a:t>
            </a:fld>
            <a:endParaRPr lang="en-US"/>
          </a:p>
        </p:txBody>
      </p:sp>
    </p:spTree>
    <p:extLst>
      <p:ext uri="{BB962C8B-B14F-4D97-AF65-F5344CB8AC3E}">
        <p14:creationId xmlns:p14="http://schemas.microsoft.com/office/powerpoint/2010/main" val="15569122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FFF6413E-B3F1-BC41-AA0A-3FC90D93F03C}" type="datetimeFigureOut">
              <a:rPr lang="en-US" smtClean="0"/>
              <a:t>8/19/2022</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781B408B-6461-8044-9D1B-978F6678AC50}" type="slidenum">
              <a:rPr lang="en-US" smtClean="0"/>
              <a:t>‹#›</a:t>
            </a:fld>
            <a:endParaRPr lang="en-US"/>
          </a:p>
        </p:txBody>
      </p:sp>
    </p:spTree>
    <p:extLst>
      <p:ext uri="{BB962C8B-B14F-4D97-AF65-F5344CB8AC3E}">
        <p14:creationId xmlns:p14="http://schemas.microsoft.com/office/powerpoint/2010/main" val="27861723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92260BA-8F86-3E4F-B8F0-5900689FBE19}"/>
              </a:ext>
            </a:extLst>
          </p:cNvPr>
          <p:cNvSpPr>
            <a:spLocks noGrp="1"/>
          </p:cNvSpPr>
          <p:nvPr>
            <p:ph type="ctrTitle"/>
          </p:nvPr>
        </p:nvSpPr>
        <p:spPr/>
        <p:txBody>
          <a:bodyPr/>
          <a:lstStyle/>
          <a:p>
            <a:pPr algn="l" rtl="0"/>
            <a:r>
              <a:rPr lang="en-US" dirty="0"/>
              <a:t>Moisés</a:t>
            </a:r>
          </a:p>
        </p:txBody>
      </p:sp>
      <p:sp>
        <p:nvSpPr>
          <p:cNvPr id="3" name="Subtitle 2">
            <a:extLst>
              <a:ext uri="{FF2B5EF4-FFF2-40B4-BE49-F238E27FC236}">
                <a16:creationId xmlns="" xmlns:a16="http://schemas.microsoft.com/office/drawing/2014/main" id="{B9D3059C-A609-7C45-AF6C-ABEF15DA7D7C}"/>
              </a:ext>
            </a:extLst>
          </p:cNvPr>
          <p:cNvSpPr>
            <a:spLocks noGrp="1"/>
          </p:cNvSpPr>
          <p:nvPr>
            <p:ph type="subTitle" idx="1"/>
          </p:nvPr>
        </p:nvSpPr>
        <p:spPr/>
        <p:txBody>
          <a:bodyPr/>
          <a:lstStyle/>
          <a:p>
            <a:pPr algn="l" rtl="0"/>
            <a:endParaRPr lang="en-US"/>
          </a:p>
        </p:txBody>
      </p:sp>
      <p:pic>
        <p:nvPicPr>
          <p:cNvPr id="8" name="Picture 7">
            <a:extLst>
              <a:ext uri="{FF2B5EF4-FFF2-40B4-BE49-F238E27FC236}">
                <a16:creationId xmlns="" xmlns:a16="http://schemas.microsoft.com/office/drawing/2014/main" id="{23933FAA-B85B-5641-8FF6-BDA1B105F8CB}"/>
              </a:ext>
            </a:extLst>
          </p:cNvPr>
          <p:cNvPicPr>
            <a:picLocks noChangeAspect="1"/>
          </p:cNvPicPr>
          <p:nvPr/>
        </p:nvPicPr>
        <p:blipFill>
          <a:blip r:embed="rId3"/>
          <a:stretch>
            <a:fillRect/>
          </a:stretch>
        </p:blipFill>
        <p:spPr>
          <a:xfrm>
            <a:off x="0" y="0"/>
            <a:ext cx="9144000" cy="57150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18310308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9D8086D-2D08-0946-B264-753BCCE84B85}"/>
              </a:ext>
            </a:extLst>
          </p:cNvPr>
          <p:cNvSpPr>
            <a:spLocks noGrp="1"/>
          </p:cNvSpPr>
          <p:nvPr>
            <p:ph type="title"/>
          </p:nvPr>
        </p:nvSpPr>
        <p:spPr>
          <a:xfrm>
            <a:off x="628650" y="675751"/>
            <a:ext cx="7886700" cy="1769228"/>
          </a:xfrm>
        </p:spPr>
        <p:txBody>
          <a:bodyPr>
            <a:normAutofit fontScale="90000"/>
          </a:bodyPr>
          <a:lstStyle/>
          <a:p>
            <a:pPr rtl="0"/>
            <a:r>
              <a:rPr lang="en-US" dirty="0"/>
              <a:t/>
            </a:r>
            <a:br>
              <a:rPr lang="en-US" dirty="0"/>
            </a:br>
            <a:r>
              <a:rPr lang="en-US" sz="4400" dirty="0"/>
              <a:t>Dios nos muestra quién</a:t>
            </a:r>
            <a:br>
              <a:rPr lang="en-US" sz="4400" dirty="0"/>
            </a:br>
            <a:r>
              <a:rPr lang="en-US" sz="4400" dirty="0"/>
              <a:t>podemos llegar a ser.</a:t>
            </a:r>
            <a:endParaRPr lang="en-US" dirty="0"/>
          </a:p>
        </p:txBody>
      </p:sp>
      <p:sp>
        <p:nvSpPr>
          <p:cNvPr id="3" name="Content Placeholder 2">
            <a:extLst>
              <a:ext uri="{FF2B5EF4-FFF2-40B4-BE49-F238E27FC236}">
                <a16:creationId xmlns="" xmlns:a16="http://schemas.microsoft.com/office/drawing/2014/main" id="{1F0343AE-83A8-D34A-A859-0D37E28BFC05}"/>
              </a:ext>
            </a:extLst>
          </p:cNvPr>
          <p:cNvSpPr>
            <a:spLocks noGrp="1"/>
          </p:cNvSpPr>
          <p:nvPr>
            <p:ph idx="1"/>
          </p:nvPr>
        </p:nvSpPr>
        <p:spPr>
          <a:xfrm>
            <a:off x="628650" y="2971799"/>
            <a:ext cx="7886700" cy="2547149"/>
          </a:xfrm>
        </p:spPr>
        <p:txBody>
          <a:bodyPr>
            <a:normAutofit/>
          </a:bodyPr>
          <a:lstStyle/>
          <a:p>
            <a:pPr marL="0" indent="0" algn="ctr" rtl="0">
              <a:buNone/>
            </a:pPr>
            <a:r>
              <a:rPr lang="en-US" sz="2400" dirty="0">
                <a:solidFill>
                  <a:schemeClr val="bg1">
                    <a:lumMod val="85000"/>
                  </a:schemeClr>
                </a:solidFill>
              </a:rPr>
              <a:t>Los egipcios vieron un hebreo. (2:6)</a:t>
            </a:r>
          </a:p>
          <a:p>
            <a:pPr marL="0" indent="0" algn="ctr" rtl="0">
              <a:buNone/>
            </a:pPr>
            <a:r>
              <a:rPr lang="en-US" sz="2400" dirty="0">
                <a:solidFill>
                  <a:schemeClr val="bg1">
                    <a:lumMod val="85000"/>
                  </a:schemeClr>
                </a:solidFill>
              </a:rPr>
              <a:t>Los hebreos </a:t>
            </a:r>
            <a:r>
              <a:rPr lang="en-US" sz="2400" dirty="0" err="1">
                <a:solidFill>
                  <a:schemeClr val="bg1">
                    <a:lumMod val="85000"/>
                  </a:schemeClr>
                </a:solidFill>
              </a:rPr>
              <a:t>vieron</a:t>
            </a:r>
            <a:r>
              <a:rPr lang="en-US" sz="2400" dirty="0">
                <a:solidFill>
                  <a:schemeClr val="bg1">
                    <a:lumMod val="85000"/>
                  </a:schemeClr>
                </a:solidFill>
              </a:rPr>
              <a:t> </a:t>
            </a:r>
            <a:r>
              <a:rPr lang="en-US" sz="2400" dirty="0" smtClean="0">
                <a:solidFill>
                  <a:schemeClr val="bg1">
                    <a:lumMod val="85000"/>
                  </a:schemeClr>
                </a:solidFill>
              </a:rPr>
              <a:t>un </a:t>
            </a:r>
            <a:r>
              <a:rPr lang="en-US" sz="2400" dirty="0" err="1" smtClean="0">
                <a:solidFill>
                  <a:schemeClr val="bg1">
                    <a:lumMod val="85000"/>
                  </a:schemeClr>
                </a:solidFill>
              </a:rPr>
              <a:t>extranjero</a:t>
            </a:r>
            <a:r>
              <a:rPr lang="en-US" sz="2400" dirty="0" smtClean="0">
                <a:solidFill>
                  <a:schemeClr val="bg1">
                    <a:lumMod val="85000"/>
                  </a:schemeClr>
                </a:solidFill>
              </a:rPr>
              <a:t>. </a:t>
            </a:r>
            <a:r>
              <a:rPr lang="en-US" sz="2400" dirty="0">
                <a:solidFill>
                  <a:schemeClr val="bg1">
                    <a:lumMod val="85000"/>
                  </a:schemeClr>
                </a:solidFill>
              </a:rPr>
              <a:t>(2:14)</a:t>
            </a:r>
          </a:p>
          <a:p>
            <a:pPr marL="0" indent="0" algn="ctr" rtl="0">
              <a:buNone/>
            </a:pPr>
            <a:r>
              <a:rPr lang="en-US" sz="2400" dirty="0">
                <a:solidFill>
                  <a:schemeClr val="bg1">
                    <a:lumMod val="85000"/>
                  </a:schemeClr>
                </a:solidFill>
              </a:rPr>
              <a:t>El faraón vio una amenaza. (2:15)</a:t>
            </a:r>
          </a:p>
          <a:p>
            <a:pPr marL="0" indent="0" algn="ctr" rtl="0">
              <a:buNone/>
            </a:pPr>
            <a:r>
              <a:rPr lang="en-US" sz="2400" dirty="0">
                <a:solidFill>
                  <a:schemeClr val="bg1">
                    <a:lumMod val="85000"/>
                  </a:schemeClr>
                </a:solidFill>
              </a:rPr>
              <a:t>La familia de Jetro vio un buen hombre. (2:19-21)</a:t>
            </a:r>
          </a:p>
          <a:p>
            <a:pPr marL="0" indent="0" algn="ctr" rtl="0">
              <a:buNone/>
            </a:pPr>
            <a:r>
              <a:rPr lang="en-US" b="1" dirty="0"/>
              <a:t>El SEÑOR vio una obra maestra en progreso. (3:10)</a:t>
            </a:r>
          </a:p>
        </p:txBody>
      </p:sp>
      <p:grpSp>
        <p:nvGrpSpPr>
          <p:cNvPr id="7" name="Group 6">
            <a:extLst>
              <a:ext uri="{FF2B5EF4-FFF2-40B4-BE49-F238E27FC236}">
                <a16:creationId xmlns="" xmlns:a16="http://schemas.microsoft.com/office/drawing/2014/main" id="{90909B05-A245-E745-AE5C-26B8A99A505B}"/>
              </a:ext>
            </a:extLst>
          </p:cNvPr>
          <p:cNvGrpSpPr/>
          <p:nvPr/>
        </p:nvGrpSpPr>
        <p:grpSpPr>
          <a:xfrm>
            <a:off x="2593180" y="675751"/>
            <a:ext cx="3843338" cy="528638"/>
            <a:chOff x="2593180" y="675751"/>
            <a:chExt cx="3843338" cy="528638"/>
          </a:xfrm>
        </p:grpSpPr>
        <p:sp>
          <p:nvSpPr>
            <p:cNvPr id="6" name="Rounded Rectangle 5">
              <a:extLst>
                <a:ext uri="{FF2B5EF4-FFF2-40B4-BE49-F238E27FC236}">
                  <a16:creationId xmlns="" xmlns:a16="http://schemas.microsoft.com/office/drawing/2014/main" id="{A1C1830D-6E9A-A240-B193-8DC40B348D62}"/>
                </a:ext>
              </a:extLst>
            </p:cNvPr>
            <p:cNvSpPr/>
            <p:nvPr/>
          </p:nvSpPr>
          <p:spPr>
            <a:xfrm>
              <a:off x="2593180" y="675751"/>
              <a:ext cx="3843338" cy="528638"/>
            </a:xfrm>
            <a:prstGeom prst="roundRect">
              <a:avLst/>
            </a:prstGeom>
            <a:solidFill>
              <a:srgbClr val="62220B">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5" name="TextBox 4">
              <a:extLst>
                <a:ext uri="{FF2B5EF4-FFF2-40B4-BE49-F238E27FC236}">
                  <a16:creationId xmlns="" xmlns:a16="http://schemas.microsoft.com/office/drawing/2014/main" id="{4AC24E82-9ABF-B244-BDBC-397DF19E5EAD}"/>
                </a:ext>
              </a:extLst>
            </p:cNvPr>
            <p:cNvSpPr txBox="1"/>
            <p:nvPr/>
          </p:nvSpPr>
          <p:spPr>
            <a:xfrm>
              <a:off x="2800349" y="675751"/>
              <a:ext cx="3429001" cy="523220"/>
            </a:xfrm>
            <a:prstGeom prst="rect">
              <a:avLst/>
            </a:prstGeom>
            <a:noFill/>
          </p:spPr>
          <p:txBody>
            <a:bodyPr wrap="square" rtlCol="0">
              <a:spAutoFit/>
            </a:bodyPr>
            <a:lstStyle/>
            <a:p>
              <a:pPr algn="ctr" rtl="0"/>
              <a:r>
                <a:rPr lang="en-US" sz="2800" b="1" i="1" dirty="0" err="1">
                  <a:solidFill>
                    <a:schemeClr val="bg1"/>
                  </a:solidFill>
                </a:rPr>
                <a:t>E</a:t>
              </a:r>
              <a:r>
                <a:rPr lang="en-US" sz="2800" b="1" i="1" dirty="0" err="1" smtClean="0">
                  <a:solidFill>
                    <a:schemeClr val="bg1"/>
                  </a:solidFill>
                </a:rPr>
                <a:t>n</a:t>
              </a:r>
              <a:r>
                <a:rPr lang="en-US" sz="2800" b="1" i="1" dirty="0" smtClean="0">
                  <a:solidFill>
                    <a:schemeClr val="bg1"/>
                  </a:solidFill>
                </a:rPr>
                <a:t> </a:t>
              </a:r>
              <a:r>
                <a:rPr lang="en-US" sz="2800" b="1" i="1" dirty="0">
                  <a:solidFill>
                    <a:schemeClr val="bg1"/>
                  </a:solidFill>
                </a:rPr>
                <a:t>la </a:t>
              </a:r>
              <a:r>
                <a:rPr lang="en-US" sz="2800" b="1" i="1" dirty="0" err="1">
                  <a:solidFill>
                    <a:schemeClr val="bg1"/>
                  </a:solidFill>
                </a:rPr>
                <a:t>zarza</a:t>
              </a:r>
              <a:r>
                <a:rPr lang="en-US" sz="2800" b="1" i="1" dirty="0">
                  <a:solidFill>
                    <a:schemeClr val="bg1"/>
                  </a:solidFill>
                </a:rPr>
                <a:t> </a:t>
              </a:r>
              <a:r>
                <a:rPr lang="en-US" sz="2800" b="1" i="1" dirty="0" err="1" smtClean="0">
                  <a:solidFill>
                    <a:schemeClr val="bg1"/>
                  </a:solidFill>
                </a:rPr>
                <a:t>ardiendo</a:t>
              </a:r>
              <a:endParaRPr lang="en-US" sz="2800" b="1" i="1" dirty="0">
                <a:solidFill>
                  <a:schemeClr val="bg1"/>
                </a:solidFill>
              </a:endParaRPr>
            </a:p>
          </p:txBody>
        </p:sp>
      </p:grpSp>
    </p:spTree>
    <p:extLst>
      <p:ext uri="{BB962C8B-B14F-4D97-AF65-F5344CB8AC3E}">
        <p14:creationId xmlns:p14="http://schemas.microsoft.com/office/powerpoint/2010/main" val="24152237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a:extLst>
              <a:ext uri="{FF2B5EF4-FFF2-40B4-BE49-F238E27FC236}">
                <a16:creationId xmlns="" xmlns:a16="http://schemas.microsoft.com/office/drawing/2014/main" id="{056D19FF-937E-2E49-8D4C-8F790995B5CE}"/>
              </a:ext>
            </a:extLst>
          </p:cNvPr>
          <p:cNvGrpSpPr/>
          <p:nvPr/>
        </p:nvGrpSpPr>
        <p:grpSpPr>
          <a:xfrm>
            <a:off x="6716503" y="2290112"/>
            <a:ext cx="2106148" cy="2766134"/>
            <a:chOff x="6816519" y="2618736"/>
            <a:chExt cx="2106148" cy="2766134"/>
          </a:xfrm>
        </p:grpSpPr>
        <p:sp>
          <p:nvSpPr>
            <p:cNvPr id="26" name="Oval 25">
              <a:extLst>
                <a:ext uri="{FF2B5EF4-FFF2-40B4-BE49-F238E27FC236}">
                  <a16:creationId xmlns="" xmlns:a16="http://schemas.microsoft.com/office/drawing/2014/main" id="{7E3B39D9-48BF-A041-8D4D-2971A6C68CB3}"/>
                </a:ext>
              </a:extLst>
            </p:cNvPr>
            <p:cNvSpPr/>
            <p:nvPr/>
          </p:nvSpPr>
          <p:spPr>
            <a:xfrm>
              <a:off x="7262168" y="2618736"/>
              <a:ext cx="1191672" cy="1191672"/>
            </a:xfrm>
            <a:prstGeom prst="ellipse">
              <a:avLst/>
            </a:prstGeom>
            <a:noFill/>
            <a:ln w="1016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pic>
          <p:nvPicPr>
            <p:cNvPr id="31" name="Picture 30">
              <a:extLst>
                <a:ext uri="{FF2B5EF4-FFF2-40B4-BE49-F238E27FC236}">
                  <a16:creationId xmlns="" xmlns:a16="http://schemas.microsoft.com/office/drawing/2014/main" id="{9D8024D7-6636-BF48-A40A-6B5E1C87AB5B}"/>
                </a:ext>
              </a:extLst>
            </p:cNvPr>
            <p:cNvPicPr>
              <a:picLocks noChangeAspect="1"/>
            </p:cNvPicPr>
            <p:nvPr/>
          </p:nvPicPr>
          <p:blipFill>
            <a:blip r:embed="rId3"/>
            <a:stretch>
              <a:fillRect/>
            </a:stretch>
          </p:blipFill>
          <p:spPr>
            <a:xfrm>
              <a:off x="7499974" y="2660099"/>
              <a:ext cx="739238" cy="1035383"/>
            </a:xfrm>
            <a:prstGeom prst="rect">
              <a:avLst/>
            </a:prstGeom>
          </p:spPr>
        </p:pic>
        <p:sp>
          <p:nvSpPr>
            <p:cNvPr id="35" name="TextBox 34">
              <a:extLst>
                <a:ext uri="{FF2B5EF4-FFF2-40B4-BE49-F238E27FC236}">
                  <a16:creationId xmlns="" xmlns:a16="http://schemas.microsoft.com/office/drawing/2014/main" id="{7A4AD7B1-23A6-4F48-9E1F-9262BF6B58E7}"/>
                </a:ext>
              </a:extLst>
            </p:cNvPr>
            <p:cNvSpPr txBox="1"/>
            <p:nvPr/>
          </p:nvSpPr>
          <p:spPr>
            <a:xfrm>
              <a:off x="6816519" y="3938320"/>
              <a:ext cx="2106148" cy="1446550"/>
            </a:xfrm>
            <a:prstGeom prst="rect">
              <a:avLst/>
            </a:prstGeom>
            <a:noFill/>
          </p:spPr>
          <p:txBody>
            <a:bodyPr wrap="square" rtlCol="0">
              <a:spAutoFit/>
            </a:bodyPr>
            <a:lstStyle/>
            <a:p>
              <a:pPr algn="ctr"/>
              <a:r>
                <a:rPr lang="es-ES" sz="3200" b="1" dirty="0">
                  <a:solidFill>
                    <a:schemeClr val="accent4">
                      <a:lumMod val="40000"/>
                      <a:lumOff val="60000"/>
                    </a:schemeClr>
                  </a:solidFill>
                </a:rPr>
                <a:t>É</a:t>
              </a:r>
              <a:r>
                <a:rPr lang="en-US" sz="2800" b="1" dirty="0">
                  <a:solidFill>
                    <a:schemeClr val="accent4">
                      <a:lumMod val="40000"/>
                      <a:lumOff val="60000"/>
                    </a:schemeClr>
                  </a:solidFill>
                </a:rPr>
                <a:t>XODO 3:16</a:t>
              </a:r>
              <a:endParaRPr lang="en-US" sz="2800" b="1" dirty="0">
                <a:solidFill>
                  <a:schemeClr val="accent4">
                    <a:lumMod val="40000"/>
                    <a:lumOff val="60000"/>
                  </a:schemeClr>
                </a:solidFill>
              </a:endParaRPr>
            </a:p>
            <a:p>
              <a:pPr algn="ctr" rtl="0"/>
              <a:r>
                <a:rPr lang="en-US" sz="2800" i="1" dirty="0">
                  <a:solidFill>
                    <a:schemeClr val="accent4">
                      <a:lumMod val="40000"/>
                      <a:lumOff val="60000"/>
                    </a:schemeClr>
                  </a:solidFill>
                </a:rPr>
                <a:t>Dios es</a:t>
              </a:r>
              <a:br>
                <a:rPr lang="en-US" sz="2800" i="1" dirty="0">
                  <a:solidFill>
                    <a:schemeClr val="accent4">
                      <a:lumMod val="40000"/>
                      <a:lumOff val="60000"/>
                    </a:schemeClr>
                  </a:solidFill>
                </a:rPr>
              </a:br>
              <a:r>
                <a:rPr lang="en-US" sz="2800" i="1" dirty="0" err="1" smtClean="0">
                  <a:solidFill>
                    <a:schemeClr val="accent4">
                      <a:lumMod val="40000"/>
                      <a:lumOff val="60000"/>
                    </a:schemeClr>
                  </a:solidFill>
                </a:rPr>
                <a:t>omnisciente</a:t>
              </a:r>
              <a:r>
                <a:rPr lang="en-US" sz="2800" i="1" dirty="0" smtClean="0">
                  <a:solidFill>
                    <a:schemeClr val="accent4">
                      <a:lumMod val="40000"/>
                      <a:lumOff val="60000"/>
                    </a:schemeClr>
                  </a:solidFill>
                </a:rPr>
                <a:t>.</a:t>
              </a:r>
              <a:endParaRPr lang="en-US" sz="2800" i="1" dirty="0">
                <a:solidFill>
                  <a:schemeClr val="accent4">
                    <a:lumMod val="40000"/>
                    <a:lumOff val="60000"/>
                  </a:schemeClr>
                </a:solidFill>
              </a:endParaRPr>
            </a:p>
          </p:txBody>
        </p:sp>
      </p:grpSp>
      <p:sp>
        <p:nvSpPr>
          <p:cNvPr id="2" name="Title 1">
            <a:extLst>
              <a:ext uri="{FF2B5EF4-FFF2-40B4-BE49-F238E27FC236}">
                <a16:creationId xmlns="" xmlns:a16="http://schemas.microsoft.com/office/drawing/2014/main" id="{0EC6D5F3-8BC8-BD4F-AD9C-392BFBF3A5D9}"/>
              </a:ext>
            </a:extLst>
          </p:cNvPr>
          <p:cNvSpPr>
            <a:spLocks noGrp="1"/>
          </p:cNvSpPr>
          <p:nvPr>
            <p:ph type="title"/>
          </p:nvPr>
        </p:nvSpPr>
        <p:spPr>
          <a:xfrm>
            <a:off x="628650" y="304271"/>
            <a:ext cx="7886700" cy="1975290"/>
          </a:xfrm>
        </p:spPr>
        <p:txBody>
          <a:bodyPr>
            <a:normAutofit/>
          </a:bodyPr>
          <a:lstStyle/>
          <a:p>
            <a:pPr rtl="0"/>
            <a:r>
              <a:rPr lang="en-US" dirty="0"/>
              <a:t/>
            </a:r>
            <a:br>
              <a:rPr lang="en-US" dirty="0"/>
            </a:br>
            <a:r>
              <a:rPr lang="en-US" dirty="0" smtClean="0"/>
              <a:t>¡Nos </a:t>
            </a:r>
            <a:r>
              <a:rPr lang="en-US" dirty="0" err="1" smtClean="0"/>
              <a:t>asombra</a:t>
            </a:r>
            <a:r>
              <a:rPr lang="en-US" dirty="0" smtClean="0"/>
              <a:t> la </a:t>
            </a:r>
            <a:r>
              <a:rPr lang="en-US" dirty="0"/>
              <a:t>gloria de Dios!</a:t>
            </a:r>
          </a:p>
        </p:txBody>
      </p:sp>
      <p:grpSp>
        <p:nvGrpSpPr>
          <p:cNvPr id="41" name="Group 40">
            <a:extLst>
              <a:ext uri="{FF2B5EF4-FFF2-40B4-BE49-F238E27FC236}">
                <a16:creationId xmlns="" xmlns:a16="http://schemas.microsoft.com/office/drawing/2014/main" id="{DE25ECD0-76CA-4D41-B729-D2F9F67601F2}"/>
              </a:ext>
            </a:extLst>
          </p:cNvPr>
          <p:cNvGrpSpPr/>
          <p:nvPr/>
        </p:nvGrpSpPr>
        <p:grpSpPr>
          <a:xfrm>
            <a:off x="4520970" y="2301687"/>
            <a:ext cx="2165738" cy="2754559"/>
            <a:chOff x="4620986" y="2618736"/>
            <a:chExt cx="2165738" cy="2754559"/>
          </a:xfrm>
        </p:grpSpPr>
        <p:sp>
          <p:nvSpPr>
            <p:cNvPr id="25" name="Oval 24">
              <a:extLst>
                <a:ext uri="{FF2B5EF4-FFF2-40B4-BE49-F238E27FC236}">
                  <a16:creationId xmlns="" xmlns:a16="http://schemas.microsoft.com/office/drawing/2014/main" id="{5DE674D5-E66D-C84E-89DF-2339CA2B5420}"/>
                </a:ext>
              </a:extLst>
            </p:cNvPr>
            <p:cNvSpPr/>
            <p:nvPr/>
          </p:nvSpPr>
          <p:spPr>
            <a:xfrm>
              <a:off x="5112817" y="2618736"/>
              <a:ext cx="1191672" cy="1191672"/>
            </a:xfrm>
            <a:prstGeom prst="ellipse">
              <a:avLst/>
            </a:prstGeom>
            <a:noFill/>
            <a:ln w="1016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pic>
          <p:nvPicPr>
            <p:cNvPr id="30" name="Picture 29">
              <a:extLst>
                <a:ext uri="{FF2B5EF4-FFF2-40B4-BE49-F238E27FC236}">
                  <a16:creationId xmlns="" xmlns:a16="http://schemas.microsoft.com/office/drawing/2014/main" id="{DE3E2ED0-AB21-B24B-BC60-E90394A109EE}"/>
                </a:ext>
              </a:extLst>
            </p:cNvPr>
            <p:cNvPicPr>
              <a:picLocks noChangeAspect="1"/>
            </p:cNvPicPr>
            <p:nvPr/>
          </p:nvPicPr>
          <p:blipFill>
            <a:blip r:embed="rId3"/>
            <a:stretch>
              <a:fillRect/>
            </a:stretch>
          </p:blipFill>
          <p:spPr>
            <a:xfrm>
              <a:off x="5334236" y="2666690"/>
              <a:ext cx="739238" cy="1035383"/>
            </a:xfrm>
            <a:prstGeom prst="rect">
              <a:avLst/>
            </a:prstGeom>
          </p:spPr>
        </p:pic>
        <p:sp>
          <p:nvSpPr>
            <p:cNvPr id="34" name="TextBox 33">
              <a:extLst>
                <a:ext uri="{FF2B5EF4-FFF2-40B4-BE49-F238E27FC236}">
                  <a16:creationId xmlns="" xmlns:a16="http://schemas.microsoft.com/office/drawing/2014/main" id="{55F2A127-A0E7-7C4B-9412-72A7DEF09149}"/>
                </a:ext>
              </a:extLst>
            </p:cNvPr>
            <p:cNvSpPr txBox="1"/>
            <p:nvPr/>
          </p:nvSpPr>
          <p:spPr>
            <a:xfrm>
              <a:off x="4620986" y="3926745"/>
              <a:ext cx="2165738" cy="1446550"/>
            </a:xfrm>
            <a:prstGeom prst="rect">
              <a:avLst/>
            </a:prstGeom>
            <a:noFill/>
          </p:spPr>
          <p:txBody>
            <a:bodyPr wrap="square" rtlCol="0">
              <a:spAutoFit/>
            </a:bodyPr>
            <a:lstStyle/>
            <a:p>
              <a:pPr algn="ctr"/>
              <a:r>
                <a:rPr lang="es-ES" sz="3200" b="1" dirty="0">
                  <a:solidFill>
                    <a:schemeClr val="accent4">
                      <a:lumMod val="40000"/>
                      <a:lumOff val="60000"/>
                    </a:schemeClr>
                  </a:solidFill>
                </a:rPr>
                <a:t>É</a:t>
              </a:r>
              <a:r>
                <a:rPr lang="en-US" sz="2800" b="1" dirty="0">
                  <a:solidFill>
                    <a:schemeClr val="accent4">
                      <a:lumMod val="40000"/>
                      <a:lumOff val="60000"/>
                    </a:schemeClr>
                  </a:solidFill>
                </a:rPr>
                <a:t>XODO 3:14</a:t>
              </a:r>
              <a:endParaRPr lang="en-US" sz="2800" b="1" dirty="0">
                <a:solidFill>
                  <a:schemeClr val="accent4">
                    <a:lumMod val="40000"/>
                    <a:lumOff val="60000"/>
                  </a:schemeClr>
                </a:solidFill>
              </a:endParaRPr>
            </a:p>
            <a:p>
              <a:pPr algn="ctr" rtl="0"/>
              <a:r>
                <a:rPr lang="en-US" sz="2800" i="1" dirty="0">
                  <a:solidFill>
                    <a:schemeClr val="accent4">
                      <a:lumMod val="40000"/>
                      <a:lumOff val="60000"/>
                    </a:schemeClr>
                  </a:solidFill>
                </a:rPr>
                <a:t>Dios es eterno.</a:t>
              </a:r>
            </a:p>
          </p:txBody>
        </p:sp>
      </p:grpSp>
      <p:grpSp>
        <p:nvGrpSpPr>
          <p:cNvPr id="40" name="Group 39">
            <a:extLst>
              <a:ext uri="{FF2B5EF4-FFF2-40B4-BE49-F238E27FC236}">
                <a16:creationId xmlns="" xmlns:a16="http://schemas.microsoft.com/office/drawing/2014/main" id="{711C7950-A8ED-6649-8B5E-0B385C7A45BC}"/>
              </a:ext>
            </a:extLst>
          </p:cNvPr>
          <p:cNvGrpSpPr/>
          <p:nvPr/>
        </p:nvGrpSpPr>
        <p:grpSpPr>
          <a:xfrm>
            <a:off x="2401222" y="2267619"/>
            <a:ext cx="1985963" cy="2793785"/>
            <a:chOff x="2501238" y="2596243"/>
            <a:chExt cx="1985963" cy="2793785"/>
          </a:xfrm>
        </p:grpSpPr>
        <p:sp>
          <p:nvSpPr>
            <p:cNvPr id="24" name="Oval 23">
              <a:extLst>
                <a:ext uri="{FF2B5EF4-FFF2-40B4-BE49-F238E27FC236}">
                  <a16:creationId xmlns="" xmlns:a16="http://schemas.microsoft.com/office/drawing/2014/main" id="{44356660-2AC9-194E-AE84-2137CBB39BF5}"/>
                </a:ext>
              </a:extLst>
            </p:cNvPr>
            <p:cNvSpPr/>
            <p:nvPr/>
          </p:nvSpPr>
          <p:spPr>
            <a:xfrm>
              <a:off x="2898384" y="2596243"/>
              <a:ext cx="1191672" cy="1191672"/>
            </a:xfrm>
            <a:prstGeom prst="ellipse">
              <a:avLst/>
            </a:prstGeom>
            <a:noFill/>
            <a:ln w="1016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pic>
          <p:nvPicPr>
            <p:cNvPr id="29" name="Picture 28">
              <a:extLst>
                <a:ext uri="{FF2B5EF4-FFF2-40B4-BE49-F238E27FC236}">
                  <a16:creationId xmlns="" xmlns:a16="http://schemas.microsoft.com/office/drawing/2014/main" id="{7CD8E21B-17AC-C34D-BEE9-5908BF3EFA12}"/>
                </a:ext>
              </a:extLst>
            </p:cNvPr>
            <p:cNvPicPr>
              <a:picLocks noChangeAspect="1"/>
            </p:cNvPicPr>
            <p:nvPr/>
          </p:nvPicPr>
          <p:blipFill>
            <a:blip r:embed="rId3"/>
            <a:stretch>
              <a:fillRect/>
            </a:stretch>
          </p:blipFill>
          <p:spPr>
            <a:xfrm>
              <a:off x="3127950" y="2639107"/>
              <a:ext cx="739238" cy="1035383"/>
            </a:xfrm>
            <a:prstGeom prst="rect">
              <a:avLst/>
            </a:prstGeom>
          </p:spPr>
        </p:pic>
        <p:sp>
          <p:nvSpPr>
            <p:cNvPr id="33" name="TextBox 32">
              <a:extLst>
                <a:ext uri="{FF2B5EF4-FFF2-40B4-BE49-F238E27FC236}">
                  <a16:creationId xmlns="" xmlns:a16="http://schemas.microsoft.com/office/drawing/2014/main" id="{C021D72C-D1E7-9344-AD11-B799E20B5B72}"/>
                </a:ext>
              </a:extLst>
            </p:cNvPr>
            <p:cNvSpPr txBox="1"/>
            <p:nvPr/>
          </p:nvSpPr>
          <p:spPr>
            <a:xfrm>
              <a:off x="2501238" y="3943478"/>
              <a:ext cx="1985963" cy="1446550"/>
            </a:xfrm>
            <a:prstGeom prst="rect">
              <a:avLst/>
            </a:prstGeom>
            <a:noFill/>
          </p:spPr>
          <p:txBody>
            <a:bodyPr wrap="square" rtlCol="0">
              <a:spAutoFit/>
            </a:bodyPr>
            <a:lstStyle/>
            <a:p>
              <a:pPr algn="ctr"/>
              <a:r>
                <a:rPr lang="es-ES" sz="3200" b="1" dirty="0">
                  <a:solidFill>
                    <a:schemeClr val="accent4">
                      <a:lumMod val="40000"/>
                      <a:lumOff val="60000"/>
                    </a:schemeClr>
                  </a:solidFill>
                </a:rPr>
                <a:t>É</a:t>
              </a:r>
              <a:r>
                <a:rPr lang="en-US" sz="2800" b="1" dirty="0">
                  <a:solidFill>
                    <a:schemeClr val="accent4">
                      <a:lumMod val="40000"/>
                      <a:lumOff val="60000"/>
                    </a:schemeClr>
                  </a:solidFill>
                </a:rPr>
                <a:t>XODO 3:6</a:t>
              </a:r>
              <a:endParaRPr lang="en-US" sz="2800" b="1" dirty="0">
                <a:solidFill>
                  <a:schemeClr val="accent4">
                    <a:lumMod val="40000"/>
                    <a:lumOff val="60000"/>
                  </a:schemeClr>
                </a:solidFill>
              </a:endParaRPr>
            </a:p>
            <a:p>
              <a:pPr algn="ctr" rtl="0"/>
              <a:r>
                <a:rPr lang="en-US" sz="2800" i="1" dirty="0">
                  <a:solidFill>
                    <a:schemeClr val="accent4">
                      <a:lumMod val="40000"/>
                      <a:lumOff val="60000"/>
                    </a:schemeClr>
                  </a:solidFill>
                </a:rPr>
                <a:t>Dios </a:t>
              </a:r>
              <a:r>
                <a:rPr lang="en-US" sz="2800" i="1" dirty="0" err="1">
                  <a:solidFill>
                    <a:schemeClr val="accent4">
                      <a:lumMod val="40000"/>
                      <a:lumOff val="60000"/>
                    </a:schemeClr>
                  </a:solidFill>
                </a:rPr>
                <a:t>es</a:t>
              </a:r>
              <a:r>
                <a:rPr lang="en-US" sz="2800" i="1" dirty="0">
                  <a:solidFill>
                    <a:schemeClr val="accent4">
                      <a:lumMod val="40000"/>
                      <a:lumOff val="60000"/>
                    </a:schemeClr>
                  </a:solidFill>
                </a:rPr>
                <a:t> </a:t>
              </a:r>
              <a:r>
                <a:rPr lang="en-US" sz="2800" i="1" dirty="0" smtClean="0">
                  <a:solidFill>
                    <a:schemeClr val="accent4">
                      <a:lumMod val="40000"/>
                      <a:lumOff val="60000"/>
                    </a:schemeClr>
                  </a:solidFill>
                </a:rPr>
                <a:t/>
              </a:r>
              <a:br>
                <a:rPr lang="en-US" sz="2800" i="1" dirty="0" smtClean="0">
                  <a:solidFill>
                    <a:schemeClr val="accent4">
                      <a:lumMod val="40000"/>
                      <a:lumOff val="60000"/>
                    </a:schemeClr>
                  </a:solidFill>
                </a:rPr>
              </a:br>
              <a:r>
                <a:rPr lang="en-US" sz="2800" i="1" dirty="0" err="1" smtClean="0">
                  <a:solidFill>
                    <a:schemeClr val="accent4">
                      <a:lumMod val="40000"/>
                      <a:lumOff val="60000"/>
                    </a:schemeClr>
                  </a:solidFill>
                </a:rPr>
                <a:t>fiel</a:t>
              </a:r>
              <a:r>
                <a:rPr lang="en-US" sz="2800" i="1" dirty="0">
                  <a:solidFill>
                    <a:schemeClr val="accent4">
                      <a:lumMod val="40000"/>
                      <a:lumOff val="60000"/>
                    </a:schemeClr>
                  </a:solidFill>
                </a:rPr>
                <a:t>.</a:t>
              </a:r>
            </a:p>
          </p:txBody>
        </p:sp>
      </p:grpSp>
      <p:grpSp>
        <p:nvGrpSpPr>
          <p:cNvPr id="36" name="Group 35">
            <a:extLst>
              <a:ext uri="{FF2B5EF4-FFF2-40B4-BE49-F238E27FC236}">
                <a16:creationId xmlns="" xmlns:a16="http://schemas.microsoft.com/office/drawing/2014/main" id="{4A6FAD9F-DD3D-6A47-BA29-954C3A4979EF}"/>
              </a:ext>
            </a:extLst>
          </p:cNvPr>
          <p:cNvGrpSpPr/>
          <p:nvPr/>
        </p:nvGrpSpPr>
        <p:grpSpPr>
          <a:xfrm>
            <a:off x="0" y="2276748"/>
            <a:ext cx="2593180" cy="3186465"/>
            <a:chOff x="42864" y="2605372"/>
            <a:chExt cx="2593180" cy="3186465"/>
          </a:xfrm>
        </p:grpSpPr>
        <p:sp>
          <p:nvSpPr>
            <p:cNvPr id="23" name="Oval 22">
              <a:extLst>
                <a:ext uri="{FF2B5EF4-FFF2-40B4-BE49-F238E27FC236}">
                  <a16:creationId xmlns="" xmlns:a16="http://schemas.microsoft.com/office/drawing/2014/main" id="{B587B97C-1ABD-1047-9D5F-4A52CECCEAB2}"/>
                </a:ext>
              </a:extLst>
            </p:cNvPr>
            <p:cNvSpPr/>
            <p:nvPr/>
          </p:nvSpPr>
          <p:spPr>
            <a:xfrm>
              <a:off x="719841" y="2605372"/>
              <a:ext cx="1191672" cy="1191672"/>
            </a:xfrm>
            <a:prstGeom prst="ellipse">
              <a:avLst/>
            </a:prstGeom>
            <a:noFill/>
            <a:ln w="1016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pic>
          <p:nvPicPr>
            <p:cNvPr id="28" name="Picture 27">
              <a:extLst>
                <a:ext uri="{FF2B5EF4-FFF2-40B4-BE49-F238E27FC236}">
                  <a16:creationId xmlns="" xmlns:a16="http://schemas.microsoft.com/office/drawing/2014/main" id="{78308AD8-F46A-6643-A718-4720943B0AA1}"/>
                </a:ext>
              </a:extLst>
            </p:cNvPr>
            <p:cNvPicPr>
              <a:picLocks noChangeAspect="1"/>
            </p:cNvPicPr>
            <p:nvPr/>
          </p:nvPicPr>
          <p:blipFill>
            <a:blip r:embed="rId3"/>
            <a:stretch>
              <a:fillRect/>
            </a:stretch>
          </p:blipFill>
          <p:spPr>
            <a:xfrm>
              <a:off x="946058" y="2666691"/>
              <a:ext cx="739238" cy="1035383"/>
            </a:xfrm>
            <a:prstGeom prst="rect">
              <a:avLst/>
            </a:prstGeom>
          </p:spPr>
        </p:pic>
        <p:sp>
          <p:nvSpPr>
            <p:cNvPr id="32" name="TextBox 31">
              <a:extLst>
                <a:ext uri="{FF2B5EF4-FFF2-40B4-BE49-F238E27FC236}">
                  <a16:creationId xmlns="" xmlns:a16="http://schemas.microsoft.com/office/drawing/2014/main" id="{8924306E-6FDE-B342-A268-915B93CD118A}"/>
                </a:ext>
              </a:extLst>
            </p:cNvPr>
            <p:cNvSpPr txBox="1"/>
            <p:nvPr/>
          </p:nvSpPr>
          <p:spPr>
            <a:xfrm>
              <a:off x="42864" y="3975955"/>
              <a:ext cx="2593180" cy="1815882"/>
            </a:xfrm>
            <a:prstGeom prst="rect">
              <a:avLst/>
            </a:prstGeom>
            <a:noFill/>
          </p:spPr>
          <p:txBody>
            <a:bodyPr wrap="square" rtlCol="0">
              <a:spAutoFit/>
            </a:bodyPr>
            <a:lstStyle/>
            <a:p>
              <a:pPr algn="ctr" rtl="0"/>
              <a:r>
                <a:rPr lang="es-ES" sz="2800" b="1" dirty="0" smtClean="0">
                  <a:solidFill>
                    <a:schemeClr val="accent4">
                      <a:lumMod val="40000"/>
                      <a:lumOff val="60000"/>
                    </a:schemeClr>
                  </a:solidFill>
                </a:rPr>
                <a:t>É</a:t>
              </a:r>
              <a:r>
                <a:rPr lang="en-US" sz="2800" b="1" dirty="0" smtClean="0">
                  <a:solidFill>
                    <a:schemeClr val="accent4">
                      <a:lumMod val="40000"/>
                      <a:lumOff val="60000"/>
                    </a:schemeClr>
                  </a:solidFill>
                </a:rPr>
                <a:t>XODO 3:5</a:t>
              </a:r>
              <a:endParaRPr lang="en-US" sz="2800" b="1" dirty="0">
                <a:solidFill>
                  <a:schemeClr val="accent4">
                    <a:lumMod val="40000"/>
                    <a:lumOff val="60000"/>
                  </a:schemeClr>
                </a:solidFill>
              </a:endParaRPr>
            </a:p>
            <a:p>
              <a:pPr algn="ctr" rtl="0"/>
              <a:r>
                <a:rPr lang="en-US" sz="2800" i="1" dirty="0">
                  <a:solidFill>
                    <a:schemeClr val="accent4">
                      <a:lumMod val="40000"/>
                      <a:lumOff val="60000"/>
                    </a:schemeClr>
                  </a:solidFill>
                </a:rPr>
                <a:t>Dios es</a:t>
              </a:r>
              <a:br>
                <a:rPr lang="en-US" sz="2800" i="1" dirty="0">
                  <a:solidFill>
                    <a:schemeClr val="accent4">
                      <a:lumMod val="40000"/>
                      <a:lumOff val="60000"/>
                    </a:schemeClr>
                  </a:solidFill>
                </a:rPr>
              </a:br>
              <a:r>
                <a:rPr lang="en-US" sz="2800" i="1" dirty="0" err="1" smtClean="0">
                  <a:solidFill>
                    <a:schemeClr val="accent4">
                      <a:lumMod val="40000"/>
                      <a:lumOff val="60000"/>
                    </a:schemeClr>
                  </a:solidFill>
                </a:rPr>
                <a:t>verdaderamentesanto</a:t>
              </a:r>
              <a:r>
                <a:rPr lang="en-US" sz="2800" i="1" dirty="0" smtClean="0">
                  <a:solidFill>
                    <a:schemeClr val="accent4">
                      <a:lumMod val="40000"/>
                      <a:lumOff val="60000"/>
                    </a:schemeClr>
                  </a:solidFill>
                </a:rPr>
                <a:t>.</a:t>
              </a:r>
              <a:endParaRPr lang="en-US" sz="2800" i="1" dirty="0">
                <a:solidFill>
                  <a:schemeClr val="accent4">
                    <a:lumMod val="40000"/>
                    <a:lumOff val="60000"/>
                  </a:schemeClr>
                </a:solidFill>
              </a:endParaRPr>
            </a:p>
          </p:txBody>
        </p:sp>
      </p:grpSp>
      <p:grpSp>
        <p:nvGrpSpPr>
          <p:cNvPr id="44" name="Group 43">
            <a:extLst>
              <a:ext uri="{FF2B5EF4-FFF2-40B4-BE49-F238E27FC236}">
                <a16:creationId xmlns="" xmlns:a16="http://schemas.microsoft.com/office/drawing/2014/main" id="{310BB235-BF72-1B4E-938F-482AD0DD532E}"/>
              </a:ext>
            </a:extLst>
          </p:cNvPr>
          <p:cNvGrpSpPr/>
          <p:nvPr/>
        </p:nvGrpSpPr>
        <p:grpSpPr>
          <a:xfrm>
            <a:off x="2593180" y="675751"/>
            <a:ext cx="3843338" cy="528638"/>
            <a:chOff x="2593180" y="675751"/>
            <a:chExt cx="3843338" cy="528638"/>
          </a:xfrm>
        </p:grpSpPr>
        <p:sp>
          <p:nvSpPr>
            <p:cNvPr id="45" name="Rounded Rectangle 44">
              <a:extLst>
                <a:ext uri="{FF2B5EF4-FFF2-40B4-BE49-F238E27FC236}">
                  <a16:creationId xmlns="" xmlns:a16="http://schemas.microsoft.com/office/drawing/2014/main" id="{3F597590-4C31-184F-9197-7CC689A52744}"/>
                </a:ext>
              </a:extLst>
            </p:cNvPr>
            <p:cNvSpPr/>
            <p:nvPr/>
          </p:nvSpPr>
          <p:spPr>
            <a:xfrm>
              <a:off x="2593180" y="675751"/>
              <a:ext cx="3843338" cy="528638"/>
            </a:xfrm>
            <a:prstGeom prst="roundRect">
              <a:avLst/>
            </a:prstGeom>
            <a:solidFill>
              <a:srgbClr val="62220B">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6" name="TextBox 45">
              <a:extLst>
                <a:ext uri="{FF2B5EF4-FFF2-40B4-BE49-F238E27FC236}">
                  <a16:creationId xmlns="" xmlns:a16="http://schemas.microsoft.com/office/drawing/2014/main" id="{80F565A1-5A76-D146-A014-9728FA541604}"/>
                </a:ext>
              </a:extLst>
            </p:cNvPr>
            <p:cNvSpPr txBox="1"/>
            <p:nvPr/>
          </p:nvSpPr>
          <p:spPr>
            <a:xfrm>
              <a:off x="2800349" y="675751"/>
              <a:ext cx="3429001" cy="523220"/>
            </a:xfrm>
            <a:prstGeom prst="rect">
              <a:avLst/>
            </a:prstGeom>
            <a:noFill/>
          </p:spPr>
          <p:txBody>
            <a:bodyPr wrap="square" rtlCol="0">
              <a:spAutoFit/>
            </a:bodyPr>
            <a:lstStyle/>
            <a:p>
              <a:pPr algn="ctr" rtl="0"/>
              <a:r>
                <a:rPr lang="en-US" sz="2800" b="1" i="1" dirty="0" err="1">
                  <a:solidFill>
                    <a:schemeClr val="bg1"/>
                  </a:solidFill>
                </a:rPr>
                <a:t>E</a:t>
              </a:r>
              <a:r>
                <a:rPr lang="en-US" sz="2800" b="1" i="1" dirty="0" err="1" smtClean="0">
                  <a:solidFill>
                    <a:schemeClr val="bg1"/>
                  </a:solidFill>
                </a:rPr>
                <a:t>n</a:t>
              </a:r>
              <a:r>
                <a:rPr lang="en-US" sz="2800" b="1" i="1" dirty="0" smtClean="0">
                  <a:solidFill>
                    <a:schemeClr val="bg1"/>
                  </a:solidFill>
                </a:rPr>
                <a:t> </a:t>
              </a:r>
              <a:r>
                <a:rPr lang="en-US" sz="2800" b="1" i="1" dirty="0">
                  <a:solidFill>
                    <a:schemeClr val="bg1"/>
                  </a:solidFill>
                </a:rPr>
                <a:t>la </a:t>
              </a:r>
              <a:r>
                <a:rPr lang="en-US" sz="2800" b="1" i="1" dirty="0" err="1">
                  <a:solidFill>
                    <a:schemeClr val="bg1"/>
                  </a:solidFill>
                </a:rPr>
                <a:t>zarza</a:t>
              </a:r>
              <a:r>
                <a:rPr lang="en-US" sz="2800" b="1" i="1" dirty="0">
                  <a:solidFill>
                    <a:schemeClr val="bg1"/>
                  </a:solidFill>
                </a:rPr>
                <a:t> </a:t>
              </a:r>
              <a:r>
                <a:rPr lang="en-US" sz="2800" b="1" i="1" dirty="0" err="1" smtClean="0">
                  <a:solidFill>
                    <a:schemeClr val="bg1"/>
                  </a:solidFill>
                </a:rPr>
                <a:t>ardiendo</a:t>
              </a:r>
              <a:endParaRPr lang="en-US" sz="2800" b="1" i="1" dirty="0">
                <a:solidFill>
                  <a:schemeClr val="bg1"/>
                </a:solidFill>
              </a:endParaRPr>
            </a:p>
          </p:txBody>
        </p:sp>
      </p:grpSp>
    </p:spTree>
    <p:extLst>
      <p:ext uri="{BB962C8B-B14F-4D97-AF65-F5344CB8AC3E}">
        <p14:creationId xmlns:p14="http://schemas.microsoft.com/office/powerpoint/2010/main" val="16204562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0"/>
                                        </p:tgtEl>
                                        <p:attrNameLst>
                                          <p:attrName>style.visibility</p:attrName>
                                        </p:attrNameLst>
                                      </p:cBhvr>
                                      <p:to>
                                        <p:strVal val="visible"/>
                                      </p:to>
                                    </p:set>
                                    <p:anim calcmode="lin" valueType="num">
                                      <p:cBhvr>
                                        <p:cTn id="14" dur="500" fill="hold"/>
                                        <p:tgtEl>
                                          <p:spTgt spid="40"/>
                                        </p:tgtEl>
                                        <p:attrNameLst>
                                          <p:attrName>ppt_w</p:attrName>
                                        </p:attrNameLst>
                                      </p:cBhvr>
                                      <p:tavLst>
                                        <p:tav tm="0">
                                          <p:val>
                                            <p:fltVal val="0"/>
                                          </p:val>
                                        </p:tav>
                                        <p:tav tm="100000">
                                          <p:val>
                                            <p:strVal val="#ppt_w"/>
                                          </p:val>
                                        </p:tav>
                                      </p:tavLst>
                                    </p:anim>
                                    <p:anim calcmode="lin" valueType="num">
                                      <p:cBhvr>
                                        <p:cTn id="15" dur="500" fill="hold"/>
                                        <p:tgtEl>
                                          <p:spTgt spid="40"/>
                                        </p:tgtEl>
                                        <p:attrNameLst>
                                          <p:attrName>ppt_h</p:attrName>
                                        </p:attrNameLst>
                                      </p:cBhvr>
                                      <p:tavLst>
                                        <p:tav tm="0">
                                          <p:val>
                                            <p:fltVal val="0"/>
                                          </p:val>
                                        </p:tav>
                                        <p:tav tm="100000">
                                          <p:val>
                                            <p:strVal val="#ppt_h"/>
                                          </p:val>
                                        </p:tav>
                                      </p:tavLst>
                                    </p:anim>
                                    <p:animEffect transition="in" filter="fade">
                                      <p:cBhvr>
                                        <p:cTn id="16" dur="500"/>
                                        <p:tgtEl>
                                          <p:spTgt spid="4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p:cTn id="21" dur="500" fill="hold"/>
                                        <p:tgtEl>
                                          <p:spTgt spid="41"/>
                                        </p:tgtEl>
                                        <p:attrNameLst>
                                          <p:attrName>ppt_w</p:attrName>
                                        </p:attrNameLst>
                                      </p:cBhvr>
                                      <p:tavLst>
                                        <p:tav tm="0">
                                          <p:val>
                                            <p:fltVal val="0"/>
                                          </p:val>
                                        </p:tav>
                                        <p:tav tm="100000">
                                          <p:val>
                                            <p:strVal val="#ppt_w"/>
                                          </p:val>
                                        </p:tav>
                                      </p:tavLst>
                                    </p:anim>
                                    <p:anim calcmode="lin" valueType="num">
                                      <p:cBhvr>
                                        <p:cTn id="22" dur="500" fill="hold"/>
                                        <p:tgtEl>
                                          <p:spTgt spid="41"/>
                                        </p:tgtEl>
                                        <p:attrNameLst>
                                          <p:attrName>ppt_h</p:attrName>
                                        </p:attrNameLst>
                                      </p:cBhvr>
                                      <p:tavLst>
                                        <p:tav tm="0">
                                          <p:val>
                                            <p:fltVal val="0"/>
                                          </p:val>
                                        </p:tav>
                                        <p:tav tm="100000">
                                          <p:val>
                                            <p:strVal val="#ppt_h"/>
                                          </p:val>
                                        </p:tav>
                                      </p:tavLst>
                                    </p:anim>
                                    <p:animEffect transition="in" filter="fade">
                                      <p:cBhvr>
                                        <p:cTn id="23" dur="500"/>
                                        <p:tgtEl>
                                          <p:spTgt spid="41"/>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2"/>
                                        </p:tgtEl>
                                        <p:attrNameLst>
                                          <p:attrName>style.visibility</p:attrName>
                                        </p:attrNameLst>
                                      </p:cBhvr>
                                      <p:to>
                                        <p:strVal val="visible"/>
                                      </p:to>
                                    </p:set>
                                    <p:anim calcmode="lin" valueType="num">
                                      <p:cBhvr>
                                        <p:cTn id="28" dur="500" fill="hold"/>
                                        <p:tgtEl>
                                          <p:spTgt spid="42"/>
                                        </p:tgtEl>
                                        <p:attrNameLst>
                                          <p:attrName>ppt_w</p:attrName>
                                        </p:attrNameLst>
                                      </p:cBhvr>
                                      <p:tavLst>
                                        <p:tav tm="0">
                                          <p:val>
                                            <p:fltVal val="0"/>
                                          </p:val>
                                        </p:tav>
                                        <p:tav tm="100000">
                                          <p:val>
                                            <p:strVal val="#ppt_w"/>
                                          </p:val>
                                        </p:tav>
                                      </p:tavLst>
                                    </p:anim>
                                    <p:anim calcmode="lin" valueType="num">
                                      <p:cBhvr>
                                        <p:cTn id="29" dur="500" fill="hold"/>
                                        <p:tgtEl>
                                          <p:spTgt spid="42"/>
                                        </p:tgtEl>
                                        <p:attrNameLst>
                                          <p:attrName>ppt_h</p:attrName>
                                        </p:attrNameLst>
                                      </p:cBhvr>
                                      <p:tavLst>
                                        <p:tav tm="0">
                                          <p:val>
                                            <p:fltVal val="0"/>
                                          </p:val>
                                        </p:tav>
                                        <p:tav tm="100000">
                                          <p:val>
                                            <p:strVal val="#ppt_h"/>
                                          </p:val>
                                        </p:tav>
                                      </p:tavLst>
                                    </p:anim>
                                    <p:animEffect transition="in" filter="fade">
                                      <p:cBhvr>
                                        <p:cTn id="3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9F3DEB8-4809-0044-B40F-6C783CC6F480}"/>
              </a:ext>
            </a:extLst>
          </p:cNvPr>
          <p:cNvSpPr>
            <a:spLocks noGrp="1"/>
          </p:cNvSpPr>
          <p:nvPr>
            <p:ph type="title"/>
          </p:nvPr>
        </p:nvSpPr>
        <p:spPr>
          <a:xfrm>
            <a:off x="257175" y="304271"/>
            <a:ext cx="8672513" cy="2581804"/>
          </a:xfrm>
        </p:spPr>
        <p:txBody>
          <a:bodyPr>
            <a:normAutofit/>
          </a:bodyPr>
          <a:lstStyle/>
          <a:p>
            <a:pPr rtl="0"/>
            <a:r>
              <a:rPr lang="en-US" dirty="0"/>
              <a:t/>
            </a:r>
            <a:br>
              <a:rPr lang="en-US" dirty="0"/>
            </a:br>
            <a:r>
              <a:rPr lang="en-US" dirty="0"/>
              <a:t>Hay consuelo para aquellos</a:t>
            </a:r>
            <a:br>
              <a:rPr lang="en-US" dirty="0"/>
            </a:br>
            <a:r>
              <a:rPr lang="en-US" dirty="0" smtClean="0"/>
              <a:t>que </a:t>
            </a:r>
            <a:r>
              <a:rPr lang="en-US" dirty="0" err="1" smtClean="0"/>
              <a:t>más</a:t>
            </a:r>
            <a:r>
              <a:rPr lang="en-US" dirty="0" smtClean="0"/>
              <a:t> </a:t>
            </a:r>
            <a:r>
              <a:rPr lang="en-US" dirty="0" err="1" smtClean="0"/>
              <a:t>sufren</a:t>
            </a:r>
            <a:r>
              <a:rPr lang="en-US" dirty="0" smtClean="0"/>
              <a:t>.</a:t>
            </a:r>
            <a:endParaRPr lang="en-US" dirty="0"/>
          </a:p>
        </p:txBody>
      </p:sp>
      <p:sp>
        <p:nvSpPr>
          <p:cNvPr id="3" name="Content Placeholder 2">
            <a:extLst>
              <a:ext uri="{FF2B5EF4-FFF2-40B4-BE49-F238E27FC236}">
                <a16:creationId xmlns="" xmlns:a16="http://schemas.microsoft.com/office/drawing/2014/main" id="{047E2C39-F88F-3F4F-B8FF-1690434DA7F3}"/>
              </a:ext>
            </a:extLst>
          </p:cNvPr>
          <p:cNvSpPr>
            <a:spLocks noGrp="1"/>
          </p:cNvSpPr>
          <p:nvPr>
            <p:ph idx="1"/>
          </p:nvPr>
        </p:nvSpPr>
        <p:spPr>
          <a:xfrm>
            <a:off x="628650" y="3299885"/>
            <a:ext cx="7886700" cy="2261394"/>
          </a:xfrm>
        </p:spPr>
        <p:txBody>
          <a:bodyPr/>
          <a:lstStyle/>
          <a:p>
            <a:pPr marL="0" indent="0" algn="ctr">
              <a:buNone/>
            </a:pPr>
            <a:r>
              <a:rPr lang="en-US" b="1" baseline="30000" dirty="0" smtClean="0"/>
              <a:t>7 “</a:t>
            </a:r>
            <a:r>
              <a:rPr lang="es-ES" dirty="0" smtClean="0"/>
              <a:t>Dijo </a:t>
            </a:r>
            <a:r>
              <a:rPr lang="es-ES" dirty="0"/>
              <a:t>luego Jehová: </a:t>
            </a:r>
            <a:r>
              <a:rPr lang="es-ES" b="1" dirty="0">
                <a:solidFill>
                  <a:schemeClr val="accent4">
                    <a:lumMod val="40000"/>
                    <a:lumOff val="60000"/>
                  </a:schemeClr>
                </a:solidFill>
              </a:rPr>
              <a:t>Bien he visto </a:t>
            </a:r>
            <a:r>
              <a:rPr lang="es-ES" b="1" dirty="0" smtClean="0">
                <a:solidFill>
                  <a:schemeClr val="accent4">
                    <a:lumMod val="40000"/>
                    <a:lumOff val="60000"/>
                  </a:schemeClr>
                </a:solidFill>
              </a:rPr>
              <a:t/>
            </a:r>
            <a:br>
              <a:rPr lang="es-ES" b="1" dirty="0" smtClean="0">
                <a:solidFill>
                  <a:schemeClr val="accent4">
                    <a:lumMod val="40000"/>
                    <a:lumOff val="60000"/>
                  </a:schemeClr>
                </a:solidFill>
              </a:rPr>
            </a:br>
            <a:r>
              <a:rPr lang="es-ES" b="1" dirty="0" smtClean="0">
                <a:solidFill>
                  <a:schemeClr val="accent4">
                    <a:lumMod val="40000"/>
                    <a:lumOff val="60000"/>
                  </a:schemeClr>
                </a:solidFill>
              </a:rPr>
              <a:t>la </a:t>
            </a:r>
            <a:r>
              <a:rPr lang="es-ES" b="1" dirty="0">
                <a:solidFill>
                  <a:schemeClr val="accent4">
                    <a:lumMod val="40000"/>
                    <a:lumOff val="60000"/>
                  </a:schemeClr>
                </a:solidFill>
              </a:rPr>
              <a:t>aflicción de mi pueblo</a:t>
            </a:r>
            <a:r>
              <a:rPr lang="es-ES" dirty="0"/>
              <a:t> que está en Egipto, </a:t>
            </a:r>
            <a:r>
              <a:rPr lang="es-ES" dirty="0" smtClean="0"/>
              <a:t/>
            </a:r>
            <a:br>
              <a:rPr lang="es-ES" dirty="0" smtClean="0"/>
            </a:br>
            <a:r>
              <a:rPr lang="es-ES" dirty="0" smtClean="0"/>
              <a:t>y </a:t>
            </a:r>
            <a:r>
              <a:rPr lang="es-ES" dirty="0"/>
              <a:t>he oído su clamor a causa de sus exactores; </a:t>
            </a:r>
            <a:r>
              <a:rPr lang="es-ES" dirty="0" smtClean="0"/>
              <a:t/>
            </a:r>
            <a:br>
              <a:rPr lang="es-ES" dirty="0" smtClean="0"/>
            </a:br>
            <a:r>
              <a:rPr lang="es-ES" b="1" dirty="0" smtClean="0">
                <a:solidFill>
                  <a:schemeClr val="accent4">
                    <a:lumMod val="40000"/>
                    <a:lumOff val="60000"/>
                  </a:schemeClr>
                </a:solidFill>
              </a:rPr>
              <a:t>pues </a:t>
            </a:r>
            <a:r>
              <a:rPr lang="es-ES" b="1" dirty="0">
                <a:solidFill>
                  <a:schemeClr val="accent4">
                    <a:lumMod val="40000"/>
                    <a:lumOff val="60000"/>
                  </a:schemeClr>
                </a:solidFill>
              </a:rPr>
              <a:t>he conocido sus </a:t>
            </a:r>
            <a:r>
              <a:rPr lang="es-ES" b="1" dirty="0" smtClean="0">
                <a:solidFill>
                  <a:schemeClr val="accent4">
                    <a:lumMod val="40000"/>
                    <a:lumOff val="60000"/>
                  </a:schemeClr>
                </a:solidFill>
              </a:rPr>
              <a:t>angustias</a:t>
            </a:r>
            <a:r>
              <a:rPr lang="es-ES" dirty="0" smtClean="0"/>
              <a:t>…”</a:t>
            </a:r>
            <a:endParaRPr lang="en-US" dirty="0"/>
          </a:p>
        </p:txBody>
      </p:sp>
      <p:grpSp>
        <p:nvGrpSpPr>
          <p:cNvPr id="6" name="Group 5">
            <a:extLst>
              <a:ext uri="{FF2B5EF4-FFF2-40B4-BE49-F238E27FC236}">
                <a16:creationId xmlns="" xmlns:a16="http://schemas.microsoft.com/office/drawing/2014/main" id="{5308AC92-8F16-9649-8826-10D95FD31881}"/>
              </a:ext>
            </a:extLst>
          </p:cNvPr>
          <p:cNvGrpSpPr/>
          <p:nvPr/>
        </p:nvGrpSpPr>
        <p:grpSpPr>
          <a:xfrm>
            <a:off x="2593180" y="675751"/>
            <a:ext cx="3843338" cy="528638"/>
            <a:chOff x="2593180" y="675751"/>
            <a:chExt cx="3843338" cy="528638"/>
          </a:xfrm>
        </p:grpSpPr>
        <p:sp>
          <p:nvSpPr>
            <p:cNvPr id="7" name="Rounded Rectangle 6">
              <a:extLst>
                <a:ext uri="{FF2B5EF4-FFF2-40B4-BE49-F238E27FC236}">
                  <a16:creationId xmlns="" xmlns:a16="http://schemas.microsoft.com/office/drawing/2014/main" id="{97630B2F-CFE4-2D43-89E4-767671036A7B}"/>
                </a:ext>
              </a:extLst>
            </p:cNvPr>
            <p:cNvSpPr/>
            <p:nvPr/>
          </p:nvSpPr>
          <p:spPr>
            <a:xfrm>
              <a:off x="2593180" y="675751"/>
              <a:ext cx="3843338" cy="528638"/>
            </a:xfrm>
            <a:prstGeom prst="roundRect">
              <a:avLst/>
            </a:prstGeom>
            <a:solidFill>
              <a:srgbClr val="62220B">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8" name="TextBox 7">
              <a:extLst>
                <a:ext uri="{FF2B5EF4-FFF2-40B4-BE49-F238E27FC236}">
                  <a16:creationId xmlns="" xmlns:a16="http://schemas.microsoft.com/office/drawing/2014/main" id="{76DAF448-209B-2945-8044-5B47B95DC49E}"/>
                </a:ext>
              </a:extLst>
            </p:cNvPr>
            <p:cNvSpPr txBox="1"/>
            <p:nvPr/>
          </p:nvSpPr>
          <p:spPr>
            <a:xfrm>
              <a:off x="2800349" y="675751"/>
              <a:ext cx="3429001" cy="523220"/>
            </a:xfrm>
            <a:prstGeom prst="rect">
              <a:avLst/>
            </a:prstGeom>
            <a:noFill/>
          </p:spPr>
          <p:txBody>
            <a:bodyPr wrap="square" rtlCol="0">
              <a:spAutoFit/>
            </a:bodyPr>
            <a:lstStyle/>
            <a:p>
              <a:pPr algn="ctr" rtl="0"/>
              <a:r>
                <a:rPr lang="en-US" sz="2800" b="1" i="1" dirty="0" err="1" smtClean="0">
                  <a:solidFill>
                    <a:schemeClr val="bg1"/>
                  </a:solidFill>
                </a:rPr>
                <a:t>En</a:t>
              </a:r>
              <a:r>
                <a:rPr lang="en-US" sz="2800" b="1" i="1" dirty="0" smtClean="0">
                  <a:solidFill>
                    <a:schemeClr val="bg1"/>
                  </a:solidFill>
                </a:rPr>
                <a:t> </a:t>
              </a:r>
              <a:r>
                <a:rPr lang="en-US" sz="2800" b="1" i="1" dirty="0">
                  <a:solidFill>
                    <a:schemeClr val="bg1"/>
                  </a:solidFill>
                </a:rPr>
                <a:t>la </a:t>
              </a:r>
              <a:r>
                <a:rPr lang="en-US" sz="2800" b="1" i="1" dirty="0" err="1">
                  <a:solidFill>
                    <a:schemeClr val="bg1"/>
                  </a:solidFill>
                </a:rPr>
                <a:t>zarza</a:t>
              </a:r>
              <a:r>
                <a:rPr lang="en-US" sz="2800" b="1" i="1" dirty="0">
                  <a:solidFill>
                    <a:schemeClr val="bg1"/>
                  </a:solidFill>
                </a:rPr>
                <a:t> </a:t>
              </a:r>
              <a:r>
                <a:rPr lang="en-US" sz="2800" b="1" i="1" dirty="0" err="1" smtClean="0">
                  <a:solidFill>
                    <a:schemeClr val="bg1"/>
                  </a:solidFill>
                </a:rPr>
                <a:t>ardiendo</a:t>
              </a:r>
              <a:endParaRPr lang="en-US" sz="2800" b="1" i="1" dirty="0">
                <a:solidFill>
                  <a:schemeClr val="bg1"/>
                </a:solidFill>
              </a:endParaRPr>
            </a:p>
          </p:txBody>
        </p:sp>
      </p:grpSp>
    </p:spTree>
    <p:extLst>
      <p:ext uri="{BB962C8B-B14F-4D97-AF65-F5344CB8AC3E}">
        <p14:creationId xmlns:p14="http://schemas.microsoft.com/office/powerpoint/2010/main" val="29645078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F3394F7-4988-AB40-81BA-5034ED24A4DA}"/>
              </a:ext>
            </a:extLst>
          </p:cNvPr>
          <p:cNvSpPr>
            <a:spLocks noGrp="1"/>
          </p:cNvSpPr>
          <p:nvPr>
            <p:ph type="title"/>
          </p:nvPr>
        </p:nvSpPr>
        <p:spPr>
          <a:xfrm>
            <a:off x="0" y="495300"/>
            <a:ext cx="9144000" cy="2904723"/>
          </a:xfrm>
        </p:spPr>
        <p:txBody>
          <a:bodyPr>
            <a:normAutofit/>
          </a:bodyPr>
          <a:lstStyle/>
          <a:p>
            <a:pPr rtl="0"/>
            <a:r>
              <a:rPr lang="en-US" dirty="0"/>
              <a:t/>
            </a:r>
            <a:br>
              <a:rPr lang="en-US" dirty="0"/>
            </a:br>
            <a:r>
              <a:rPr lang="en-US" dirty="0"/>
              <a:t>La </a:t>
            </a:r>
            <a:r>
              <a:rPr lang="en-US" dirty="0" err="1" smtClean="0"/>
              <a:t>misión</a:t>
            </a:r>
            <a:r>
              <a:rPr lang="en-US" dirty="0" smtClean="0"/>
              <a:t> </a:t>
            </a:r>
            <a:r>
              <a:rPr lang="en-US" dirty="0"/>
              <a:t>y </a:t>
            </a:r>
            <a:r>
              <a:rPr lang="en-US" dirty="0" err="1" smtClean="0"/>
              <a:t>majestad</a:t>
            </a:r>
            <a:r>
              <a:rPr lang="en-US" dirty="0" smtClean="0"/>
              <a:t> </a:t>
            </a:r>
            <a:r>
              <a:rPr lang="en-US" dirty="0"/>
              <a:t>de Dios </a:t>
            </a:r>
            <a:r>
              <a:rPr lang="en-US" dirty="0" err="1" smtClean="0"/>
              <a:t>interrumpen</a:t>
            </a:r>
            <a:r>
              <a:rPr lang="en-US" dirty="0" smtClean="0"/>
              <a:t> </a:t>
            </a:r>
            <a:r>
              <a:rPr lang="en-US" dirty="0" err="1"/>
              <a:t>n</a:t>
            </a:r>
            <a:r>
              <a:rPr lang="en-US" dirty="0" err="1" smtClean="0"/>
              <a:t>uestros</a:t>
            </a:r>
            <a:r>
              <a:rPr lang="en-US" dirty="0" smtClean="0"/>
              <a:t> </a:t>
            </a:r>
            <a:r>
              <a:rPr lang="en-US" dirty="0"/>
              <a:t>p</a:t>
            </a:r>
            <a:r>
              <a:rPr lang="en-US" dirty="0" smtClean="0"/>
              <a:t>lanes </a:t>
            </a:r>
            <a:r>
              <a:rPr lang="en-US" dirty="0"/>
              <a:t>y </a:t>
            </a:r>
            <a:r>
              <a:rPr lang="en-US" dirty="0" err="1" smtClean="0"/>
              <a:t>redirigen</a:t>
            </a:r>
            <a:r>
              <a:rPr lang="en-US" dirty="0" smtClean="0"/>
              <a:t> </a:t>
            </a:r>
            <a:r>
              <a:rPr lang="en-US" dirty="0" err="1"/>
              <a:t>n</a:t>
            </a:r>
            <a:r>
              <a:rPr lang="en-US" dirty="0" err="1" smtClean="0"/>
              <a:t>uestro</a:t>
            </a:r>
            <a:r>
              <a:rPr lang="en-US" dirty="0" smtClean="0"/>
              <a:t> </a:t>
            </a:r>
            <a:r>
              <a:rPr lang="en-US" dirty="0" err="1"/>
              <a:t>f</a:t>
            </a:r>
            <a:r>
              <a:rPr lang="en-US" dirty="0" err="1" smtClean="0"/>
              <a:t>uturo</a:t>
            </a:r>
            <a:r>
              <a:rPr lang="en-US" dirty="0"/>
              <a:t>.</a:t>
            </a:r>
            <a:br>
              <a:rPr lang="en-US" dirty="0"/>
            </a:br>
            <a:endParaRPr lang="en-US" dirty="0"/>
          </a:p>
        </p:txBody>
      </p:sp>
      <p:grpSp>
        <p:nvGrpSpPr>
          <p:cNvPr id="4" name="Group 3">
            <a:extLst>
              <a:ext uri="{FF2B5EF4-FFF2-40B4-BE49-F238E27FC236}">
                <a16:creationId xmlns="" xmlns:a16="http://schemas.microsoft.com/office/drawing/2014/main" id="{7F1F64F7-B76D-3947-9901-9D6BEC2845D6}"/>
              </a:ext>
            </a:extLst>
          </p:cNvPr>
          <p:cNvGrpSpPr/>
          <p:nvPr/>
        </p:nvGrpSpPr>
        <p:grpSpPr>
          <a:xfrm>
            <a:off x="2593180" y="675751"/>
            <a:ext cx="3843338" cy="528638"/>
            <a:chOff x="2593180" y="675751"/>
            <a:chExt cx="3843338" cy="528638"/>
          </a:xfrm>
        </p:grpSpPr>
        <p:sp>
          <p:nvSpPr>
            <p:cNvPr id="5" name="Rounded Rectangle 4">
              <a:extLst>
                <a:ext uri="{FF2B5EF4-FFF2-40B4-BE49-F238E27FC236}">
                  <a16:creationId xmlns="" xmlns:a16="http://schemas.microsoft.com/office/drawing/2014/main" id="{F6BBDC2E-CEF0-7442-BDEF-0EB55FC07E8C}"/>
                </a:ext>
              </a:extLst>
            </p:cNvPr>
            <p:cNvSpPr/>
            <p:nvPr/>
          </p:nvSpPr>
          <p:spPr>
            <a:xfrm>
              <a:off x="2593180" y="675751"/>
              <a:ext cx="3843338" cy="528638"/>
            </a:xfrm>
            <a:prstGeom prst="roundRect">
              <a:avLst/>
            </a:prstGeom>
            <a:solidFill>
              <a:srgbClr val="62220B">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6" name="TextBox 5">
              <a:extLst>
                <a:ext uri="{FF2B5EF4-FFF2-40B4-BE49-F238E27FC236}">
                  <a16:creationId xmlns="" xmlns:a16="http://schemas.microsoft.com/office/drawing/2014/main" id="{61165645-62C8-9943-87A1-6703ED792F43}"/>
                </a:ext>
              </a:extLst>
            </p:cNvPr>
            <p:cNvSpPr txBox="1"/>
            <p:nvPr/>
          </p:nvSpPr>
          <p:spPr>
            <a:xfrm>
              <a:off x="2800349" y="675751"/>
              <a:ext cx="3429001" cy="523220"/>
            </a:xfrm>
            <a:prstGeom prst="rect">
              <a:avLst/>
            </a:prstGeom>
            <a:noFill/>
          </p:spPr>
          <p:txBody>
            <a:bodyPr wrap="square" rtlCol="0">
              <a:spAutoFit/>
            </a:bodyPr>
            <a:lstStyle/>
            <a:p>
              <a:pPr algn="ctr" rtl="0"/>
              <a:r>
                <a:rPr lang="en-US" sz="2800" b="1" i="1" dirty="0" err="1" smtClean="0">
                  <a:solidFill>
                    <a:schemeClr val="bg1"/>
                  </a:solidFill>
                </a:rPr>
                <a:t>En</a:t>
              </a:r>
              <a:r>
                <a:rPr lang="en-US" sz="2800" b="1" i="1" dirty="0" smtClean="0">
                  <a:solidFill>
                    <a:schemeClr val="bg1"/>
                  </a:solidFill>
                </a:rPr>
                <a:t> </a:t>
              </a:r>
              <a:r>
                <a:rPr lang="en-US" sz="2800" b="1" i="1" dirty="0">
                  <a:solidFill>
                    <a:schemeClr val="bg1"/>
                  </a:solidFill>
                </a:rPr>
                <a:t>la </a:t>
              </a:r>
              <a:r>
                <a:rPr lang="en-US" sz="2800" b="1" i="1" dirty="0" err="1">
                  <a:solidFill>
                    <a:schemeClr val="bg1"/>
                  </a:solidFill>
                </a:rPr>
                <a:t>zarza</a:t>
              </a:r>
              <a:r>
                <a:rPr lang="en-US" sz="2800" b="1" i="1" dirty="0">
                  <a:solidFill>
                    <a:schemeClr val="bg1"/>
                  </a:solidFill>
                </a:rPr>
                <a:t> </a:t>
              </a:r>
              <a:r>
                <a:rPr lang="en-US" sz="2800" b="1" i="1" dirty="0" err="1" smtClean="0">
                  <a:solidFill>
                    <a:schemeClr val="bg1"/>
                  </a:solidFill>
                </a:rPr>
                <a:t>ardiendo</a:t>
              </a:r>
              <a:endParaRPr lang="en-US" sz="2800" b="1" i="1" dirty="0">
                <a:solidFill>
                  <a:schemeClr val="bg1"/>
                </a:solidFill>
              </a:endParaRPr>
            </a:p>
          </p:txBody>
        </p:sp>
      </p:grpSp>
      <p:grpSp>
        <p:nvGrpSpPr>
          <p:cNvPr id="21" name="Group 20">
            <a:extLst>
              <a:ext uri="{FF2B5EF4-FFF2-40B4-BE49-F238E27FC236}">
                <a16:creationId xmlns="" xmlns:a16="http://schemas.microsoft.com/office/drawing/2014/main" id="{04CC0559-7CB6-8B40-B853-1C60CBA1FE4A}"/>
              </a:ext>
            </a:extLst>
          </p:cNvPr>
          <p:cNvGrpSpPr/>
          <p:nvPr/>
        </p:nvGrpSpPr>
        <p:grpSpPr>
          <a:xfrm>
            <a:off x="1515277" y="2848826"/>
            <a:ext cx="6951828" cy="709500"/>
            <a:chOff x="1515277" y="2848826"/>
            <a:chExt cx="6951828" cy="709500"/>
          </a:xfrm>
        </p:grpSpPr>
        <p:sp>
          <p:nvSpPr>
            <p:cNvPr id="11" name="Google Shape;570;p27">
              <a:extLst>
                <a:ext uri="{FF2B5EF4-FFF2-40B4-BE49-F238E27FC236}">
                  <a16:creationId xmlns="" xmlns:a16="http://schemas.microsoft.com/office/drawing/2014/main" id="{A86E1C49-24B0-564C-930F-00127990D8DF}"/>
                </a:ext>
              </a:extLst>
            </p:cNvPr>
            <p:cNvSpPr txBox="1"/>
            <p:nvPr/>
          </p:nvSpPr>
          <p:spPr>
            <a:xfrm>
              <a:off x="2302646" y="2848826"/>
              <a:ext cx="6164459" cy="709499"/>
            </a:xfrm>
            <a:prstGeom prst="rect">
              <a:avLst/>
            </a:prstGeom>
            <a:noFill/>
            <a:ln>
              <a:noFill/>
            </a:ln>
          </p:spPr>
          <p:txBody>
            <a:bodyPr spcFirstLastPara="1" wrap="square" lIns="91425" tIns="91425" rIns="91425" bIns="91425" anchor="ctr" anchorCtr="0">
              <a:noAutofit/>
            </a:bodyPr>
            <a:lstStyle/>
            <a:p>
              <a:pPr lvl="0" algn="l" rtl="0">
                <a:spcBef>
                  <a:spcPts val="0"/>
                </a:spcBef>
                <a:spcAft>
                  <a:spcPts val="0"/>
                </a:spcAft>
              </a:pPr>
              <a:r>
                <a:rPr lang="en" sz="3200" i="1" dirty="0">
                  <a:solidFill>
                    <a:schemeClr val="lt1"/>
                  </a:solidFill>
                  <a:latin typeface="Fira Sans Extra Condensed Medium"/>
                  <a:ea typeface="Fira Sans Extra Condensed Medium"/>
                  <a:cs typeface="Fira Sans Extra Condensed Medium"/>
                  <a:sym typeface="Fira Sans Extra Condensed Medium"/>
                </a:rPr>
                <a:t>Dios eleva la visión de Moisés…</a:t>
              </a:r>
              <a:endParaRPr sz="3200" i="1" dirty="0">
                <a:solidFill>
                  <a:schemeClr val="lt1"/>
                </a:solidFill>
                <a:latin typeface="Fira Sans Extra Condensed Medium"/>
                <a:ea typeface="Fira Sans Extra Condensed Medium"/>
                <a:cs typeface="Fira Sans Extra Condensed Medium"/>
                <a:sym typeface="Fira Sans Extra Condensed Medium"/>
              </a:endParaRPr>
            </a:p>
          </p:txBody>
        </p:sp>
        <p:grpSp>
          <p:nvGrpSpPr>
            <p:cNvPr id="14" name="Group 13">
              <a:extLst>
                <a:ext uri="{FF2B5EF4-FFF2-40B4-BE49-F238E27FC236}">
                  <a16:creationId xmlns="" xmlns:a16="http://schemas.microsoft.com/office/drawing/2014/main" id="{7C8B254A-EA41-3B40-8555-952AB8A99DCD}"/>
                </a:ext>
              </a:extLst>
            </p:cNvPr>
            <p:cNvGrpSpPr/>
            <p:nvPr/>
          </p:nvGrpSpPr>
          <p:grpSpPr>
            <a:xfrm rot="16200000">
              <a:off x="1441768" y="2922335"/>
              <a:ext cx="709500" cy="562481"/>
              <a:chOff x="1028837" y="3260200"/>
              <a:chExt cx="1266751" cy="1004262"/>
            </a:xfrm>
          </p:grpSpPr>
          <p:sp>
            <p:nvSpPr>
              <p:cNvPr id="10" name="Google Shape;569;p27">
                <a:extLst>
                  <a:ext uri="{FF2B5EF4-FFF2-40B4-BE49-F238E27FC236}">
                    <a16:creationId xmlns="" xmlns:a16="http://schemas.microsoft.com/office/drawing/2014/main" id="{D8418B63-1F03-7441-8761-1F8F11D5CA17}"/>
                  </a:ext>
                </a:extLst>
              </p:cNvPr>
              <p:cNvSpPr/>
              <p:nvPr/>
            </p:nvSpPr>
            <p:spPr>
              <a:xfrm>
                <a:off x="1028837" y="3260200"/>
                <a:ext cx="1266751" cy="873350"/>
              </a:xfrm>
              <a:custGeom>
                <a:avLst/>
                <a:gdLst/>
                <a:ahLst/>
                <a:cxnLst/>
                <a:rect l="l" t="t" r="r" b="b"/>
                <a:pathLst>
                  <a:path w="47924" h="34934" extrusionOk="0">
                    <a:moveTo>
                      <a:pt x="28957" y="1"/>
                    </a:moveTo>
                    <a:lnTo>
                      <a:pt x="28957" y="5668"/>
                    </a:lnTo>
                    <a:lnTo>
                      <a:pt x="11216" y="5668"/>
                    </a:lnTo>
                    <a:cubicBezTo>
                      <a:pt x="5025" y="5668"/>
                      <a:pt x="1" y="10693"/>
                      <a:pt x="1" y="16896"/>
                    </a:cubicBezTo>
                    <a:lnTo>
                      <a:pt x="1" y="34934"/>
                    </a:lnTo>
                    <a:cubicBezTo>
                      <a:pt x="1" y="28730"/>
                      <a:pt x="5025" y="23718"/>
                      <a:pt x="11216" y="23718"/>
                    </a:cubicBezTo>
                    <a:lnTo>
                      <a:pt x="28957" y="23718"/>
                    </a:lnTo>
                    <a:lnTo>
                      <a:pt x="28957" y="29862"/>
                    </a:lnTo>
                    <a:lnTo>
                      <a:pt x="47888" y="14979"/>
                    </a:lnTo>
                    <a:cubicBezTo>
                      <a:pt x="47923" y="14955"/>
                      <a:pt x="47923" y="14907"/>
                      <a:pt x="47888" y="14883"/>
                    </a:cubicBezTo>
                    <a:lnTo>
                      <a:pt x="28957" y="1"/>
                    </a:lnTo>
                    <a:close/>
                  </a:path>
                </a:pathLst>
              </a:custGeom>
              <a:solidFill>
                <a:srgbClr val="FFC000">
                  <a:alpha val="7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68;p27">
                <a:extLst>
                  <a:ext uri="{FF2B5EF4-FFF2-40B4-BE49-F238E27FC236}">
                    <a16:creationId xmlns="" xmlns:a16="http://schemas.microsoft.com/office/drawing/2014/main" id="{98E090F9-86A4-244E-A250-BF2066BAC04E}"/>
                  </a:ext>
                </a:extLst>
              </p:cNvPr>
              <p:cNvSpPr/>
              <p:nvPr/>
            </p:nvSpPr>
            <p:spPr>
              <a:xfrm>
                <a:off x="1028837" y="3851287"/>
                <a:ext cx="477133" cy="413175"/>
              </a:xfrm>
              <a:custGeom>
                <a:avLst/>
                <a:gdLst/>
                <a:ahLst/>
                <a:cxnLst/>
                <a:rect l="l" t="t" r="r" b="b"/>
                <a:pathLst>
                  <a:path w="18051" h="16527" extrusionOk="0">
                    <a:moveTo>
                      <a:pt x="11216" y="1"/>
                    </a:moveTo>
                    <a:cubicBezTo>
                      <a:pt x="5025" y="1"/>
                      <a:pt x="1" y="5013"/>
                      <a:pt x="1" y="11217"/>
                    </a:cubicBezTo>
                    <a:lnTo>
                      <a:pt x="1" y="16527"/>
                    </a:lnTo>
                    <a:lnTo>
                      <a:pt x="8919" y="16527"/>
                    </a:lnTo>
                    <a:cubicBezTo>
                      <a:pt x="13955" y="16527"/>
                      <a:pt x="18051" y="12443"/>
                      <a:pt x="18051" y="7395"/>
                    </a:cubicBezTo>
                    <a:lnTo>
                      <a:pt x="18051" y="1"/>
                    </a:lnTo>
                    <a:close/>
                  </a:path>
                </a:pathLst>
              </a:custGeom>
              <a:solidFill>
                <a:srgbClr val="FFC000">
                  <a:alpha val="3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 name="Group 21">
            <a:extLst>
              <a:ext uri="{FF2B5EF4-FFF2-40B4-BE49-F238E27FC236}">
                <a16:creationId xmlns="" xmlns:a16="http://schemas.microsoft.com/office/drawing/2014/main" id="{A1CB1BC3-7E4A-8D47-A3BB-E8553675A7EE}"/>
              </a:ext>
            </a:extLst>
          </p:cNvPr>
          <p:cNvGrpSpPr/>
          <p:nvPr/>
        </p:nvGrpSpPr>
        <p:grpSpPr>
          <a:xfrm>
            <a:off x="1515277" y="3694192"/>
            <a:ext cx="6517552" cy="709500"/>
            <a:chOff x="1515277" y="2848826"/>
            <a:chExt cx="6517552" cy="709500"/>
          </a:xfrm>
        </p:grpSpPr>
        <p:sp>
          <p:nvSpPr>
            <p:cNvPr id="23" name="Google Shape;570;p27">
              <a:extLst>
                <a:ext uri="{FF2B5EF4-FFF2-40B4-BE49-F238E27FC236}">
                  <a16:creationId xmlns="" xmlns:a16="http://schemas.microsoft.com/office/drawing/2014/main" id="{88F49DEE-FF65-CD46-B4B3-160CEA24C567}"/>
                </a:ext>
              </a:extLst>
            </p:cNvPr>
            <p:cNvSpPr txBox="1"/>
            <p:nvPr/>
          </p:nvSpPr>
          <p:spPr>
            <a:xfrm>
              <a:off x="2302647" y="2848826"/>
              <a:ext cx="5730182" cy="709499"/>
            </a:xfrm>
            <a:prstGeom prst="rect">
              <a:avLst/>
            </a:prstGeom>
            <a:noFill/>
            <a:ln>
              <a:noFill/>
            </a:ln>
          </p:spPr>
          <p:txBody>
            <a:bodyPr spcFirstLastPara="1" wrap="square" lIns="91425" tIns="91425" rIns="91425" bIns="91425" anchor="ctr" anchorCtr="0">
              <a:noAutofit/>
            </a:bodyPr>
            <a:lstStyle/>
            <a:p>
              <a:pPr lvl="0" algn="l" rtl="0">
                <a:spcBef>
                  <a:spcPts val="0"/>
                </a:spcBef>
                <a:spcAft>
                  <a:spcPts val="0"/>
                </a:spcAft>
              </a:pPr>
              <a:r>
                <a:rPr lang="en" sz="3200" i="1" dirty="0">
                  <a:solidFill>
                    <a:schemeClr val="lt1"/>
                  </a:solidFill>
                  <a:latin typeface="Fira Sans Extra Condensed Medium"/>
                  <a:ea typeface="Fira Sans Extra Condensed Medium"/>
                  <a:cs typeface="Fira Sans Extra Condensed Medium"/>
                  <a:sym typeface="Fira Sans Extra Condensed Medium"/>
                </a:rPr>
                <a:t>Dios eleva el servicio de Moisés…</a:t>
              </a:r>
              <a:endParaRPr sz="3200" i="1" dirty="0">
                <a:solidFill>
                  <a:schemeClr val="lt1"/>
                </a:solidFill>
                <a:latin typeface="Fira Sans Extra Condensed Medium"/>
                <a:ea typeface="Fira Sans Extra Condensed Medium"/>
                <a:cs typeface="Fira Sans Extra Condensed Medium"/>
                <a:sym typeface="Fira Sans Extra Condensed Medium"/>
              </a:endParaRPr>
            </a:p>
          </p:txBody>
        </p:sp>
        <p:grpSp>
          <p:nvGrpSpPr>
            <p:cNvPr id="24" name="Group 23">
              <a:extLst>
                <a:ext uri="{FF2B5EF4-FFF2-40B4-BE49-F238E27FC236}">
                  <a16:creationId xmlns="" xmlns:a16="http://schemas.microsoft.com/office/drawing/2014/main" id="{9A1B797E-B972-F744-8F90-C06A021050B2}"/>
                </a:ext>
              </a:extLst>
            </p:cNvPr>
            <p:cNvGrpSpPr/>
            <p:nvPr/>
          </p:nvGrpSpPr>
          <p:grpSpPr>
            <a:xfrm rot="16200000">
              <a:off x="1441768" y="2922335"/>
              <a:ext cx="709500" cy="562481"/>
              <a:chOff x="1028837" y="3260200"/>
              <a:chExt cx="1266751" cy="1004262"/>
            </a:xfrm>
          </p:grpSpPr>
          <p:sp>
            <p:nvSpPr>
              <p:cNvPr id="25" name="Google Shape;569;p27">
                <a:extLst>
                  <a:ext uri="{FF2B5EF4-FFF2-40B4-BE49-F238E27FC236}">
                    <a16:creationId xmlns="" xmlns:a16="http://schemas.microsoft.com/office/drawing/2014/main" id="{2FA66366-CD16-7241-8499-4F9D509A2580}"/>
                  </a:ext>
                </a:extLst>
              </p:cNvPr>
              <p:cNvSpPr/>
              <p:nvPr/>
            </p:nvSpPr>
            <p:spPr>
              <a:xfrm>
                <a:off x="1028837" y="3260200"/>
                <a:ext cx="1266751" cy="873350"/>
              </a:xfrm>
              <a:custGeom>
                <a:avLst/>
                <a:gdLst/>
                <a:ahLst/>
                <a:cxnLst/>
                <a:rect l="l" t="t" r="r" b="b"/>
                <a:pathLst>
                  <a:path w="47924" h="34934" extrusionOk="0">
                    <a:moveTo>
                      <a:pt x="28957" y="1"/>
                    </a:moveTo>
                    <a:lnTo>
                      <a:pt x="28957" y="5668"/>
                    </a:lnTo>
                    <a:lnTo>
                      <a:pt x="11216" y="5668"/>
                    </a:lnTo>
                    <a:cubicBezTo>
                      <a:pt x="5025" y="5668"/>
                      <a:pt x="1" y="10693"/>
                      <a:pt x="1" y="16896"/>
                    </a:cubicBezTo>
                    <a:lnTo>
                      <a:pt x="1" y="34934"/>
                    </a:lnTo>
                    <a:cubicBezTo>
                      <a:pt x="1" y="28730"/>
                      <a:pt x="5025" y="23718"/>
                      <a:pt x="11216" y="23718"/>
                    </a:cubicBezTo>
                    <a:lnTo>
                      <a:pt x="28957" y="23718"/>
                    </a:lnTo>
                    <a:lnTo>
                      <a:pt x="28957" y="29862"/>
                    </a:lnTo>
                    <a:lnTo>
                      <a:pt x="47888" y="14979"/>
                    </a:lnTo>
                    <a:cubicBezTo>
                      <a:pt x="47923" y="14955"/>
                      <a:pt x="47923" y="14907"/>
                      <a:pt x="47888" y="14883"/>
                    </a:cubicBezTo>
                    <a:lnTo>
                      <a:pt x="28957" y="1"/>
                    </a:lnTo>
                    <a:close/>
                  </a:path>
                </a:pathLst>
              </a:custGeom>
              <a:solidFill>
                <a:srgbClr val="FFC000">
                  <a:alpha val="7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68;p27">
                <a:extLst>
                  <a:ext uri="{FF2B5EF4-FFF2-40B4-BE49-F238E27FC236}">
                    <a16:creationId xmlns="" xmlns:a16="http://schemas.microsoft.com/office/drawing/2014/main" id="{A6E58217-9ABC-4F4E-B8C6-E4513CF25531}"/>
                  </a:ext>
                </a:extLst>
              </p:cNvPr>
              <p:cNvSpPr/>
              <p:nvPr/>
            </p:nvSpPr>
            <p:spPr>
              <a:xfrm>
                <a:off x="1028837" y="3851287"/>
                <a:ext cx="477133" cy="413175"/>
              </a:xfrm>
              <a:custGeom>
                <a:avLst/>
                <a:gdLst/>
                <a:ahLst/>
                <a:cxnLst/>
                <a:rect l="l" t="t" r="r" b="b"/>
                <a:pathLst>
                  <a:path w="18051" h="16527" extrusionOk="0">
                    <a:moveTo>
                      <a:pt x="11216" y="1"/>
                    </a:moveTo>
                    <a:cubicBezTo>
                      <a:pt x="5025" y="1"/>
                      <a:pt x="1" y="5013"/>
                      <a:pt x="1" y="11217"/>
                    </a:cubicBezTo>
                    <a:lnTo>
                      <a:pt x="1" y="16527"/>
                    </a:lnTo>
                    <a:lnTo>
                      <a:pt x="8919" y="16527"/>
                    </a:lnTo>
                    <a:cubicBezTo>
                      <a:pt x="13955" y="16527"/>
                      <a:pt x="18051" y="12443"/>
                      <a:pt x="18051" y="7395"/>
                    </a:cubicBezTo>
                    <a:lnTo>
                      <a:pt x="18051" y="1"/>
                    </a:lnTo>
                    <a:close/>
                  </a:path>
                </a:pathLst>
              </a:custGeom>
              <a:solidFill>
                <a:srgbClr val="FFC000">
                  <a:alpha val="3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3941421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EF69521-1418-0C4A-8A63-A1914D2418DD}"/>
              </a:ext>
            </a:extLst>
          </p:cNvPr>
          <p:cNvSpPr>
            <a:spLocks noGrp="1"/>
          </p:cNvSpPr>
          <p:nvPr>
            <p:ph type="title"/>
          </p:nvPr>
        </p:nvSpPr>
        <p:spPr>
          <a:xfrm>
            <a:off x="628650" y="304270"/>
            <a:ext cx="7886700" cy="2680230"/>
          </a:xfrm>
        </p:spPr>
        <p:txBody>
          <a:bodyPr>
            <a:normAutofit/>
          </a:bodyPr>
          <a:lstStyle/>
          <a:p>
            <a:pPr rtl="0"/>
            <a:r>
              <a:rPr lang="en-US" dirty="0"/>
              <a:t/>
            </a:r>
            <a:br>
              <a:rPr lang="en-US" dirty="0"/>
            </a:br>
            <a:r>
              <a:rPr lang="en-US" dirty="0"/>
              <a:t>Dios expone mis excusas</a:t>
            </a:r>
            <a:br>
              <a:rPr lang="en-US" dirty="0"/>
            </a:br>
            <a:r>
              <a:rPr lang="en-US" dirty="0" smtClean="0"/>
              <a:t>y </a:t>
            </a:r>
            <a:r>
              <a:rPr lang="en-US" dirty="0" err="1" smtClean="0"/>
              <a:t>supera</a:t>
            </a:r>
            <a:r>
              <a:rPr lang="en-US" dirty="0" smtClean="0"/>
              <a:t> </a:t>
            </a:r>
            <a:r>
              <a:rPr lang="en-US" dirty="0" err="1"/>
              <a:t>m</a:t>
            </a:r>
            <a:r>
              <a:rPr lang="en-US" dirty="0" err="1" smtClean="0"/>
              <a:t>is</a:t>
            </a:r>
            <a:r>
              <a:rPr lang="en-US" dirty="0" smtClean="0"/>
              <a:t> </a:t>
            </a:r>
            <a:r>
              <a:rPr lang="en-US" dirty="0" err="1"/>
              <a:t>d</a:t>
            </a:r>
            <a:r>
              <a:rPr lang="en-US" dirty="0" err="1" smtClean="0"/>
              <a:t>ebilidades</a:t>
            </a:r>
            <a:r>
              <a:rPr lang="en-US" dirty="0"/>
              <a:t>.</a:t>
            </a:r>
          </a:p>
        </p:txBody>
      </p:sp>
      <p:sp>
        <p:nvSpPr>
          <p:cNvPr id="3" name="Content Placeholder 2">
            <a:extLst>
              <a:ext uri="{FF2B5EF4-FFF2-40B4-BE49-F238E27FC236}">
                <a16:creationId xmlns="" xmlns:a16="http://schemas.microsoft.com/office/drawing/2014/main" id="{7D854110-00AA-4149-9250-61D7DAE2BE26}"/>
              </a:ext>
            </a:extLst>
          </p:cNvPr>
          <p:cNvSpPr>
            <a:spLocks noGrp="1"/>
          </p:cNvSpPr>
          <p:nvPr>
            <p:ph idx="1"/>
          </p:nvPr>
        </p:nvSpPr>
        <p:spPr>
          <a:xfrm>
            <a:off x="570774" y="2984500"/>
            <a:ext cx="8098661" cy="2162968"/>
          </a:xfrm>
        </p:spPr>
        <p:txBody>
          <a:bodyPr/>
          <a:lstStyle/>
          <a:p>
            <a:pPr marL="0" indent="0" algn="ctr">
              <a:buNone/>
            </a:pPr>
            <a:r>
              <a:rPr lang="en-US" b="1" baseline="30000" dirty="0" smtClean="0"/>
              <a:t>14 </a:t>
            </a:r>
            <a:r>
              <a:rPr lang="en-US" dirty="0" smtClean="0"/>
              <a:t>“</a:t>
            </a:r>
            <a:r>
              <a:rPr lang="es-ES" dirty="0"/>
              <a:t>Entonces Jehová se enojó contra Moisés, y dijo: ¿No conozco yo a tu hermano Aarón, levita, y </a:t>
            </a:r>
            <a:r>
              <a:rPr lang="es-ES" b="1" dirty="0">
                <a:solidFill>
                  <a:schemeClr val="accent4">
                    <a:lumMod val="40000"/>
                    <a:lumOff val="60000"/>
                  </a:schemeClr>
                </a:solidFill>
              </a:rPr>
              <a:t>que él habla bien</a:t>
            </a:r>
            <a:r>
              <a:rPr lang="es-ES" dirty="0"/>
              <a:t>? Y he aquí que él saldrá a recibirte, y al verte se alegrará en su </a:t>
            </a:r>
            <a:r>
              <a:rPr lang="es-ES" dirty="0" smtClean="0"/>
              <a:t>corazón”.</a:t>
            </a:r>
            <a:endParaRPr lang="en-US" dirty="0"/>
          </a:p>
        </p:txBody>
      </p:sp>
      <p:grpSp>
        <p:nvGrpSpPr>
          <p:cNvPr id="4" name="Group 3">
            <a:extLst>
              <a:ext uri="{FF2B5EF4-FFF2-40B4-BE49-F238E27FC236}">
                <a16:creationId xmlns="" xmlns:a16="http://schemas.microsoft.com/office/drawing/2014/main" id="{877F137E-24FB-B846-9B55-557160DD6DF5}"/>
              </a:ext>
            </a:extLst>
          </p:cNvPr>
          <p:cNvGrpSpPr/>
          <p:nvPr/>
        </p:nvGrpSpPr>
        <p:grpSpPr>
          <a:xfrm>
            <a:off x="2593180" y="675751"/>
            <a:ext cx="3843338" cy="528638"/>
            <a:chOff x="2593180" y="675751"/>
            <a:chExt cx="3843338" cy="528638"/>
          </a:xfrm>
        </p:grpSpPr>
        <p:sp>
          <p:nvSpPr>
            <p:cNvPr id="5" name="Rounded Rectangle 4">
              <a:extLst>
                <a:ext uri="{FF2B5EF4-FFF2-40B4-BE49-F238E27FC236}">
                  <a16:creationId xmlns="" xmlns:a16="http://schemas.microsoft.com/office/drawing/2014/main" id="{A3253659-F224-D24A-BEF7-81DB60995066}"/>
                </a:ext>
              </a:extLst>
            </p:cNvPr>
            <p:cNvSpPr/>
            <p:nvPr/>
          </p:nvSpPr>
          <p:spPr>
            <a:xfrm>
              <a:off x="2593180" y="675751"/>
              <a:ext cx="3843338" cy="528638"/>
            </a:xfrm>
            <a:prstGeom prst="roundRect">
              <a:avLst/>
            </a:prstGeom>
            <a:solidFill>
              <a:srgbClr val="62220B">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6" name="TextBox 5">
              <a:extLst>
                <a:ext uri="{FF2B5EF4-FFF2-40B4-BE49-F238E27FC236}">
                  <a16:creationId xmlns="" xmlns:a16="http://schemas.microsoft.com/office/drawing/2014/main" id="{98E79BF8-937F-634A-AAEA-F6B1BD880766}"/>
                </a:ext>
              </a:extLst>
            </p:cNvPr>
            <p:cNvSpPr txBox="1"/>
            <p:nvPr/>
          </p:nvSpPr>
          <p:spPr>
            <a:xfrm>
              <a:off x="2800349" y="675751"/>
              <a:ext cx="3429001" cy="523220"/>
            </a:xfrm>
            <a:prstGeom prst="rect">
              <a:avLst/>
            </a:prstGeom>
            <a:noFill/>
          </p:spPr>
          <p:txBody>
            <a:bodyPr wrap="square" rtlCol="0">
              <a:spAutoFit/>
            </a:bodyPr>
            <a:lstStyle/>
            <a:p>
              <a:pPr algn="ctr" rtl="0"/>
              <a:r>
                <a:rPr lang="en-US" sz="2800" b="1" i="1" dirty="0" err="1" smtClean="0">
                  <a:solidFill>
                    <a:schemeClr val="bg1"/>
                  </a:solidFill>
                </a:rPr>
                <a:t>En</a:t>
              </a:r>
              <a:r>
                <a:rPr lang="en-US" sz="2800" b="1" i="1" dirty="0" smtClean="0">
                  <a:solidFill>
                    <a:schemeClr val="bg1"/>
                  </a:solidFill>
                </a:rPr>
                <a:t> </a:t>
              </a:r>
              <a:r>
                <a:rPr lang="en-US" sz="2800" b="1" i="1" dirty="0">
                  <a:solidFill>
                    <a:schemeClr val="bg1"/>
                  </a:solidFill>
                </a:rPr>
                <a:t>la </a:t>
              </a:r>
              <a:r>
                <a:rPr lang="en-US" sz="2800" b="1" i="1" dirty="0" err="1">
                  <a:solidFill>
                    <a:schemeClr val="bg1"/>
                  </a:solidFill>
                </a:rPr>
                <a:t>zarza</a:t>
              </a:r>
              <a:r>
                <a:rPr lang="en-US" sz="2800" b="1" i="1" dirty="0">
                  <a:solidFill>
                    <a:schemeClr val="bg1"/>
                  </a:solidFill>
                </a:rPr>
                <a:t> </a:t>
              </a:r>
              <a:r>
                <a:rPr lang="en-US" sz="2800" b="1" i="1" dirty="0" err="1" smtClean="0">
                  <a:solidFill>
                    <a:schemeClr val="bg1"/>
                  </a:solidFill>
                </a:rPr>
                <a:t>ardiendo</a:t>
              </a:r>
              <a:endParaRPr lang="en-US" sz="2800" b="1" i="1" dirty="0">
                <a:solidFill>
                  <a:schemeClr val="bg1"/>
                </a:solidFill>
              </a:endParaRPr>
            </a:p>
          </p:txBody>
        </p:sp>
      </p:grpSp>
    </p:spTree>
    <p:extLst>
      <p:ext uri="{BB962C8B-B14F-4D97-AF65-F5344CB8AC3E}">
        <p14:creationId xmlns:p14="http://schemas.microsoft.com/office/powerpoint/2010/main" val="2869640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F74088B-7BA1-C443-9624-A07ED39C9E6E}"/>
              </a:ext>
            </a:extLst>
          </p:cNvPr>
          <p:cNvSpPr>
            <a:spLocks noGrp="1"/>
          </p:cNvSpPr>
          <p:nvPr>
            <p:ph type="title"/>
          </p:nvPr>
        </p:nvSpPr>
        <p:spPr>
          <a:xfrm>
            <a:off x="628650" y="501041"/>
            <a:ext cx="7886700" cy="1975290"/>
          </a:xfrm>
        </p:spPr>
        <p:txBody>
          <a:bodyPr>
            <a:normAutofit/>
          </a:bodyPr>
          <a:lstStyle/>
          <a:p>
            <a:pPr rtl="0"/>
            <a:r>
              <a:rPr lang="en-US" dirty="0"/>
              <a:t/>
            </a:r>
            <a:br>
              <a:rPr lang="en-US" dirty="0"/>
            </a:br>
            <a:r>
              <a:rPr lang="en-US" dirty="0"/>
              <a:t>Aprendemos a cumplir</a:t>
            </a:r>
            <a:br>
              <a:rPr lang="en-US" dirty="0"/>
            </a:br>
            <a:r>
              <a:rPr lang="en-US" dirty="0" smtClean="0"/>
              <a:t>la </a:t>
            </a:r>
            <a:r>
              <a:rPr lang="en-US" dirty="0" err="1" smtClean="0"/>
              <a:t>misión</a:t>
            </a:r>
            <a:r>
              <a:rPr lang="en-US" dirty="0" smtClean="0"/>
              <a:t> </a:t>
            </a:r>
            <a:r>
              <a:rPr lang="en-US" dirty="0"/>
              <a:t>de Dios.</a:t>
            </a:r>
          </a:p>
        </p:txBody>
      </p:sp>
      <p:sp>
        <p:nvSpPr>
          <p:cNvPr id="3" name="Content Placeholder 2">
            <a:extLst>
              <a:ext uri="{FF2B5EF4-FFF2-40B4-BE49-F238E27FC236}">
                <a16:creationId xmlns="" xmlns:a16="http://schemas.microsoft.com/office/drawing/2014/main" id="{12D63D01-2301-7D44-ADBF-C0FB4D16FB48}"/>
              </a:ext>
            </a:extLst>
          </p:cNvPr>
          <p:cNvSpPr>
            <a:spLocks noGrp="1"/>
          </p:cNvSpPr>
          <p:nvPr>
            <p:ph idx="1"/>
          </p:nvPr>
        </p:nvSpPr>
        <p:spPr>
          <a:xfrm>
            <a:off x="628649" y="2557356"/>
            <a:ext cx="8063937" cy="2867908"/>
          </a:xfrm>
        </p:spPr>
        <p:txBody>
          <a:bodyPr/>
          <a:lstStyle/>
          <a:p>
            <a:pPr algn="l" rtl="0"/>
            <a:r>
              <a:rPr lang="en-US" dirty="0" err="1" smtClean="0"/>
              <a:t>Hablar</a:t>
            </a:r>
            <a:r>
              <a:rPr lang="en-US" dirty="0" smtClean="0"/>
              <a:t> a </a:t>
            </a:r>
            <a:r>
              <a:rPr lang="en-US" dirty="0"/>
              <a:t>los que no quieren escuchar.</a:t>
            </a:r>
          </a:p>
          <a:p>
            <a:pPr algn="l" rtl="0"/>
            <a:r>
              <a:rPr lang="en-US" dirty="0" err="1" smtClean="0"/>
              <a:t>Ayudar</a:t>
            </a:r>
            <a:r>
              <a:rPr lang="en-US" dirty="0" smtClean="0"/>
              <a:t> </a:t>
            </a:r>
            <a:r>
              <a:rPr lang="en-US" dirty="0"/>
              <a:t>a los débiles, incluso cuando es difícil.</a:t>
            </a:r>
          </a:p>
          <a:p>
            <a:pPr algn="l" rtl="0"/>
            <a:r>
              <a:rPr lang="en-US" dirty="0" err="1" smtClean="0"/>
              <a:t>Unir</a:t>
            </a:r>
            <a:r>
              <a:rPr lang="en-US" dirty="0" smtClean="0"/>
              <a:t> </a:t>
            </a:r>
            <a:r>
              <a:rPr lang="en-US" dirty="0" err="1" smtClean="0"/>
              <a:t>los</a:t>
            </a:r>
            <a:r>
              <a:rPr lang="en-US" dirty="0" smtClean="0"/>
              <a:t> </a:t>
            </a:r>
            <a:r>
              <a:rPr lang="en-US" dirty="0" err="1" smtClean="0"/>
              <a:t>talentos</a:t>
            </a:r>
            <a:r>
              <a:rPr lang="en-US" dirty="0" smtClean="0"/>
              <a:t> de </a:t>
            </a:r>
            <a:r>
              <a:rPr lang="en-US" dirty="0" err="1" smtClean="0"/>
              <a:t>cada</a:t>
            </a:r>
            <a:r>
              <a:rPr lang="en-US" dirty="0" smtClean="0"/>
              <a:t> </a:t>
            </a:r>
            <a:r>
              <a:rPr lang="en-US" dirty="0" err="1" smtClean="0"/>
              <a:t>uno</a:t>
            </a:r>
            <a:r>
              <a:rPr lang="en-US" dirty="0" smtClean="0"/>
              <a:t>.</a:t>
            </a:r>
            <a:endParaRPr lang="en-US" dirty="0"/>
          </a:p>
          <a:p>
            <a:pPr algn="l" rtl="0"/>
            <a:r>
              <a:rPr lang="en-US" dirty="0" err="1"/>
              <a:t>Recordar</a:t>
            </a:r>
            <a:r>
              <a:rPr lang="en-US" dirty="0"/>
              <a:t> </a:t>
            </a:r>
            <a:r>
              <a:rPr lang="en-US" dirty="0" smtClean="0"/>
              <a:t>que </a:t>
            </a:r>
            <a:r>
              <a:rPr lang="en-US" dirty="0" err="1" smtClean="0"/>
              <a:t>nuestras</a:t>
            </a:r>
            <a:r>
              <a:rPr lang="en-US" dirty="0" smtClean="0"/>
              <a:t> </a:t>
            </a:r>
            <a:r>
              <a:rPr lang="en-US" dirty="0" err="1" smtClean="0"/>
              <a:t>dificultades</a:t>
            </a:r>
            <a:r>
              <a:rPr lang="en-US" dirty="0" smtClean="0"/>
              <a:t> </a:t>
            </a:r>
            <a:r>
              <a:rPr lang="en-US" dirty="0" err="1" smtClean="0"/>
              <a:t>sólo</a:t>
            </a:r>
            <a:r>
              <a:rPr lang="en-US" dirty="0" smtClean="0"/>
              <a:t> son </a:t>
            </a:r>
            <a:r>
              <a:rPr lang="en-US" dirty="0" err="1" smtClean="0"/>
              <a:t>t</a:t>
            </a:r>
            <a:r>
              <a:rPr lang="en-US" dirty="0" err="1" smtClean="0"/>
              <a:t>emporáneas</a:t>
            </a:r>
            <a:r>
              <a:rPr lang="en-US" dirty="0"/>
              <a:t>.</a:t>
            </a:r>
          </a:p>
          <a:p>
            <a:pPr algn="l" rtl="0"/>
            <a:r>
              <a:rPr lang="en-US" dirty="0" smtClean="0"/>
              <a:t>Responder </a:t>
            </a:r>
            <a:r>
              <a:rPr lang="en-US" dirty="0"/>
              <a:t>al </a:t>
            </a:r>
            <a:r>
              <a:rPr lang="en-US" dirty="0" err="1" smtClean="0"/>
              <a:t>pacto</a:t>
            </a:r>
            <a:r>
              <a:rPr lang="en-US" dirty="0" smtClean="0"/>
              <a:t> </a:t>
            </a:r>
            <a:r>
              <a:rPr lang="en-US" dirty="0"/>
              <a:t>de </a:t>
            </a:r>
            <a:r>
              <a:rPr lang="en-US" dirty="0" smtClean="0"/>
              <a:t>Dios…</a:t>
            </a:r>
            <a:r>
              <a:rPr lang="en-US" dirty="0" err="1" smtClean="0"/>
              <a:t>comenzando</a:t>
            </a:r>
            <a:r>
              <a:rPr lang="en-US" dirty="0" smtClean="0"/>
              <a:t> </a:t>
            </a:r>
            <a:r>
              <a:rPr lang="en-US" dirty="0" err="1"/>
              <a:t>en</a:t>
            </a:r>
            <a:r>
              <a:rPr lang="en-US" dirty="0"/>
              <a:t> </a:t>
            </a:r>
            <a:r>
              <a:rPr lang="en-US" dirty="0"/>
              <a:t>c</a:t>
            </a:r>
            <a:r>
              <a:rPr lang="en-US" dirty="0" smtClean="0"/>
              <a:t>asa</a:t>
            </a:r>
            <a:r>
              <a:rPr lang="en-US" dirty="0"/>
              <a:t>.</a:t>
            </a:r>
          </a:p>
        </p:txBody>
      </p:sp>
      <p:grpSp>
        <p:nvGrpSpPr>
          <p:cNvPr id="4" name="Group 3">
            <a:extLst>
              <a:ext uri="{FF2B5EF4-FFF2-40B4-BE49-F238E27FC236}">
                <a16:creationId xmlns="" xmlns:a16="http://schemas.microsoft.com/office/drawing/2014/main" id="{4597DBBF-29B0-984F-97F0-2B988044693A}"/>
              </a:ext>
            </a:extLst>
          </p:cNvPr>
          <p:cNvGrpSpPr/>
          <p:nvPr/>
        </p:nvGrpSpPr>
        <p:grpSpPr>
          <a:xfrm>
            <a:off x="2593180" y="675751"/>
            <a:ext cx="3843338" cy="528638"/>
            <a:chOff x="2593180" y="675751"/>
            <a:chExt cx="3843338" cy="528638"/>
          </a:xfrm>
        </p:grpSpPr>
        <p:sp>
          <p:nvSpPr>
            <p:cNvPr id="5" name="Rounded Rectangle 4">
              <a:extLst>
                <a:ext uri="{FF2B5EF4-FFF2-40B4-BE49-F238E27FC236}">
                  <a16:creationId xmlns="" xmlns:a16="http://schemas.microsoft.com/office/drawing/2014/main" id="{A303BF73-1033-F447-B009-D1F11361F3D6}"/>
                </a:ext>
              </a:extLst>
            </p:cNvPr>
            <p:cNvSpPr/>
            <p:nvPr/>
          </p:nvSpPr>
          <p:spPr>
            <a:xfrm>
              <a:off x="2593180" y="675751"/>
              <a:ext cx="3843338" cy="528638"/>
            </a:xfrm>
            <a:prstGeom prst="roundRect">
              <a:avLst/>
            </a:prstGeom>
            <a:solidFill>
              <a:srgbClr val="62220B">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6" name="TextBox 5">
              <a:extLst>
                <a:ext uri="{FF2B5EF4-FFF2-40B4-BE49-F238E27FC236}">
                  <a16:creationId xmlns="" xmlns:a16="http://schemas.microsoft.com/office/drawing/2014/main" id="{27E1AA45-6AAA-1149-BE65-EB25CE93227A}"/>
                </a:ext>
              </a:extLst>
            </p:cNvPr>
            <p:cNvSpPr txBox="1"/>
            <p:nvPr/>
          </p:nvSpPr>
          <p:spPr>
            <a:xfrm>
              <a:off x="2800349" y="675751"/>
              <a:ext cx="3429001" cy="523220"/>
            </a:xfrm>
            <a:prstGeom prst="rect">
              <a:avLst/>
            </a:prstGeom>
            <a:noFill/>
          </p:spPr>
          <p:txBody>
            <a:bodyPr wrap="square" rtlCol="0">
              <a:spAutoFit/>
            </a:bodyPr>
            <a:lstStyle/>
            <a:p>
              <a:pPr algn="ctr" rtl="0"/>
              <a:r>
                <a:rPr lang="en-US" sz="2800" b="1" i="1" dirty="0" err="1" smtClean="0">
                  <a:solidFill>
                    <a:schemeClr val="bg1"/>
                  </a:solidFill>
                </a:rPr>
                <a:t>En</a:t>
              </a:r>
              <a:r>
                <a:rPr lang="en-US" sz="2800" b="1" i="1" dirty="0" smtClean="0">
                  <a:solidFill>
                    <a:schemeClr val="bg1"/>
                  </a:solidFill>
                </a:rPr>
                <a:t> </a:t>
              </a:r>
              <a:r>
                <a:rPr lang="en-US" sz="2800" b="1" i="1" dirty="0">
                  <a:solidFill>
                    <a:schemeClr val="bg1"/>
                  </a:solidFill>
                </a:rPr>
                <a:t>la </a:t>
              </a:r>
              <a:r>
                <a:rPr lang="en-US" sz="2800" b="1" i="1" dirty="0" err="1">
                  <a:solidFill>
                    <a:schemeClr val="bg1"/>
                  </a:solidFill>
                </a:rPr>
                <a:t>zarza</a:t>
              </a:r>
              <a:r>
                <a:rPr lang="en-US" sz="2800" b="1" i="1" dirty="0">
                  <a:solidFill>
                    <a:schemeClr val="bg1"/>
                  </a:solidFill>
                </a:rPr>
                <a:t> </a:t>
              </a:r>
              <a:r>
                <a:rPr lang="en-US" sz="2800" b="1" i="1" dirty="0" err="1" smtClean="0">
                  <a:solidFill>
                    <a:schemeClr val="bg1"/>
                  </a:solidFill>
                </a:rPr>
                <a:t>ardiendo</a:t>
              </a:r>
              <a:endParaRPr lang="en-US" sz="2800" b="1" i="1" dirty="0">
                <a:solidFill>
                  <a:schemeClr val="bg1"/>
                </a:solidFill>
              </a:endParaRPr>
            </a:p>
          </p:txBody>
        </p:sp>
      </p:grpSp>
    </p:spTree>
    <p:extLst>
      <p:ext uri="{BB962C8B-B14F-4D97-AF65-F5344CB8AC3E}">
        <p14:creationId xmlns:p14="http://schemas.microsoft.com/office/powerpoint/2010/main" val="6864015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92260BA-8F86-3E4F-B8F0-5900689FBE19}"/>
              </a:ext>
            </a:extLst>
          </p:cNvPr>
          <p:cNvSpPr>
            <a:spLocks noGrp="1"/>
          </p:cNvSpPr>
          <p:nvPr>
            <p:ph type="ctrTitle"/>
          </p:nvPr>
        </p:nvSpPr>
        <p:spPr/>
        <p:txBody>
          <a:bodyPr/>
          <a:lstStyle/>
          <a:p>
            <a:pPr algn="l" rtl="0"/>
            <a:r>
              <a:rPr lang="en-US" dirty="0"/>
              <a:t>Moisés</a:t>
            </a:r>
          </a:p>
        </p:txBody>
      </p:sp>
      <p:sp>
        <p:nvSpPr>
          <p:cNvPr id="3" name="Subtitle 2">
            <a:extLst>
              <a:ext uri="{FF2B5EF4-FFF2-40B4-BE49-F238E27FC236}">
                <a16:creationId xmlns="" xmlns:a16="http://schemas.microsoft.com/office/drawing/2014/main" id="{B9D3059C-A609-7C45-AF6C-ABEF15DA7D7C}"/>
              </a:ext>
            </a:extLst>
          </p:cNvPr>
          <p:cNvSpPr>
            <a:spLocks noGrp="1"/>
          </p:cNvSpPr>
          <p:nvPr>
            <p:ph type="subTitle" idx="1"/>
          </p:nvPr>
        </p:nvSpPr>
        <p:spPr/>
        <p:txBody>
          <a:bodyPr/>
          <a:lstStyle/>
          <a:p>
            <a:pPr algn="l" rtl="0"/>
            <a:endParaRPr lang="en-US"/>
          </a:p>
        </p:txBody>
      </p:sp>
      <p:pic>
        <p:nvPicPr>
          <p:cNvPr id="8" name="Picture 7">
            <a:extLst>
              <a:ext uri="{FF2B5EF4-FFF2-40B4-BE49-F238E27FC236}">
                <a16:creationId xmlns="" xmlns:a16="http://schemas.microsoft.com/office/drawing/2014/main" id="{23933FAA-B85B-5641-8FF6-BDA1B105F8CB}"/>
              </a:ext>
            </a:extLst>
          </p:cNvPr>
          <p:cNvPicPr>
            <a:picLocks noChangeAspect="1"/>
          </p:cNvPicPr>
          <p:nvPr/>
        </p:nvPicPr>
        <p:blipFill>
          <a:blip r:embed="rId3"/>
          <a:stretch>
            <a:fillRect/>
          </a:stretch>
        </p:blipFill>
        <p:spPr>
          <a:xfrm>
            <a:off x="0" y="0"/>
            <a:ext cx="9144000" cy="57150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24858704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759</TotalTime>
  <Words>1724</Words>
  <Application>Microsoft Office PowerPoint</Application>
  <PresentationFormat>On-screen Show (16:10)</PresentationFormat>
  <Paragraphs>167</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Fira Sans Extra Condensed Medium</vt:lpstr>
      <vt:lpstr>Office Theme</vt:lpstr>
      <vt:lpstr>Moisés</vt:lpstr>
      <vt:lpstr> Dios nos muestra quién podemos llegar a ser.</vt:lpstr>
      <vt:lpstr> ¡Nos asombra la gloria de Dios!</vt:lpstr>
      <vt:lpstr> Hay consuelo para aquellos que más sufren.</vt:lpstr>
      <vt:lpstr> La misión y majestad de Dios interrumpen nuestros planes y redirigen nuestro futuro. </vt:lpstr>
      <vt:lpstr> Dios expone mis excusas y supera mis debilidades.</vt:lpstr>
      <vt:lpstr> Aprendemos a cumplir la misión de Dios.</vt:lpstr>
      <vt:lpstr>Moisés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Moses</dc:title>
  <dc:creator>Phillip Shumake</dc:creator>
  <cp:lastModifiedBy>Esther Eubanks</cp:lastModifiedBy>
  <cp:revision>85</cp:revision>
  <dcterms:created xsi:type="dcterms:W3CDTF">2022-08-17T15:43:46Z</dcterms:created>
  <dcterms:modified xsi:type="dcterms:W3CDTF">2022-08-19T18:20:56Z</dcterms:modified>
</cp:coreProperties>
</file>