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B313-62F6-4706-9C66-5C6712F1F93E}" type="datetimeFigureOut">
              <a:rPr lang="en-US" sz="1800" kern="0" smtClean="0">
                <a:solidFill>
                  <a:sysClr val="windowText" lastClr="000000"/>
                </a:solidFill>
              </a:rPr>
              <a:pPr/>
              <a:t>10/29/2022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8AD5-1D64-49D5-92DD-DB7BC6A67E01}" type="slidenum">
              <a:rPr lang="en-US" sz="1800" kern="0" smtClean="0">
                <a:solidFill>
                  <a:sysClr val="windowText" lastClr="000000"/>
                </a:solidFill>
              </a:rPr>
              <a:pPr/>
              <a:t>‹#›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4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B313-62F6-4706-9C66-5C6712F1F93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8AD5-1D64-49D5-92DD-DB7BC6A6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3565208"/>
            <a:ext cx="9144000" cy="1029653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sz="19900" spc="-50" dirty="0">
                <a:latin typeface="+mn-lt"/>
                <a:cs typeface="JasmineUPC" panose="02020603050405020304" pitchFamily="18" charset="-34"/>
              </a:rPr>
              <a:t>UNITY</a:t>
            </a:r>
            <a:br>
              <a:rPr lang="en-US" sz="19900" spc="-50" dirty="0">
                <a:latin typeface="+mn-lt"/>
                <a:cs typeface="JasmineUPC" panose="02020603050405020304" pitchFamily="18" charset="-34"/>
              </a:rPr>
            </a:br>
            <a:r>
              <a:rPr lang="en-US" sz="4800" spc="-50" dirty="0" err="1" smtClean="0">
                <a:latin typeface="+mn-lt"/>
                <a:cs typeface="JasmineUPC" panose="02020603050405020304" pitchFamily="18" charset="-34"/>
              </a:rPr>
              <a:t>Preservar</a:t>
            </a:r>
            <a:r>
              <a:rPr lang="en-US" sz="4800" spc="-50" dirty="0" smtClean="0">
                <a:latin typeface="+mn-lt"/>
                <a:cs typeface="JasmineUPC" panose="02020603050405020304" pitchFamily="18" charset="-34"/>
              </a:rPr>
              <a:t> y </a:t>
            </a:r>
            <a:r>
              <a:rPr lang="en-US" sz="4800" spc="-50" dirty="0" err="1" smtClean="0">
                <a:latin typeface="+mn-lt"/>
                <a:cs typeface="JasmineUPC" panose="02020603050405020304" pitchFamily="18" charset="-34"/>
              </a:rPr>
              <a:t>llegar</a:t>
            </a:r>
            <a:endParaRPr lang="en-US" sz="19900" spc="-50" dirty="0">
              <a:latin typeface="+mn-lt"/>
              <a:cs typeface="Jasmine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1" y="290692"/>
            <a:ext cx="2044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“…</a:t>
            </a:r>
            <a:r>
              <a:rPr lang="es-E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esforzándose por preservar la unidad del Espíritu en el vínculo de la </a:t>
            </a:r>
            <a:r>
              <a:rPr lang="es-E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paz</a:t>
            </a:r>
            <a:r>
              <a:rPr lang="en-U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”. Ef.4:3</a:t>
            </a:r>
            <a:endParaRPr lang="en-US" sz="1600" kern="0" dirty="0">
              <a:solidFill>
                <a:prstClr val="black"/>
              </a:solidFill>
              <a:cs typeface="JasmineUPC" panose="02020603050405020304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64220" y="290692"/>
            <a:ext cx="2063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“…</a:t>
            </a:r>
            <a:r>
              <a:rPr lang="es-E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hasta que todos lleguemos a la unidad de la </a:t>
            </a:r>
            <a:r>
              <a:rPr lang="es-E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fe..</a:t>
            </a:r>
            <a:r>
              <a:rPr lang="en-U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.”</a:t>
            </a:r>
          </a:p>
          <a:p>
            <a:pPr algn="ctr"/>
            <a:r>
              <a:rPr lang="en-US" sz="16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Ef.4:13</a:t>
            </a:r>
            <a:endParaRPr lang="en-US" sz="1600" kern="0" dirty="0">
              <a:solidFill>
                <a:prstClr val="black"/>
              </a:solidFill>
              <a:cs typeface="JasmineUPC" panose="02020603050405020304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63004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 err="1" smtClean="0">
                <a:solidFill>
                  <a:prstClr val="black"/>
                </a:solidFill>
                <a:cs typeface="JasmineUPC" panose="02020603050405020304" pitchFamily="18" charset="-34"/>
              </a:rPr>
              <a:t>Efesios</a:t>
            </a:r>
            <a:r>
              <a:rPr lang="en-US" sz="2800" kern="0" dirty="0" smtClean="0">
                <a:solidFill>
                  <a:prstClr val="black"/>
                </a:solidFill>
                <a:cs typeface="JasmineUPC" panose="02020603050405020304" pitchFamily="18" charset="-34"/>
              </a:rPr>
              <a:t> </a:t>
            </a:r>
            <a:r>
              <a:rPr lang="en-US" sz="2800" kern="0" dirty="0">
                <a:solidFill>
                  <a:prstClr val="black"/>
                </a:solidFill>
                <a:cs typeface="JasmineUPC" panose="02020603050405020304" pitchFamily="18" charset="-34"/>
              </a:rPr>
              <a:t>4:1-13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79600" y="1791854"/>
            <a:ext cx="8432800" cy="22159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LA UNIDAD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61132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924674"/>
            <a:ext cx="9144000" cy="3503488"/>
          </a:xfrm>
        </p:spPr>
        <p:txBody>
          <a:bodyPr numCol="2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l"/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111" y="184935"/>
            <a:ext cx="96574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baseline="30000" dirty="0" smtClean="0">
                <a:solidFill>
                  <a:sysClr val="windowText" lastClr="000000"/>
                </a:solidFill>
              </a:rPr>
              <a:t>1</a:t>
            </a:r>
            <a:r>
              <a:rPr lang="es-ES" sz="3600" kern="0" dirty="0" smtClean="0">
                <a:solidFill>
                  <a:sysClr val="windowText" lastClr="000000"/>
                </a:solidFill>
              </a:rPr>
              <a:t>Yo</a:t>
            </a:r>
            <a:r>
              <a:rPr lang="es-ES" sz="3600" kern="0" dirty="0">
                <a:solidFill>
                  <a:sysClr val="windowText" lastClr="000000"/>
                </a:solidFill>
              </a:rPr>
              <a:t>, pues, prisionero del Señor, les ruego que ustedes vivan de una manera digna de la vocación con que han sido llamados. </a:t>
            </a:r>
            <a:endParaRPr lang="es-ES" sz="3600" kern="0" dirty="0" smtClean="0">
              <a:solidFill>
                <a:sysClr val="windowText" lastClr="000000"/>
              </a:solidFill>
            </a:endParaRPr>
          </a:p>
          <a:p>
            <a:endParaRPr lang="en-US" sz="3600" kern="0" dirty="0" smtClean="0">
              <a:solidFill>
                <a:sysClr val="windowText" lastClr="000000"/>
              </a:solidFill>
            </a:endParaRP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r>
              <a:rPr lang="en-US" sz="3600" kern="0" baseline="30000" dirty="0" smtClean="0">
                <a:solidFill>
                  <a:sysClr val="windowText" lastClr="000000"/>
                </a:solidFill>
              </a:rPr>
              <a:t>2</a:t>
            </a:r>
            <a:r>
              <a:rPr lang="es-ES" sz="3600" kern="0" dirty="0" smtClean="0">
                <a:solidFill>
                  <a:sysClr val="windowText" lastClr="000000"/>
                </a:solidFill>
              </a:rPr>
              <a:t>Que </a:t>
            </a:r>
            <a:r>
              <a:rPr lang="es-ES" sz="3600" kern="0" dirty="0">
                <a:solidFill>
                  <a:sysClr val="windowText" lastClr="000000"/>
                </a:solidFill>
              </a:rPr>
              <a:t>vivan con toda humildad y mansedumbre, con paciencia, soportándose unos a otros en amor, </a:t>
            </a:r>
            <a:endParaRPr lang="en-US" sz="3600" kern="0" dirty="0">
              <a:solidFill>
                <a:sysClr val="windowText" lastClr="000000"/>
              </a:solidFill>
            </a:endParaRP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r>
              <a:rPr lang="en-US" sz="3600" kern="0" baseline="30000" dirty="0" smtClean="0">
                <a:solidFill>
                  <a:sysClr val="windowText" lastClr="000000"/>
                </a:solidFill>
              </a:rPr>
              <a:t>3</a:t>
            </a:r>
            <a:r>
              <a:rPr lang="es-ES" sz="3600" kern="0" dirty="0" smtClean="0">
                <a:solidFill>
                  <a:sysClr val="windowText" lastClr="000000"/>
                </a:solidFill>
              </a:rPr>
              <a:t>esforzándose </a:t>
            </a:r>
            <a:r>
              <a:rPr lang="es-ES" sz="3600" kern="0" dirty="0">
                <a:solidFill>
                  <a:sysClr val="windowText" lastClr="000000"/>
                </a:solidFill>
              </a:rPr>
              <a:t>por preservar la unidad del Espíritu en el vínculo de la paz. </a:t>
            </a:r>
            <a:endParaRPr lang="en-US" sz="36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9393" y="1941817"/>
            <a:ext cx="634019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s-ES" sz="2400" kern="0" dirty="0" smtClean="0">
                <a:solidFill>
                  <a:schemeClr val="bg1"/>
                </a:solidFill>
              </a:rPr>
              <a:t>¡Vivir de manera digna es practicar el versículo </a:t>
            </a:r>
            <a:r>
              <a:rPr lang="en-US" sz="2400" kern="0" dirty="0" smtClean="0">
                <a:solidFill>
                  <a:schemeClr val="bg1"/>
                </a:solidFill>
              </a:rPr>
              <a:t>2</a:t>
            </a:r>
            <a:r>
              <a:rPr lang="en-US" sz="2400" kern="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7684" y="2412714"/>
            <a:ext cx="6966972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 smtClean="0">
                <a:solidFill>
                  <a:schemeClr val="bg1"/>
                </a:solidFill>
              </a:rPr>
              <a:t>¡No </a:t>
            </a:r>
            <a:r>
              <a:rPr lang="en-US" sz="2400" kern="0" dirty="0" err="1" smtClean="0">
                <a:solidFill>
                  <a:schemeClr val="bg1"/>
                </a:solidFill>
              </a:rPr>
              <a:t>practicar</a:t>
            </a:r>
            <a:r>
              <a:rPr lang="en-US" sz="2400" kern="0" dirty="0" smtClean="0">
                <a:solidFill>
                  <a:schemeClr val="bg1"/>
                </a:solidFill>
              </a:rPr>
              <a:t> el </a:t>
            </a:r>
            <a:r>
              <a:rPr lang="en-US" sz="2400" kern="0" dirty="0" err="1" smtClean="0">
                <a:solidFill>
                  <a:schemeClr val="bg1"/>
                </a:solidFill>
              </a:rPr>
              <a:t>versículo</a:t>
            </a:r>
            <a:r>
              <a:rPr lang="en-US" sz="2400" kern="0" dirty="0" smtClean="0">
                <a:solidFill>
                  <a:schemeClr val="bg1"/>
                </a:solidFill>
              </a:rPr>
              <a:t> 2 </a:t>
            </a:r>
            <a:r>
              <a:rPr lang="en-US" sz="2400" kern="0" dirty="0" err="1" smtClean="0">
                <a:solidFill>
                  <a:schemeClr val="bg1"/>
                </a:solidFill>
              </a:rPr>
              <a:t>es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vivir</a:t>
            </a:r>
            <a:r>
              <a:rPr lang="en-US" sz="2400" kern="0" dirty="0" smtClean="0">
                <a:solidFill>
                  <a:schemeClr val="bg1"/>
                </a:solidFill>
              </a:rPr>
              <a:t> de </a:t>
            </a:r>
            <a:r>
              <a:rPr lang="en-US" sz="2400" kern="0" dirty="0" err="1" smtClean="0">
                <a:solidFill>
                  <a:schemeClr val="bg1"/>
                </a:solidFill>
              </a:rPr>
              <a:t>manera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indigna</a:t>
            </a:r>
            <a:r>
              <a:rPr lang="en-US" sz="2400" kern="0" dirty="0" smtClean="0">
                <a:solidFill>
                  <a:schemeClr val="bg1"/>
                </a:solidFill>
              </a:rPr>
              <a:t>!</a:t>
            </a:r>
            <a:endParaRPr lang="en-US" sz="2400" kern="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90152" y="4200422"/>
            <a:ext cx="6460423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 smtClean="0">
                <a:solidFill>
                  <a:schemeClr val="bg1"/>
                </a:solidFill>
              </a:rPr>
              <a:t>¡</a:t>
            </a:r>
            <a:r>
              <a:rPr lang="en-US" sz="2400" kern="0" dirty="0" err="1" smtClean="0">
                <a:solidFill>
                  <a:schemeClr val="bg1"/>
                </a:solidFill>
              </a:rPr>
              <a:t>Esforzándose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por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preservar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es</a:t>
            </a:r>
            <a:r>
              <a:rPr lang="en-US" sz="2400" kern="0" dirty="0" smtClean="0">
                <a:solidFill>
                  <a:schemeClr val="bg1"/>
                </a:solidFill>
              </a:rPr>
              <a:t> </a:t>
            </a:r>
            <a:r>
              <a:rPr lang="en-US" sz="2400" kern="0" dirty="0" err="1" smtClean="0">
                <a:solidFill>
                  <a:schemeClr val="bg1"/>
                </a:solidFill>
              </a:rPr>
              <a:t>vivir</a:t>
            </a:r>
            <a:r>
              <a:rPr lang="en-US" sz="2400" kern="0" dirty="0" smtClean="0">
                <a:solidFill>
                  <a:schemeClr val="bg1"/>
                </a:solidFill>
              </a:rPr>
              <a:t> el </a:t>
            </a:r>
            <a:r>
              <a:rPr lang="en-US" sz="2400" kern="0" dirty="0" err="1" smtClean="0">
                <a:solidFill>
                  <a:schemeClr val="bg1"/>
                </a:solidFill>
              </a:rPr>
              <a:t>versículo</a:t>
            </a:r>
            <a:r>
              <a:rPr lang="en-US" sz="2400" kern="0" dirty="0" smtClean="0">
                <a:solidFill>
                  <a:schemeClr val="bg1"/>
                </a:solidFill>
              </a:rPr>
              <a:t> 2</a:t>
            </a:r>
            <a:r>
              <a:rPr lang="en-US" sz="2400" kern="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8443" y="4671319"/>
            <a:ext cx="5128327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 smtClean="0">
                <a:solidFill>
                  <a:schemeClr val="bg1"/>
                </a:solidFill>
              </a:rPr>
              <a:t>¡No </a:t>
            </a:r>
            <a:r>
              <a:rPr lang="en-US" sz="2400" kern="0" dirty="0" err="1" smtClean="0">
                <a:solidFill>
                  <a:schemeClr val="bg1"/>
                </a:solidFill>
              </a:rPr>
              <a:t>vivir</a:t>
            </a:r>
            <a:r>
              <a:rPr lang="en-US" sz="2400" kern="0" dirty="0" smtClean="0">
                <a:solidFill>
                  <a:schemeClr val="bg1"/>
                </a:solidFill>
              </a:rPr>
              <a:t> el </a:t>
            </a:r>
            <a:r>
              <a:rPr lang="en-US" sz="2400" kern="0" dirty="0" err="1" smtClean="0">
                <a:solidFill>
                  <a:schemeClr val="bg1"/>
                </a:solidFill>
              </a:rPr>
              <a:t>versículo</a:t>
            </a:r>
            <a:r>
              <a:rPr lang="en-US" sz="2400" kern="0" dirty="0" smtClean="0">
                <a:solidFill>
                  <a:schemeClr val="bg1"/>
                </a:solidFill>
              </a:rPr>
              <a:t> 2 </a:t>
            </a:r>
            <a:r>
              <a:rPr lang="en-US" sz="2400" kern="0" dirty="0" err="1" smtClean="0">
                <a:solidFill>
                  <a:schemeClr val="bg1"/>
                </a:solidFill>
              </a:rPr>
              <a:t>es</a:t>
            </a:r>
            <a:r>
              <a:rPr lang="en-US" sz="2400" kern="0" dirty="0" smtClean="0">
                <a:solidFill>
                  <a:schemeClr val="bg1"/>
                </a:solidFill>
              </a:rPr>
              <a:t> NO </a:t>
            </a:r>
            <a:r>
              <a:rPr lang="en-US" sz="2400" kern="0" dirty="0" err="1" smtClean="0">
                <a:solidFill>
                  <a:schemeClr val="bg1"/>
                </a:solidFill>
              </a:rPr>
              <a:t>preservar</a:t>
            </a:r>
            <a:r>
              <a:rPr lang="en-US" sz="2400" kern="0" dirty="0" smtClean="0">
                <a:solidFill>
                  <a:schemeClr val="bg1"/>
                </a:solidFill>
              </a:rPr>
              <a:t>!</a:t>
            </a:r>
            <a:endParaRPr lang="en-US" sz="24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4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55834" y="0"/>
            <a:ext cx="9564414" cy="1191802"/>
          </a:xfrm>
          <a:solidFill>
            <a:srgbClr val="FFFFFF">
              <a:alpha val="65098"/>
            </a:srgbClr>
          </a:solidFill>
        </p:spPr>
        <p:txBody>
          <a:bodyPr>
            <a:noAutofit/>
          </a:bodyPr>
          <a:lstStyle/>
          <a:p>
            <a:r>
              <a:rPr lang="en-US" sz="3600" baseline="30000" dirty="0" smtClean="0"/>
              <a:t>2</a:t>
            </a:r>
            <a:r>
              <a:rPr lang="es-ES" sz="3600" dirty="0" smtClean="0"/>
              <a:t>Que </a:t>
            </a:r>
            <a:r>
              <a:rPr lang="es-ES" sz="3600" dirty="0"/>
              <a:t>vivan con toda humildad y mansedumbre, con paciencia, soportándose unos a otros en amor,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91128" y="1458932"/>
            <a:ext cx="4241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 err="1" smtClean="0">
                <a:solidFill>
                  <a:sysClr val="windowText" lastClr="000000"/>
                </a:solidFill>
              </a:rPr>
              <a:t>Humildad</a:t>
            </a:r>
            <a:r>
              <a:rPr lang="en-US" sz="32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(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actitud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humilde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418" y="2515452"/>
            <a:ext cx="4495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 err="1" smtClean="0">
                <a:solidFill>
                  <a:sysClr val="windowText" lastClr="000000"/>
                </a:solidFill>
              </a:rPr>
              <a:t>Mansedumbre</a:t>
            </a:r>
            <a:r>
              <a:rPr lang="en-US" sz="32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(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amabilidad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9418" y="3645610"/>
            <a:ext cx="3913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 err="1" smtClean="0">
                <a:solidFill>
                  <a:sysClr val="windowText" lastClr="000000"/>
                </a:solidFill>
              </a:rPr>
              <a:t>Paciencia</a:t>
            </a:r>
            <a:r>
              <a:rPr lang="en-US" sz="3200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</a:rPr>
              <a:t>(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longanimidad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9418" y="4755216"/>
            <a:ext cx="83904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 err="1" smtClean="0">
                <a:solidFill>
                  <a:sysClr val="windowText" lastClr="000000"/>
                </a:solidFill>
              </a:rPr>
              <a:t>Soportándose</a:t>
            </a:r>
            <a:r>
              <a:rPr lang="en-US" sz="3200" b="1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kern="0" dirty="0" smtClean="0">
                <a:solidFill>
                  <a:sysClr val="windowText" lastClr="000000"/>
                </a:solidFill>
              </a:rPr>
              <a:t>(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tolerando</a:t>
            </a:r>
            <a:r>
              <a:rPr lang="en-US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aceptando</a:t>
            </a:r>
            <a:r>
              <a:rPr lang="en-US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aguantando</a:t>
            </a:r>
            <a:r>
              <a:rPr lang="en-US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haciendo</a:t>
            </a:r>
            <a:r>
              <a:rPr lang="en-US" kern="0" dirty="0" smtClean="0">
                <a:solidFill>
                  <a:sysClr val="windowText" lastClr="000000"/>
                </a:solidFill>
              </a:rPr>
              <a:t> </a:t>
            </a:r>
            <a:r>
              <a:rPr lang="en-US" kern="0" dirty="0" err="1" smtClean="0">
                <a:solidFill>
                  <a:sysClr val="windowText" lastClr="000000"/>
                </a:solidFill>
              </a:rPr>
              <a:t>concesiones</a:t>
            </a:r>
            <a:r>
              <a:rPr lang="en-US" kern="0" dirty="0" smtClean="0">
                <a:solidFill>
                  <a:sysClr val="windowText" lastClr="000000"/>
                </a:solidFill>
              </a:rPr>
              <a:t>)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9418" y="5926475"/>
            <a:ext cx="1133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 smtClean="0">
                <a:solidFill>
                  <a:sysClr val="windowText" lastClr="000000"/>
                </a:solidFill>
              </a:rPr>
              <a:t>Amor</a:t>
            </a:r>
            <a:endParaRPr lang="en-US" sz="3200" b="1" u="sng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7310" y="5988029"/>
            <a:ext cx="5153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ysClr val="windowText" lastClr="000000"/>
                </a:solidFill>
              </a:rPr>
              <a:t>(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kern="0" dirty="0" err="1" smtClean="0">
                <a:solidFill>
                  <a:sysClr val="windowText" lastClr="000000"/>
                </a:solidFill>
              </a:rPr>
              <a:t>amor</a:t>
            </a:r>
            <a:r>
              <a:rPr lang="en-US" sz="2400" kern="0" dirty="0" smtClean="0">
                <a:solidFill>
                  <a:sysClr val="windowText" lastClr="000000"/>
                </a:solidFill>
              </a:rPr>
              <a:t>):</a:t>
            </a:r>
            <a:endParaRPr 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64077" y="2011159"/>
            <a:ext cx="4113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err="1" smtClean="0">
                <a:solidFill>
                  <a:srgbClr val="FF0000"/>
                </a:solidFill>
              </a:rPr>
              <a:t>Griego</a:t>
            </a:r>
            <a:r>
              <a:rPr lang="en-US" sz="2800" kern="0" dirty="0" smtClean="0">
                <a:solidFill>
                  <a:srgbClr val="FF0000"/>
                </a:solidFill>
              </a:rPr>
              <a:t>: </a:t>
            </a:r>
            <a:r>
              <a:rPr lang="en-US" sz="2800" kern="0" dirty="0">
                <a:solidFill>
                  <a:srgbClr val="FF0000"/>
                </a:solidFill>
              </a:rPr>
              <a:t>“</a:t>
            </a:r>
            <a:r>
              <a:rPr lang="en-US" sz="2800" kern="0" dirty="0" err="1">
                <a:solidFill>
                  <a:srgbClr val="FF0000"/>
                </a:solidFill>
              </a:rPr>
              <a:t>tapeinophrosyne</a:t>
            </a:r>
            <a:r>
              <a:rPr lang="en-US" sz="2800" kern="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9802" y="1284344"/>
            <a:ext cx="30684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err="1" smtClean="0">
                <a:solidFill>
                  <a:srgbClr val="FF0000"/>
                </a:solidFill>
              </a:rPr>
              <a:t>Hechos</a:t>
            </a:r>
            <a:r>
              <a:rPr lang="en-US" sz="2800" kern="0" dirty="0" smtClean="0">
                <a:solidFill>
                  <a:srgbClr val="FF0000"/>
                </a:solidFill>
              </a:rPr>
              <a:t> </a:t>
            </a:r>
            <a:r>
              <a:rPr lang="en-US" sz="2800" kern="0" dirty="0">
                <a:solidFill>
                  <a:srgbClr val="FF0000"/>
                </a:solidFill>
              </a:rPr>
              <a:t>20:19</a:t>
            </a:r>
          </a:p>
          <a:p>
            <a:r>
              <a:rPr lang="en-US" sz="2800" kern="0" dirty="0" err="1" smtClean="0">
                <a:solidFill>
                  <a:srgbClr val="FF0000"/>
                </a:solidFill>
              </a:rPr>
              <a:t>Flp</a:t>
            </a:r>
            <a:r>
              <a:rPr lang="en-US" sz="2800" kern="0" dirty="0" smtClean="0">
                <a:solidFill>
                  <a:srgbClr val="FF0000"/>
                </a:solidFill>
              </a:rPr>
              <a:t>. </a:t>
            </a:r>
            <a:r>
              <a:rPr lang="en-US" sz="2800" kern="0" dirty="0">
                <a:solidFill>
                  <a:srgbClr val="FF0000"/>
                </a:solidFill>
              </a:rPr>
              <a:t>2:3 </a:t>
            </a:r>
          </a:p>
          <a:p>
            <a:r>
              <a:rPr lang="en-US" sz="2800" kern="0" dirty="0">
                <a:solidFill>
                  <a:srgbClr val="FF0000"/>
                </a:solidFill>
              </a:rPr>
              <a:t>Col. 2: 18, 23; 3:12  </a:t>
            </a:r>
          </a:p>
          <a:p>
            <a:r>
              <a:rPr lang="en-US" sz="2800" kern="0" dirty="0">
                <a:solidFill>
                  <a:srgbClr val="FF0000"/>
                </a:solidFill>
              </a:rPr>
              <a:t>1 </a:t>
            </a:r>
            <a:r>
              <a:rPr lang="en-US" sz="2800" kern="0" dirty="0" smtClean="0">
                <a:solidFill>
                  <a:srgbClr val="FF0000"/>
                </a:solidFill>
              </a:rPr>
              <a:t>Ped. </a:t>
            </a:r>
            <a:r>
              <a:rPr lang="en-US" sz="2800" kern="0" dirty="0">
                <a:solidFill>
                  <a:srgbClr val="FF0000"/>
                </a:solidFill>
              </a:rPr>
              <a:t>5:5 </a:t>
            </a:r>
          </a:p>
        </p:txBody>
      </p:sp>
      <p:sp>
        <p:nvSpPr>
          <p:cNvPr id="14" name="Left Brace 13"/>
          <p:cNvSpPr/>
          <p:nvPr/>
        </p:nvSpPr>
        <p:spPr>
          <a:xfrm>
            <a:off x="5980901" y="1368644"/>
            <a:ext cx="430511" cy="1723489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6409" y="3100225"/>
            <a:ext cx="422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smtClean="0">
                <a:solidFill>
                  <a:srgbClr val="FF0000"/>
                </a:solidFill>
              </a:rPr>
              <a:t>Stg. </a:t>
            </a:r>
            <a:r>
              <a:rPr lang="en-US" sz="2800" kern="0" dirty="0">
                <a:solidFill>
                  <a:srgbClr val="FF0000"/>
                </a:solidFill>
              </a:rPr>
              <a:t>1:21; 3:13  /  1 Pet.3:15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7067" y="4198497"/>
            <a:ext cx="3579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err="1" smtClean="0">
                <a:solidFill>
                  <a:srgbClr val="FF0000"/>
                </a:solidFill>
              </a:rPr>
              <a:t>Griego</a:t>
            </a:r>
            <a:r>
              <a:rPr lang="en-US" sz="2800" kern="0" dirty="0" smtClean="0">
                <a:solidFill>
                  <a:srgbClr val="FF0000"/>
                </a:solidFill>
              </a:rPr>
              <a:t>: </a:t>
            </a:r>
            <a:r>
              <a:rPr lang="en-US" sz="2800" kern="0" dirty="0">
                <a:solidFill>
                  <a:srgbClr val="FF0000"/>
                </a:solidFill>
              </a:rPr>
              <a:t>“</a:t>
            </a:r>
            <a:r>
              <a:rPr lang="en-US" sz="2800" kern="0" dirty="0" err="1">
                <a:solidFill>
                  <a:srgbClr val="FF0000"/>
                </a:solidFill>
              </a:rPr>
              <a:t>makrothymia</a:t>
            </a:r>
            <a:r>
              <a:rPr lang="en-US" sz="2800" kern="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4076" y="5372477"/>
            <a:ext cx="7470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smtClean="0">
                <a:solidFill>
                  <a:srgbClr val="FF0000"/>
                </a:solidFill>
              </a:rPr>
              <a:t>Mat. </a:t>
            </a:r>
            <a:r>
              <a:rPr lang="en-US" sz="2800" kern="0" dirty="0">
                <a:solidFill>
                  <a:srgbClr val="FF0000"/>
                </a:solidFill>
              </a:rPr>
              <a:t>17:17 / </a:t>
            </a:r>
            <a:r>
              <a:rPr lang="en-US" sz="2800" kern="0" dirty="0" err="1" smtClean="0">
                <a:solidFill>
                  <a:srgbClr val="FF0000"/>
                </a:solidFill>
              </a:rPr>
              <a:t>Hechos</a:t>
            </a:r>
            <a:r>
              <a:rPr lang="en-US" sz="2800" kern="0" dirty="0" smtClean="0">
                <a:solidFill>
                  <a:srgbClr val="FF0000"/>
                </a:solidFill>
              </a:rPr>
              <a:t> </a:t>
            </a:r>
            <a:r>
              <a:rPr lang="en-US" sz="2800" kern="0" dirty="0">
                <a:solidFill>
                  <a:srgbClr val="FF0000"/>
                </a:solidFill>
              </a:rPr>
              <a:t>18:14 / 2 Cor. 11: 1, 4, 19, 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6409" y="6402029"/>
            <a:ext cx="3700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 err="1" smtClean="0">
                <a:solidFill>
                  <a:srgbClr val="FF0000"/>
                </a:solidFill>
              </a:rPr>
              <a:t>Ef</a:t>
            </a:r>
            <a:r>
              <a:rPr lang="en-US" sz="2800" kern="0" dirty="0" smtClean="0">
                <a:solidFill>
                  <a:srgbClr val="FF0000"/>
                </a:solidFill>
              </a:rPr>
              <a:t>. </a:t>
            </a:r>
            <a:r>
              <a:rPr lang="en-US" sz="2800" kern="0" dirty="0">
                <a:solidFill>
                  <a:srgbClr val="FF0000"/>
                </a:solidFill>
              </a:rPr>
              <a:t>5:1-2  /   Col. 3:12-15</a:t>
            </a:r>
          </a:p>
        </p:txBody>
      </p:sp>
    </p:spTree>
    <p:extLst>
      <p:ext uri="{BB962C8B-B14F-4D97-AF65-F5344CB8AC3E}">
        <p14:creationId xmlns:p14="http://schemas.microsoft.com/office/powerpoint/2010/main" val="9474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4" grpId="0"/>
      <p:bldP spid="11" grpId="0"/>
      <p:bldP spid="12" grpId="0"/>
      <p:bldP spid="14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224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JasmineUPC</vt:lpstr>
      <vt:lpstr>1_Office Theme</vt:lpstr>
      <vt:lpstr>UNITY Preservar y llegar</vt:lpstr>
      <vt:lpstr>PowerPoint Presentation</vt:lpstr>
      <vt:lpstr>2Que vivan con toda humildad y mansedumbre, con paciencia, soportándose unos a otros en amor,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Esther Eubanks</cp:lastModifiedBy>
  <cp:revision>7</cp:revision>
  <dcterms:created xsi:type="dcterms:W3CDTF">2016-03-20T11:15:15Z</dcterms:created>
  <dcterms:modified xsi:type="dcterms:W3CDTF">2022-10-29T16:09:10Z</dcterms:modified>
</cp:coreProperties>
</file>