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 to fishers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A Survey of the Evangelists in Mark 1-4</a:t>
            </a:r>
            <a:endParaRPr lang="en-US" sz="32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46" y="609601"/>
            <a:ext cx="2533649" cy="28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TAKE-HOME LESSONS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27848"/>
            <a:ext cx="9905998" cy="4456910"/>
          </a:xfrm>
        </p:spPr>
        <p:txBody>
          <a:bodyPr>
            <a:normAutofit fontScale="92500" lnSpcReduction="10000"/>
          </a:bodyPr>
          <a:lstStyle/>
          <a:p>
            <a:r>
              <a:rPr lang="en-US" sz="2800" cap="none" dirty="0" smtClean="0">
                <a:effectLst/>
              </a:rPr>
              <a:t>You </a:t>
            </a:r>
            <a:r>
              <a:rPr lang="en-US" sz="2800" cap="none" dirty="0">
                <a:effectLst/>
              </a:rPr>
              <a:t>have good news.  It must be spread</a:t>
            </a:r>
          </a:p>
          <a:p>
            <a:r>
              <a:rPr lang="en-US" sz="2800" cap="none" dirty="0" smtClean="0">
                <a:effectLst/>
              </a:rPr>
              <a:t>It </a:t>
            </a:r>
            <a:r>
              <a:rPr lang="en-US" sz="2800" cap="none" dirty="0">
                <a:effectLst/>
              </a:rPr>
              <a:t>is more important than physical healing. </a:t>
            </a:r>
          </a:p>
          <a:p>
            <a:r>
              <a:rPr lang="en-US" sz="2800" cap="none" dirty="0" smtClean="0">
                <a:effectLst/>
              </a:rPr>
              <a:t>It </a:t>
            </a:r>
            <a:r>
              <a:rPr lang="en-US" sz="2800" cap="none" dirty="0">
                <a:effectLst/>
              </a:rPr>
              <a:t>is an essential feature of your discipleship</a:t>
            </a:r>
          </a:p>
          <a:p>
            <a:r>
              <a:rPr lang="en-US" sz="2800" cap="none" dirty="0" smtClean="0">
                <a:effectLst/>
              </a:rPr>
              <a:t>It </a:t>
            </a:r>
            <a:r>
              <a:rPr lang="en-US" sz="2800" cap="none" dirty="0">
                <a:effectLst/>
              </a:rPr>
              <a:t>doesn’t matter who you are or are </a:t>
            </a:r>
            <a:r>
              <a:rPr lang="en-US" sz="2800" cap="none" dirty="0" smtClean="0">
                <a:effectLst/>
              </a:rPr>
              <a:t>not</a:t>
            </a:r>
          </a:p>
          <a:p>
            <a:r>
              <a:rPr lang="en-US" sz="2800" cap="none" dirty="0">
                <a:effectLst/>
              </a:rPr>
              <a:t>I</a:t>
            </a:r>
            <a:r>
              <a:rPr lang="en-US" sz="2800" cap="none" dirty="0" smtClean="0">
                <a:effectLst/>
              </a:rPr>
              <a:t>t </a:t>
            </a:r>
            <a:r>
              <a:rPr lang="en-US" sz="2800" cap="none" dirty="0">
                <a:effectLst/>
              </a:rPr>
              <a:t>is not your job to figure out who will be the most receptive</a:t>
            </a:r>
          </a:p>
          <a:p>
            <a:r>
              <a:rPr lang="en-US" sz="2800" cap="none" dirty="0" smtClean="0">
                <a:effectLst/>
              </a:rPr>
              <a:t>There </a:t>
            </a:r>
            <a:r>
              <a:rPr lang="en-US" sz="2800" cap="none" dirty="0">
                <a:effectLst/>
              </a:rPr>
              <a:t>will be opposition.  There will be hard hearts</a:t>
            </a:r>
          </a:p>
          <a:p>
            <a:r>
              <a:rPr lang="en-US" sz="2800" cap="none" dirty="0" smtClean="0">
                <a:effectLst/>
              </a:rPr>
              <a:t>There </a:t>
            </a:r>
            <a:r>
              <a:rPr lang="en-US" sz="2800" cap="none" dirty="0">
                <a:effectLst/>
              </a:rPr>
              <a:t>will also be those who recognize you as their best friend because you have done </a:t>
            </a:r>
            <a:r>
              <a:rPr lang="en-US" sz="2800" cap="none" dirty="0" smtClean="0">
                <a:effectLst/>
              </a:rPr>
              <a:t>i</a:t>
            </a:r>
            <a:r>
              <a:rPr lang="en-US" sz="2800" cap="none" dirty="0">
                <a:effectLst/>
              </a:rPr>
              <a:t>t</a:t>
            </a:r>
            <a:endParaRPr lang="en-US" sz="26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38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 mark…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5819"/>
            <a:ext cx="9905998" cy="3574472"/>
          </a:xfrm>
        </p:spPr>
        <p:txBody>
          <a:bodyPr>
            <a:normAutofit/>
          </a:bodyPr>
          <a:lstStyle/>
          <a:p>
            <a:r>
              <a:rPr lang="en-US" sz="2800" cap="none" dirty="0">
                <a:effectLst/>
              </a:rPr>
              <a:t>The first subject is the gospel</a:t>
            </a:r>
          </a:p>
          <a:p>
            <a:r>
              <a:rPr lang="en-US" sz="2800" cap="none" dirty="0">
                <a:effectLst/>
              </a:rPr>
              <a:t>The first character (John) is a preacher</a:t>
            </a:r>
          </a:p>
          <a:p>
            <a:r>
              <a:rPr lang="en-US" sz="2800" cap="none" dirty="0">
                <a:effectLst/>
              </a:rPr>
              <a:t>The first thing Jesus does </a:t>
            </a:r>
            <a:r>
              <a:rPr lang="en-US" sz="2800" cap="none" dirty="0" smtClean="0">
                <a:effectLst/>
              </a:rPr>
              <a:t>in his ministry is </a:t>
            </a:r>
            <a:r>
              <a:rPr lang="en-US" sz="2800" cap="none" dirty="0">
                <a:effectLst/>
              </a:rPr>
              <a:t>preach</a:t>
            </a:r>
          </a:p>
          <a:p>
            <a:r>
              <a:rPr lang="en-US" sz="2800" cap="none" dirty="0">
                <a:effectLst/>
              </a:rPr>
              <a:t>The first thing he calls his </a:t>
            </a:r>
            <a:r>
              <a:rPr lang="en-US" sz="2800" cap="none" dirty="0" smtClean="0">
                <a:effectLst/>
              </a:rPr>
              <a:t>first followers </a:t>
            </a:r>
            <a:r>
              <a:rPr lang="en-US" sz="2800" cap="none" dirty="0">
                <a:effectLst/>
              </a:rPr>
              <a:t>to do is preach</a:t>
            </a:r>
          </a:p>
          <a:p>
            <a:r>
              <a:rPr lang="en-US" sz="2800" cap="none" dirty="0">
                <a:effectLst/>
              </a:rPr>
              <a:t>The first parable he teaches is about </a:t>
            </a:r>
            <a:r>
              <a:rPr lang="en-US" sz="2800" cap="none" dirty="0" smtClean="0">
                <a:effectLst/>
              </a:rPr>
              <a:t>preaching</a:t>
            </a:r>
            <a:endParaRPr lang="en-US" sz="28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7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n-US" sz="4800" i="1" dirty="0" smtClean="0"/>
              <a:t>The </a:t>
            </a:r>
            <a:r>
              <a:rPr lang="en-US" sz="4800" i="1" dirty="0"/>
              <a:t>beginning of the gospel of Jesus Christ, the Son of God</a:t>
            </a:r>
            <a:r>
              <a:rPr lang="en-US" sz="4800" i="1" dirty="0" smtClean="0"/>
              <a:t>. 1:1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5819"/>
            <a:ext cx="9905998" cy="3574472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/>
              </a:rPr>
              <a:t>Good news!  A Savior.</a:t>
            </a:r>
          </a:p>
          <a:p>
            <a:r>
              <a:rPr lang="en-US" sz="2800" cap="none" dirty="0" smtClean="0">
                <a:effectLst/>
              </a:rPr>
              <a:t>Questions:</a:t>
            </a:r>
          </a:p>
          <a:p>
            <a:pPr lvl="1"/>
            <a:r>
              <a:rPr lang="en-US" sz="2600" cap="none" dirty="0" smtClean="0">
                <a:effectLst/>
              </a:rPr>
              <a:t>What does he save us from?	</a:t>
            </a:r>
            <a:endParaRPr lang="en-US" sz="2600" cap="none" dirty="0">
              <a:effectLst/>
            </a:endParaRPr>
          </a:p>
          <a:p>
            <a:pPr lvl="1"/>
            <a:r>
              <a:rPr lang="en-US" sz="2600" cap="none" dirty="0" smtClean="0">
                <a:effectLst/>
              </a:rPr>
              <a:t>What is he like?</a:t>
            </a:r>
          </a:p>
          <a:p>
            <a:pPr lvl="1"/>
            <a:r>
              <a:rPr lang="en-US" sz="2600" cap="none" dirty="0" smtClean="0">
                <a:effectLst/>
              </a:rPr>
              <a:t>How does he save us?</a:t>
            </a:r>
          </a:p>
        </p:txBody>
      </p:sp>
    </p:spTree>
    <p:extLst>
      <p:ext uri="{BB962C8B-B14F-4D97-AF65-F5344CB8AC3E}">
        <p14:creationId xmlns:p14="http://schemas.microsoft.com/office/powerpoint/2010/main" val="11052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John the </a:t>
            </a:r>
            <a:r>
              <a:rPr lang="en-US" sz="4800" dirty="0" err="1" smtClean="0"/>
              <a:t>baptist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0563"/>
            <a:ext cx="9905998" cy="3757255"/>
          </a:xfrm>
        </p:spPr>
        <p:txBody>
          <a:bodyPr>
            <a:normAutofit fontScale="92500" lnSpcReduction="20000"/>
          </a:bodyPr>
          <a:lstStyle/>
          <a:p>
            <a:r>
              <a:rPr lang="en-US" sz="2800" cap="none" dirty="0" smtClean="0">
                <a:effectLst/>
              </a:rPr>
              <a:t>The mission of the preacher (2)</a:t>
            </a:r>
          </a:p>
          <a:p>
            <a:r>
              <a:rPr lang="en-US" sz="2800" cap="none" dirty="0" smtClean="0">
                <a:effectLst/>
              </a:rPr>
              <a:t>The character of the preacher (3)</a:t>
            </a:r>
          </a:p>
          <a:p>
            <a:r>
              <a:rPr lang="en-US" sz="2800" cap="none" dirty="0" smtClean="0">
                <a:effectLst/>
              </a:rPr>
              <a:t>The message of the preacher (4, 7):</a:t>
            </a:r>
          </a:p>
          <a:p>
            <a:pPr lvl="1"/>
            <a:r>
              <a:rPr lang="en-US" sz="2800" i="1" cap="none" dirty="0" smtClean="0"/>
              <a:t>John </a:t>
            </a:r>
            <a:r>
              <a:rPr lang="en-US" sz="2800" i="1" cap="none" dirty="0"/>
              <a:t>appeared, baptizing in the wilderness and proclaiming a baptism of repentance for the forgiveness of sins</a:t>
            </a:r>
            <a:r>
              <a:rPr lang="en-US" sz="2800" i="1" cap="none" dirty="0" smtClean="0"/>
              <a:t>.”</a:t>
            </a:r>
          </a:p>
          <a:p>
            <a:pPr lvl="1"/>
            <a:r>
              <a:rPr lang="en-US" sz="2600" i="1" cap="none" dirty="0">
                <a:effectLst/>
              </a:rPr>
              <a:t>And he preached, saying, “After me comes he who is mightier than I, the strap of whose sandals I am not worthy to stoop down and untie. </a:t>
            </a:r>
            <a:r>
              <a:rPr lang="en-US" sz="2600" i="1" cap="none" dirty="0" smtClean="0">
                <a:effectLst/>
              </a:rPr>
              <a:t>(7)</a:t>
            </a:r>
          </a:p>
          <a:p>
            <a:endParaRPr lang="en-US" sz="2600" cap="non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8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JESUS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0564"/>
            <a:ext cx="9905998" cy="2483732"/>
          </a:xfrm>
        </p:spPr>
        <p:txBody>
          <a:bodyPr>
            <a:normAutofit/>
          </a:bodyPr>
          <a:lstStyle/>
          <a:p>
            <a:r>
              <a:rPr lang="en-US" sz="2800" cap="none" dirty="0">
                <a:effectLst/>
              </a:rPr>
              <a:t>T</a:t>
            </a:r>
            <a:r>
              <a:rPr lang="en-US" sz="2800" cap="none" dirty="0" smtClean="0">
                <a:effectLst/>
              </a:rPr>
              <a:t>he Preacher (1:14, 38)</a:t>
            </a:r>
            <a:endParaRPr lang="en-US" sz="2600" cap="none" dirty="0" smtClean="0">
              <a:effectLst/>
            </a:endParaRPr>
          </a:p>
          <a:p>
            <a:r>
              <a:rPr lang="en-US" sz="2800" cap="none" dirty="0" smtClean="0">
                <a:effectLst/>
              </a:rPr>
              <a:t>The Source of authority (1:27)</a:t>
            </a:r>
          </a:p>
          <a:p>
            <a:r>
              <a:rPr lang="en-US" sz="2800" cap="none" dirty="0" smtClean="0">
                <a:effectLst/>
              </a:rPr>
              <a:t>The Savior (2:10)</a:t>
            </a:r>
          </a:p>
          <a:p>
            <a:r>
              <a:rPr lang="en-US" sz="2800" cap="none" dirty="0" smtClean="0">
                <a:effectLst/>
              </a:rPr>
              <a:t>The Seeker (2:16-17)</a:t>
            </a:r>
            <a:endParaRPr lang="en-US" sz="2600" cap="none" dirty="0">
              <a:effectLst/>
            </a:endParaRPr>
          </a:p>
        </p:txBody>
      </p:sp>
      <p:pic>
        <p:nvPicPr>
          <p:cNvPr id="1026" name="Picture 2" descr="Walking Like Jesus (Along the Shore of the Sea of Galilee) — Exploring  Bible 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1" y="1878975"/>
            <a:ext cx="4669816" cy="31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t Your Nets on the Other Side. Faith + Effort | by Aaron Blum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826"/>
            <a:ext cx="13335000" cy="88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FISHERMEN (1:16-20)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0564"/>
            <a:ext cx="3925888" cy="3628736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/>
              </a:rPr>
              <a:t>What qualities did they not have?  Have?</a:t>
            </a:r>
          </a:p>
          <a:p>
            <a:r>
              <a:rPr lang="en-US" sz="2800" cap="none" dirty="0" smtClean="0">
                <a:effectLst/>
              </a:rPr>
              <a:t>What job did Jesus give them?</a:t>
            </a:r>
            <a:endParaRPr lang="en-US" sz="26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96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FRIENDS (2:1-12)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0564"/>
            <a:ext cx="9905998" cy="1858090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/>
              </a:rPr>
              <a:t>Faith, compassion, determination</a:t>
            </a:r>
          </a:p>
          <a:p>
            <a:r>
              <a:rPr lang="en-US" sz="2800" cap="none" dirty="0" smtClean="0">
                <a:effectLst/>
              </a:rPr>
              <a:t>How can we be like them?</a:t>
            </a:r>
          </a:p>
          <a:p>
            <a:endParaRPr lang="en-US" sz="2600" cap="none" dirty="0">
              <a:effectLst/>
            </a:endParaRPr>
          </a:p>
        </p:txBody>
      </p:sp>
      <p:pic>
        <p:nvPicPr>
          <p:cNvPr id="2050" name="Picture 2" descr="7 Ways Your Small Group Can Reach People for Jesus - Small Group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47699"/>
            <a:ext cx="3624544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LEVI (2:14-17)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0564"/>
            <a:ext cx="9905998" cy="2628110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/>
              </a:rPr>
              <a:t>An unexpected disciple.  Yet he understands Jesus wants more</a:t>
            </a:r>
          </a:p>
          <a:p>
            <a:r>
              <a:rPr lang="en-US" sz="2800" cap="none" dirty="0" smtClean="0">
                <a:effectLst/>
              </a:rPr>
              <a:t>How can we be like him?</a:t>
            </a:r>
          </a:p>
          <a:p>
            <a:endParaRPr lang="en-US" sz="2600" cap="none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43274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993900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5563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SOWER (4:1-20)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717964"/>
            <a:ext cx="9234487" cy="4657436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/>
              </a:rPr>
              <a:t>The sower sows the word (14).  What doesn’t he do? (anything strange?) </a:t>
            </a:r>
          </a:p>
          <a:p>
            <a:r>
              <a:rPr lang="en-US" sz="2800" cap="none" dirty="0" smtClean="0">
                <a:effectLst/>
              </a:rPr>
              <a:t>We all have a place in this parable as a kind of ground.  Can the soils change?  How? (1:4, 16)</a:t>
            </a:r>
          </a:p>
          <a:p>
            <a:r>
              <a:rPr lang="en-US" sz="2800" cap="none" dirty="0" smtClean="0">
                <a:effectLst/>
              </a:rPr>
              <a:t>The Sower has made a sower out of the plant</a:t>
            </a:r>
          </a:p>
          <a:p>
            <a:pPr lvl="1"/>
            <a:r>
              <a:rPr lang="en-US" sz="2400" cap="none" dirty="0" smtClean="0">
                <a:effectLst/>
              </a:rPr>
              <a:t>Following the pattern we are seeing (fishers, Levi, etc.)</a:t>
            </a:r>
          </a:p>
          <a:p>
            <a:pPr lvl="1"/>
            <a:r>
              <a:rPr lang="en-US" sz="2400" cap="none" dirty="0" smtClean="0">
                <a:effectLst/>
              </a:rPr>
              <a:t>What is the fruit?  The healthiest plants produce the most.  Spread it where you are planted.</a:t>
            </a:r>
          </a:p>
          <a:p>
            <a:endParaRPr lang="en-US" sz="26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34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499</TotalTime>
  <Words>420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Fish to fishers</vt:lpstr>
      <vt:lpstr>In mark…</vt:lpstr>
      <vt:lpstr>The beginning of the gospel of Jesus Christ, the Son of God. 1:1</vt:lpstr>
      <vt:lpstr>John the baptist</vt:lpstr>
      <vt:lpstr>JESUS</vt:lpstr>
      <vt:lpstr>THE FISHERMEN (1:16-20)</vt:lpstr>
      <vt:lpstr>THE FRIENDS (2:1-12)</vt:lpstr>
      <vt:lpstr>LEVI (2:14-17)</vt:lpstr>
      <vt:lpstr>THE SOWER (4:1-20)</vt:lpstr>
      <vt:lpstr>TAKE-HOME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to fishers</dc:title>
  <dc:creator>Esther Eubanks</dc:creator>
  <cp:lastModifiedBy>Esther Eubanks</cp:lastModifiedBy>
  <cp:revision>11</cp:revision>
  <dcterms:created xsi:type="dcterms:W3CDTF">2022-11-09T15:00:53Z</dcterms:created>
  <dcterms:modified xsi:type="dcterms:W3CDTF">2022-11-22T22:09:00Z</dcterms:modified>
</cp:coreProperties>
</file>