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7" r:id="rId2"/>
    <p:sldId id="258" r:id="rId3"/>
    <p:sldId id="256" r:id="rId4"/>
    <p:sldId id="259" r:id="rId5"/>
    <p:sldId id="263" r:id="rId6"/>
    <p:sldId id="260" r:id="rId7"/>
    <p:sldId id="265" r:id="rId8"/>
    <p:sldId id="261" r:id="rId9"/>
    <p:sldId id="266" r:id="rId10"/>
    <p:sldId id="267" r:id="rId11"/>
    <p:sldId id="264" r:id="rId12"/>
    <p:sldId id="268" r:id="rId13"/>
    <p:sldId id="270" r:id="rId14"/>
    <p:sldId id="272" r:id="rId15"/>
    <p:sldId id="279" r:id="rId16"/>
    <p:sldId id="275" r:id="rId17"/>
    <p:sldId id="280" r:id="rId18"/>
    <p:sldId id="276" r:id="rId19"/>
    <p:sldId id="281" r:id="rId20"/>
    <p:sldId id="277" r:id="rId21"/>
    <p:sldId id="282" r:id="rId22"/>
    <p:sldId id="278"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37" r:id="rId60"/>
    <p:sldId id="338" r:id="rId61"/>
    <p:sldId id="339" r:id="rId62"/>
    <p:sldId id="340" r:id="rId63"/>
    <p:sldId id="341" r:id="rId64"/>
    <p:sldId id="342" r:id="rId65"/>
    <p:sldId id="343" r:id="rId66"/>
    <p:sldId id="344" r:id="rId67"/>
    <p:sldId id="345" r:id="rId68"/>
    <p:sldId id="346" r:id="rId69"/>
    <p:sldId id="347" r:id="rId70"/>
    <p:sldId id="348" r:id="rId71"/>
    <p:sldId id="349" r:id="rId72"/>
    <p:sldId id="350" r:id="rId73"/>
    <p:sldId id="351" r:id="rId74"/>
    <p:sldId id="352" r:id="rId75"/>
    <p:sldId id="353" r:id="rId76"/>
    <p:sldId id="354" r:id="rId7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890914-EF32-B745-9190-130B83840AFD}" v="5" dt="2022-11-05T22:54:29.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9"/>
    <p:restoredTop sz="94708"/>
  </p:normalViewPr>
  <p:slideViewPr>
    <p:cSldViewPr snapToGrid="0">
      <p:cViewPr>
        <p:scale>
          <a:sx n="140" d="100"/>
          <a:sy n="140" d="100"/>
        </p:scale>
        <p:origin x="14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90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14010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4015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EB306-D455-9442-AB95-AB0E90DEC50E}"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3160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9EB306-D455-9442-AB95-AB0E90DEC50E}" type="datetimeFigureOut">
              <a:rPr lang="en-US" smtClean="0"/>
              <a:t>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26159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EB306-D455-9442-AB95-AB0E90DEC50E}" type="datetimeFigureOut">
              <a:rPr lang="en-US" smtClean="0"/>
              <a:t>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22091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9EB306-D455-9442-AB95-AB0E90DEC50E}" type="datetimeFigureOut">
              <a:rPr lang="en-US" smtClean="0"/>
              <a:t>11/5/22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17885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9EB306-D455-9442-AB95-AB0E90DEC50E}" type="datetimeFigureOut">
              <a:rPr lang="en-US" smtClean="0"/>
              <a:t>11/5/22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42058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EB306-D455-9442-AB95-AB0E90DEC50E}" type="datetimeFigureOut">
              <a:rPr lang="en-US" smtClean="0"/>
              <a:t>11/5/22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323323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EB306-D455-9442-AB95-AB0E90DEC50E}" type="datetimeFigureOut">
              <a:rPr lang="en-US" smtClean="0"/>
              <a:t>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158253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9EB306-D455-9442-AB95-AB0E90DEC50E}" type="datetimeFigureOut">
              <a:rPr lang="en-US" smtClean="0"/>
              <a:t>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AAAB8-E079-2841-AE3F-9D8ADDE02CC3}" type="slidenum">
              <a:rPr lang="en-US" smtClean="0"/>
              <a:t>‹#›</a:t>
            </a:fld>
            <a:endParaRPr lang="en-US"/>
          </a:p>
        </p:txBody>
      </p:sp>
    </p:spTree>
    <p:extLst>
      <p:ext uri="{BB962C8B-B14F-4D97-AF65-F5344CB8AC3E}">
        <p14:creationId xmlns:p14="http://schemas.microsoft.com/office/powerpoint/2010/main" val="274544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D9EB306-D455-9442-AB95-AB0E90DEC50E}" type="datetimeFigureOut">
              <a:rPr lang="en-US" smtClean="0"/>
              <a:t>11/5/22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57AAAB8-E079-2841-AE3F-9D8ADDE02CC3}" type="slidenum">
              <a:rPr lang="en-US" smtClean="0"/>
              <a:t>‹#›</a:t>
            </a:fld>
            <a:endParaRPr lang="en-US"/>
          </a:p>
        </p:txBody>
      </p:sp>
    </p:spTree>
    <p:extLst>
      <p:ext uri="{BB962C8B-B14F-4D97-AF65-F5344CB8AC3E}">
        <p14:creationId xmlns:p14="http://schemas.microsoft.com/office/powerpoint/2010/main" val="19380316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080E-35DC-ABB0-6CC1-EB27C7CD8B20}"/>
              </a:ext>
            </a:extLst>
          </p:cNvPr>
          <p:cNvSpPr>
            <a:spLocks noGrp="1"/>
          </p:cNvSpPr>
          <p:nvPr>
            <p:ph type="title"/>
          </p:nvPr>
        </p:nvSpPr>
        <p:spPr/>
        <p:txBody>
          <a:bodyPr/>
          <a:lstStyle/>
          <a:p>
            <a:pPr algn="ctr"/>
            <a:r>
              <a:rPr lang="en-US" dirty="0"/>
              <a:t>Jesus and the OT</a:t>
            </a:r>
          </a:p>
        </p:txBody>
      </p:sp>
      <p:sp>
        <p:nvSpPr>
          <p:cNvPr id="3" name="Content Placeholder 2">
            <a:extLst>
              <a:ext uri="{FF2B5EF4-FFF2-40B4-BE49-F238E27FC236}">
                <a16:creationId xmlns:a16="http://schemas.microsoft.com/office/drawing/2014/main"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Luke 24:44 Now He said to them, “These are My words which I spoke to you while I was still with you, that all things which are written about Me in the Law of Moses and the Prophets and the Psalms must be fulfilled.” 45 Then He opened their minds to understand the Scriptures</a:t>
            </a:r>
          </a:p>
        </p:txBody>
      </p:sp>
      <p:sp>
        <p:nvSpPr>
          <p:cNvPr id="4" name="Content Placeholder 2">
            <a:extLst>
              <a:ext uri="{FF2B5EF4-FFF2-40B4-BE49-F238E27FC236}">
                <a16:creationId xmlns:a16="http://schemas.microsoft.com/office/drawing/2014/main"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Matthew 5:17 “Do not think that I came to abolish the Law or the Prophets; I did not come to abolish but to fulfill. 18 For truly I say to you, until heaven and earth pass away, not the smallest letter or stroke shall pass from the Law until all is accomplished.</a:t>
            </a:r>
          </a:p>
        </p:txBody>
      </p:sp>
      <p:cxnSp>
        <p:nvCxnSpPr>
          <p:cNvPr id="6" name="Straight Connector 5">
            <a:extLst>
              <a:ext uri="{FF2B5EF4-FFF2-40B4-BE49-F238E27FC236}">
                <a16:creationId xmlns:a16="http://schemas.microsoft.com/office/drawing/2014/main"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 Ezekiel 36:23 …the nations will know that I am the Lord,” declares the Lord God, “when I prove Myself holy among you in their sight. 24 For </a:t>
            </a:r>
            <a:r>
              <a:rPr lang="en-US" sz="2000" u="sng" dirty="0"/>
              <a:t>I will take you from the nations</a:t>
            </a:r>
            <a:r>
              <a:rPr lang="en-US" sz="2000" dirty="0"/>
              <a:t>, </a:t>
            </a:r>
            <a:r>
              <a:rPr lang="en-US" sz="2000" u="sng" dirty="0"/>
              <a:t>gather you from all the lands</a:t>
            </a:r>
            <a:r>
              <a:rPr lang="en-US" sz="2000" dirty="0"/>
              <a:t> and bring you into your own land. 25 Then I will sprinkle clean water on you, and </a:t>
            </a:r>
            <a:r>
              <a:rPr lang="en-US" sz="2000" dirty="0">
                <a:solidFill>
                  <a:srgbClr val="FFFF00"/>
                </a:solidFill>
              </a:rPr>
              <a:t>you will be clean</a:t>
            </a:r>
            <a:r>
              <a:rPr lang="en-US" sz="2000" dirty="0"/>
              <a:t>; </a:t>
            </a:r>
            <a:r>
              <a:rPr lang="en-US" sz="2000" dirty="0">
                <a:solidFill>
                  <a:srgbClr val="FFFF00"/>
                </a:solidFill>
              </a:rPr>
              <a:t>I will cleanse you from all your filthiness and from all your idols</a:t>
            </a:r>
            <a:r>
              <a:rPr lang="en-US" sz="2000" dirty="0"/>
              <a:t>. 26 Moreover, </a:t>
            </a:r>
            <a:r>
              <a:rPr lang="en-US" sz="2000" b="1" u="sng" dirty="0">
                <a:solidFill>
                  <a:srgbClr val="FFFF00"/>
                </a:solidFill>
              </a:rPr>
              <a:t>I will give you a new heart and put a new spirit within you</a:t>
            </a:r>
            <a:r>
              <a:rPr lang="en-US" sz="2000" dirty="0"/>
              <a:t>; and I will remove the heart of stone from your flesh and give you a heart of flesh. 27 </a:t>
            </a:r>
            <a:r>
              <a:rPr lang="en-US" sz="2000" dirty="0">
                <a:solidFill>
                  <a:srgbClr val="FFFF00"/>
                </a:solidFill>
              </a:rPr>
              <a:t>I will put My Spirit within you </a:t>
            </a:r>
            <a:r>
              <a:rPr lang="en-US" sz="2000" dirty="0"/>
              <a:t>and cause you to walk in My statutes, and you will be careful to observe My ordinances. 28 You will live in the land that I gave to your forefathers; </a:t>
            </a:r>
            <a:r>
              <a:rPr lang="en-US" sz="2000" dirty="0">
                <a:solidFill>
                  <a:srgbClr val="FFFF00"/>
                </a:solidFill>
              </a:rPr>
              <a:t>so you will be My people, and I will be your God</a:t>
            </a:r>
            <a:r>
              <a:rPr lang="en-US" sz="2000" dirty="0"/>
              <a:t>. 29 Moreover, </a:t>
            </a:r>
            <a:r>
              <a:rPr lang="en-US" sz="2000" dirty="0">
                <a:solidFill>
                  <a:srgbClr val="FFFF00"/>
                </a:solidFill>
              </a:rPr>
              <a:t>I will save you from all your uncleanness</a:t>
            </a:r>
            <a:r>
              <a:rPr lang="en-US" sz="2000" dirty="0"/>
              <a:t>; and I will call for the grain and multiply it, and I will not bring a famine on you. 30 I will multiply the fruit of the tree and the produce of the field, so that you will not receive again the disgrace of famine among the nations. 31 </a:t>
            </a:r>
            <a:r>
              <a:rPr lang="en-US" sz="2000" dirty="0">
                <a:solidFill>
                  <a:schemeClr val="accent5">
                    <a:lumMod val="40000"/>
                    <a:lumOff val="60000"/>
                  </a:schemeClr>
                </a:solidFill>
              </a:rPr>
              <a:t>Then you will remember your evil ways and your deeds that were not good, and you will loathe yourselves in your own sight for your iniquities and your abominations</a:t>
            </a:r>
          </a:p>
        </p:txBody>
      </p:sp>
      <p:sp>
        <p:nvSpPr>
          <p:cNvPr id="7" name="Content Placeholder 3">
            <a:extLst>
              <a:ext uri="{FF2B5EF4-FFF2-40B4-BE49-F238E27FC236}">
                <a16:creationId xmlns:a16="http://schemas.microsoft.com/office/drawing/2014/main"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new heart</a:t>
            </a: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3153815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dirty="0">
                <a:latin typeface="Calibri" panose="020F0502020204030204" pitchFamily="34" charset="0"/>
                <a:cs typeface="Calibri" panose="020F0502020204030204" pitchFamily="34" charset="0"/>
              </a:rPr>
              <a:t>Genesis 17:8 I will give to you and to your descendants after you, the land of your </a:t>
            </a:r>
            <a:r>
              <a:rPr lang="en-US" sz="1800" dirty="0" err="1">
                <a:latin typeface="Calibri" panose="020F0502020204030204" pitchFamily="34" charset="0"/>
                <a:cs typeface="Calibri" panose="020F0502020204030204" pitchFamily="34" charset="0"/>
              </a:rPr>
              <a:t>sojournings</a:t>
            </a:r>
            <a:r>
              <a:rPr lang="en-US" sz="1800" dirty="0">
                <a:latin typeface="Calibri" panose="020F0502020204030204" pitchFamily="34" charset="0"/>
                <a:cs typeface="Calibri" panose="020F0502020204030204" pitchFamily="34" charset="0"/>
              </a:rPr>
              <a:t>, all the land of Canaan, for an everlasting possession; and I will be their God.”</a:t>
            </a:r>
          </a:p>
          <a:p>
            <a:pPr marL="0" indent="0" algn="ctr">
              <a:buNone/>
            </a:pPr>
            <a:r>
              <a:rPr lang="en-US" sz="1800" dirty="0">
                <a:latin typeface="Calibri" panose="020F0502020204030204" pitchFamily="34" charset="0"/>
                <a:cs typeface="Calibri" panose="020F0502020204030204" pitchFamily="34" charset="0"/>
              </a:rPr>
              <a:t>Hosea 2:23 “I will sow her for Myself in the land. I will also have compassion on her who had not obtained compassion, And I will say to those who were not My people, ‘You are My people!’ And they will say, ‘You are my God!’”</a:t>
            </a:r>
          </a:p>
          <a:p>
            <a:pPr marL="0" indent="0" algn="ctr">
              <a:buNone/>
            </a:pPr>
            <a:r>
              <a:rPr lang="en-US" sz="1800" i="0" u="none" strike="noStrike" dirty="0">
                <a:effectLst/>
                <a:latin typeface="Calibri" panose="020F0502020204030204" pitchFamily="34" charset="0"/>
                <a:cs typeface="Calibri" panose="020F0502020204030204" pitchFamily="34" charset="0"/>
              </a:rPr>
              <a:t>Jeremiah 24:7 I will give them a heart to know Me, for I am the Lord; and they will be My people, and I will be their God, for they will return to Me with their whole heart.</a:t>
            </a:r>
          </a:p>
          <a:p>
            <a:pPr marL="0" indent="0" algn="ctr">
              <a:buNone/>
            </a:pPr>
            <a:r>
              <a:rPr lang="en-US" sz="1800" dirty="0">
                <a:latin typeface="Calibri" panose="020F0502020204030204" pitchFamily="34" charset="0"/>
                <a:cs typeface="Calibri" panose="020F0502020204030204" pitchFamily="34" charset="0"/>
              </a:rPr>
              <a:t> Zechariah 8:7 Thus says the Lord of hosts, ‘Behold, I am going to save My people from the land of the east and from the land of the west; 8 and I will bring them back and they will live in the midst of Jerusalem; and they shall be My people, and I will be their God in truth and righteousness.’</a:t>
            </a:r>
          </a:p>
        </p:txBody>
      </p:sp>
      <p:sp>
        <p:nvSpPr>
          <p:cNvPr id="6" name="Content Placeholder 3">
            <a:extLst>
              <a:ext uri="{FF2B5EF4-FFF2-40B4-BE49-F238E27FC236}">
                <a16:creationId xmlns:a16="http://schemas.microsoft.com/office/drawing/2014/main" id="{1E962FB7-6E78-050C-ED26-F3B7D54F0996}"/>
              </a:ext>
            </a:extLst>
          </p:cNvPr>
          <p:cNvSpPr txBox="1">
            <a:spLocks/>
          </p:cNvSpPr>
          <p:nvPr/>
        </p:nvSpPr>
        <p:spPr>
          <a:xfrm>
            <a:off x="0" y="4675846"/>
            <a:ext cx="2761488" cy="951486"/>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They’d be the people of God</a:t>
            </a:r>
          </a:p>
        </p:txBody>
      </p:sp>
      <p:sp>
        <p:nvSpPr>
          <p:cNvPr id="7" name="Content Placeholder 3">
            <a:extLst>
              <a:ext uri="{FF2B5EF4-FFF2-40B4-BE49-F238E27FC236}">
                <a16:creationId xmlns:a16="http://schemas.microsoft.com/office/drawing/2014/main"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new heart</a:t>
            </a: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664122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dirty="0">
                <a:latin typeface="Calibri" panose="020F0502020204030204" pitchFamily="34" charset="0"/>
                <a:cs typeface="Calibri" panose="020F0502020204030204" pitchFamily="34" charset="0"/>
              </a:rPr>
              <a:t>Genesis 17:8 I will give to you and to your descendants after you, the land of your </a:t>
            </a:r>
            <a:r>
              <a:rPr lang="en-US" sz="1800" dirty="0" err="1">
                <a:latin typeface="Calibri" panose="020F0502020204030204" pitchFamily="34" charset="0"/>
                <a:cs typeface="Calibri" panose="020F0502020204030204" pitchFamily="34" charset="0"/>
              </a:rPr>
              <a:t>sojournings</a:t>
            </a:r>
            <a:r>
              <a:rPr lang="en-US" sz="1800" dirty="0">
                <a:latin typeface="Calibri" panose="020F0502020204030204" pitchFamily="34" charset="0"/>
                <a:cs typeface="Calibri" panose="020F0502020204030204" pitchFamily="34" charset="0"/>
              </a:rPr>
              <a:t>, all the land of Canaan, </a:t>
            </a:r>
            <a:r>
              <a:rPr lang="en-US" sz="1800" dirty="0">
                <a:solidFill>
                  <a:srgbClr val="FFFF00"/>
                </a:solidFill>
                <a:latin typeface="Calibri" panose="020F0502020204030204" pitchFamily="34" charset="0"/>
                <a:cs typeface="Calibri" panose="020F0502020204030204" pitchFamily="34" charset="0"/>
              </a:rPr>
              <a:t>for an everlasting possession; and I will be their God</a:t>
            </a:r>
            <a:r>
              <a:rPr lang="en-US" sz="1800" dirty="0">
                <a:latin typeface="Calibri" panose="020F0502020204030204" pitchFamily="34" charset="0"/>
                <a:cs typeface="Calibri" panose="020F0502020204030204" pitchFamily="34" charset="0"/>
              </a:rPr>
              <a:t>.”</a:t>
            </a:r>
          </a:p>
          <a:p>
            <a:pPr marL="0" indent="0" algn="ctr">
              <a:buNone/>
            </a:pPr>
            <a:r>
              <a:rPr lang="en-US" sz="1800" dirty="0">
                <a:latin typeface="Calibri" panose="020F0502020204030204" pitchFamily="34" charset="0"/>
                <a:cs typeface="Calibri" panose="020F0502020204030204" pitchFamily="34" charset="0"/>
              </a:rPr>
              <a:t>Hosea 2:23 “I will sow her for Myself in the land. I will also have compassion on her who had not obtained compassion, And </a:t>
            </a:r>
            <a:r>
              <a:rPr lang="en-US" sz="1800" dirty="0">
                <a:solidFill>
                  <a:srgbClr val="FFFF00"/>
                </a:solidFill>
                <a:latin typeface="Calibri" panose="020F0502020204030204" pitchFamily="34" charset="0"/>
                <a:cs typeface="Calibri" panose="020F0502020204030204" pitchFamily="34" charset="0"/>
              </a:rPr>
              <a:t>I will say to those who were not My people, ‘You are My people!’ And they will say, ‘You are my God!’”</a:t>
            </a:r>
          </a:p>
          <a:p>
            <a:pPr marL="0" indent="0" algn="ctr">
              <a:buNone/>
            </a:pPr>
            <a:r>
              <a:rPr lang="en-US" sz="1800" i="0" u="none" strike="noStrike" dirty="0">
                <a:effectLst/>
                <a:latin typeface="Calibri" panose="020F0502020204030204" pitchFamily="34" charset="0"/>
                <a:cs typeface="Calibri" panose="020F0502020204030204" pitchFamily="34" charset="0"/>
              </a:rPr>
              <a:t>Jeremiah 24:7 I will give them a heart to know Me, </a:t>
            </a:r>
            <a:r>
              <a:rPr lang="en-US" sz="1800" i="0" u="none" strike="noStrike" dirty="0">
                <a:solidFill>
                  <a:srgbClr val="FFFF00"/>
                </a:solidFill>
                <a:effectLst/>
                <a:latin typeface="Calibri" panose="020F0502020204030204" pitchFamily="34" charset="0"/>
                <a:cs typeface="Calibri" panose="020F0502020204030204" pitchFamily="34" charset="0"/>
              </a:rPr>
              <a:t>for I am the Lord; and they will be My people, and I will be their God</a:t>
            </a:r>
            <a:r>
              <a:rPr lang="en-US" sz="1800" i="0" u="none" strike="noStrike" dirty="0">
                <a:effectLst/>
                <a:latin typeface="Calibri" panose="020F0502020204030204" pitchFamily="34" charset="0"/>
                <a:cs typeface="Calibri" panose="020F0502020204030204" pitchFamily="34" charset="0"/>
              </a:rPr>
              <a:t>, for they will return to Me with their whole heart.</a:t>
            </a:r>
          </a:p>
          <a:p>
            <a:pPr marL="0" indent="0" algn="ctr">
              <a:buNone/>
            </a:pPr>
            <a:r>
              <a:rPr lang="en-US" sz="1800" dirty="0">
                <a:latin typeface="Calibri" panose="020F0502020204030204" pitchFamily="34" charset="0"/>
                <a:cs typeface="Calibri" panose="020F0502020204030204" pitchFamily="34" charset="0"/>
              </a:rPr>
              <a:t> Zechariah 8:7 Thus says the Lord of hosts, ‘Behold, I am going to save My people from the land of the east and from the land of the west; 8 and I will bring them back and they will live in the midst of Jerusalem; and </a:t>
            </a:r>
            <a:r>
              <a:rPr lang="en-US" sz="1800" dirty="0">
                <a:solidFill>
                  <a:srgbClr val="FFFF00"/>
                </a:solidFill>
                <a:latin typeface="Calibri" panose="020F0502020204030204" pitchFamily="34" charset="0"/>
                <a:cs typeface="Calibri" panose="020F0502020204030204" pitchFamily="34" charset="0"/>
              </a:rPr>
              <a:t>they shall be My people, and I will be their God in truth and righteousness</a:t>
            </a:r>
            <a:r>
              <a:rPr lang="en-US" sz="1800" dirty="0">
                <a:latin typeface="Calibri" panose="020F0502020204030204" pitchFamily="34" charset="0"/>
                <a:cs typeface="Calibri" panose="020F0502020204030204" pitchFamily="34" charset="0"/>
              </a:rPr>
              <a:t>.’</a:t>
            </a:r>
          </a:p>
        </p:txBody>
      </p:sp>
      <p:sp>
        <p:nvSpPr>
          <p:cNvPr id="6" name="Content Placeholder 3">
            <a:extLst>
              <a:ext uri="{FF2B5EF4-FFF2-40B4-BE49-F238E27FC236}">
                <a16:creationId xmlns:a16="http://schemas.microsoft.com/office/drawing/2014/main" id="{1E962FB7-6E78-050C-ED26-F3B7D54F0996}"/>
              </a:ext>
            </a:extLst>
          </p:cNvPr>
          <p:cNvSpPr txBox="1">
            <a:spLocks/>
          </p:cNvSpPr>
          <p:nvPr/>
        </p:nvSpPr>
        <p:spPr>
          <a:xfrm>
            <a:off x="0" y="4675846"/>
            <a:ext cx="2761488" cy="951486"/>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They’d be the people of God</a:t>
            </a:r>
          </a:p>
        </p:txBody>
      </p:sp>
      <p:sp>
        <p:nvSpPr>
          <p:cNvPr id="7" name="Content Placeholder 3">
            <a:extLst>
              <a:ext uri="{FF2B5EF4-FFF2-40B4-BE49-F238E27FC236}">
                <a16:creationId xmlns:a16="http://schemas.microsoft.com/office/drawing/2014/main"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new heart</a:t>
            </a: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2661971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080E-35DC-ABB0-6CC1-EB27C7CD8B20}"/>
              </a:ext>
            </a:extLst>
          </p:cNvPr>
          <p:cNvSpPr>
            <a:spLocks noGrp="1"/>
          </p:cNvSpPr>
          <p:nvPr>
            <p:ph type="title"/>
          </p:nvPr>
        </p:nvSpPr>
        <p:spPr/>
        <p:txBody>
          <a:bodyPr/>
          <a:lstStyle/>
          <a:p>
            <a:pPr algn="ctr"/>
            <a:r>
              <a:rPr lang="en-US" dirty="0"/>
              <a:t>Jesus and the OT</a:t>
            </a:r>
          </a:p>
        </p:txBody>
      </p:sp>
      <p:sp>
        <p:nvSpPr>
          <p:cNvPr id="3" name="Content Placeholder 2">
            <a:extLst>
              <a:ext uri="{FF2B5EF4-FFF2-40B4-BE49-F238E27FC236}">
                <a16:creationId xmlns:a16="http://schemas.microsoft.com/office/drawing/2014/main"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Luke 24:44 Now He said to them, “These are My words which I spoke to you while I was still with you, that all things which are </a:t>
            </a:r>
            <a:r>
              <a:rPr lang="en-US" sz="2400" b="1" u="sng" dirty="0"/>
              <a:t>written about Me</a:t>
            </a:r>
            <a:r>
              <a:rPr lang="en-US" sz="2400" dirty="0"/>
              <a:t> in the Law of Moses and the Prophets and the Psalms </a:t>
            </a:r>
            <a:r>
              <a:rPr lang="en-US" sz="2400" b="1" u="sng" dirty="0"/>
              <a:t>must be fulfilled</a:t>
            </a:r>
            <a:r>
              <a:rPr lang="en-US" sz="2400" dirty="0"/>
              <a:t>.” 45 Then He opened their minds to understand the Scriptures</a:t>
            </a:r>
          </a:p>
        </p:txBody>
      </p:sp>
      <p:sp>
        <p:nvSpPr>
          <p:cNvPr id="4" name="Content Placeholder 2">
            <a:extLst>
              <a:ext uri="{FF2B5EF4-FFF2-40B4-BE49-F238E27FC236}">
                <a16:creationId xmlns:a16="http://schemas.microsoft.com/office/drawing/2014/main"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Matthew 5:17 “Do not think that I came to abolish the Law or the Prophets; I did not come to abolish but</a:t>
            </a:r>
            <a:r>
              <a:rPr lang="en-US" sz="2400" b="1" dirty="0"/>
              <a:t> </a:t>
            </a:r>
            <a:r>
              <a:rPr lang="en-US" sz="2400" b="1" u="sng" dirty="0"/>
              <a:t>to fulfill</a:t>
            </a:r>
            <a:r>
              <a:rPr lang="en-US" sz="2400" dirty="0"/>
              <a:t>. 18 For truly I say to you, until heaven and earth pass away, not the smallest letter or stroke shall pass from the Law until </a:t>
            </a:r>
            <a:r>
              <a:rPr lang="en-US" sz="2400" b="1" u="sng" dirty="0"/>
              <a:t>all is accomplished</a:t>
            </a:r>
            <a:r>
              <a:rPr lang="en-US" sz="2400" dirty="0"/>
              <a:t>.</a:t>
            </a:r>
          </a:p>
        </p:txBody>
      </p:sp>
      <p:cxnSp>
        <p:nvCxnSpPr>
          <p:cNvPr id="6" name="Straight Connector 5">
            <a:extLst>
              <a:ext uri="{FF2B5EF4-FFF2-40B4-BE49-F238E27FC236}">
                <a16:creationId xmlns:a16="http://schemas.microsoft.com/office/drawing/2014/main"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801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fontScale="92500" lnSpcReduction="10000"/>
          </a:bodyPr>
          <a:lstStyle/>
          <a:p>
            <a:pPr marL="0" indent="0" algn="ctr">
              <a:buNone/>
            </a:pPr>
            <a:r>
              <a:rPr lang="en-US" sz="2200" b="1" i="0" u="none" strike="noStrike" baseline="30000" dirty="0">
                <a:effectLst/>
              </a:rPr>
              <a:t>17 </a:t>
            </a:r>
            <a:r>
              <a:rPr lang="en-US" sz="2200" b="0" i="0" u="none" strike="noStrike" dirty="0">
                <a:effectLst/>
              </a:rPr>
              <a:t>‘And it shall be in the last days,’ God says, ‘That I will pour forth of My Spirit on all mankind; And your sons and your daughters shall prophesy, And your young men shall see visions, And your old men shall dream dreams; </a:t>
            </a:r>
            <a:r>
              <a:rPr lang="en-US" sz="2200" b="1" i="0" u="none" strike="noStrike" baseline="30000" dirty="0">
                <a:effectLst/>
              </a:rPr>
              <a:t>18 </a:t>
            </a:r>
            <a:r>
              <a:rPr lang="en-US" sz="2200" b="0" i="0" u="none" strike="noStrike" dirty="0">
                <a:effectLst/>
              </a:rPr>
              <a:t>Even on My bondslaves, both men and women, I will in those days pour forth of My Spirit And they shall prophesy. </a:t>
            </a:r>
            <a:r>
              <a:rPr lang="en-US" sz="2200" b="1" i="0" u="none" strike="noStrike" baseline="30000" dirty="0">
                <a:effectLst/>
              </a:rPr>
              <a:t>19 </a:t>
            </a:r>
            <a:r>
              <a:rPr lang="en-US" sz="2200" b="0" i="0" u="none" strike="noStrike" dirty="0">
                <a:effectLst/>
              </a:rPr>
              <a:t>‘And I will grant wonders in the sky above And signs on the earth below, Blood, and fire, and vapor of smoke. </a:t>
            </a:r>
            <a:r>
              <a:rPr lang="en-US" sz="2200" b="1" i="0" u="none" strike="noStrike" baseline="30000" dirty="0">
                <a:effectLst/>
              </a:rPr>
              <a:t>20 </a:t>
            </a:r>
            <a:r>
              <a:rPr lang="en-US" sz="2200" b="0" i="0" u="none" strike="noStrike" dirty="0">
                <a:effectLst/>
              </a:rPr>
              <a:t>‘The sun will be turned into darkness And the moon into blood, Before the great and glorious day of the Lord shall come. </a:t>
            </a:r>
            <a:r>
              <a:rPr lang="en-US" sz="2200" b="1" i="0" u="none" strike="noStrike" baseline="30000" dirty="0">
                <a:effectLst/>
              </a:rPr>
              <a:t>21 </a:t>
            </a:r>
            <a:r>
              <a:rPr lang="en-US" sz="2200" b="0" i="0" u="none" strike="noStrike" dirty="0">
                <a:effectLst/>
              </a:rPr>
              <a:t>‘And it shall be that everyone who calls on the name of the Lord will be saved.’ </a:t>
            </a:r>
            <a:r>
              <a:rPr lang="en-US" sz="2200" b="1" i="0" u="none" strike="noStrike" baseline="30000" dirty="0">
                <a:effectLst/>
              </a:rPr>
              <a:t>22 </a:t>
            </a:r>
            <a:r>
              <a:rPr lang="en-US" sz="2200" b="0" i="0" u="none" strike="noStrike" dirty="0">
                <a:effectLst/>
              </a:rPr>
              <a:t>“Men of Israel, listen to these words: Jesus the Nazarene, a man attested to  you by God with miracles and wonders and signs which God performed through Him in your midst, just as you yourselves know— </a:t>
            </a:r>
            <a:r>
              <a:rPr lang="en-US" sz="2200" b="1" i="0" u="none" strike="noStrike" baseline="30000" dirty="0">
                <a:effectLst/>
              </a:rPr>
              <a:t>23 </a:t>
            </a:r>
            <a:r>
              <a:rPr lang="en-US" sz="2200" b="0" i="0" u="none" strike="noStrike" dirty="0">
                <a:effectLst/>
              </a:rPr>
              <a:t>this </a:t>
            </a:r>
            <a:r>
              <a:rPr lang="en-US" sz="2200" b="0" i="1" u="none" strike="noStrike" dirty="0">
                <a:effectLst/>
              </a:rPr>
              <a:t>Man</a:t>
            </a:r>
            <a:r>
              <a:rPr lang="en-US" sz="2200" b="0" i="0" u="none" strike="noStrike" dirty="0">
                <a:effectLst/>
              </a:rPr>
              <a:t>, delivered over by the predetermined plan and foreknowledge of God, you nailed to a cross by the hands of godless men and put </a:t>
            </a:r>
            <a:r>
              <a:rPr lang="en-US" sz="2200" b="0" i="1" u="none" strike="noStrike" dirty="0">
                <a:effectLst/>
              </a:rPr>
              <a:t>Him</a:t>
            </a:r>
            <a:r>
              <a:rPr lang="en-US" sz="2200" b="0" i="0" u="none" strike="noStrike" dirty="0">
                <a:effectLst/>
              </a:rPr>
              <a:t> to death. </a:t>
            </a:r>
            <a:r>
              <a:rPr lang="en-US" sz="2200" b="1" i="0" u="none" strike="noStrike" baseline="30000" dirty="0">
                <a:effectLst/>
              </a:rPr>
              <a:t>24 </a:t>
            </a:r>
            <a:r>
              <a:rPr lang="en-US" sz="2200" b="0" i="0" u="none" strike="noStrike" dirty="0">
                <a:effectLst/>
              </a:rPr>
              <a:t>But God raised Him up again, putting an end to the agony of death, since it was impossible for Him to be held in its power.</a:t>
            </a: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1295881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fontScale="92500" lnSpcReduction="10000"/>
          </a:bodyPr>
          <a:lstStyle/>
          <a:p>
            <a:pPr marL="0" indent="0" algn="ctr">
              <a:buNone/>
            </a:pPr>
            <a:r>
              <a:rPr lang="en-US" sz="2200" b="1" i="0" u="none" strike="noStrike" baseline="30000" dirty="0">
                <a:effectLst/>
              </a:rPr>
              <a:t>17 </a:t>
            </a:r>
            <a:r>
              <a:rPr lang="en-US" sz="2200" b="0" i="0" u="none" strike="noStrike" dirty="0">
                <a:effectLst/>
              </a:rPr>
              <a:t>‘And </a:t>
            </a:r>
            <a:r>
              <a:rPr lang="en-US" sz="2200" b="0" i="0" u="none" strike="noStrike" dirty="0">
                <a:solidFill>
                  <a:srgbClr val="FFFF00"/>
                </a:solidFill>
                <a:effectLst/>
              </a:rPr>
              <a:t>it shall be in the last days</a:t>
            </a:r>
            <a:r>
              <a:rPr lang="en-US" sz="2200" b="0" i="0" u="none" strike="noStrike" dirty="0">
                <a:effectLst/>
              </a:rPr>
              <a:t>,’ God says, ‘</a:t>
            </a:r>
            <a:r>
              <a:rPr lang="en-US" sz="2200" b="0" i="0" u="none" strike="noStrike" dirty="0">
                <a:solidFill>
                  <a:srgbClr val="FFFF00"/>
                </a:solidFill>
                <a:effectLst/>
              </a:rPr>
              <a:t>That I will pour forth of My Spirit on all mankind</a:t>
            </a:r>
            <a:r>
              <a:rPr lang="en-US" sz="2200" b="0" i="0" u="none" strike="noStrike" dirty="0">
                <a:effectLst/>
              </a:rPr>
              <a:t>; And your sons and your daughters shall prophesy, And your young men shall see visions, And your old men shall dream dreams; </a:t>
            </a:r>
            <a:r>
              <a:rPr lang="en-US" sz="2200" b="1" i="0" u="none" strike="noStrike" baseline="30000" dirty="0">
                <a:effectLst/>
              </a:rPr>
              <a:t>18 </a:t>
            </a:r>
            <a:r>
              <a:rPr lang="en-US" sz="2200" b="0" i="0" u="none" strike="noStrike" dirty="0">
                <a:effectLst/>
              </a:rPr>
              <a:t>Even on My bondslaves, both men and women, </a:t>
            </a:r>
            <a:r>
              <a:rPr lang="en-US" sz="2200" b="0" i="0" u="none" strike="noStrike" dirty="0">
                <a:solidFill>
                  <a:srgbClr val="FFFF00"/>
                </a:solidFill>
                <a:effectLst/>
              </a:rPr>
              <a:t>I will in those days pour forth of My Spirit </a:t>
            </a:r>
            <a:r>
              <a:rPr lang="en-US" sz="2200" b="0" i="0" u="none" strike="noStrike" dirty="0">
                <a:effectLst/>
              </a:rPr>
              <a:t>And they shall prophesy. </a:t>
            </a:r>
            <a:r>
              <a:rPr lang="en-US" sz="2200" b="1" i="0" u="none" strike="noStrike" baseline="30000" dirty="0">
                <a:effectLst/>
              </a:rPr>
              <a:t>19 </a:t>
            </a:r>
            <a:r>
              <a:rPr lang="en-US" sz="2200" b="0" i="0" u="none" strike="noStrike" dirty="0">
                <a:effectLst/>
              </a:rPr>
              <a:t>‘And I will grant wonders in the sky above And signs on the earth below, Blood, and fire, and vapor of smoke. </a:t>
            </a:r>
            <a:r>
              <a:rPr lang="en-US" sz="2200" b="1" i="0" u="none" strike="noStrike" baseline="30000" dirty="0">
                <a:effectLst/>
              </a:rPr>
              <a:t>20 </a:t>
            </a:r>
            <a:r>
              <a:rPr lang="en-US" sz="2200" b="0" i="0" u="none" strike="noStrike" dirty="0">
                <a:effectLst/>
              </a:rPr>
              <a:t>‘The sun will be turned into darkness And the moon into blood, </a:t>
            </a:r>
            <a:r>
              <a:rPr lang="en-US" sz="2200" b="0" i="0" u="none" strike="noStrike" dirty="0">
                <a:solidFill>
                  <a:srgbClr val="FFFF00"/>
                </a:solidFill>
                <a:effectLst/>
              </a:rPr>
              <a:t>Before the great and glorious day of the Lord shall come</a:t>
            </a:r>
            <a:r>
              <a:rPr lang="en-US" sz="2200" b="0" i="0" u="none" strike="noStrike" dirty="0">
                <a:effectLst/>
              </a:rPr>
              <a:t>. </a:t>
            </a:r>
            <a:r>
              <a:rPr lang="en-US" sz="2200" b="1" i="0" u="none" strike="noStrike" baseline="30000" dirty="0">
                <a:effectLst/>
              </a:rPr>
              <a:t>21 </a:t>
            </a:r>
            <a:r>
              <a:rPr lang="en-US" sz="2200" b="0" i="0" u="none" strike="noStrike" dirty="0">
                <a:effectLst/>
              </a:rPr>
              <a:t>‘</a:t>
            </a:r>
            <a:r>
              <a:rPr lang="en-US" sz="2200" b="1" i="0" u="sng" strike="noStrike" dirty="0">
                <a:solidFill>
                  <a:srgbClr val="FFFF00"/>
                </a:solidFill>
                <a:effectLst/>
              </a:rPr>
              <a:t>And it shall be that everyone who calls on the name of the Lord will be saved</a:t>
            </a:r>
            <a:r>
              <a:rPr lang="en-US" sz="2200" b="0" i="0" u="none" strike="noStrike" dirty="0">
                <a:effectLst/>
              </a:rPr>
              <a:t>.’ </a:t>
            </a:r>
            <a:r>
              <a:rPr lang="en-US" sz="2200" b="1" i="0" u="none" strike="noStrike" baseline="30000" dirty="0">
                <a:effectLst/>
              </a:rPr>
              <a:t>22 </a:t>
            </a:r>
            <a:r>
              <a:rPr lang="en-US" sz="2200" b="0" i="0" u="none" strike="noStrike" dirty="0">
                <a:effectLst/>
              </a:rPr>
              <a:t>“Men of Israel, </a:t>
            </a:r>
            <a:r>
              <a:rPr lang="en-US" sz="2200" b="0" i="0" u="none" strike="noStrike" dirty="0">
                <a:solidFill>
                  <a:srgbClr val="FFFF00"/>
                </a:solidFill>
                <a:effectLst/>
              </a:rPr>
              <a:t>listen to these words: Jesus the Nazarene</a:t>
            </a:r>
            <a:r>
              <a:rPr lang="en-US" sz="2200" b="0" i="0" u="none" strike="noStrike" dirty="0">
                <a:effectLst/>
              </a:rPr>
              <a:t>, a man attested to  you by God with miracles and wonders and signs which God performed through Him in your midst, just as you yourselves know— </a:t>
            </a:r>
            <a:r>
              <a:rPr lang="en-US" sz="2200" b="1" i="0" u="none" strike="noStrike" baseline="30000" dirty="0">
                <a:effectLst/>
              </a:rPr>
              <a:t>23 </a:t>
            </a:r>
            <a:r>
              <a:rPr lang="en-US" sz="2200" b="0" i="0" u="none" strike="noStrike" dirty="0">
                <a:effectLst/>
              </a:rPr>
              <a:t>this </a:t>
            </a:r>
            <a:r>
              <a:rPr lang="en-US" sz="2200" b="0" i="1" u="none" strike="noStrike" dirty="0">
                <a:effectLst/>
              </a:rPr>
              <a:t>Man</a:t>
            </a:r>
            <a:r>
              <a:rPr lang="en-US" sz="2200" b="0" i="0" u="none" strike="noStrike" dirty="0">
                <a:effectLst/>
              </a:rPr>
              <a:t>, delivered over by the predetermined plan and foreknowledge of God, you nailed to a cross by the hands of godless men and put </a:t>
            </a:r>
            <a:r>
              <a:rPr lang="en-US" sz="2200" b="0" i="1" u="none" strike="noStrike" dirty="0">
                <a:effectLst/>
              </a:rPr>
              <a:t>Him</a:t>
            </a:r>
            <a:r>
              <a:rPr lang="en-US" sz="2200" b="0" i="0" u="none" strike="noStrike" dirty="0">
                <a:effectLst/>
              </a:rPr>
              <a:t> to death. </a:t>
            </a:r>
            <a:r>
              <a:rPr lang="en-US" sz="2200" b="1" i="0" u="none" strike="noStrike" baseline="30000" dirty="0">
                <a:effectLst/>
              </a:rPr>
              <a:t>24 </a:t>
            </a:r>
            <a:r>
              <a:rPr lang="en-US" sz="2200" b="0" i="0" u="none" strike="noStrike" dirty="0">
                <a:effectLst/>
              </a:rPr>
              <a:t>But God raised Him up again</a:t>
            </a:r>
            <a:r>
              <a:rPr lang="en-US" sz="2200" b="0" i="0" u="none" strike="noStrike" dirty="0">
                <a:solidFill>
                  <a:srgbClr val="FFFF00"/>
                </a:solidFill>
                <a:effectLst/>
              </a:rPr>
              <a:t>, putting an end to the agony of death, since it was impossible for Him to be held in its power</a:t>
            </a:r>
            <a:r>
              <a:rPr lang="en-US" sz="2200" b="0" i="0" u="none" strike="noStrike" dirty="0">
                <a:effectLst/>
              </a:rPr>
              <a:t>.</a:t>
            </a: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1307497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ormAutofit fontScale="92500" lnSpcReduction="10000"/>
          </a:bodyPr>
          <a:lstStyle/>
          <a:p>
            <a:pPr marL="0" indent="0" algn="ctr">
              <a:buNone/>
            </a:pPr>
            <a:r>
              <a:rPr lang="en-US" dirty="0"/>
              <a:t>25 For David says of Him, ‘I saw the Lord always in my presence; For He is at my right hand, so that I will not be shaken. 26 ‘Therefore my heart was glad and my tongue exulted; Moreover my flesh also will live in hope; 27 Because You will not abandon my soul to Hades, Nor allow Your Holy One to undergo decay. 28 ‘You have made known to me the ways of life; You will make me full of gladness with Your presence.’ 29 “Brethren, I may confidently say to you regarding the patriarch David that he both died and was buried, and his tomb is with us to this day. 30 And so, because he was a prophet and knew that God had sworn to him with an oath to seat one of his descendants on his throne, 31 he looked ahead and spoke of the resurrection of the Christ, that He was neither abandoned to Hades, nor did His flesh suffer decay. 32 This Jesus God raised up again, to which we are all witnesses. 33 Therefore having been exalted to the right hand of God, and having received from the Father the promise of the Holy Spirit, He has poured forth this which you both see and hear. 34 For it was not David who ascended into heaven, but he himself says: ‘The Lord said to my Lord, “Sit at My right hand, 35 Until I make Your enemies a footstool for Your feet.”’ 36 Therefore let all the house of Israel know for certain that God has made Him both Lord and Christ—this Jesus whom you crucified.”</a:t>
            </a:r>
          </a:p>
          <a:p>
            <a:pPr marL="0" indent="0">
              <a:buNone/>
            </a:pPr>
            <a:endParaRPr lang="en-US" dirty="0"/>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Reign of the </a:t>
            </a:r>
          </a:p>
          <a:p>
            <a:pPr marL="0" indent="0" algn="ctr">
              <a:buFont typeface="Arial" panose="020B0604020202020204" pitchFamily="34" charset="0"/>
              <a:buNone/>
            </a:pPr>
            <a:r>
              <a:rPr lang="en-US" sz="2000" dirty="0">
                <a:solidFill>
                  <a:srgbClr val="FFFF00"/>
                </a:solidFill>
              </a:rPr>
              <a:t>Son of David</a:t>
            </a:r>
          </a:p>
        </p:txBody>
      </p:sp>
    </p:spTree>
    <p:extLst>
      <p:ext uri="{BB962C8B-B14F-4D97-AF65-F5344CB8AC3E}">
        <p14:creationId xmlns:p14="http://schemas.microsoft.com/office/powerpoint/2010/main" val="3080990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ormAutofit fontScale="92500" lnSpcReduction="10000"/>
          </a:bodyPr>
          <a:lstStyle/>
          <a:p>
            <a:pPr marL="0" indent="0" algn="ctr">
              <a:buNone/>
            </a:pPr>
            <a:r>
              <a:rPr lang="en-US" dirty="0"/>
              <a:t>25 For David says of Him, ‘</a:t>
            </a:r>
            <a:r>
              <a:rPr lang="en-US" dirty="0">
                <a:solidFill>
                  <a:srgbClr val="FFFF00"/>
                </a:solidFill>
              </a:rPr>
              <a:t>I saw the Lord always in my presence</a:t>
            </a:r>
            <a:r>
              <a:rPr lang="en-US" dirty="0"/>
              <a:t>; For He is at my right hand, </a:t>
            </a:r>
            <a:r>
              <a:rPr lang="en-US" dirty="0">
                <a:solidFill>
                  <a:srgbClr val="FFFF00"/>
                </a:solidFill>
              </a:rPr>
              <a:t>so that I will not be shaken</a:t>
            </a:r>
            <a:r>
              <a:rPr lang="en-US" dirty="0"/>
              <a:t>. 26 ‘Therefore my heart was glad and my tongue exulted; Moreover my flesh also will live in hope; 27 </a:t>
            </a:r>
            <a:r>
              <a:rPr lang="en-US" dirty="0">
                <a:solidFill>
                  <a:srgbClr val="FFFF00"/>
                </a:solidFill>
              </a:rPr>
              <a:t>Because You will not abandon my soul to Hades, Nor allow Your Holy One to undergo decay</a:t>
            </a:r>
            <a:r>
              <a:rPr lang="en-US" dirty="0"/>
              <a:t>. 28 ‘You have made known to me the ways of life; You will make me full of gladness with Your presence.’ 29 “Brethren, I may confidently say to you regarding the patriarch David that he both died and was buried, and his tomb is with us to this day. 30 And so, because he was a prophet and knew that God had sworn to him with an oath to seat one of his descendants on his throne, 31 </a:t>
            </a:r>
            <a:r>
              <a:rPr lang="en-US" dirty="0">
                <a:solidFill>
                  <a:srgbClr val="FFFF00"/>
                </a:solidFill>
              </a:rPr>
              <a:t>he looked ahead and spoke of the resurrection of the Christ, that He was neither abandoned to Hades, nor did His flesh suffer decay</a:t>
            </a:r>
            <a:r>
              <a:rPr lang="en-US" dirty="0"/>
              <a:t>. 32 This Jesus God raised up again, to which we are all witnesses. 33 Therefore having been exalted to the right hand of God, and having received from the Father the promise of the Holy Spirit, He has poured forth this which you both see and hear. 34 For it was not David who ascended into heaven, but he himself says: ‘The Lord said to my Lord, “Sit at My right hand, 35 Until I make Your enemies a footstool for Your feet.”’ 36 </a:t>
            </a:r>
            <a:r>
              <a:rPr lang="en-US" dirty="0">
                <a:solidFill>
                  <a:srgbClr val="FFFF00"/>
                </a:solidFill>
              </a:rPr>
              <a:t>Therefore let all the house of Israel know for certain that God has made Him both Lord and Christ—this Jesus whom you crucified</a:t>
            </a:r>
            <a:r>
              <a:rPr lang="en-US" dirty="0"/>
              <a:t>.”</a:t>
            </a:r>
          </a:p>
          <a:p>
            <a:pPr marL="0" indent="0">
              <a:buNone/>
            </a:pPr>
            <a:endParaRPr lang="en-US" dirty="0"/>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Reign of the </a:t>
            </a:r>
          </a:p>
          <a:p>
            <a:pPr marL="0" indent="0" algn="ctr">
              <a:buFont typeface="Arial" panose="020B0604020202020204" pitchFamily="34" charset="0"/>
              <a:buNone/>
            </a:pPr>
            <a:r>
              <a:rPr lang="en-US" sz="2000" dirty="0">
                <a:solidFill>
                  <a:srgbClr val="FFFF00"/>
                </a:solidFill>
              </a:rPr>
              <a:t>Son of David</a:t>
            </a:r>
          </a:p>
        </p:txBody>
      </p:sp>
    </p:spTree>
    <p:extLst>
      <p:ext uri="{BB962C8B-B14F-4D97-AF65-F5344CB8AC3E}">
        <p14:creationId xmlns:p14="http://schemas.microsoft.com/office/powerpoint/2010/main" val="11369336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lnSpcReduction="10000"/>
          </a:bodyPr>
          <a:lstStyle/>
          <a:p>
            <a:pPr marL="0" indent="0" algn="ctr">
              <a:buNone/>
            </a:pPr>
            <a:r>
              <a:rPr lang="en-US" sz="2400" b="1" i="0" u="none" strike="noStrike" baseline="30000" dirty="0">
                <a:effectLst/>
                <a:cs typeface="Calibri" panose="020F0502020204030204" pitchFamily="34" charset="0"/>
              </a:rPr>
              <a:t>37 </a:t>
            </a:r>
            <a:r>
              <a:rPr lang="en-US" sz="2400" b="0" i="0" u="none" strike="noStrike" dirty="0">
                <a:effectLst/>
                <a:cs typeface="Calibri" panose="020F0502020204030204" pitchFamily="34" charset="0"/>
              </a:rPr>
              <a:t>Now when they heard </a:t>
            </a:r>
            <a:r>
              <a:rPr lang="en-US" sz="2400" b="0" i="1" u="none" strike="noStrike" dirty="0">
                <a:effectLst/>
                <a:cs typeface="Calibri" panose="020F0502020204030204" pitchFamily="34" charset="0"/>
              </a:rPr>
              <a:t>this</a:t>
            </a:r>
            <a:r>
              <a:rPr lang="en-US" sz="2400" b="0" i="0" u="none" strike="noStrike" dirty="0">
                <a:effectLst/>
                <a:cs typeface="Calibri" panose="020F0502020204030204" pitchFamily="34" charset="0"/>
              </a:rPr>
              <a:t>, they were pierced to the heart, and said to Peter and the rest of the apostles, “Brethren, what shall we do?” </a:t>
            </a:r>
            <a:r>
              <a:rPr lang="en-US" sz="2400" b="1" i="0" u="none" strike="noStrike" baseline="30000" dirty="0">
                <a:effectLst/>
                <a:cs typeface="Calibri" panose="020F0502020204030204" pitchFamily="34" charset="0"/>
              </a:rPr>
              <a:t>38 </a:t>
            </a:r>
            <a:r>
              <a:rPr lang="en-US" sz="2400" b="0" i="0" u="none" strike="noStrike" dirty="0">
                <a:effectLst/>
                <a:cs typeface="Calibri" panose="020F0502020204030204" pitchFamily="34" charset="0"/>
              </a:rPr>
              <a:t>Peter </a:t>
            </a:r>
            <a:r>
              <a:rPr lang="en-US" sz="2400" b="0" i="1" u="none" strike="noStrike" dirty="0">
                <a:effectLst/>
                <a:cs typeface="Calibri" panose="020F0502020204030204" pitchFamily="34" charset="0"/>
              </a:rPr>
              <a:t>said</a:t>
            </a:r>
            <a:r>
              <a:rPr lang="en-US" sz="2400" b="0" i="0" u="none" strike="noStrike" dirty="0">
                <a:effectLst/>
                <a:cs typeface="Calibri" panose="020F0502020204030204" pitchFamily="34" charset="0"/>
              </a:rPr>
              <a:t> to them, “Repent, and each of you be baptized in the name of Jesus Christ for the forgiveness of your sins; and you will receive the gift of the Holy Spirit. </a:t>
            </a:r>
            <a:r>
              <a:rPr lang="en-US" sz="2400" b="1" i="0" u="none" strike="noStrike" baseline="30000" dirty="0">
                <a:effectLst/>
                <a:cs typeface="Calibri" panose="020F0502020204030204" pitchFamily="34" charset="0"/>
              </a:rPr>
              <a:t>39 </a:t>
            </a:r>
            <a:r>
              <a:rPr lang="en-US" sz="2400" b="0" i="0" u="none" strike="noStrike" dirty="0">
                <a:effectLst/>
                <a:cs typeface="Calibri" panose="020F0502020204030204" pitchFamily="34" charset="0"/>
              </a:rPr>
              <a:t>For the promise is for you and your children and for all who are far off, as many as the Lord our God will call to Himself.” </a:t>
            </a:r>
            <a:r>
              <a:rPr lang="en-US" sz="2400" b="1" i="0" u="none" strike="noStrike" baseline="30000" dirty="0">
                <a:effectLst/>
                <a:cs typeface="Calibri" panose="020F0502020204030204" pitchFamily="34" charset="0"/>
              </a:rPr>
              <a:t>40 </a:t>
            </a:r>
            <a:r>
              <a:rPr lang="en-US" sz="2400" b="0" i="0" u="none" strike="noStrike" dirty="0">
                <a:effectLst/>
                <a:cs typeface="Calibri" panose="020F0502020204030204" pitchFamily="34" charset="0"/>
              </a:rPr>
              <a:t>And with many other words he solemnly testified and kept on exhorting them, saying, “Be saved from this perverse generation!” </a:t>
            </a:r>
            <a:r>
              <a:rPr lang="en-US" sz="2400" b="1" i="0" u="none" strike="noStrike" baseline="30000" dirty="0">
                <a:effectLst/>
                <a:cs typeface="Calibri" panose="020F0502020204030204" pitchFamily="34" charset="0"/>
              </a:rPr>
              <a:t>41 </a:t>
            </a:r>
            <a:r>
              <a:rPr lang="en-US" sz="2400" b="0" i="0" u="none" strike="noStrike" dirty="0">
                <a:effectLst/>
                <a:cs typeface="Calibri" panose="020F0502020204030204" pitchFamily="34" charset="0"/>
              </a:rPr>
              <a:t>So then, those who had received his word were baptized; and that day there were added about three thousand souls. </a:t>
            </a:r>
            <a:r>
              <a:rPr lang="en-US" sz="2400" b="1" i="0" u="none" strike="noStrike" baseline="30000" dirty="0">
                <a:effectLst/>
                <a:cs typeface="Calibri" panose="020F0502020204030204" pitchFamily="34" charset="0"/>
              </a:rPr>
              <a:t>42 </a:t>
            </a:r>
            <a:r>
              <a:rPr lang="en-US" sz="2400" b="0" i="0" u="none" strike="noStrike" dirty="0">
                <a:effectLst/>
                <a:cs typeface="Calibri" panose="020F0502020204030204" pitchFamily="34" charset="0"/>
              </a:rPr>
              <a:t>They were continually devoting themselves to the apostles’ teaching and to fellowship, to the breaking of bread and to prayer.</a:t>
            </a: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2984758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lnSpcReduction="10000"/>
          </a:bodyPr>
          <a:lstStyle/>
          <a:p>
            <a:pPr marL="0" indent="0" algn="ctr">
              <a:buNone/>
            </a:pPr>
            <a:r>
              <a:rPr lang="en-US" sz="2400" b="1" i="0" u="none" strike="noStrike" baseline="30000" dirty="0">
                <a:effectLst/>
                <a:cs typeface="Calibri" panose="020F0502020204030204" pitchFamily="34" charset="0"/>
              </a:rPr>
              <a:t>37 </a:t>
            </a:r>
            <a:r>
              <a:rPr lang="en-US" sz="2400" b="0" i="0" u="none" strike="noStrike" dirty="0">
                <a:effectLst/>
                <a:cs typeface="Calibri" panose="020F0502020204030204" pitchFamily="34" charset="0"/>
              </a:rPr>
              <a:t>Now when they heard </a:t>
            </a:r>
            <a:r>
              <a:rPr lang="en-US" sz="2400" b="0" i="1" u="none" strike="noStrike" dirty="0">
                <a:effectLst/>
                <a:cs typeface="Calibri" panose="020F0502020204030204" pitchFamily="34" charset="0"/>
              </a:rPr>
              <a:t>this</a:t>
            </a:r>
            <a:r>
              <a:rPr lang="en-US" sz="2400" b="0" i="0" u="none" strike="noStrike" dirty="0">
                <a:effectLst/>
                <a:cs typeface="Calibri" panose="020F0502020204030204" pitchFamily="34" charset="0"/>
              </a:rPr>
              <a:t>, they were pierced to the heart, and said to Peter and the rest of the apostles, “Brethren, what shall we do?” </a:t>
            </a:r>
            <a:r>
              <a:rPr lang="en-US" sz="2400" b="1" i="0" u="none" strike="noStrike" baseline="30000" dirty="0">
                <a:effectLst/>
                <a:cs typeface="Calibri" panose="020F0502020204030204" pitchFamily="34" charset="0"/>
              </a:rPr>
              <a:t>38 </a:t>
            </a:r>
            <a:r>
              <a:rPr lang="en-US" sz="2400" b="0" i="0" u="none" strike="noStrike" dirty="0">
                <a:effectLst/>
                <a:cs typeface="Calibri" panose="020F0502020204030204" pitchFamily="34" charset="0"/>
              </a:rPr>
              <a:t>Peter </a:t>
            </a:r>
            <a:r>
              <a:rPr lang="en-US" sz="2400" b="0" i="1" u="none" strike="noStrike" dirty="0">
                <a:effectLst/>
                <a:cs typeface="Calibri" panose="020F0502020204030204" pitchFamily="34" charset="0"/>
              </a:rPr>
              <a:t>said</a:t>
            </a:r>
            <a:r>
              <a:rPr lang="en-US" sz="2400" b="0" i="0" u="none" strike="noStrike" dirty="0">
                <a:effectLst/>
                <a:cs typeface="Calibri" panose="020F0502020204030204" pitchFamily="34" charset="0"/>
              </a:rPr>
              <a:t> to them, “</a:t>
            </a:r>
            <a:r>
              <a:rPr lang="en-US" sz="2400" b="0" i="0" u="none" strike="noStrike" dirty="0">
                <a:solidFill>
                  <a:srgbClr val="FFFF00"/>
                </a:solidFill>
                <a:effectLst/>
                <a:cs typeface="Calibri" panose="020F0502020204030204" pitchFamily="34" charset="0"/>
              </a:rPr>
              <a:t>Repent, and each of you be baptized in the name of Jesus Christ for the forgiveness of your sins; and you will receive the gift of the Holy Spirit</a:t>
            </a:r>
            <a:r>
              <a:rPr lang="en-US" sz="2400" b="0" i="0" u="none" strike="noStrike" dirty="0">
                <a:effectLst/>
                <a:cs typeface="Calibri" panose="020F0502020204030204" pitchFamily="34" charset="0"/>
              </a:rPr>
              <a:t>. </a:t>
            </a:r>
            <a:r>
              <a:rPr lang="en-US" sz="2400" b="1" i="0" u="none" strike="noStrike" baseline="30000" dirty="0">
                <a:effectLst/>
                <a:cs typeface="Calibri" panose="020F0502020204030204" pitchFamily="34" charset="0"/>
              </a:rPr>
              <a:t>39 </a:t>
            </a:r>
            <a:r>
              <a:rPr lang="en-US" sz="2400" b="0" i="0" u="none" strike="noStrike" dirty="0">
                <a:effectLst/>
                <a:cs typeface="Calibri" panose="020F0502020204030204" pitchFamily="34" charset="0"/>
              </a:rPr>
              <a:t>For the promise is for you and your children and for all who are far off, as many as the Lord our God will call to Himself.” </a:t>
            </a:r>
            <a:r>
              <a:rPr lang="en-US" sz="2400" b="1" i="0" u="none" strike="noStrike" baseline="30000" dirty="0">
                <a:effectLst/>
                <a:cs typeface="Calibri" panose="020F0502020204030204" pitchFamily="34" charset="0"/>
              </a:rPr>
              <a:t>40 </a:t>
            </a:r>
            <a:r>
              <a:rPr lang="en-US" sz="2400" b="0" i="0" u="none" strike="noStrike" dirty="0">
                <a:effectLst/>
                <a:cs typeface="Calibri" panose="020F0502020204030204" pitchFamily="34" charset="0"/>
              </a:rPr>
              <a:t>And with many other words he solemnly testified and kept on exhorting them, saying, “</a:t>
            </a:r>
            <a:r>
              <a:rPr lang="en-US" sz="2400" b="0" i="0" u="none" strike="noStrike" dirty="0">
                <a:solidFill>
                  <a:srgbClr val="FFFF00"/>
                </a:solidFill>
                <a:effectLst/>
                <a:cs typeface="Calibri" panose="020F0502020204030204" pitchFamily="34" charset="0"/>
              </a:rPr>
              <a:t>Be saved from this perverse generation</a:t>
            </a:r>
            <a:r>
              <a:rPr lang="en-US" sz="2400" b="0" i="0" u="none" strike="noStrike" dirty="0">
                <a:effectLst/>
                <a:cs typeface="Calibri" panose="020F0502020204030204" pitchFamily="34" charset="0"/>
              </a:rPr>
              <a:t>!” </a:t>
            </a:r>
            <a:r>
              <a:rPr lang="en-US" sz="2400" b="1" i="0" u="none" strike="noStrike" baseline="30000" dirty="0">
                <a:effectLst/>
                <a:cs typeface="Calibri" panose="020F0502020204030204" pitchFamily="34" charset="0"/>
              </a:rPr>
              <a:t>41 </a:t>
            </a:r>
            <a:r>
              <a:rPr lang="en-US" sz="2400" b="0" i="0" u="none" strike="noStrike" dirty="0">
                <a:effectLst/>
                <a:cs typeface="Calibri" panose="020F0502020204030204" pitchFamily="34" charset="0"/>
              </a:rPr>
              <a:t>So then, those who had received his word were baptized; and that day there were added about three thousand souls. </a:t>
            </a:r>
            <a:r>
              <a:rPr lang="en-US" sz="2400" b="1" i="0" u="none" strike="noStrike" baseline="30000" dirty="0">
                <a:effectLst/>
                <a:cs typeface="Calibri" panose="020F0502020204030204" pitchFamily="34" charset="0"/>
              </a:rPr>
              <a:t>42 </a:t>
            </a:r>
            <a:r>
              <a:rPr lang="en-US" sz="2400" b="0" i="0" u="none" strike="noStrike" dirty="0">
                <a:solidFill>
                  <a:srgbClr val="FFFF00"/>
                </a:solidFill>
                <a:effectLst/>
                <a:cs typeface="Calibri" panose="020F0502020204030204" pitchFamily="34" charset="0"/>
              </a:rPr>
              <a:t>They were continually devoting themselves to the apostles’ teaching and to fellowship, to the breaking of bread and to prayer</a:t>
            </a:r>
            <a:r>
              <a:rPr lang="en-US" sz="2400" b="0" i="0" u="none" strike="noStrike" dirty="0">
                <a:effectLst/>
                <a:cs typeface="Calibri" panose="020F0502020204030204" pitchFamily="34" charset="0"/>
              </a:rPr>
              <a:t>.</a:t>
            </a: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93544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080E-35DC-ABB0-6CC1-EB27C7CD8B20}"/>
              </a:ext>
            </a:extLst>
          </p:cNvPr>
          <p:cNvSpPr>
            <a:spLocks noGrp="1"/>
          </p:cNvSpPr>
          <p:nvPr>
            <p:ph type="title"/>
          </p:nvPr>
        </p:nvSpPr>
        <p:spPr/>
        <p:txBody>
          <a:bodyPr/>
          <a:lstStyle/>
          <a:p>
            <a:pPr algn="ctr"/>
            <a:r>
              <a:rPr lang="en-US" dirty="0"/>
              <a:t>Jesus and the OT</a:t>
            </a:r>
          </a:p>
        </p:txBody>
      </p:sp>
      <p:sp>
        <p:nvSpPr>
          <p:cNvPr id="3" name="Content Placeholder 2">
            <a:extLst>
              <a:ext uri="{FF2B5EF4-FFF2-40B4-BE49-F238E27FC236}">
                <a16:creationId xmlns:a16="http://schemas.microsoft.com/office/drawing/2014/main" id="{26EDE7C5-4A67-0AF2-E2AF-688385AF64E3}"/>
              </a:ext>
            </a:extLst>
          </p:cNvPr>
          <p:cNvSpPr>
            <a:spLocks noGrp="1"/>
          </p:cNvSpPr>
          <p:nvPr>
            <p:ph idx="1"/>
          </p:nvPr>
        </p:nvSpPr>
        <p:spPr>
          <a:xfrm>
            <a:off x="4572000" y="1521354"/>
            <a:ext cx="3943350" cy="3626115"/>
          </a:xfrm>
        </p:spPr>
        <p:txBody>
          <a:bodyPr anchor="ctr">
            <a:normAutofit lnSpcReduction="10000"/>
          </a:bodyPr>
          <a:lstStyle/>
          <a:p>
            <a:pPr marL="0" indent="0" algn="ctr">
              <a:buNone/>
            </a:pPr>
            <a:r>
              <a:rPr lang="en-US" sz="2400" dirty="0"/>
              <a:t>Luke 24:44 Now He said to them, “These are My words which I spoke to you while I was still with you, that all things which are </a:t>
            </a:r>
            <a:r>
              <a:rPr lang="en-US" sz="2400" b="1" u="sng" dirty="0"/>
              <a:t>written about Me</a:t>
            </a:r>
            <a:r>
              <a:rPr lang="en-US" sz="2400" dirty="0"/>
              <a:t> in the Law of Moses and the Prophets and the Psalms </a:t>
            </a:r>
            <a:r>
              <a:rPr lang="en-US" sz="2400" b="1" u="sng" dirty="0"/>
              <a:t>must be fulfilled</a:t>
            </a:r>
            <a:r>
              <a:rPr lang="en-US" sz="2400" dirty="0"/>
              <a:t>.” 45 Then He opened their minds to understand the Scriptures</a:t>
            </a:r>
          </a:p>
        </p:txBody>
      </p:sp>
      <p:sp>
        <p:nvSpPr>
          <p:cNvPr id="4" name="Content Placeholder 2">
            <a:extLst>
              <a:ext uri="{FF2B5EF4-FFF2-40B4-BE49-F238E27FC236}">
                <a16:creationId xmlns:a16="http://schemas.microsoft.com/office/drawing/2014/main" id="{1E5EB5AA-0CE3-2656-404A-BA72827423C1}"/>
              </a:ext>
            </a:extLst>
          </p:cNvPr>
          <p:cNvSpPr txBox="1">
            <a:spLocks/>
          </p:cNvSpPr>
          <p:nvPr/>
        </p:nvSpPr>
        <p:spPr>
          <a:xfrm>
            <a:off x="628650" y="1521353"/>
            <a:ext cx="3943350" cy="3626115"/>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Matthew 5:17 “Do not think that I came to abolish the Law or the Prophets; I did not come to abolish but</a:t>
            </a:r>
            <a:r>
              <a:rPr lang="en-US" sz="2400" b="1" dirty="0"/>
              <a:t> </a:t>
            </a:r>
            <a:r>
              <a:rPr lang="en-US" sz="2400" b="1" u="sng" dirty="0"/>
              <a:t>to fulfill</a:t>
            </a:r>
            <a:r>
              <a:rPr lang="en-US" sz="2400" dirty="0"/>
              <a:t>. 18 For truly I say to you, until heaven and earth pass away, not the smallest letter or stroke shall pass from the Law until </a:t>
            </a:r>
            <a:r>
              <a:rPr lang="en-US" sz="2400" b="1" u="sng" dirty="0"/>
              <a:t>all is accomplished</a:t>
            </a:r>
            <a:r>
              <a:rPr lang="en-US" sz="2400" dirty="0"/>
              <a:t>.</a:t>
            </a:r>
          </a:p>
        </p:txBody>
      </p:sp>
      <p:cxnSp>
        <p:nvCxnSpPr>
          <p:cNvPr id="6" name="Straight Connector 5">
            <a:extLst>
              <a:ext uri="{FF2B5EF4-FFF2-40B4-BE49-F238E27FC236}">
                <a16:creationId xmlns:a16="http://schemas.microsoft.com/office/drawing/2014/main" id="{01D76759-2C4F-D62F-CF0E-1B169B913F0B}"/>
              </a:ext>
            </a:extLst>
          </p:cNvPr>
          <p:cNvCxnSpPr>
            <a:cxnSpLocks/>
            <a:stCxn id="2" idx="2"/>
          </p:cNvCxnSpPr>
          <p:nvPr/>
        </p:nvCxnSpPr>
        <p:spPr>
          <a:xfrm>
            <a:off x="4572000" y="1408907"/>
            <a:ext cx="0" cy="400182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540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n-US" sz="2400" b="1" i="0" u="none" strike="noStrike" baseline="30000" dirty="0">
                <a:effectLst/>
                <a:cs typeface="Calibri" panose="020F0502020204030204" pitchFamily="34" charset="0"/>
              </a:rPr>
              <a:t>43 </a:t>
            </a:r>
            <a:r>
              <a:rPr lang="en-US" sz="2400" b="0" i="0" u="none" strike="noStrike" dirty="0">
                <a:effectLst/>
                <a:cs typeface="Calibri" panose="020F0502020204030204" pitchFamily="34" charset="0"/>
              </a:rPr>
              <a:t>Everyone kept feeling a sense of awe; and many wonders and signs were taking place through the apostles. </a:t>
            </a:r>
            <a:r>
              <a:rPr lang="en-US" sz="2400" b="1" i="0" u="none" strike="noStrike" baseline="30000" dirty="0">
                <a:effectLst/>
                <a:cs typeface="Calibri" panose="020F0502020204030204" pitchFamily="34" charset="0"/>
              </a:rPr>
              <a:t>44 </a:t>
            </a:r>
            <a:r>
              <a:rPr lang="en-US" sz="2400" b="0" i="0" u="none" strike="noStrike" dirty="0">
                <a:effectLst/>
                <a:cs typeface="Calibri" panose="020F0502020204030204" pitchFamily="34" charset="0"/>
              </a:rPr>
              <a:t>And all those who had believed were together and had all things in common; </a:t>
            </a:r>
            <a:r>
              <a:rPr lang="en-US" sz="2400" b="1" i="0" u="none" strike="noStrike" baseline="30000" dirty="0">
                <a:effectLst/>
                <a:cs typeface="Calibri" panose="020F0502020204030204" pitchFamily="34" charset="0"/>
              </a:rPr>
              <a:t>45 </a:t>
            </a:r>
            <a:r>
              <a:rPr lang="en-US" sz="2400" b="0" i="0" u="none" strike="noStrike" dirty="0">
                <a:effectLst/>
                <a:cs typeface="Calibri" panose="020F0502020204030204" pitchFamily="34" charset="0"/>
              </a:rPr>
              <a:t>and they </a:t>
            </a:r>
            <a:r>
              <a:rPr lang="en-US" sz="2400" b="0" i="1" u="none" strike="noStrike" dirty="0">
                <a:effectLst/>
                <a:cs typeface="Calibri" panose="020F0502020204030204" pitchFamily="34" charset="0"/>
              </a:rPr>
              <a:t>began</a:t>
            </a:r>
            <a:r>
              <a:rPr lang="en-US" sz="2400" b="0" i="0" u="none" strike="noStrike" dirty="0">
                <a:effectLst/>
                <a:cs typeface="Calibri" panose="020F0502020204030204" pitchFamily="34" charset="0"/>
              </a:rPr>
              <a:t> selling their property and possessions and were sharing them with all, as anyone might have need. </a:t>
            </a:r>
            <a:r>
              <a:rPr lang="en-US" sz="2400" b="1" i="0" u="none" strike="noStrike" baseline="30000" dirty="0">
                <a:effectLst/>
                <a:cs typeface="Calibri" panose="020F0502020204030204" pitchFamily="34" charset="0"/>
              </a:rPr>
              <a:t>46 </a:t>
            </a:r>
            <a:r>
              <a:rPr lang="en-US" sz="2400" b="0" i="0" u="none" strike="noStrike" dirty="0">
                <a:effectLst/>
                <a:cs typeface="Calibri" panose="020F0502020204030204" pitchFamily="34" charset="0"/>
              </a:rPr>
              <a:t>Day by day continuing with one mind in the temple, and breaking bread from house to house, they were taking their meals together with gladness and sincerity of heart, </a:t>
            </a:r>
            <a:r>
              <a:rPr lang="en-US" sz="2400" b="1" i="0" u="none" strike="noStrike" baseline="30000" dirty="0">
                <a:effectLst/>
                <a:cs typeface="Calibri" panose="020F0502020204030204" pitchFamily="34" charset="0"/>
              </a:rPr>
              <a:t>47 </a:t>
            </a:r>
            <a:r>
              <a:rPr lang="en-US" sz="2400" b="0" i="0" u="none" strike="noStrike" dirty="0">
                <a:effectLst/>
                <a:cs typeface="Calibri" panose="020F0502020204030204" pitchFamily="34" charset="0"/>
              </a:rPr>
              <a:t>praising God and having favor with all the people. And the Lord was adding to their number day by day those who were being saved.</a:t>
            </a:r>
            <a:endParaRPr lang="en-US" sz="2400" dirty="0">
              <a:cs typeface="Calibri" panose="020F0502020204030204" pitchFamily="34" charset="0"/>
            </a:endParaRP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solidFill>
                  <a:srgbClr val="FFFF00"/>
                </a:solidFill>
              </a:rPr>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3863611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D918-B78E-D390-66AA-99715BC11001}"/>
              </a:ext>
            </a:extLst>
          </p:cNvPr>
          <p:cNvSpPr>
            <a:spLocks noGrp="1"/>
          </p:cNvSpPr>
          <p:nvPr>
            <p:ph type="title"/>
          </p:nvPr>
        </p:nvSpPr>
        <p:spPr>
          <a:xfrm>
            <a:off x="623507" y="689661"/>
            <a:ext cx="7886700" cy="892248"/>
          </a:xfrm>
        </p:spPr>
        <p:txBody>
          <a:bodyPr/>
          <a:lstStyle/>
          <a:p>
            <a:pPr algn="ctr"/>
            <a:r>
              <a:rPr lang="en-US" dirty="0"/>
              <a:t>What the 1</a:t>
            </a:r>
            <a:r>
              <a:rPr lang="en-US" baseline="30000" dirty="0"/>
              <a:t>st</a:t>
            </a:r>
            <a:r>
              <a:rPr lang="en-US" dirty="0"/>
              <a:t> saints heard at Pentecost</a:t>
            </a:r>
          </a:p>
        </p:txBody>
      </p:sp>
      <p:sp>
        <p:nvSpPr>
          <p:cNvPr id="3" name="Content Placeholder 2">
            <a:extLst>
              <a:ext uri="{FF2B5EF4-FFF2-40B4-BE49-F238E27FC236}">
                <a16:creationId xmlns:a16="http://schemas.microsoft.com/office/drawing/2014/main" id="{F4ADBE9D-2DD1-E117-B3F4-9DD3DBDD77AF}"/>
              </a:ext>
            </a:extLst>
          </p:cNvPr>
          <p:cNvSpPr>
            <a:spLocks noGrp="1"/>
          </p:cNvSpPr>
          <p:nvPr>
            <p:ph idx="1"/>
          </p:nvPr>
        </p:nvSpPr>
        <p:spPr>
          <a:xfrm>
            <a:off x="265176" y="1581912"/>
            <a:ext cx="8603361" cy="4105853"/>
          </a:xfrm>
        </p:spPr>
        <p:txBody>
          <a:bodyPr anchor="ctr">
            <a:normAutofit/>
          </a:bodyPr>
          <a:lstStyle/>
          <a:p>
            <a:pPr marL="0" indent="0" algn="ctr">
              <a:buNone/>
            </a:pPr>
            <a:r>
              <a:rPr lang="en-US" sz="2400" b="1" i="0" u="none" strike="noStrike" baseline="30000" dirty="0">
                <a:effectLst/>
                <a:cs typeface="Calibri" panose="020F0502020204030204" pitchFamily="34" charset="0"/>
              </a:rPr>
              <a:t>43 </a:t>
            </a:r>
            <a:r>
              <a:rPr lang="en-US" sz="2400" b="0" i="0" u="none" strike="noStrike" dirty="0">
                <a:effectLst/>
                <a:cs typeface="Calibri" panose="020F0502020204030204" pitchFamily="34" charset="0"/>
              </a:rPr>
              <a:t>Everyone kept feeling a sense of awe; and many wonders and signs were taking place through the apostles. </a:t>
            </a:r>
            <a:r>
              <a:rPr lang="en-US" sz="2400" b="1" i="0" u="none" strike="noStrike" baseline="30000" dirty="0">
                <a:effectLst/>
                <a:cs typeface="Calibri" panose="020F0502020204030204" pitchFamily="34" charset="0"/>
              </a:rPr>
              <a:t>44 </a:t>
            </a:r>
            <a:r>
              <a:rPr lang="en-US" sz="2400" b="0" i="0" u="none" strike="noStrike" dirty="0">
                <a:effectLst/>
                <a:cs typeface="Calibri" panose="020F0502020204030204" pitchFamily="34" charset="0"/>
              </a:rPr>
              <a:t>And all those who had believed were together and had all things in common; </a:t>
            </a:r>
            <a:r>
              <a:rPr lang="en-US" sz="2400" b="1" i="0" u="none" strike="noStrike" baseline="30000" dirty="0">
                <a:effectLst/>
                <a:cs typeface="Calibri" panose="020F0502020204030204" pitchFamily="34" charset="0"/>
              </a:rPr>
              <a:t>45 </a:t>
            </a:r>
            <a:r>
              <a:rPr lang="en-US" sz="2400" b="0" i="0" u="none" strike="noStrike" dirty="0">
                <a:effectLst/>
                <a:cs typeface="Calibri" panose="020F0502020204030204" pitchFamily="34" charset="0"/>
              </a:rPr>
              <a:t>and they </a:t>
            </a:r>
            <a:r>
              <a:rPr lang="en-US" sz="2400" b="0" i="1" u="none" strike="noStrike" dirty="0">
                <a:effectLst/>
                <a:cs typeface="Calibri" panose="020F0502020204030204" pitchFamily="34" charset="0"/>
              </a:rPr>
              <a:t>began</a:t>
            </a:r>
            <a:r>
              <a:rPr lang="en-US" sz="2400" b="0" i="0" u="none" strike="noStrike" dirty="0">
                <a:effectLst/>
                <a:cs typeface="Calibri" panose="020F0502020204030204" pitchFamily="34" charset="0"/>
              </a:rPr>
              <a:t> selling their property and possessions and were sharing them with all, as anyone might have need. </a:t>
            </a:r>
            <a:r>
              <a:rPr lang="en-US" sz="2400" b="1" i="0" u="none" strike="noStrike" baseline="30000" dirty="0">
                <a:effectLst/>
                <a:cs typeface="Calibri" panose="020F0502020204030204" pitchFamily="34" charset="0"/>
              </a:rPr>
              <a:t>46 </a:t>
            </a:r>
            <a:r>
              <a:rPr lang="en-US" sz="2400" b="0" i="0" u="none" strike="noStrike" dirty="0">
                <a:effectLst/>
                <a:cs typeface="Calibri" panose="020F0502020204030204" pitchFamily="34" charset="0"/>
              </a:rPr>
              <a:t>Day by day continuing with one mind in the temple, and breaking bread from house to house, they were taking their meals together with gladness and sincerity of heart, </a:t>
            </a:r>
            <a:r>
              <a:rPr lang="en-US" sz="2400" b="1" i="0" u="none" strike="noStrike" baseline="30000" dirty="0">
                <a:effectLst/>
                <a:cs typeface="Calibri" panose="020F0502020204030204" pitchFamily="34" charset="0"/>
              </a:rPr>
              <a:t>47 </a:t>
            </a:r>
            <a:r>
              <a:rPr lang="en-US" sz="2400" b="0" i="0" u="none" strike="noStrike" dirty="0">
                <a:solidFill>
                  <a:srgbClr val="FFFF00"/>
                </a:solidFill>
                <a:effectLst/>
                <a:cs typeface="Calibri" panose="020F0502020204030204" pitchFamily="34" charset="0"/>
              </a:rPr>
              <a:t>praising God and having favor with all the people</a:t>
            </a:r>
            <a:r>
              <a:rPr lang="en-US" sz="2400" b="0" i="0" u="none" strike="noStrike" dirty="0">
                <a:effectLst/>
                <a:cs typeface="Calibri" panose="020F0502020204030204" pitchFamily="34" charset="0"/>
              </a:rPr>
              <a:t>. </a:t>
            </a:r>
            <a:r>
              <a:rPr lang="en-US" sz="2400" b="0" i="0" u="none" strike="noStrike" dirty="0">
                <a:solidFill>
                  <a:srgbClr val="FFFF00"/>
                </a:solidFill>
                <a:effectLst/>
                <a:cs typeface="Calibri" panose="020F0502020204030204" pitchFamily="34" charset="0"/>
              </a:rPr>
              <a:t>And the Lord was adding to their number day by day those who were being saved.</a:t>
            </a:r>
            <a:endParaRPr lang="en-US" sz="2400" dirty="0">
              <a:solidFill>
                <a:srgbClr val="FFFF00"/>
              </a:solidFill>
              <a:cs typeface="Calibri" panose="020F0502020204030204" pitchFamily="34" charset="0"/>
            </a:endParaRPr>
          </a:p>
        </p:txBody>
      </p:sp>
      <p:sp>
        <p:nvSpPr>
          <p:cNvPr id="4" name="Content Placeholder 3">
            <a:extLst>
              <a:ext uri="{FF2B5EF4-FFF2-40B4-BE49-F238E27FC236}">
                <a16:creationId xmlns:a16="http://schemas.microsoft.com/office/drawing/2014/main" id="{8028D864-3F16-39EE-CF50-9D4D4A9AE602}"/>
              </a:ext>
            </a:extLst>
          </p:cNvPr>
          <p:cNvSpPr txBox="1">
            <a:spLocks/>
          </p:cNvSpPr>
          <p:nvPr/>
        </p:nvSpPr>
        <p:spPr>
          <a:xfrm>
            <a:off x="265176" y="27235"/>
            <a:ext cx="2084832" cy="662429"/>
          </a:xfrm>
          <a:prstGeom prst="rect">
            <a:avLst/>
          </a:prstGeom>
          <a:ln>
            <a:solidFill>
              <a:schemeClr val="accent6">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 A new covenant</a:t>
            </a:r>
          </a:p>
        </p:txBody>
      </p:sp>
      <p:sp>
        <p:nvSpPr>
          <p:cNvPr id="5" name="Content Placeholder 3">
            <a:extLst>
              <a:ext uri="{FF2B5EF4-FFF2-40B4-BE49-F238E27FC236}">
                <a16:creationId xmlns:a16="http://schemas.microsoft.com/office/drawing/2014/main" id="{D8B60009-0BD7-EF82-661F-CA03F969083E}"/>
              </a:ext>
            </a:extLst>
          </p:cNvPr>
          <p:cNvSpPr txBox="1">
            <a:spLocks/>
          </p:cNvSpPr>
          <p:nvPr/>
        </p:nvSpPr>
        <p:spPr>
          <a:xfrm>
            <a:off x="6783705" y="27232"/>
            <a:ext cx="2084832" cy="662429"/>
          </a:xfrm>
          <a:prstGeom prst="rect">
            <a:avLst/>
          </a:prstGeom>
          <a:ln>
            <a:solidFill>
              <a:schemeClr val="accent4">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They’d be the people of God</a:t>
            </a:r>
          </a:p>
        </p:txBody>
      </p:sp>
      <p:sp>
        <p:nvSpPr>
          <p:cNvPr id="6" name="Content Placeholder 3">
            <a:extLst>
              <a:ext uri="{FF2B5EF4-FFF2-40B4-BE49-F238E27FC236}">
                <a16:creationId xmlns:a16="http://schemas.microsoft.com/office/drawing/2014/main" id="{9BFA3458-9E34-BD6A-8E81-F58B0A390D4C}"/>
              </a:ext>
            </a:extLst>
          </p:cNvPr>
          <p:cNvSpPr txBox="1">
            <a:spLocks/>
          </p:cNvSpPr>
          <p:nvPr/>
        </p:nvSpPr>
        <p:spPr>
          <a:xfrm>
            <a:off x="4610862" y="27233"/>
            <a:ext cx="2084832" cy="662429"/>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A new heart</a:t>
            </a:r>
          </a:p>
        </p:txBody>
      </p:sp>
      <p:sp>
        <p:nvSpPr>
          <p:cNvPr id="7" name="Content Placeholder 3">
            <a:extLst>
              <a:ext uri="{FF2B5EF4-FFF2-40B4-BE49-F238E27FC236}">
                <a16:creationId xmlns:a16="http://schemas.microsoft.com/office/drawing/2014/main" id="{2493D7F3-A5F8-841B-AED3-C70622F87A5F}"/>
              </a:ext>
            </a:extLst>
          </p:cNvPr>
          <p:cNvSpPr txBox="1">
            <a:spLocks/>
          </p:cNvSpPr>
          <p:nvPr/>
        </p:nvSpPr>
        <p:spPr>
          <a:xfrm>
            <a:off x="2438019" y="27234"/>
            <a:ext cx="2084832" cy="662429"/>
          </a:xfrm>
          <a:prstGeom prst="rect">
            <a:avLst/>
          </a:prstGeom>
          <a:ln>
            <a:solidFill>
              <a:schemeClr val="accent4">
                <a:lumMod val="60000"/>
                <a:lumOff val="40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000" dirty="0"/>
              <a:t>Reign of the </a:t>
            </a:r>
          </a:p>
          <a:p>
            <a:pPr marL="0" indent="0" algn="ctr">
              <a:buFont typeface="Arial" panose="020B0604020202020204" pitchFamily="34" charset="0"/>
              <a:buNone/>
            </a:pPr>
            <a:r>
              <a:rPr lang="en-US" sz="2000" dirty="0"/>
              <a:t>Son of David</a:t>
            </a:r>
          </a:p>
        </p:txBody>
      </p:sp>
    </p:spTree>
    <p:extLst>
      <p:ext uri="{BB962C8B-B14F-4D97-AF65-F5344CB8AC3E}">
        <p14:creationId xmlns:p14="http://schemas.microsoft.com/office/powerpoint/2010/main" val="2690817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B71F9C-A710-BF72-7DB0-C1F49F01EBAB}"/>
              </a:ext>
            </a:extLst>
          </p:cNvPr>
          <p:cNvSpPr>
            <a:spLocks noGrp="1"/>
          </p:cNvSpPr>
          <p:nvPr>
            <p:ph type="title"/>
          </p:nvPr>
        </p:nvSpPr>
        <p:spPr/>
        <p:txBody>
          <a:bodyPr/>
          <a:lstStyle/>
          <a:p>
            <a:pPr algn="ctr"/>
            <a:r>
              <a:rPr lang="en-US" dirty="0"/>
              <a:t>Questions to consider regarding God’s promises to His saints</a:t>
            </a:r>
          </a:p>
        </p:txBody>
      </p:sp>
      <p:sp>
        <p:nvSpPr>
          <p:cNvPr id="5" name="Content Placeholder 4">
            <a:extLst>
              <a:ext uri="{FF2B5EF4-FFF2-40B4-BE49-F238E27FC236}">
                <a16:creationId xmlns:a16="http://schemas.microsoft.com/office/drawing/2014/main" id="{BD17FC69-5721-172B-136B-04B44529A33D}"/>
              </a:ext>
            </a:extLst>
          </p:cNvPr>
          <p:cNvSpPr>
            <a:spLocks noGrp="1"/>
          </p:cNvSpPr>
          <p:nvPr>
            <p:ph idx="1"/>
          </p:nvPr>
        </p:nvSpPr>
        <p:spPr>
          <a:xfrm>
            <a:off x="628650" y="1784614"/>
            <a:ext cx="7886700" cy="3626115"/>
          </a:xfrm>
        </p:spPr>
        <p:txBody>
          <a:bodyPr anchor="ctr">
            <a:normAutofit/>
          </a:bodyPr>
          <a:lstStyle/>
          <a:p>
            <a:r>
              <a:rPr lang="en-US" sz="2200" dirty="0"/>
              <a:t>When you come here, what is it that you’re looking for from God?</a:t>
            </a:r>
          </a:p>
          <a:p>
            <a:r>
              <a:rPr lang="en-US" sz="2200" dirty="0"/>
              <a:t>Are you aware of the things that God has promised His people?</a:t>
            </a:r>
          </a:p>
          <a:p>
            <a:r>
              <a:rPr lang="en-US" sz="2200" dirty="0"/>
              <a:t>Do you believe in the promises that God has made to you?</a:t>
            </a:r>
          </a:p>
          <a:p>
            <a:r>
              <a:rPr lang="en-US" sz="2200" dirty="0"/>
              <a:t>Do you see God’s fulfilled promises and have more hope for the ones we’re still waiting for Him to answer?</a:t>
            </a:r>
          </a:p>
          <a:p>
            <a:r>
              <a:rPr lang="en-US" sz="2200" dirty="0"/>
              <a:t>If God didn’t offer you anything other than the spiritual blessings He offers ALL saints in Him, would you be discontented with Him?</a:t>
            </a:r>
          </a:p>
          <a:p>
            <a:endParaRPr lang="en-US" dirty="0"/>
          </a:p>
        </p:txBody>
      </p:sp>
    </p:spTree>
    <p:extLst>
      <p:ext uri="{BB962C8B-B14F-4D97-AF65-F5344CB8AC3E}">
        <p14:creationId xmlns:p14="http://schemas.microsoft.com/office/powerpoint/2010/main" val="1103022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0085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3743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183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2230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7520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5145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448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F41B-536A-9A92-5F22-93444807156B}"/>
              </a:ext>
            </a:extLst>
          </p:cNvPr>
          <p:cNvSpPr>
            <a:spLocks noGrp="1"/>
          </p:cNvSpPr>
          <p:nvPr>
            <p:ph type="ctrTitle"/>
          </p:nvPr>
        </p:nvSpPr>
        <p:spPr/>
        <p:txBody>
          <a:bodyPr>
            <a:normAutofit/>
          </a:bodyPr>
          <a:lstStyle/>
          <a:p>
            <a:r>
              <a:rPr lang="en-US" sz="5400" dirty="0"/>
              <a:t>Promises fulfilled</a:t>
            </a:r>
            <a:br>
              <a:rPr lang="en-US" sz="5400" dirty="0"/>
            </a:br>
            <a:r>
              <a:rPr lang="en-US" sz="5400" dirty="0"/>
              <a:t> at Pentecost</a:t>
            </a:r>
          </a:p>
        </p:txBody>
      </p:sp>
      <p:sp>
        <p:nvSpPr>
          <p:cNvPr id="3" name="Subtitle 2">
            <a:extLst>
              <a:ext uri="{FF2B5EF4-FFF2-40B4-BE49-F238E27FC236}">
                <a16:creationId xmlns:a16="http://schemas.microsoft.com/office/drawing/2014/main" id="{8306CF0A-496E-6610-092F-38CC630EEDDB}"/>
              </a:ext>
            </a:extLst>
          </p:cNvPr>
          <p:cNvSpPr>
            <a:spLocks noGrp="1"/>
          </p:cNvSpPr>
          <p:nvPr>
            <p:ph type="subTitle" idx="1"/>
          </p:nvPr>
        </p:nvSpPr>
        <p:spPr/>
        <p:txBody>
          <a:bodyPr>
            <a:normAutofit/>
          </a:bodyPr>
          <a:lstStyle/>
          <a:p>
            <a:r>
              <a:rPr lang="en-US" sz="2000" dirty="0"/>
              <a:t>Appreciating what the early Christians </a:t>
            </a:r>
          </a:p>
          <a:p>
            <a:r>
              <a:rPr lang="en-US" sz="2000" dirty="0"/>
              <a:t>looked for in Christ</a:t>
            </a:r>
          </a:p>
        </p:txBody>
      </p:sp>
    </p:spTree>
    <p:extLst>
      <p:ext uri="{BB962C8B-B14F-4D97-AF65-F5344CB8AC3E}">
        <p14:creationId xmlns:p14="http://schemas.microsoft.com/office/powerpoint/2010/main" val="914515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0798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4704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991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3121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3313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785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7333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8007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2905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350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49"/>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Jeremiah 31:31 “Behold, days are coming,” declares the Lord, “when I will make a new covenant with the house of Israel and with the house of Judah, 32 not like the covenant which I made with their fathers in the day I took them by the hand to bring them out of the land of Egypt, My covenant which they broke, although I was a husband to them,” declares the Lord. 33 “But this is the covenant which I will make with the house of Israel after those days,” declares the Lord, “I will put My law within them and on their heart I will write it; and I will be their God, and they shall be My people. 34 They will not teach again, each man his neighbor and each man his brother, saying, ‘Know the Lord,’ for they will all know Me, from the least of them to the greatest of them,” declares the Lord, “for I will forgive their iniquity, and their sin I will remember no more.”35 Thus says the Lord, Who gives the sun for light by day And the fixed order of the moon and the stars for light by night, Who stirs up the sea so that its waves roar; The Lord of hosts is His name: 36 “If this fixed order departs From before Me,” declares the Lord, “Then the offspring of Israel also will cease From being a nation before Me forever.</a:t>
            </a:r>
          </a:p>
        </p:txBody>
      </p:sp>
    </p:spTree>
    <p:extLst>
      <p:ext uri="{BB962C8B-B14F-4D97-AF65-F5344CB8AC3E}">
        <p14:creationId xmlns:p14="http://schemas.microsoft.com/office/powerpoint/2010/main" val="498282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2255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7922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96693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9829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4119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1665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6656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0702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2852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289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Jeremiah 31:31 “Behold, days are coming,” declares the Lord, “when I will make </a:t>
            </a:r>
            <a:r>
              <a:rPr lang="en-US" sz="2000" u="sng" dirty="0"/>
              <a:t>a new covenant</a:t>
            </a:r>
            <a:r>
              <a:rPr lang="en-US" sz="2000" dirty="0"/>
              <a:t> with the house of Israel and with the house of Judah, 32 not like the covenant which I made with their fathers in the day I took them by the hand to bring them out of the land of Egypt, My covenant which they broke, although I was a husband to them,” declares the Lord. 33 “But </a:t>
            </a:r>
            <a:r>
              <a:rPr lang="en-US" sz="2000" u="sng" dirty="0"/>
              <a:t>this is the covenant</a:t>
            </a:r>
            <a:r>
              <a:rPr lang="en-US" sz="2000" dirty="0"/>
              <a:t> which I will make with the house of Israel after those days,” declares the Lord, “</a:t>
            </a:r>
            <a:r>
              <a:rPr lang="en-US" sz="2000" dirty="0">
                <a:solidFill>
                  <a:srgbClr val="FFFF00"/>
                </a:solidFill>
              </a:rPr>
              <a:t>I will put My law within them and on their heart I will write it; and I will be their God, and they shall be My people</a:t>
            </a:r>
            <a:r>
              <a:rPr lang="en-US" sz="2000" dirty="0"/>
              <a:t>. 34 They will not teach again, each man his neighbor and each man his brother, saying, ‘Know the Lord,’ </a:t>
            </a:r>
            <a:r>
              <a:rPr lang="en-US" sz="2000" dirty="0">
                <a:solidFill>
                  <a:srgbClr val="FFFF00"/>
                </a:solidFill>
              </a:rPr>
              <a:t>for they will all know Me, from the least of them to the greatest of them</a:t>
            </a:r>
            <a:r>
              <a:rPr lang="en-US" sz="2000" dirty="0"/>
              <a:t>,” declares the Lord, “</a:t>
            </a:r>
            <a:r>
              <a:rPr lang="en-US" sz="2000" dirty="0">
                <a:solidFill>
                  <a:srgbClr val="FFFF00"/>
                </a:solidFill>
              </a:rPr>
              <a:t>for I will forgive their iniquity, and their sin I will remember no more</a:t>
            </a:r>
            <a:r>
              <a:rPr lang="en-US" sz="2000" dirty="0"/>
              <a:t>.”35 Thus says the Lord, Who gives the sun for light by day And the fixed order of the moon and the stars for light by night, Who stirs up the sea so that its waves roar; The Lord of hosts is His name: 36 “If this fixed order departs From before Me,” declares the Lord, “Then the offspring of Israel also will cease From being a nation before Me forever.</a:t>
            </a:r>
          </a:p>
        </p:txBody>
      </p:sp>
    </p:spTree>
    <p:extLst>
      <p:ext uri="{BB962C8B-B14F-4D97-AF65-F5344CB8AC3E}">
        <p14:creationId xmlns:p14="http://schemas.microsoft.com/office/powerpoint/2010/main" val="157452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5444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33417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2369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5462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66994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6876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41863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36841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26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889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i="0" u="none" strike="noStrike" dirty="0">
                <a:effectLst/>
                <a:latin typeface="Calibri" panose="020F0502020204030204" pitchFamily="34" charset="0"/>
                <a:cs typeface="Calibri" panose="020F0502020204030204" pitchFamily="34" charset="0"/>
              </a:rPr>
              <a:t>2</a:t>
            </a:r>
            <a:r>
              <a:rPr lang="en-US" sz="1800" i="0" u="none" strike="noStrike" baseline="30000" dirty="0">
                <a:effectLst/>
                <a:latin typeface="Calibri" panose="020F0502020204030204" pitchFamily="34" charset="0"/>
                <a:cs typeface="Calibri" panose="020F0502020204030204" pitchFamily="34" charset="0"/>
              </a:rPr>
              <a:t>nd</a:t>
            </a:r>
            <a:r>
              <a:rPr lang="en-US" sz="1800" i="0" u="none" strike="noStrike" dirty="0">
                <a:effectLst/>
                <a:latin typeface="Calibri" panose="020F0502020204030204" pitchFamily="34" charset="0"/>
                <a:cs typeface="Calibri" panose="020F0502020204030204" pitchFamily="34" charset="0"/>
              </a:rPr>
              <a:t> Samuel 7:9 I have been with you wherever you have gone and have cut off all your enemies from before you; and I will make you a great name, like the names of the great men who are on the earth. 10 I will also appoint a place for My people Israel and will plant them, that they may live in their own place and not be disturbed again, nor will the wicked afflict them any more as formerly, 11 even from the day that I commanded judges to be over My people Israel; and I will give you rest from all your enemies. The Lord also declares to you that the Lord will make a house for you. 12 When your days are complete and you lie down with your fathers, I will raise up your descendant after you, who will come forth from you, and I will establish his kingdom. 13 He shall build a house for My name, and I will establish the throne of his kingdom forever….  16 Your house and your kingdom shall endure before Me forever; your throne                                               shall be established forever.”’</a:t>
            </a:r>
            <a:endParaRPr lang="en-US" sz="2400"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783682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47832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977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10009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57253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556478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1246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05487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56182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03779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533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a:bodyPr>
          <a:lstStyle/>
          <a:p>
            <a:pPr marL="0" indent="0" algn="ctr">
              <a:buNone/>
            </a:pPr>
            <a:r>
              <a:rPr lang="en-US" sz="1800" i="0" u="none" strike="noStrike" dirty="0">
                <a:effectLst/>
                <a:latin typeface="Calibri" panose="020F0502020204030204" pitchFamily="34" charset="0"/>
                <a:cs typeface="Calibri" panose="020F0502020204030204" pitchFamily="34" charset="0"/>
              </a:rPr>
              <a:t>2</a:t>
            </a:r>
            <a:r>
              <a:rPr lang="en-US" sz="1800" i="0" u="none" strike="noStrike" baseline="30000" dirty="0">
                <a:effectLst/>
                <a:latin typeface="Calibri" panose="020F0502020204030204" pitchFamily="34" charset="0"/>
                <a:cs typeface="Calibri" panose="020F0502020204030204" pitchFamily="34" charset="0"/>
              </a:rPr>
              <a:t>nd</a:t>
            </a:r>
            <a:r>
              <a:rPr lang="en-US" sz="1800" i="0" u="none" strike="noStrike" dirty="0">
                <a:effectLst/>
                <a:latin typeface="Calibri" panose="020F0502020204030204" pitchFamily="34" charset="0"/>
                <a:cs typeface="Calibri" panose="020F0502020204030204" pitchFamily="34" charset="0"/>
              </a:rPr>
              <a:t> Samuel 7:9 I have been with you wherever you have gone and have cut off all your enemies from before you; and I will make you a great name, like the names of the great men who are on the earth. 10 I </a:t>
            </a:r>
            <a:r>
              <a:rPr lang="en-US" sz="1800" i="0" u="none" strike="noStrike" dirty="0">
                <a:solidFill>
                  <a:srgbClr val="FFFF00"/>
                </a:solidFill>
                <a:effectLst/>
                <a:latin typeface="Calibri" panose="020F0502020204030204" pitchFamily="34" charset="0"/>
                <a:cs typeface="Calibri" panose="020F0502020204030204" pitchFamily="34" charset="0"/>
              </a:rPr>
              <a:t>will also appoint a place for My people </a:t>
            </a:r>
            <a:r>
              <a:rPr lang="en-US" sz="1800" i="0" u="none" strike="noStrike" dirty="0">
                <a:effectLst/>
                <a:latin typeface="Calibri" panose="020F0502020204030204" pitchFamily="34" charset="0"/>
                <a:cs typeface="Calibri" panose="020F0502020204030204" pitchFamily="34" charset="0"/>
              </a:rPr>
              <a:t>Israel and will plant them, that </a:t>
            </a:r>
            <a:r>
              <a:rPr lang="en-US" sz="1800" i="0" u="none" strike="noStrike" dirty="0">
                <a:solidFill>
                  <a:srgbClr val="FFFF00"/>
                </a:solidFill>
                <a:effectLst/>
                <a:latin typeface="Calibri" panose="020F0502020204030204" pitchFamily="34" charset="0"/>
                <a:cs typeface="Calibri" panose="020F0502020204030204" pitchFamily="34" charset="0"/>
              </a:rPr>
              <a:t>they may live in their own place </a:t>
            </a:r>
            <a:r>
              <a:rPr lang="en-US" sz="1800" i="0" u="none" strike="noStrike" dirty="0">
                <a:effectLst/>
                <a:latin typeface="Calibri" panose="020F0502020204030204" pitchFamily="34" charset="0"/>
                <a:cs typeface="Calibri" panose="020F0502020204030204" pitchFamily="34" charset="0"/>
              </a:rPr>
              <a:t>and not be disturbed again, nor will the wicked afflict them any more as formerly, 11 even from the day that I commanded judges to be over My people Israel; and</a:t>
            </a:r>
            <a:r>
              <a:rPr lang="en-US" sz="1800" i="0" u="none" strike="noStrike" dirty="0">
                <a:solidFill>
                  <a:srgbClr val="FFFF00"/>
                </a:solidFill>
                <a:effectLst/>
                <a:latin typeface="Calibri" panose="020F0502020204030204" pitchFamily="34" charset="0"/>
                <a:cs typeface="Calibri" panose="020F0502020204030204" pitchFamily="34" charset="0"/>
              </a:rPr>
              <a:t> I will give you rest from all your enemies</a:t>
            </a:r>
            <a:r>
              <a:rPr lang="en-US" sz="1800" i="0" u="none" strike="noStrike" dirty="0">
                <a:effectLst/>
                <a:latin typeface="Calibri" panose="020F0502020204030204" pitchFamily="34" charset="0"/>
                <a:cs typeface="Calibri" panose="020F0502020204030204" pitchFamily="34" charset="0"/>
              </a:rPr>
              <a:t>. The Lord also declares to you that the Lord will make a house for you. 12 When your days are complete and you lie down with your fathers, </a:t>
            </a:r>
            <a:r>
              <a:rPr lang="en-US" sz="1800" i="0" u="none" strike="noStrike" dirty="0">
                <a:solidFill>
                  <a:srgbClr val="FFFF00"/>
                </a:solidFill>
                <a:effectLst/>
                <a:latin typeface="Calibri" panose="020F0502020204030204" pitchFamily="34" charset="0"/>
                <a:cs typeface="Calibri" panose="020F0502020204030204" pitchFamily="34" charset="0"/>
              </a:rPr>
              <a:t>I will raise up your descendant after you, who will come forth from you, and I will establish his kingdom</a:t>
            </a:r>
            <a:r>
              <a:rPr lang="en-US" sz="1800" i="0" u="none" strike="noStrike" dirty="0">
                <a:effectLst/>
                <a:latin typeface="Calibri" panose="020F0502020204030204" pitchFamily="34" charset="0"/>
                <a:cs typeface="Calibri" panose="020F0502020204030204" pitchFamily="34" charset="0"/>
              </a:rPr>
              <a:t>. 13 </a:t>
            </a:r>
            <a:r>
              <a:rPr lang="en-US" sz="1800" b="1" i="0" u="none" strike="noStrike" dirty="0">
                <a:solidFill>
                  <a:srgbClr val="FFFF00"/>
                </a:solidFill>
                <a:effectLst/>
                <a:latin typeface="Calibri" panose="020F0502020204030204" pitchFamily="34" charset="0"/>
                <a:cs typeface="Calibri" panose="020F0502020204030204" pitchFamily="34" charset="0"/>
              </a:rPr>
              <a:t>He shall build a house for My name, and I will establish the throne of his kingdom forever</a:t>
            </a:r>
            <a:r>
              <a:rPr lang="en-US" sz="1800" i="0" u="none" strike="noStrike" dirty="0">
                <a:effectLst/>
                <a:latin typeface="Calibri" panose="020F0502020204030204" pitchFamily="34" charset="0"/>
                <a:cs typeface="Calibri" panose="020F0502020204030204" pitchFamily="34" charset="0"/>
              </a:rPr>
              <a:t>….  16 </a:t>
            </a:r>
            <a:r>
              <a:rPr lang="en-US" sz="1800" i="0" u="none" strike="noStrike" dirty="0">
                <a:solidFill>
                  <a:srgbClr val="FFFF00"/>
                </a:solidFill>
                <a:effectLst/>
                <a:latin typeface="Calibri" panose="020F0502020204030204" pitchFamily="34" charset="0"/>
                <a:cs typeface="Calibri" panose="020F0502020204030204" pitchFamily="34" charset="0"/>
              </a:rPr>
              <a:t>Your house and your kingdom shall endure before Me forever; your throne                                                 shall be established forever</a:t>
            </a:r>
            <a:r>
              <a:rPr lang="en-US" sz="1800" i="0" u="none" strike="noStrike" dirty="0">
                <a:effectLst/>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284357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4199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2928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4768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07978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57184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42903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8BE9-7D0D-024E-D53A-68E7576335C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470047C-A1F4-C078-80D2-F99C912143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1427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 Ezekiel 36:23 I will vindicate the holiness of My great name which has been profaned among the nations, which you have profaned in their midst. Then the nations will know that I am the Lord,” declares the Lord God, “when I prove Myself holy among you in their sight. 24 For I will take you from the nations, gather you from all the lands and bring you into your own land. 25 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27 I will put My Spirit within you and cause you to walk in My statutes, and you will be careful to observe My ordinances. 28 You will live in the land that I gave to your forefathers; so you will be My people, and I will be your God.29 Moreover, I will save you from all your uncleanness; and I will call for the grain and multiply it, and I will not bring a famine on you. 30 I will multiply the fruit of the tree and the produce of the field, so that you will not receive again the disgrace of famine among the nations. 31 Then you will remember your evil ways and your deeds that were not good, and you will loathe yourselves in your own sight for your iniquities and your abominations</a:t>
            </a:r>
          </a:p>
        </p:txBody>
      </p:sp>
      <p:sp>
        <p:nvSpPr>
          <p:cNvPr id="7" name="Content Placeholder 3">
            <a:extLst>
              <a:ext uri="{FF2B5EF4-FFF2-40B4-BE49-F238E27FC236}">
                <a16:creationId xmlns:a16="http://schemas.microsoft.com/office/drawing/2014/main"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new heart</a:t>
            </a: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3936750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3754-3288-9872-B93B-42DE749C52EA}"/>
              </a:ext>
            </a:extLst>
          </p:cNvPr>
          <p:cNvSpPr>
            <a:spLocks noGrp="1"/>
          </p:cNvSpPr>
          <p:nvPr>
            <p:ph type="title"/>
          </p:nvPr>
        </p:nvSpPr>
        <p:spPr>
          <a:xfrm>
            <a:off x="628650" y="15213"/>
            <a:ext cx="7886700" cy="1104636"/>
          </a:xfrm>
        </p:spPr>
        <p:txBody>
          <a:bodyPr/>
          <a:lstStyle/>
          <a:p>
            <a:pPr algn="ctr"/>
            <a:r>
              <a:rPr lang="en-US" dirty="0"/>
              <a:t>Promises of God that </a:t>
            </a:r>
            <a:br>
              <a:rPr lang="en-US" dirty="0"/>
            </a:br>
            <a:r>
              <a:rPr lang="en-US" dirty="0"/>
              <a:t>God’s people waited for</a:t>
            </a:r>
          </a:p>
        </p:txBody>
      </p:sp>
      <p:sp>
        <p:nvSpPr>
          <p:cNvPr id="4" name="Content Placeholder 3">
            <a:extLst>
              <a:ext uri="{FF2B5EF4-FFF2-40B4-BE49-F238E27FC236}">
                <a16:creationId xmlns:a16="http://schemas.microsoft.com/office/drawing/2014/main" id="{BCDE7E78-5635-F83E-B17D-C98D6FAF3554}"/>
              </a:ext>
            </a:extLst>
          </p:cNvPr>
          <p:cNvSpPr>
            <a:spLocks noGrp="1"/>
          </p:cNvSpPr>
          <p:nvPr>
            <p:ph sz="half" idx="1"/>
          </p:nvPr>
        </p:nvSpPr>
        <p:spPr>
          <a:xfrm>
            <a:off x="0" y="1119850"/>
            <a:ext cx="2761488" cy="951486"/>
          </a:xfrm>
          <a:ln>
            <a:solidFill>
              <a:schemeClr val="accent6">
                <a:lumMod val="60000"/>
                <a:lumOff val="40000"/>
              </a:schemeClr>
            </a:solidFill>
          </a:ln>
        </p:spPr>
        <p:txBody>
          <a:bodyPr anchor="ctr">
            <a:noAutofit/>
          </a:bodyPr>
          <a:lstStyle/>
          <a:p>
            <a:pPr marL="0" indent="0" algn="ctr">
              <a:buNone/>
            </a:pPr>
            <a:r>
              <a:rPr lang="en-US" sz="2800" dirty="0"/>
              <a:t> A new covenant</a:t>
            </a:r>
          </a:p>
        </p:txBody>
      </p:sp>
      <p:sp>
        <p:nvSpPr>
          <p:cNvPr id="5" name="Content Placeholder 4">
            <a:extLst>
              <a:ext uri="{FF2B5EF4-FFF2-40B4-BE49-F238E27FC236}">
                <a16:creationId xmlns:a16="http://schemas.microsoft.com/office/drawing/2014/main" id="{5DCE8CC5-78D1-EDCB-EE31-16AD7A1C456F}"/>
              </a:ext>
            </a:extLst>
          </p:cNvPr>
          <p:cNvSpPr>
            <a:spLocks noGrp="1"/>
          </p:cNvSpPr>
          <p:nvPr>
            <p:ph sz="half" idx="2"/>
          </p:nvPr>
        </p:nvSpPr>
        <p:spPr>
          <a:xfrm>
            <a:off x="2761488" y="1119849"/>
            <a:ext cx="6382512" cy="4579937"/>
          </a:xfrm>
        </p:spPr>
        <p:txBody>
          <a:bodyPr anchor="ctr">
            <a:normAutofit fontScale="92500" lnSpcReduction="20000"/>
          </a:bodyPr>
          <a:lstStyle/>
          <a:p>
            <a:pPr marL="0" indent="0" algn="ctr">
              <a:buNone/>
            </a:pPr>
            <a:r>
              <a:rPr lang="en-US" sz="2000" dirty="0"/>
              <a:t> Ezekiel 36:23 …the nations will know that I am the Lord,” declares the Lord God, “when I prove Myself holy among you in their sight. 24 For I will take you from the nations, gather you from all the lands and bring you into your own land. 25 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27 I will put My Spirit within you and cause you to walk in My statutes, and you will be careful to observe My ordinances. 28 You will live in the land that I gave to your forefathers; so you will be My people, and I will be your God.29 Moreover, I will save you from all your uncleanness; and I will call for the grain and multiply it, and I will not bring a famine on you. 30 I will multiply the fruit of the tree and the produce of the field, so that you will not receive again the disgrace of famine among the nations. 31 Then you will remember your evil ways and your deeds that were not good, and you will loathe yourselves in your own sight for your iniquities and your abominations</a:t>
            </a:r>
          </a:p>
        </p:txBody>
      </p:sp>
      <p:sp>
        <p:nvSpPr>
          <p:cNvPr id="7" name="Content Placeholder 3">
            <a:extLst>
              <a:ext uri="{FF2B5EF4-FFF2-40B4-BE49-F238E27FC236}">
                <a16:creationId xmlns:a16="http://schemas.microsoft.com/office/drawing/2014/main" id="{B4DFAE29-BF8D-EDAE-153A-974165E352C1}"/>
              </a:ext>
            </a:extLst>
          </p:cNvPr>
          <p:cNvSpPr txBox="1">
            <a:spLocks/>
          </p:cNvSpPr>
          <p:nvPr/>
        </p:nvSpPr>
        <p:spPr>
          <a:xfrm>
            <a:off x="0" y="3490514"/>
            <a:ext cx="2761488" cy="951486"/>
          </a:xfrm>
          <a:prstGeom prst="rect">
            <a:avLst/>
          </a:prstGeom>
          <a:ln>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 new heart</a:t>
            </a:r>
          </a:p>
        </p:txBody>
      </p:sp>
      <p:sp>
        <p:nvSpPr>
          <p:cNvPr id="8" name="Content Placeholder 3">
            <a:extLst>
              <a:ext uri="{FF2B5EF4-FFF2-40B4-BE49-F238E27FC236}">
                <a16:creationId xmlns:a16="http://schemas.microsoft.com/office/drawing/2014/main" id="{C2F5156A-F98D-0C21-AEFF-C39A8134AA3F}"/>
              </a:ext>
            </a:extLst>
          </p:cNvPr>
          <p:cNvSpPr txBox="1">
            <a:spLocks/>
          </p:cNvSpPr>
          <p:nvPr/>
        </p:nvSpPr>
        <p:spPr>
          <a:xfrm>
            <a:off x="0" y="2305182"/>
            <a:ext cx="2761488" cy="951486"/>
          </a:xfrm>
          <a:prstGeom prst="rect">
            <a:avLst/>
          </a:prstGeom>
          <a:ln>
            <a:solidFill>
              <a:schemeClr val="accent4">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Reign of the </a:t>
            </a:r>
          </a:p>
          <a:p>
            <a:pPr marL="0" indent="0" algn="ctr">
              <a:buFont typeface="Arial" panose="020B0604020202020204" pitchFamily="34" charset="0"/>
              <a:buNone/>
            </a:pPr>
            <a:r>
              <a:rPr lang="en-US" sz="2800" dirty="0"/>
              <a:t>Son of David</a:t>
            </a:r>
          </a:p>
        </p:txBody>
      </p:sp>
    </p:spTree>
    <p:extLst>
      <p:ext uri="{BB962C8B-B14F-4D97-AF65-F5344CB8AC3E}">
        <p14:creationId xmlns:p14="http://schemas.microsoft.com/office/powerpoint/2010/main" val="3628332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277</TotalTime>
  <Words>4812</Words>
  <Application>Microsoft Macintosh PowerPoint</Application>
  <PresentationFormat>On-screen Show (16:10)</PresentationFormat>
  <Paragraphs>128</Paragraphs>
  <Slides>76</Slides>
  <Notes>0</Notes>
  <HiddenSlides>54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Jesus and the OT</vt:lpstr>
      <vt:lpstr>Jesus and the OT</vt:lpstr>
      <vt:lpstr>Promises fulfilled  at Pentecost</vt:lpstr>
      <vt:lpstr>Promises of God that  God’s people waited for</vt:lpstr>
      <vt:lpstr>Promises of God that  God’s people waited for</vt:lpstr>
      <vt:lpstr>Promises of God that  God’s people waited for</vt:lpstr>
      <vt:lpstr>Promises of God that  God’s people waited for</vt:lpstr>
      <vt:lpstr>Promises of God that  God’s people waited for</vt:lpstr>
      <vt:lpstr>Promises of God that  God’s people waited for</vt:lpstr>
      <vt:lpstr>Promises of God that  God’s people waited for</vt:lpstr>
      <vt:lpstr>Promises of God that  God’s people waited for</vt:lpstr>
      <vt:lpstr>Promises of God that  God’s people waited for</vt:lpstr>
      <vt:lpstr>Jesus and the OT</vt:lpstr>
      <vt:lpstr>What the 1st saints heard at Pentecost</vt:lpstr>
      <vt:lpstr>What the 1st saints heard at Pentecost</vt:lpstr>
      <vt:lpstr>What the 1st saints heard at Pentecost</vt:lpstr>
      <vt:lpstr>What the 1st saints heard at Pentecost</vt:lpstr>
      <vt:lpstr>What the 1st saints heard at Pentecost</vt:lpstr>
      <vt:lpstr>What the 1st saints heard at Pentecost</vt:lpstr>
      <vt:lpstr>What the 1st saints heard at Pentecost</vt:lpstr>
      <vt:lpstr>What the 1st saints heard at Pentecost</vt:lpstr>
      <vt:lpstr>Questions to consider regarding God’s promises to His saints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the OT</dc:title>
  <dc:creator>Bill Sanchez</dc:creator>
  <cp:lastModifiedBy>Bill Sanchez</cp:lastModifiedBy>
  <cp:revision>2</cp:revision>
  <dcterms:created xsi:type="dcterms:W3CDTF">2022-11-05T18:19:11Z</dcterms:created>
  <dcterms:modified xsi:type="dcterms:W3CDTF">2022-11-05T22:56:36Z</dcterms:modified>
</cp:coreProperties>
</file>