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57" r:id="rId2"/>
    <p:sldId id="258" r:id="rId3"/>
    <p:sldId id="269" r:id="rId4"/>
    <p:sldId id="256" r:id="rId5"/>
    <p:sldId id="260" r:id="rId6"/>
    <p:sldId id="259" r:id="rId7"/>
    <p:sldId id="266" r:id="rId8"/>
    <p:sldId id="272" r:id="rId9"/>
    <p:sldId id="274" r:id="rId10"/>
    <p:sldId id="275" r:id="rId11"/>
    <p:sldId id="264" r:id="rId12"/>
    <p:sldId id="271" r:id="rId13"/>
    <p:sldId id="262" r:id="rId14"/>
    <p:sldId id="276" r:id="rId15"/>
    <p:sldId id="277" r:id="rId16"/>
    <p:sldId id="278" r:id="rId17"/>
    <p:sldId id="279" r:id="rId18"/>
    <p:sldId id="280" r:id="rId1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41"/>
    <p:restoredTop sz="80163"/>
  </p:normalViewPr>
  <p:slideViewPr>
    <p:cSldViewPr snapToGrid="0">
      <p:cViewPr>
        <p:scale>
          <a:sx n="141" d="100"/>
          <a:sy n="141" d="100"/>
        </p:scale>
        <p:origin x="184"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5B65CE-C8EE-3048-BC26-DC809F6C14C9}" type="datetimeFigureOut">
              <a:rPr lang="en-US" smtClean="0"/>
              <a:t>11/26/22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683A01-4255-DC4A-A7A5-94D03AC48ED6}" type="slidenum">
              <a:rPr lang="en-US" smtClean="0"/>
              <a:t>‹#›</a:t>
            </a:fld>
            <a:endParaRPr lang="en-US"/>
          </a:p>
        </p:txBody>
      </p:sp>
    </p:spTree>
    <p:extLst>
      <p:ext uri="{BB962C8B-B14F-4D97-AF65-F5344CB8AC3E}">
        <p14:creationId xmlns:p14="http://schemas.microsoft.com/office/powerpoint/2010/main" val="203599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683A01-4255-DC4A-A7A5-94D03AC48ED6}" type="slidenum">
              <a:rPr lang="en-US" smtClean="0"/>
              <a:t>8</a:t>
            </a:fld>
            <a:endParaRPr lang="en-US"/>
          </a:p>
        </p:txBody>
      </p:sp>
    </p:spTree>
    <p:extLst>
      <p:ext uri="{BB962C8B-B14F-4D97-AF65-F5344CB8AC3E}">
        <p14:creationId xmlns:p14="http://schemas.microsoft.com/office/powerpoint/2010/main" val="1018245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683A01-4255-DC4A-A7A5-94D03AC48ED6}" type="slidenum">
              <a:rPr lang="en-US" smtClean="0"/>
              <a:t>9</a:t>
            </a:fld>
            <a:endParaRPr lang="en-US"/>
          </a:p>
        </p:txBody>
      </p:sp>
    </p:spTree>
    <p:extLst>
      <p:ext uri="{BB962C8B-B14F-4D97-AF65-F5344CB8AC3E}">
        <p14:creationId xmlns:p14="http://schemas.microsoft.com/office/powerpoint/2010/main" val="2274856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683A01-4255-DC4A-A7A5-94D03AC48ED6}" type="slidenum">
              <a:rPr lang="en-US" smtClean="0"/>
              <a:t>10</a:t>
            </a:fld>
            <a:endParaRPr lang="en-US"/>
          </a:p>
        </p:txBody>
      </p:sp>
    </p:spTree>
    <p:extLst>
      <p:ext uri="{BB962C8B-B14F-4D97-AF65-F5344CB8AC3E}">
        <p14:creationId xmlns:p14="http://schemas.microsoft.com/office/powerpoint/2010/main" val="2195528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4dda1946d_4_272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54dda1946d_4_27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4dda1946d_4_272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54dda1946d_4_27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Idolatry </a:t>
            </a:r>
            <a:r>
              <a:rPr lang="en-US"/>
              <a:t>at it’s core, </a:t>
            </a:r>
            <a:r>
              <a:rPr lang="en-US" dirty="0"/>
              <a:t>is the worship of self above all else. And you’ll worship and sacrifice anything that will ultimately let you/your desires be “master.”</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4071447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173FA4-EF9D-864B-926C-1BC59AA42357}" type="datetimeFigureOut">
              <a:rPr lang="en-US" smtClean="0"/>
              <a:t>11/25/22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1224409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173FA4-EF9D-864B-926C-1BC59AA42357}" type="datetimeFigureOut">
              <a:rPr lang="en-US" smtClean="0"/>
              <a:t>11/25/22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409010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173FA4-EF9D-864B-926C-1BC59AA42357}" type="datetimeFigureOut">
              <a:rPr lang="en-US" smtClean="0"/>
              <a:t>11/25/22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404758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173FA4-EF9D-864B-926C-1BC59AA42357}" type="datetimeFigureOut">
              <a:rPr lang="en-US" smtClean="0"/>
              <a:t>11/25/22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235027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173FA4-EF9D-864B-926C-1BC59AA42357}" type="datetimeFigureOut">
              <a:rPr lang="en-US" smtClean="0"/>
              <a:t>11/25/22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386984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173FA4-EF9D-864B-926C-1BC59AA42357}" type="datetimeFigureOut">
              <a:rPr lang="en-US" smtClean="0"/>
              <a:t>11/25/22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2279522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173FA4-EF9D-864B-926C-1BC59AA42357}" type="datetimeFigureOut">
              <a:rPr lang="en-US" smtClean="0"/>
              <a:t>11/25/22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144592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173FA4-EF9D-864B-926C-1BC59AA42357}" type="datetimeFigureOut">
              <a:rPr lang="en-US" smtClean="0"/>
              <a:t>11/25/22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3531303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73FA4-EF9D-864B-926C-1BC59AA42357}" type="datetimeFigureOut">
              <a:rPr lang="en-US" smtClean="0"/>
              <a:t>11/25/22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286737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3173FA4-EF9D-864B-926C-1BC59AA42357}" type="datetimeFigureOut">
              <a:rPr lang="en-US" smtClean="0"/>
              <a:t>11/25/22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62714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3173FA4-EF9D-864B-926C-1BC59AA42357}" type="datetimeFigureOut">
              <a:rPr lang="en-US" smtClean="0"/>
              <a:t>11/25/22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F3A9-A05A-C642-AEAE-AB5F3094D881}" type="slidenum">
              <a:rPr lang="en-US" smtClean="0"/>
              <a:t>‹#›</a:t>
            </a:fld>
            <a:endParaRPr lang="en-US"/>
          </a:p>
        </p:txBody>
      </p:sp>
    </p:spTree>
    <p:extLst>
      <p:ext uri="{BB962C8B-B14F-4D97-AF65-F5344CB8AC3E}">
        <p14:creationId xmlns:p14="http://schemas.microsoft.com/office/powerpoint/2010/main" val="413045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23173FA4-EF9D-864B-926C-1BC59AA42357}" type="datetimeFigureOut">
              <a:rPr lang="en-US" smtClean="0"/>
              <a:t>11/25/22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B3CF3A9-A05A-C642-AEAE-AB5F3094D881}" type="slidenum">
              <a:rPr lang="en-US" smtClean="0"/>
              <a:t>‹#›</a:t>
            </a:fld>
            <a:endParaRPr lang="en-US"/>
          </a:p>
        </p:txBody>
      </p:sp>
    </p:spTree>
    <p:extLst>
      <p:ext uri="{BB962C8B-B14F-4D97-AF65-F5344CB8AC3E}">
        <p14:creationId xmlns:p14="http://schemas.microsoft.com/office/powerpoint/2010/main" val="314102188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BD39C-0A02-C703-41B3-7C9A65BE9518}"/>
              </a:ext>
            </a:extLst>
          </p:cNvPr>
          <p:cNvSpPr>
            <a:spLocks noGrp="1"/>
          </p:cNvSpPr>
          <p:nvPr>
            <p:ph type="title"/>
          </p:nvPr>
        </p:nvSpPr>
        <p:spPr/>
        <p:txBody>
          <a:bodyPr/>
          <a:lstStyle/>
          <a:p>
            <a:pPr algn="ctr"/>
            <a:r>
              <a:rPr lang="en-US" dirty="0"/>
              <a:t>The Ephesians and idolatry</a:t>
            </a:r>
          </a:p>
        </p:txBody>
      </p:sp>
      <p:sp>
        <p:nvSpPr>
          <p:cNvPr id="3" name="Content Placeholder 2">
            <a:extLst>
              <a:ext uri="{FF2B5EF4-FFF2-40B4-BE49-F238E27FC236}">
                <a16:creationId xmlns:a16="http://schemas.microsoft.com/office/drawing/2014/main" id="{A390125E-8723-5A19-05C1-31E9CE436C8B}"/>
              </a:ext>
            </a:extLst>
          </p:cNvPr>
          <p:cNvSpPr>
            <a:spLocks noGrp="1"/>
          </p:cNvSpPr>
          <p:nvPr>
            <p:ph idx="1"/>
          </p:nvPr>
        </p:nvSpPr>
        <p:spPr/>
        <p:txBody>
          <a:bodyPr anchor="ctr">
            <a:normAutofit/>
          </a:bodyPr>
          <a:lstStyle/>
          <a:p>
            <a:pPr marL="0" indent="0" algn="ctr">
              <a:buNone/>
            </a:pPr>
            <a:r>
              <a:rPr lang="en-US" sz="2800" dirty="0"/>
              <a:t> Acts 19:18 Many also of those who had believed kept coming, confessing and </a:t>
            </a:r>
            <a:r>
              <a:rPr lang="en-US" sz="2800" dirty="0">
                <a:solidFill>
                  <a:srgbClr val="FF0000"/>
                </a:solidFill>
              </a:rPr>
              <a:t>disclosing their practices</a:t>
            </a:r>
            <a:r>
              <a:rPr lang="en-US" sz="2800" dirty="0"/>
              <a:t>. 19 And many of those who practiced magic brought their books together and began burning them in the sight of everyone; and they counted up the price of them and found it fifty thousand pieces of silver. 20 So the word of the Lord was growing mightily and prevailing.</a:t>
            </a:r>
          </a:p>
        </p:txBody>
      </p:sp>
    </p:spTree>
    <p:extLst>
      <p:ext uri="{BB962C8B-B14F-4D97-AF65-F5344CB8AC3E}">
        <p14:creationId xmlns:p14="http://schemas.microsoft.com/office/powerpoint/2010/main" val="27863201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00AC-3DAC-83CB-8A97-838C881DC857}"/>
              </a:ext>
            </a:extLst>
          </p:cNvPr>
          <p:cNvSpPr>
            <a:spLocks noGrp="1"/>
          </p:cNvSpPr>
          <p:nvPr>
            <p:ph type="title"/>
          </p:nvPr>
        </p:nvSpPr>
        <p:spPr>
          <a:xfrm>
            <a:off x="628650" y="15213"/>
            <a:ext cx="7886700" cy="780669"/>
          </a:xfrm>
        </p:spPr>
        <p:txBody>
          <a:bodyPr/>
          <a:lstStyle/>
          <a:p>
            <a:pPr algn="ctr"/>
            <a:r>
              <a:rPr lang="en-US" dirty="0"/>
              <a:t>The appeal of idolatry (then and now)</a:t>
            </a:r>
          </a:p>
        </p:txBody>
      </p:sp>
      <p:sp>
        <p:nvSpPr>
          <p:cNvPr id="3" name="Content Placeholder 2">
            <a:extLst>
              <a:ext uri="{FF2B5EF4-FFF2-40B4-BE49-F238E27FC236}">
                <a16:creationId xmlns:a16="http://schemas.microsoft.com/office/drawing/2014/main" id="{C3C314D8-C17B-64DE-5154-F7D4CEE930DB}"/>
              </a:ext>
            </a:extLst>
          </p:cNvPr>
          <p:cNvSpPr>
            <a:spLocks noGrp="1"/>
          </p:cNvSpPr>
          <p:nvPr>
            <p:ph sz="half" idx="1"/>
          </p:nvPr>
        </p:nvSpPr>
        <p:spPr>
          <a:xfrm>
            <a:off x="0" y="795882"/>
            <a:ext cx="3114392" cy="780669"/>
          </a:xfrm>
          <a:ln>
            <a:solidFill>
              <a:schemeClr val="accent2">
                <a:lumMod val="75000"/>
              </a:schemeClr>
            </a:solidFill>
          </a:ln>
        </p:spPr>
        <p:txBody>
          <a:bodyPr anchor="ctr">
            <a:noAutofit/>
          </a:bodyPr>
          <a:lstStyle/>
          <a:p>
            <a:pPr marL="0" indent="0" algn="ctr">
              <a:buNone/>
            </a:pPr>
            <a:r>
              <a:rPr lang="en-US" dirty="0"/>
              <a:t>People want to worship something palpable. </a:t>
            </a:r>
          </a:p>
        </p:txBody>
      </p:sp>
      <p:sp>
        <p:nvSpPr>
          <p:cNvPr id="4" name="Content Placeholder 3">
            <a:extLst>
              <a:ext uri="{FF2B5EF4-FFF2-40B4-BE49-F238E27FC236}">
                <a16:creationId xmlns:a16="http://schemas.microsoft.com/office/drawing/2014/main" id="{90EA2261-0DD3-1791-92EA-A18993F833AA}"/>
              </a:ext>
            </a:extLst>
          </p:cNvPr>
          <p:cNvSpPr>
            <a:spLocks noGrp="1"/>
          </p:cNvSpPr>
          <p:nvPr>
            <p:ph sz="half" idx="2"/>
          </p:nvPr>
        </p:nvSpPr>
        <p:spPr>
          <a:xfrm>
            <a:off x="628649" y="1576551"/>
            <a:ext cx="7886699" cy="4123236"/>
          </a:xfrm>
        </p:spPr>
        <p:txBody>
          <a:bodyPr anchor="ctr">
            <a:normAutofit fontScale="92500" lnSpcReduction="20000"/>
          </a:bodyPr>
          <a:lstStyle/>
          <a:p>
            <a:pPr marL="0" indent="0" algn="ctr">
              <a:buNone/>
            </a:pPr>
            <a:r>
              <a:rPr lang="en-US" sz="2400" dirty="0">
                <a:latin typeface="Calibri" panose="020F0502020204030204" pitchFamily="34" charset="0"/>
                <a:cs typeface="Calibri" panose="020F0502020204030204" pitchFamily="34" charset="0"/>
              </a:rPr>
              <a:t>Exodus 32:</a:t>
            </a:r>
            <a:r>
              <a:rPr lang="en-US" sz="2400" b="0" i="0" dirty="0">
                <a:effectLst/>
                <a:latin typeface="Calibri" panose="020F0502020204030204" pitchFamily="34" charset="0"/>
                <a:cs typeface="Calibri" panose="020F0502020204030204" pitchFamily="34" charset="0"/>
              </a:rPr>
              <a:t>4 He took this from their hand, and fashioned it with a graving tool and made it into a molten calf; and they said, “</a:t>
            </a:r>
            <a:r>
              <a:rPr lang="en-US" sz="2400" b="0" i="0" dirty="0">
                <a:solidFill>
                  <a:srgbClr val="FFFF00"/>
                </a:solidFill>
                <a:effectLst/>
                <a:latin typeface="Calibri" panose="020F0502020204030204" pitchFamily="34" charset="0"/>
                <a:cs typeface="Calibri" panose="020F0502020204030204" pitchFamily="34" charset="0"/>
              </a:rPr>
              <a:t>This is your god, O Israel, who brought you up from the land of Egypt</a:t>
            </a:r>
            <a:r>
              <a:rPr lang="en-US" sz="2400" b="0" i="0" dirty="0">
                <a:effectLst/>
                <a:latin typeface="Calibri" panose="020F0502020204030204" pitchFamily="34" charset="0"/>
                <a:cs typeface="Calibri" panose="020F0502020204030204" pitchFamily="34" charset="0"/>
              </a:rPr>
              <a:t>.” 5 Now when Aaron saw this, he built an altar before it; and Aaron made a proclamation and said, “</a:t>
            </a:r>
            <a:r>
              <a:rPr lang="en-US" sz="2400" b="0" i="0" dirty="0">
                <a:solidFill>
                  <a:srgbClr val="FFFF00"/>
                </a:solidFill>
                <a:effectLst/>
                <a:latin typeface="Calibri" panose="020F0502020204030204" pitchFamily="34" charset="0"/>
                <a:cs typeface="Calibri" panose="020F0502020204030204" pitchFamily="34" charset="0"/>
              </a:rPr>
              <a:t>Tomorrow shall be a feast to the LORD</a:t>
            </a:r>
            <a:r>
              <a:rPr lang="en-US" sz="2400" b="0" i="0" dirty="0">
                <a:effectLst/>
                <a:latin typeface="Calibri" panose="020F0502020204030204" pitchFamily="34" charset="0"/>
                <a:cs typeface="Calibri" panose="020F0502020204030204" pitchFamily="34" charset="0"/>
              </a:rPr>
              <a:t>.” 6 So the next day they rose early and </a:t>
            </a:r>
            <a:r>
              <a:rPr lang="en-US" sz="2400" b="0" i="0" dirty="0">
                <a:solidFill>
                  <a:srgbClr val="FFFF00"/>
                </a:solidFill>
                <a:effectLst/>
                <a:latin typeface="Calibri" panose="020F0502020204030204" pitchFamily="34" charset="0"/>
                <a:cs typeface="Calibri" panose="020F0502020204030204" pitchFamily="34" charset="0"/>
              </a:rPr>
              <a:t>offered burnt offerings</a:t>
            </a:r>
            <a:r>
              <a:rPr lang="en-US" sz="2400" b="0" i="0" dirty="0">
                <a:effectLst/>
                <a:latin typeface="Calibri" panose="020F0502020204030204" pitchFamily="34" charset="0"/>
                <a:cs typeface="Calibri" panose="020F0502020204030204" pitchFamily="34" charset="0"/>
              </a:rPr>
              <a:t>, and brought </a:t>
            </a:r>
            <a:r>
              <a:rPr lang="en-US" sz="2400" b="0" i="0" dirty="0">
                <a:solidFill>
                  <a:srgbClr val="FFFF00"/>
                </a:solidFill>
                <a:effectLst/>
                <a:latin typeface="Calibri" panose="020F0502020204030204" pitchFamily="34" charset="0"/>
                <a:cs typeface="Calibri" panose="020F0502020204030204" pitchFamily="34" charset="0"/>
              </a:rPr>
              <a:t>peace offerings</a:t>
            </a:r>
            <a:r>
              <a:rPr lang="en-US" sz="2400" b="0" i="0" dirty="0">
                <a:effectLst/>
                <a:latin typeface="Calibri" panose="020F0502020204030204" pitchFamily="34" charset="0"/>
                <a:cs typeface="Calibri" panose="020F0502020204030204" pitchFamily="34" charset="0"/>
              </a:rPr>
              <a:t>; and the </a:t>
            </a:r>
            <a:r>
              <a:rPr lang="en-US" sz="2400" b="0" i="0" dirty="0">
                <a:solidFill>
                  <a:srgbClr val="FFFF00"/>
                </a:solidFill>
                <a:effectLst/>
                <a:latin typeface="Calibri" panose="020F0502020204030204" pitchFamily="34" charset="0"/>
                <a:cs typeface="Calibri" panose="020F0502020204030204" pitchFamily="34" charset="0"/>
              </a:rPr>
              <a:t>people sat down to eat and to drink, and rose up to play</a:t>
            </a:r>
            <a:r>
              <a:rPr lang="en-US" sz="2400" b="0" i="0" dirty="0">
                <a:effectLst/>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p>
            <a:pPr marL="0" indent="0" algn="ctr">
              <a:buNone/>
            </a:pPr>
            <a:r>
              <a:rPr lang="en-US" sz="2400" b="0" i="0" dirty="0">
                <a:effectLst/>
                <a:latin typeface="Calibri" panose="020F0502020204030204" pitchFamily="34" charset="0"/>
                <a:cs typeface="Calibri" panose="020F0502020204030204" pitchFamily="34" charset="0"/>
              </a:rPr>
              <a:t>Habakkuk 2:18 </a:t>
            </a:r>
            <a:r>
              <a:rPr lang="en-US" sz="2400" dirty="0">
                <a:effectLst/>
                <a:latin typeface="Calibri" panose="020F0502020204030204" pitchFamily="34" charset="0"/>
                <a:cs typeface="Calibri" panose="020F0502020204030204" pitchFamily="34" charset="0"/>
              </a:rPr>
              <a:t>“What profit is the idol when its maker has carved it, </a:t>
            </a:r>
            <a:r>
              <a:rPr lang="en-US" sz="2400" i="1" dirty="0">
                <a:effectLst/>
                <a:latin typeface="Calibri" panose="020F0502020204030204" pitchFamily="34" charset="0"/>
                <a:cs typeface="Calibri" panose="020F0502020204030204" pitchFamily="34" charset="0"/>
              </a:rPr>
              <a:t>Or</a:t>
            </a:r>
            <a:r>
              <a:rPr lang="en-US" sz="2400" dirty="0">
                <a:effectLst/>
                <a:latin typeface="Calibri" panose="020F0502020204030204" pitchFamily="34" charset="0"/>
                <a:cs typeface="Calibri" panose="020F0502020204030204" pitchFamily="34" charset="0"/>
              </a:rPr>
              <a:t> an image, a teacher of falsehood? For </a:t>
            </a:r>
            <a:r>
              <a:rPr lang="en-US" sz="2400" i="1" dirty="0">
                <a:effectLst/>
                <a:latin typeface="Calibri" panose="020F0502020204030204" pitchFamily="34" charset="0"/>
                <a:cs typeface="Calibri" panose="020F0502020204030204" pitchFamily="34" charset="0"/>
              </a:rPr>
              <a:t>its</a:t>
            </a:r>
            <a:r>
              <a:rPr lang="en-US" sz="2400" dirty="0">
                <a:effectLst/>
                <a:latin typeface="Calibri" panose="020F0502020204030204" pitchFamily="34" charset="0"/>
                <a:cs typeface="Calibri" panose="020F0502020204030204" pitchFamily="34" charset="0"/>
              </a:rPr>
              <a:t> maker trusts in his </a:t>
            </a:r>
            <a:r>
              <a:rPr lang="en-US" sz="2400" i="1" dirty="0">
                <a:effectLst/>
                <a:latin typeface="Calibri" panose="020F0502020204030204" pitchFamily="34" charset="0"/>
                <a:cs typeface="Calibri" panose="020F0502020204030204" pitchFamily="34" charset="0"/>
              </a:rPr>
              <a:t>own</a:t>
            </a:r>
            <a:r>
              <a:rPr lang="en-US" sz="2400" dirty="0">
                <a:effectLst/>
                <a:latin typeface="Calibri" panose="020F0502020204030204" pitchFamily="34" charset="0"/>
                <a:cs typeface="Calibri" panose="020F0502020204030204" pitchFamily="34" charset="0"/>
              </a:rPr>
              <a:t> handiwork When he fashions speechless idols. </a:t>
            </a:r>
            <a:r>
              <a:rPr lang="en-US" sz="2400" b="0" i="0" dirty="0">
                <a:effectLst/>
                <a:latin typeface="Calibri" panose="020F0502020204030204" pitchFamily="34" charset="0"/>
                <a:cs typeface="Calibri" panose="020F0502020204030204" pitchFamily="34" charset="0"/>
              </a:rPr>
              <a:t>19 </a:t>
            </a:r>
            <a:r>
              <a:rPr lang="en-US" sz="2400" dirty="0">
                <a:effectLst/>
                <a:latin typeface="Calibri" panose="020F0502020204030204" pitchFamily="34" charset="0"/>
                <a:cs typeface="Calibri" panose="020F0502020204030204" pitchFamily="34" charset="0"/>
              </a:rPr>
              <a:t>“Woe to him who says to a </a:t>
            </a:r>
            <a:r>
              <a:rPr lang="en-US" sz="2400" i="1" dirty="0">
                <a:effectLst/>
                <a:latin typeface="Calibri" panose="020F0502020204030204" pitchFamily="34" charset="0"/>
                <a:cs typeface="Calibri" panose="020F0502020204030204" pitchFamily="34" charset="0"/>
              </a:rPr>
              <a:t>piece of</a:t>
            </a:r>
            <a:r>
              <a:rPr lang="en-US" sz="2400" dirty="0">
                <a:effectLst/>
                <a:latin typeface="Calibri" panose="020F0502020204030204" pitchFamily="34" charset="0"/>
                <a:cs typeface="Calibri" panose="020F0502020204030204" pitchFamily="34" charset="0"/>
              </a:rPr>
              <a:t> wood, ‘Awake!’ To a mute stone, ‘Arise!’ </a:t>
            </a:r>
            <a:r>
              <a:rPr lang="en-US" sz="2400" i="1" dirty="0">
                <a:solidFill>
                  <a:srgbClr val="FFFF00"/>
                </a:solidFill>
                <a:effectLst/>
                <a:latin typeface="Calibri" panose="020F0502020204030204" pitchFamily="34" charset="0"/>
                <a:cs typeface="Calibri" panose="020F0502020204030204" pitchFamily="34" charset="0"/>
              </a:rPr>
              <a:t>And</a:t>
            </a:r>
            <a:r>
              <a:rPr lang="en-US" sz="2400" dirty="0">
                <a:solidFill>
                  <a:srgbClr val="FFFF00"/>
                </a:solidFill>
                <a:effectLst/>
                <a:latin typeface="Calibri" panose="020F0502020204030204" pitchFamily="34" charset="0"/>
                <a:cs typeface="Calibri" panose="020F0502020204030204" pitchFamily="34" charset="0"/>
              </a:rPr>
              <a:t> that is </a:t>
            </a:r>
            <a:r>
              <a:rPr lang="en-US" sz="2400" i="1" dirty="0">
                <a:solidFill>
                  <a:srgbClr val="FFFF00"/>
                </a:solidFill>
                <a:effectLst/>
                <a:latin typeface="Calibri" panose="020F0502020204030204" pitchFamily="34" charset="0"/>
                <a:cs typeface="Calibri" panose="020F0502020204030204" pitchFamily="34" charset="0"/>
              </a:rPr>
              <a:t>your</a:t>
            </a:r>
            <a:r>
              <a:rPr lang="en-US" sz="2400" dirty="0">
                <a:solidFill>
                  <a:srgbClr val="FFFF00"/>
                </a:solidFill>
                <a:effectLst/>
                <a:latin typeface="Calibri" panose="020F0502020204030204" pitchFamily="34" charset="0"/>
                <a:cs typeface="Calibri" panose="020F0502020204030204" pitchFamily="34" charset="0"/>
              </a:rPr>
              <a:t> teacher</a:t>
            </a:r>
            <a:r>
              <a:rPr lang="en-US" sz="2400" dirty="0">
                <a:effectLst/>
                <a:latin typeface="Calibri" panose="020F0502020204030204" pitchFamily="34" charset="0"/>
                <a:cs typeface="Calibri" panose="020F0502020204030204" pitchFamily="34" charset="0"/>
              </a:rPr>
              <a:t>? Behold, it is overlaid with gold and silver, And there is no breath at all inside it.</a:t>
            </a:r>
          </a:p>
        </p:txBody>
      </p:sp>
      <p:sp>
        <p:nvSpPr>
          <p:cNvPr id="5" name="Content Placeholder 2">
            <a:extLst>
              <a:ext uri="{FF2B5EF4-FFF2-40B4-BE49-F238E27FC236}">
                <a16:creationId xmlns:a16="http://schemas.microsoft.com/office/drawing/2014/main" id="{08827A98-AB10-B391-AB79-90CCFBFC4503}"/>
              </a:ext>
            </a:extLst>
          </p:cNvPr>
          <p:cNvSpPr txBox="1">
            <a:spLocks/>
          </p:cNvSpPr>
          <p:nvPr/>
        </p:nvSpPr>
        <p:spPr>
          <a:xfrm>
            <a:off x="3114392" y="795882"/>
            <a:ext cx="2915216" cy="780669"/>
          </a:xfrm>
          <a:prstGeom prst="rect">
            <a:avLst/>
          </a:prstGeom>
          <a:ln>
            <a:solidFill>
              <a:schemeClr val="accent2">
                <a:lumMod val="75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There is no ONE God that you must serve. </a:t>
            </a:r>
          </a:p>
        </p:txBody>
      </p:sp>
      <p:sp>
        <p:nvSpPr>
          <p:cNvPr id="6" name="Content Placeholder 2">
            <a:extLst>
              <a:ext uri="{FF2B5EF4-FFF2-40B4-BE49-F238E27FC236}">
                <a16:creationId xmlns:a16="http://schemas.microsoft.com/office/drawing/2014/main" id="{A888B24E-8B06-DA4E-2326-3979A2271A8B}"/>
              </a:ext>
            </a:extLst>
          </p:cNvPr>
          <p:cNvSpPr txBox="1">
            <a:spLocks/>
          </p:cNvSpPr>
          <p:nvPr/>
        </p:nvSpPr>
        <p:spPr>
          <a:xfrm>
            <a:off x="6029608" y="795882"/>
            <a:ext cx="3114392" cy="780669"/>
          </a:xfrm>
          <a:prstGeom prst="rect">
            <a:avLst/>
          </a:prstGeom>
          <a:ln>
            <a:solidFill>
              <a:schemeClr val="accent2">
                <a:lumMod val="75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Provision of direction and a “higher” call. </a:t>
            </a:r>
          </a:p>
        </p:txBody>
      </p:sp>
    </p:spTree>
    <p:extLst>
      <p:ext uri="{BB962C8B-B14F-4D97-AF65-F5344CB8AC3E}">
        <p14:creationId xmlns:p14="http://schemas.microsoft.com/office/powerpoint/2010/main" val="3639962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1" name="Google Shape;151;p31"/>
          <p:cNvSpPr/>
          <p:nvPr/>
        </p:nvSpPr>
        <p:spPr>
          <a:xfrm>
            <a:off x="2413350" y="56434"/>
            <a:ext cx="4083900" cy="952625"/>
          </a:xfrm>
          <a:prstGeom prst="rect">
            <a:avLst/>
          </a:prstGeom>
          <a:noFill/>
          <a:ln w="9525" cap="flat" cmpd="sng">
            <a:solidFill>
              <a:schemeClr val="lt1"/>
            </a:solidFill>
            <a:prstDash val="solid"/>
            <a:miter lim="800000"/>
            <a:headEnd type="none" w="sm" len="sm"/>
            <a:tailEnd type="none" w="sm" len="sm"/>
          </a:ln>
        </p:spPr>
        <p:txBody>
          <a:bodyPr spcFirstLastPara="1" wrap="square" lIns="90000" tIns="45700" rIns="90000" bIns="45700" anchor="ctr" anchorCtr="0">
            <a:noAutofit/>
          </a:bodyPr>
          <a:lstStyle/>
          <a:p>
            <a:pPr algn="ctr"/>
            <a:r>
              <a:rPr lang="en-US" sz="3200" dirty="0"/>
              <a:t>Guard yourselves </a:t>
            </a:r>
            <a:r>
              <a:rPr lang="en-US" sz="3200" b="1" dirty="0">
                <a:solidFill>
                  <a:srgbClr val="FFFF00"/>
                </a:solidFill>
              </a:rPr>
              <a:t>from idols</a:t>
            </a:r>
            <a:endParaRPr sz="1600" dirty="0">
              <a:solidFill>
                <a:schemeClr val="lt1"/>
              </a:solidFill>
              <a:latin typeface="Playfair Display"/>
              <a:ea typeface="Playfair Display"/>
              <a:cs typeface="Playfair Display"/>
              <a:sym typeface="Playfair Display"/>
            </a:endParaRPr>
          </a:p>
        </p:txBody>
      </p:sp>
      <p:sp>
        <p:nvSpPr>
          <p:cNvPr id="152" name="Google Shape;152;p31"/>
          <p:cNvSpPr/>
          <p:nvPr/>
        </p:nvSpPr>
        <p:spPr>
          <a:xfrm>
            <a:off x="596525" y="2837503"/>
            <a:ext cx="2446949" cy="2766641"/>
          </a:xfrm>
          <a:prstGeom prst="rect">
            <a:avLst/>
          </a:prstGeom>
          <a:noFill/>
          <a:ln>
            <a:noFill/>
          </a:ln>
        </p:spPr>
        <p:txBody>
          <a:bodyPr spcFirstLastPara="1" wrap="square" lIns="90000" tIns="18000" rIns="90000" bIns="18000" anchor="t" anchorCtr="0">
            <a:noAutofit/>
          </a:bodyPr>
          <a:lstStyle/>
          <a:p>
            <a:pPr marL="171450" indent="-171450">
              <a:buFont typeface="Arial" panose="020B0604020202020204" pitchFamily="34" charset="0"/>
              <a:buChar char="•"/>
            </a:pPr>
            <a:r>
              <a:rPr lang="en" sz="1600" dirty="0">
                <a:solidFill>
                  <a:schemeClr val="lt1"/>
                </a:solidFill>
                <a:ea typeface="Arimo"/>
                <a:cs typeface="Arimo"/>
                <a:sym typeface="Arimo"/>
              </a:rPr>
              <a:t>Do I believe that it’s okay to worship God however one sees fit?</a:t>
            </a:r>
          </a:p>
          <a:p>
            <a:pPr marL="171450" indent="-171450">
              <a:buFont typeface="Arial" panose="020B0604020202020204" pitchFamily="34" charset="0"/>
              <a:buChar char="•"/>
            </a:pPr>
            <a:r>
              <a:rPr lang="en" sz="1600" dirty="0">
                <a:solidFill>
                  <a:schemeClr val="lt1"/>
                </a:solidFill>
                <a:ea typeface="Arimo"/>
                <a:cs typeface="Arimo"/>
                <a:sym typeface="Arimo"/>
              </a:rPr>
              <a:t>Do I truly believe that Jesus is the Way, Truth, and Life and that there’s no other road to the Father but Him?</a:t>
            </a:r>
          </a:p>
          <a:p>
            <a:pPr marL="171450" indent="-171450">
              <a:buFont typeface="Arial" panose="020B0604020202020204" pitchFamily="34" charset="0"/>
              <a:buChar char="•"/>
            </a:pPr>
            <a:r>
              <a:rPr lang="en" sz="1600" dirty="0">
                <a:solidFill>
                  <a:schemeClr val="lt1"/>
                </a:solidFill>
                <a:ea typeface="Arimo"/>
                <a:cs typeface="Arimo"/>
                <a:sym typeface="Arimo"/>
              </a:rPr>
              <a:t>Am I willing to be a “prophet” and stand up against false teachers?</a:t>
            </a:r>
          </a:p>
          <a:p>
            <a:pPr marL="171450" indent="-171450">
              <a:buFont typeface="Arial" panose="020B0604020202020204" pitchFamily="34" charset="0"/>
              <a:buChar char="•"/>
            </a:pPr>
            <a:endParaRPr sz="1600" dirty="0">
              <a:solidFill>
                <a:schemeClr val="lt1"/>
              </a:solidFill>
              <a:ea typeface="Arimo"/>
              <a:cs typeface="Arimo"/>
              <a:sym typeface="Arimo"/>
            </a:endParaRPr>
          </a:p>
        </p:txBody>
      </p:sp>
      <p:sp>
        <p:nvSpPr>
          <p:cNvPr id="160" name="Google Shape;160;p31"/>
          <p:cNvSpPr/>
          <p:nvPr/>
        </p:nvSpPr>
        <p:spPr>
          <a:xfrm>
            <a:off x="596525" y="1703519"/>
            <a:ext cx="2472300" cy="952625"/>
          </a:xfrm>
          <a:prstGeom prst="rect">
            <a:avLst/>
          </a:prstGeom>
          <a:noFill/>
          <a:ln w="9525" cap="flat" cmpd="sng">
            <a:solidFill>
              <a:schemeClr val="lt1"/>
            </a:solidFill>
            <a:prstDash val="solid"/>
            <a:miter lim="800000"/>
            <a:headEnd type="none" w="sm" len="sm"/>
            <a:tailEnd type="none" w="sm" len="sm"/>
          </a:ln>
        </p:spPr>
        <p:txBody>
          <a:bodyPr spcFirstLastPara="1" wrap="square" lIns="90000" tIns="18000" rIns="90000" bIns="18000" anchor="ctr" anchorCtr="0">
            <a:noAutofit/>
          </a:bodyPr>
          <a:lstStyle/>
          <a:p>
            <a:pPr algn="ctr"/>
            <a:r>
              <a:rPr lang="en-US" sz="2000" dirty="0"/>
              <a:t>The idol of </a:t>
            </a:r>
          </a:p>
          <a:p>
            <a:pPr algn="ctr"/>
            <a:r>
              <a:rPr lang="en-US" sz="2000" dirty="0"/>
              <a:t>spiritual tolerance</a:t>
            </a:r>
            <a:endParaRPr sz="2000" dirty="0">
              <a:solidFill>
                <a:schemeClr val="lt1"/>
              </a:solidFill>
              <a:latin typeface="Playfair Display"/>
              <a:ea typeface="Playfair Display"/>
              <a:cs typeface="Playfair Display"/>
              <a:sym typeface="Playfair Display"/>
            </a:endParaRPr>
          </a:p>
        </p:txBody>
      </p:sp>
      <p:sp>
        <p:nvSpPr>
          <p:cNvPr id="161" name="Google Shape;161;p31"/>
          <p:cNvSpPr/>
          <p:nvPr/>
        </p:nvSpPr>
        <p:spPr>
          <a:xfrm>
            <a:off x="3219150" y="1703518"/>
            <a:ext cx="2472300" cy="952626"/>
          </a:xfrm>
          <a:prstGeom prst="rect">
            <a:avLst/>
          </a:prstGeom>
          <a:noFill/>
          <a:ln w="9525" cap="flat" cmpd="sng">
            <a:solidFill>
              <a:schemeClr val="lt1"/>
            </a:solidFill>
            <a:prstDash val="solid"/>
            <a:miter lim="800000"/>
            <a:headEnd type="none" w="sm" len="sm"/>
            <a:tailEnd type="none" w="sm" len="sm"/>
          </a:ln>
        </p:spPr>
        <p:txBody>
          <a:bodyPr spcFirstLastPara="1" wrap="square" lIns="90000" tIns="18000" rIns="90000" bIns="18000" anchor="ctr" anchorCtr="0">
            <a:noAutofit/>
          </a:bodyPr>
          <a:lstStyle/>
          <a:p>
            <a:pPr algn="ctr"/>
            <a:r>
              <a:rPr lang="en-US" sz="2000" dirty="0"/>
              <a:t>The idol of the material world</a:t>
            </a:r>
          </a:p>
        </p:txBody>
      </p:sp>
      <p:sp>
        <p:nvSpPr>
          <p:cNvPr id="162" name="Google Shape;162;p31"/>
          <p:cNvSpPr/>
          <p:nvPr/>
        </p:nvSpPr>
        <p:spPr>
          <a:xfrm>
            <a:off x="5841775" y="1703518"/>
            <a:ext cx="2472300" cy="952626"/>
          </a:xfrm>
          <a:prstGeom prst="rect">
            <a:avLst/>
          </a:prstGeom>
          <a:noFill/>
          <a:ln w="9525" cap="flat" cmpd="sng">
            <a:solidFill>
              <a:schemeClr val="lt1"/>
            </a:solidFill>
            <a:prstDash val="solid"/>
            <a:miter lim="800000"/>
            <a:headEnd type="none" w="sm" len="sm"/>
            <a:tailEnd type="none" w="sm" len="sm"/>
          </a:ln>
        </p:spPr>
        <p:txBody>
          <a:bodyPr spcFirstLastPara="1" wrap="square" lIns="90000" tIns="18000" rIns="90000" bIns="18000" anchor="ctr" anchorCtr="0">
            <a:noAutofit/>
          </a:bodyPr>
          <a:lstStyle/>
          <a:p>
            <a:pPr algn="ctr"/>
            <a:r>
              <a:rPr lang="en-US" sz="2000" dirty="0"/>
              <a:t>The idol that requires you to sacrifice </a:t>
            </a:r>
          </a:p>
          <a:p>
            <a:pPr algn="ctr"/>
            <a:r>
              <a:rPr lang="en-US" sz="2000" dirty="0"/>
              <a:t>your children </a:t>
            </a:r>
          </a:p>
        </p:txBody>
      </p:sp>
      <p:cxnSp>
        <p:nvCxnSpPr>
          <p:cNvPr id="165" name="Google Shape;165;p31"/>
          <p:cNvCxnSpPr>
            <a:cxnSpLocks/>
            <a:stCxn id="151" idx="1"/>
            <a:endCxn id="160" idx="0"/>
          </p:cNvCxnSpPr>
          <p:nvPr/>
        </p:nvCxnSpPr>
        <p:spPr>
          <a:xfrm rot="10800000" flipV="1">
            <a:off x="1832676" y="532747"/>
            <a:ext cx="580675" cy="1170772"/>
          </a:xfrm>
          <a:prstGeom prst="bentConnector2">
            <a:avLst/>
          </a:prstGeom>
          <a:noFill/>
          <a:ln w="9525" cap="flat" cmpd="sng">
            <a:solidFill>
              <a:schemeClr val="lt1"/>
            </a:solidFill>
            <a:prstDash val="solid"/>
            <a:round/>
            <a:headEnd type="none" w="med" len="med"/>
            <a:tailEnd type="none" w="med" len="med"/>
          </a:ln>
        </p:spPr>
      </p:cxnSp>
      <p:cxnSp>
        <p:nvCxnSpPr>
          <p:cNvPr id="166" name="Google Shape;166;p31"/>
          <p:cNvCxnSpPr>
            <a:cxnSpLocks/>
            <a:stCxn id="151" idx="3"/>
            <a:endCxn id="162" idx="0"/>
          </p:cNvCxnSpPr>
          <p:nvPr/>
        </p:nvCxnSpPr>
        <p:spPr>
          <a:xfrm>
            <a:off x="6497250" y="532747"/>
            <a:ext cx="580675" cy="1170771"/>
          </a:xfrm>
          <a:prstGeom prst="bentConnector2">
            <a:avLst/>
          </a:prstGeom>
          <a:noFill/>
          <a:ln w="9525" cap="flat" cmpd="sng">
            <a:solidFill>
              <a:schemeClr val="lt1"/>
            </a:solidFill>
            <a:prstDash val="solid"/>
            <a:round/>
            <a:headEnd type="none" w="med" len="med"/>
            <a:tailEnd type="none" w="med" len="med"/>
          </a:ln>
        </p:spPr>
      </p:cxnSp>
      <p:cxnSp>
        <p:nvCxnSpPr>
          <p:cNvPr id="167" name="Google Shape;167;p31"/>
          <p:cNvCxnSpPr>
            <a:cxnSpLocks/>
            <a:stCxn id="151" idx="2"/>
            <a:endCxn id="161" idx="0"/>
          </p:cNvCxnSpPr>
          <p:nvPr/>
        </p:nvCxnSpPr>
        <p:spPr>
          <a:xfrm>
            <a:off x="4455300" y="1009059"/>
            <a:ext cx="0" cy="694459"/>
          </a:xfrm>
          <a:prstGeom prst="straightConnector1">
            <a:avLst/>
          </a:prstGeom>
          <a:noFill/>
          <a:ln w="9525" cap="flat" cmpd="sng">
            <a:solidFill>
              <a:schemeClr val="lt1"/>
            </a:solidFill>
            <a:prstDash val="solid"/>
            <a:round/>
            <a:headEnd type="none" w="med" len="med"/>
            <a:tailEnd type="none" w="med" len="med"/>
          </a:ln>
        </p:spPr>
      </p:cxnSp>
      <p:sp>
        <p:nvSpPr>
          <p:cNvPr id="33" name="Google Shape;152;p31">
            <a:extLst>
              <a:ext uri="{FF2B5EF4-FFF2-40B4-BE49-F238E27FC236}">
                <a16:creationId xmlns:a16="http://schemas.microsoft.com/office/drawing/2014/main" id="{CC7D2FF1-3CF2-15DC-7B70-EDFE12217110}"/>
              </a:ext>
            </a:extLst>
          </p:cNvPr>
          <p:cNvSpPr/>
          <p:nvPr/>
        </p:nvSpPr>
        <p:spPr>
          <a:xfrm>
            <a:off x="3219150" y="2803078"/>
            <a:ext cx="2446948" cy="2801066"/>
          </a:xfrm>
          <a:prstGeom prst="rect">
            <a:avLst/>
          </a:prstGeom>
          <a:noFill/>
          <a:ln>
            <a:noFill/>
          </a:ln>
        </p:spPr>
        <p:txBody>
          <a:bodyPr spcFirstLastPara="1" wrap="square" lIns="90000" tIns="18000" rIns="90000" bIns="18000" anchor="t" anchorCtr="0">
            <a:noAutofit/>
          </a:bodyPr>
          <a:lstStyle/>
          <a:p>
            <a:pPr marL="171450" indent="-171450">
              <a:buFont typeface="Arial" panose="020B0604020202020204" pitchFamily="34" charset="0"/>
              <a:buChar char="•"/>
            </a:pPr>
            <a:r>
              <a:rPr lang="en" sz="1600" dirty="0">
                <a:solidFill>
                  <a:schemeClr val="lt1"/>
                </a:solidFill>
                <a:ea typeface="Arimo"/>
                <a:cs typeface="Arimo"/>
                <a:sym typeface="Arimo"/>
              </a:rPr>
              <a:t>Have I been desensitized to think of sexuality as the world views it?</a:t>
            </a:r>
          </a:p>
          <a:p>
            <a:pPr marL="171450" indent="-171450">
              <a:buFont typeface="Arial" panose="020B0604020202020204" pitchFamily="34" charset="0"/>
              <a:buChar char="•"/>
            </a:pPr>
            <a:r>
              <a:rPr lang="en" sz="1600" dirty="0">
                <a:solidFill>
                  <a:schemeClr val="lt1"/>
                </a:solidFill>
                <a:ea typeface="Arimo"/>
                <a:cs typeface="Arimo"/>
                <a:sym typeface="Arimo"/>
              </a:rPr>
              <a:t>Do I treat the earth (and it’s subsequent preservation) a highly important thing?</a:t>
            </a:r>
          </a:p>
          <a:p>
            <a:pPr marL="171450" indent="-171450">
              <a:buFont typeface="Arial" panose="020B0604020202020204" pitchFamily="34" charset="0"/>
              <a:buChar char="•"/>
            </a:pPr>
            <a:r>
              <a:rPr lang="en" sz="1600" dirty="0">
                <a:solidFill>
                  <a:schemeClr val="lt1"/>
                </a:solidFill>
                <a:ea typeface="Arimo"/>
                <a:cs typeface="Arimo"/>
                <a:sym typeface="Arimo"/>
              </a:rPr>
              <a:t>Am I willing to have material losses for the sake of your soul and the Kingdom?</a:t>
            </a:r>
          </a:p>
          <a:p>
            <a:pPr marL="171450" indent="-171450">
              <a:buFont typeface="Arial" panose="020B0604020202020204" pitchFamily="34" charset="0"/>
              <a:buChar char="•"/>
            </a:pPr>
            <a:endParaRPr sz="1600" dirty="0">
              <a:solidFill>
                <a:schemeClr val="lt1"/>
              </a:solidFill>
              <a:ea typeface="Arimo"/>
              <a:cs typeface="Arimo"/>
              <a:sym typeface="Arimo"/>
            </a:endParaRPr>
          </a:p>
        </p:txBody>
      </p:sp>
      <p:sp>
        <p:nvSpPr>
          <p:cNvPr id="34" name="Google Shape;152;p31">
            <a:extLst>
              <a:ext uri="{FF2B5EF4-FFF2-40B4-BE49-F238E27FC236}">
                <a16:creationId xmlns:a16="http://schemas.microsoft.com/office/drawing/2014/main" id="{B37B3636-E4ED-7D17-1616-6CF84045D346}"/>
              </a:ext>
            </a:extLst>
          </p:cNvPr>
          <p:cNvSpPr/>
          <p:nvPr/>
        </p:nvSpPr>
        <p:spPr>
          <a:xfrm>
            <a:off x="5841774" y="2857500"/>
            <a:ext cx="2446954" cy="2801066"/>
          </a:xfrm>
          <a:prstGeom prst="rect">
            <a:avLst/>
          </a:prstGeom>
          <a:noFill/>
          <a:ln>
            <a:noFill/>
          </a:ln>
        </p:spPr>
        <p:txBody>
          <a:bodyPr spcFirstLastPara="1" wrap="square" lIns="90000" tIns="18000" rIns="90000" bIns="18000" anchor="t" anchorCtr="0">
            <a:noAutofit/>
          </a:bodyPr>
          <a:lstStyle/>
          <a:p>
            <a:pPr marL="171450" indent="-171450">
              <a:buFont typeface="Arial" panose="020B0604020202020204" pitchFamily="34" charset="0"/>
              <a:buChar char="•"/>
            </a:pPr>
            <a:r>
              <a:rPr lang="en" sz="1600" dirty="0">
                <a:solidFill>
                  <a:schemeClr val="lt1"/>
                </a:solidFill>
                <a:ea typeface="Arimo"/>
                <a:cs typeface="Arimo"/>
                <a:sym typeface="Arimo"/>
              </a:rPr>
              <a:t>What am I making the priority in the life of my child? </a:t>
            </a:r>
          </a:p>
          <a:p>
            <a:pPr marL="171450" indent="-171450">
              <a:buFont typeface="Arial" panose="020B0604020202020204" pitchFamily="34" charset="0"/>
              <a:buChar char="•"/>
            </a:pPr>
            <a:r>
              <a:rPr lang="en" sz="1600" dirty="0">
                <a:solidFill>
                  <a:schemeClr val="lt1"/>
                </a:solidFill>
                <a:ea typeface="Arimo"/>
                <a:cs typeface="Arimo"/>
                <a:sym typeface="Arimo"/>
              </a:rPr>
              <a:t>If my child were wildly successful in _______ but were apart from the Lord, would I be happy with who I raised?</a:t>
            </a:r>
          </a:p>
          <a:p>
            <a:pPr marL="171450" indent="-171450">
              <a:buFont typeface="Arial" panose="020B0604020202020204" pitchFamily="34" charset="0"/>
              <a:buChar char="•"/>
            </a:pPr>
            <a:endParaRPr sz="1600" dirty="0">
              <a:solidFill>
                <a:schemeClr val="lt1"/>
              </a:solidFill>
              <a:ea typeface="Arimo"/>
              <a:cs typeface="Arimo"/>
              <a:sym typeface="Arimo"/>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fade">
                                      <p:cBhvr>
                                        <p:cTn id="7" dur="500"/>
                                        <p:tgtEl>
                                          <p:spTgt spid="16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0"/>
                                        </p:tgtEl>
                                        <p:attrNameLst>
                                          <p:attrName>style.visibility</p:attrName>
                                        </p:attrNameLst>
                                      </p:cBhvr>
                                      <p:to>
                                        <p:strVal val="visible"/>
                                      </p:to>
                                    </p:set>
                                    <p:animEffect transition="in" filter="fade">
                                      <p:cBhvr>
                                        <p:cTn id="10" dur="500"/>
                                        <p:tgtEl>
                                          <p:spTgt spid="16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2"/>
                                        </p:tgtEl>
                                        <p:attrNameLst>
                                          <p:attrName>style.visibility</p:attrName>
                                        </p:attrNameLst>
                                      </p:cBhvr>
                                      <p:to>
                                        <p:strVal val="visible"/>
                                      </p:to>
                                    </p:set>
                                    <p:animEffect transition="in" filter="fade">
                                      <p:cBhvr>
                                        <p:cTn id="15" dur="500"/>
                                        <p:tgtEl>
                                          <p:spTgt spid="15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7"/>
                                        </p:tgtEl>
                                        <p:attrNameLst>
                                          <p:attrName>style.visibility</p:attrName>
                                        </p:attrNameLst>
                                      </p:cBhvr>
                                      <p:to>
                                        <p:strVal val="visible"/>
                                      </p:to>
                                    </p:set>
                                    <p:animEffect transition="in" filter="fade">
                                      <p:cBhvr>
                                        <p:cTn id="20" dur="500"/>
                                        <p:tgtEl>
                                          <p:spTgt spid="16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1"/>
                                        </p:tgtEl>
                                        <p:attrNameLst>
                                          <p:attrName>style.visibility</p:attrName>
                                        </p:attrNameLst>
                                      </p:cBhvr>
                                      <p:to>
                                        <p:strVal val="visible"/>
                                      </p:to>
                                    </p:set>
                                    <p:animEffect transition="in" filter="fade">
                                      <p:cBhvr>
                                        <p:cTn id="23" dur="500"/>
                                        <p:tgtEl>
                                          <p:spTgt spid="16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500"/>
                                        <p:tgtEl>
                                          <p:spTgt spid="3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66"/>
                                        </p:tgtEl>
                                        <p:attrNameLst>
                                          <p:attrName>style.visibility</p:attrName>
                                        </p:attrNameLst>
                                      </p:cBhvr>
                                      <p:to>
                                        <p:strVal val="visible"/>
                                      </p:to>
                                    </p:set>
                                    <p:animEffect transition="in" filter="fade">
                                      <p:cBhvr>
                                        <p:cTn id="33" dur="500"/>
                                        <p:tgtEl>
                                          <p:spTgt spid="16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2"/>
                                        </p:tgtEl>
                                        <p:attrNameLst>
                                          <p:attrName>style.visibility</p:attrName>
                                        </p:attrNameLst>
                                      </p:cBhvr>
                                      <p:to>
                                        <p:strVal val="visible"/>
                                      </p:to>
                                    </p:set>
                                    <p:animEffect transition="in" filter="fade">
                                      <p:cBhvr>
                                        <p:cTn id="36" dur="500"/>
                                        <p:tgtEl>
                                          <p:spTgt spid="16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p:bldP spid="160" grpId="0" animBg="1"/>
      <p:bldP spid="161" grpId="0" animBg="1"/>
      <p:bldP spid="162" grpId="0" animBg="1"/>
      <p:bldP spid="33" grpId="0"/>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1" name="Google Shape;151;p31"/>
          <p:cNvSpPr/>
          <p:nvPr/>
        </p:nvSpPr>
        <p:spPr>
          <a:xfrm>
            <a:off x="2413350" y="56434"/>
            <a:ext cx="4083900" cy="952625"/>
          </a:xfrm>
          <a:prstGeom prst="rect">
            <a:avLst/>
          </a:prstGeom>
          <a:noFill/>
          <a:ln w="9525" cap="flat" cmpd="sng">
            <a:solidFill>
              <a:schemeClr val="lt1"/>
            </a:solidFill>
            <a:prstDash val="solid"/>
            <a:miter lim="800000"/>
            <a:headEnd type="none" w="sm" len="sm"/>
            <a:tailEnd type="none" w="sm" len="sm"/>
          </a:ln>
        </p:spPr>
        <p:txBody>
          <a:bodyPr spcFirstLastPara="1" wrap="square" lIns="90000" tIns="45700" rIns="90000" bIns="45700" anchor="ctr" anchorCtr="0">
            <a:noAutofit/>
          </a:bodyPr>
          <a:lstStyle/>
          <a:p>
            <a:pPr algn="ctr"/>
            <a:r>
              <a:rPr lang="en-US" sz="3200" dirty="0"/>
              <a:t>Guard yourselves </a:t>
            </a:r>
            <a:r>
              <a:rPr lang="en-US" sz="3200" b="1" dirty="0">
                <a:solidFill>
                  <a:srgbClr val="FFFF00"/>
                </a:solidFill>
              </a:rPr>
              <a:t>from idols</a:t>
            </a:r>
            <a:endParaRPr sz="1600" dirty="0">
              <a:solidFill>
                <a:schemeClr val="lt1"/>
              </a:solidFill>
              <a:latin typeface="Playfair Display"/>
              <a:ea typeface="Playfair Display"/>
              <a:cs typeface="Playfair Display"/>
              <a:sym typeface="Playfair Display"/>
            </a:endParaRPr>
          </a:p>
        </p:txBody>
      </p:sp>
      <p:sp>
        <p:nvSpPr>
          <p:cNvPr id="160" name="Google Shape;160;p31"/>
          <p:cNvSpPr/>
          <p:nvPr/>
        </p:nvSpPr>
        <p:spPr>
          <a:xfrm>
            <a:off x="596525" y="1703519"/>
            <a:ext cx="2472300" cy="952625"/>
          </a:xfrm>
          <a:prstGeom prst="rect">
            <a:avLst/>
          </a:prstGeom>
          <a:noFill/>
          <a:ln w="9525" cap="flat" cmpd="sng">
            <a:solidFill>
              <a:schemeClr val="lt1"/>
            </a:solidFill>
            <a:prstDash val="solid"/>
            <a:miter lim="800000"/>
            <a:headEnd type="none" w="sm" len="sm"/>
            <a:tailEnd type="none" w="sm" len="sm"/>
          </a:ln>
        </p:spPr>
        <p:txBody>
          <a:bodyPr spcFirstLastPara="1" wrap="square" lIns="90000" tIns="18000" rIns="90000" bIns="18000" anchor="ctr" anchorCtr="0">
            <a:noAutofit/>
          </a:bodyPr>
          <a:lstStyle/>
          <a:p>
            <a:pPr algn="ctr"/>
            <a:r>
              <a:rPr lang="en-US" sz="2000" dirty="0"/>
              <a:t>The idol of </a:t>
            </a:r>
          </a:p>
          <a:p>
            <a:pPr algn="ctr"/>
            <a:r>
              <a:rPr lang="en-US" sz="2000" dirty="0"/>
              <a:t>spiritual tolerance</a:t>
            </a:r>
            <a:endParaRPr sz="2000" dirty="0">
              <a:solidFill>
                <a:schemeClr val="lt1"/>
              </a:solidFill>
              <a:latin typeface="Playfair Display"/>
              <a:ea typeface="Playfair Display"/>
              <a:cs typeface="Playfair Display"/>
              <a:sym typeface="Playfair Display"/>
            </a:endParaRPr>
          </a:p>
        </p:txBody>
      </p:sp>
      <p:sp>
        <p:nvSpPr>
          <p:cNvPr id="161" name="Google Shape;161;p31"/>
          <p:cNvSpPr/>
          <p:nvPr/>
        </p:nvSpPr>
        <p:spPr>
          <a:xfrm>
            <a:off x="3219150" y="1703518"/>
            <a:ext cx="2472300" cy="952626"/>
          </a:xfrm>
          <a:prstGeom prst="rect">
            <a:avLst/>
          </a:prstGeom>
          <a:noFill/>
          <a:ln w="9525" cap="flat" cmpd="sng">
            <a:solidFill>
              <a:schemeClr val="lt1"/>
            </a:solidFill>
            <a:prstDash val="solid"/>
            <a:miter lim="800000"/>
            <a:headEnd type="none" w="sm" len="sm"/>
            <a:tailEnd type="none" w="sm" len="sm"/>
          </a:ln>
        </p:spPr>
        <p:txBody>
          <a:bodyPr spcFirstLastPara="1" wrap="square" lIns="90000" tIns="18000" rIns="90000" bIns="18000" anchor="ctr" anchorCtr="0">
            <a:noAutofit/>
          </a:bodyPr>
          <a:lstStyle/>
          <a:p>
            <a:pPr algn="ctr"/>
            <a:r>
              <a:rPr lang="en-US" sz="2000" dirty="0"/>
              <a:t>The idol of the material world</a:t>
            </a:r>
          </a:p>
        </p:txBody>
      </p:sp>
      <p:sp>
        <p:nvSpPr>
          <p:cNvPr id="162" name="Google Shape;162;p31"/>
          <p:cNvSpPr/>
          <p:nvPr/>
        </p:nvSpPr>
        <p:spPr>
          <a:xfrm>
            <a:off x="5841775" y="1703518"/>
            <a:ext cx="2472300" cy="952626"/>
          </a:xfrm>
          <a:prstGeom prst="rect">
            <a:avLst/>
          </a:prstGeom>
          <a:noFill/>
          <a:ln w="9525" cap="flat" cmpd="sng">
            <a:solidFill>
              <a:schemeClr val="lt1"/>
            </a:solidFill>
            <a:prstDash val="solid"/>
            <a:miter lim="800000"/>
            <a:headEnd type="none" w="sm" len="sm"/>
            <a:tailEnd type="none" w="sm" len="sm"/>
          </a:ln>
        </p:spPr>
        <p:txBody>
          <a:bodyPr spcFirstLastPara="1" wrap="square" lIns="90000" tIns="18000" rIns="90000" bIns="18000" anchor="ctr" anchorCtr="0">
            <a:noAutofit/>
          </a:bodyPr>
          <a:lstStyle/>
          <a:p>
            <a:pPr algn="ctr"/>
            <a:r>
              <a:rPr lang="en-US" sz="2000" dirty="0"/>
              <a:t>The idol that requires you to sacrifice </a:t>
            </a:r>
          </a:p>
          <a:p>
            <a:pPr algn="ctr"/>
            <a:r>
              <a:rPr lang="en-US" sz="2000" dirty="0"/>
              <a:t>your children </a:t>
            </a:r>
          </a:p>
        </p:txBody>
      </p:sp>
      <p:cxnSp>
        <p:nvCxnSpPr>
          <p:cNvPr id="165" name="Google Shape;165;p31"/>
          <p:cNvCxnSpPr>
            <a:cxnSpLocks/>
            <a:stCxn id="151" idx="1"/>
            <a:endCxn id="160" idx="0"/>
          </p:cNvCxnSpPr>
          <p:nvPr/>
        </p:nvCxnSpPr>
        <p:spPr>
          <a:xfrm rot="10800000" flipV="1">
            <a:off x="1832676" y="532747"/>
            <a:ext cx="580675" cy="1170772"/>
          </a:xfrm>
          <a:prstGeom prst="bentConnector2">
            <a:avLst/>
          </a:prstGeom>
          <a:noFill/>
          <a:ln w="9525" cap="flat" cmpd="sng">
            <a:solidFill>
              <a:schemeClr val="lt1"/>
            </a:solidFill>
            <a:prstDash val="solid"/>
            <a:round/>
            <a:headEnd type="none" w="med" len="med"/>
            <a:tailEnd type="none" w="med" len="med"/>
          </a:ln>
        </p:spPr>
      </p:cxnSp>
      <p:cxnSp>
        <p:nvCxnSpPr>
          <p:cNvPr id="166" name="Google Shape;166;p31"/>
          <p:cNvCxnSpPr>
            <a:cxnSpLocks/>
            <a:stCxn id="151" idx="3"/>
            <a:endCxn id="162" idx="0"/>
          </p:cNvCxnSpPr>
          <p:nvPr/>
        </p:nvCxnSpPr>
        <p:spPr>
          <a:xfrm>
            <a:off x="6497250" y="532747"/>
            <a:ext cx="580675" cy="1170771"/>
          </a:xfrm>
          <a:prstGeom prst="bentConnector2">
            <a:avLst/>
          </a:prstGeom>
          <a:noFill/>
          <a:ln w="9525" cap="flat" cmpd="sng">
            <a:solidFill>
              <a:schemeClr val="lt1"/>
            </a:solidFill>
            <a:prstDash val="solid"/>
            <a:round/>
            <a:headEnd type="none" w="med" len="med"/>
            <a:tailEnd type="none" w="med" len="med"/>
          </a:ln>
        </p:spPr>
      </p:cxnSp>
      <p:cxnSp>
        <p:nvCxnSpPr>
          <p:cNvPr id="167" name="Google Shape;167;p31"/>
          <p:cNvCxnSpPr>
            <a:cxnSpLocks/>
            <a:stCxn id="151" idx="2"/>
            <a:endCxn id="161" idx="0"/>
          </p:cNvCxnSpPr>
          <p:nvPr/>
        </p:nvCxnSpPr>
        <p:spPr>
          <a:xfrm>
            <a:off x="4455300" y="1009059"/>
            <a:ext cx="0" cy="694459"/>
          </a:xfrm>
          <a:prstGeom prst="straightConnector1">
            <a:avLst/>
          </a:prstGeom>
          <a:noFill/>
          <a:ln w="9525" cap="flat" cmpd="sng">
            <a:solidFill>
              <a:schemeClr val="lt1"/>
            </a:solidFill>
            <a:prstDash val="solid"/>
            <a:round/>
            <a:headEnd type="none" w="med" len="med"/>
            <a:tailEnd type="none" w="med" len="med"/>
          </a:ln>
        </p:spPr>
      </p:cxnSp>
      <p:cxnSp>
        <p:nvCxnSpPr>
          <p:cNvPr id="20" name="Google Shape;166;p31">
            <a:extLst>
              <a:ext uri="{FF2B5EF4-FFF2-40B4-BE49-F238E27FC236}">
                <a16:creationId xmlns:a16="http://schemas.microsoft.com/office/drawing/2014/main" id="{99D030F9-FF3A-814F-2024-2F84591F53CE}"/>
              </a:ext>
            </a:extLst>
          </p:cNvPr>
          <p:cNvCxnSpPr>
            <a:cxnSpLocks/>
          </p:cNvCxnSpPr>
          <p:nvPr/>
        </p:nvCxnSpPr>
        <p:spPr>
          <a:xfrm rot="5400000">
            <a:off x="5829756" y="3056202"/>
            <a:ext cx="1648228" cy="848110"/>
          </a:xfrm>
          <a:prstGeom prst="bentConnector3">
            <a:avLst>
              <a:gd name="adj1" fmla="val 50000"/>
            </a:avLst>
          </a:prstGeom>
          <a:noFill/>
          <a:ln w="9525" cap="flat" cmpd="sng">
            <a:solidFill>
              <a:schemeClr val="lt1"/>
            </a:solidFill>
            <a:prstDash val="solid"/>
            <a:round/>
            <a:headEnd type="none" w="med" len="med"/>
            <a:tailEnd type="none" w="med" len="med"/>
          </a:ln>
        </p:spPr>
      </p:cxnSp>
      <p:cxnSp>
        <p:nvCxnSpPr>
          <p:cNvPr id="2" name="Google Shape;165;p31">
            <a:extLst>
              <a:ext uri="{FF2B5EF4-FFF2-40B4-BE49-F238E27FC236}">
                <a16:creationId xmlns:a16="http://schemas.microsoft.com/office/drawing/2014/main" id="{7E5F13A4-CC4A-DA88-4567-68747C2E159B}"/>
              </a:ext>
            </a:extLst>
          </p:cNvPr>
          <p:cNvCxnSpPr>
            <a:cxnSpLocks/>
          </p:cNvCxnSpPr>
          <p:nvPr/>
        </p:nvCxnSpPr>
        <p:spPr>
          <a:xfrm rot="16200000" flipH="1">
            <a:off x="1500670" y="3002367"/>
            <a:ext cx="1648227" cy="955779"/>
          </a:xfrm>
          <a:prstGeom prst="bentConnector3">
            <a:avLst>
              <a:gd name="adj1" fmla="val 50000"/>
            </a:avLst>
          </a:prstGeom>
          <a:noFill/>
          <a:ln w="9525" cap="flat" cmpd="sng">
            <a:solidFill>
              <a:schemeClr val="lt1"/>
            </a:solidFill>
            <a:prstDash val="solid"/>
            <a:round/>
            <a:headEnd type="none" w="med" len="med"/>
            <a:tailEnd type="none" w="med" len="med"/>
          </a:ln>
        </p:spPr>
      </p:cxnSp>
      <p:cxnSp>
        <p:nvCxnSpPr>
          <p:cNvPr id="3" name="Google Shape;167;p31">
            <a:extLst>
              <a:ext uri="{FF2B5EF4-FFF2-40B4-BE49-F238E27FC236}">
                <a16:creationId xmlns:a16="http://schemas.microsoft.com/office/drawing/2014/main" id="{728B07D3-C112-7B42-76E4-8F261A559A75}"/>
              </a:ext>
            </a:extLst>
          </p:cNvPr>
          <p:cNvCxnSpPr>
            <a:cxnSpLocks/>
          </p:cNvCxnSpPr>
          <p:nvPr/>
        </p:nvCxnSpPr>
        <p:spPr>
          <a:xfrm>
            <a:off x="4432997" y="2656145"/>
            <a:ext cx="0" cy="1648225"/>
          </a:xfrm>
          <a:prstGeom prst="straightConnector1">
            <a:avLst/>
          </a:prstGeom>
          <a:noFill/>
          <a:ln w="9525" cap="flat" cmpd="sng">
            <a:solidFill>
              <a:schemeClr val="lt1"/>
            </a:solidFill>
            <a:prstDash val="solid"/>
            <a:round/>
            <a:headEnd type="none" w="med" len="med"/>
            <a:tailEnd type="none" w="med" len="med"/>
          </a:ln>
        </p:spPr>
      </p:cxnSp>
      <p:sp>
        <p:nvSpPr>
          <p:cNvPr id="15" name="Google Shape;151;p31">
            <a:extLst>
              <a:ext uri="{FF2B5EF4-FFF2-40B4-BE49-F238E27FC236}">
                <a16:creationId xmlns:a16="http://schemas.microsoft.com/office/drawing/2014/main" id="{A7C7F73E-B7D4-9601-0E9F-63457871A311}"/>
              </a:ext>
            </a:extLst>
          </p:cNvPr>
          <p:cNvSpPr/>
          <p:nvPr/>
        </p:nvSpPr>
        <p:spPr>
          <a:xfrm>
            <a:off x="2413350" y="4304370"/>
            <a:ext cx="4083900" cy="952625"/>
          </a:xfrm>
          <a:prstGeom prst="rect">
            <a:avLst/>
          </a:prstGeom>
          <a:noFill/>
          <a:ln w="9525" cap="flat" cmpd="sng">
            <a:solidFill>
              <a:schemeClr val="lt1"/>
            </a:solidFill>
            <a:prstDash val="solid"/>
            <a:miter lim="800000"/>
            <a:headEnd type="none" w="sm" len="sm"/>
            <a:tailEnd type="none" w="sm" len="sm"/>
          </a:ln>
        </p:spPr>
        <p:txBody>
          <a:bodyPr spcFirstLastPara="1" wrap="square" lIns="90000" tIns="45700" rIns="90000" bIns="45700" anchor="ctr" anchorCtr="0">
            <a:noAutofit/>
          </a:bodyPr>
          <a:lstStyle/>
          <a:p>
            <a:pPr algn="ctr"/>
            <a:r>
              <a:rPr lang="en-US" sz="2400" dirty="0"/>
              <a:t>The idol of you.</a:t>
            </a:r>
            <a:endParaRPr sz="1200" dirty="0">
              <a:solidFill>
                <a:schemeClr val="lt1"/>
              </a:solidFill>
              <a:latin typeface="Playfair Display"/>
              <a:ea typeface="Playfair Display"/>
              <a:cs typeface="Playfair Display"/>
              <a:sym typeface="Playfair Display"/>
            </a:endParaRPr>
          </a:p>
        </p:txBody>
      </p:sp>
    </p:spTree>
    <p:extLst>
      <p:ext uri="{BB962C8B-B14F-4D97-AF65-F5344CB8AC3E}">
        <p14:creationId xmlns:p14="http://schemas.microsoft.com/office/powerpoint/2010/main" val="36039926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CE4D-1253-FBE2-1D57-9A4239E0A882}"/>
              </a:ext>
            </a:extLst>
          </p:cNvPr>
          <p:cNvSpPr>
            <a:spLocks noGrp="1"/>
          </p:cNvSpPr>
          <p:nvPr>
            <p:ph type="title"/>
          </p:nvPr>
        </p:nvSpPr>
        <p:spPr>
          <a:xfrm>
            <a:off x="628650" y="15213"/>
            <a:ext cx="7886700" cy="1104636"/>
          </a:xfrm>
        </p:spPr>
        <p:txBody>
          <a:bodyPr/>
          <a:lstStyle/>
          <a:p>
            <a:pPr algn="ctr"/>
            <a:r>
              <a:rPr lang="en-US" b="1" dirty="0">
                <a:solidFill>
                  <a:srgbClr val="FFFF00"/>
                </a:solidFill>
              </a:rPr>
              <a:t>Guard yourselves </a:t>
            </a:r>
            <a:r>
              <a:rPr lang="en-US" dirty="0"/>
              <a:t>from idols</a:t>
            </a:r>
          </a:p>
        </p:txBody>
      </p:sp>
      <p:sp>
        <p:nvSpPr>
          <p:cNvPr id="4" name="Content Placeholder 3">
            <a:extLst>
              <a:ext uri="{FF2B5EF4-FFF2-40B4-BE49-F238E27FC236}">
                <a16:creationId xmlns:a16="http://schemas.microsoft.com/office/drawing/2014/main" id="{8D22C298-158C-CC9C-12BC-0D9BE7A69561}"/>
              </a:ext>
            </a:extLst>
          </p:cNvPr>
          <p:cNvSpPr>
            <a:spLocks noGrp="1"/>
          </p:cNvSpPr>
          <p:nvPr>
            <p:ph idx="1"/>
          </p:nvPr>
        </p:nvSpPr>
        <p:spPr>
          <a:xfrm>
            <a:off x="628650" y="1119850"/>
            <a:ext cx="7886700" cy="4027620"/>
          </a:xfrm>
        </p:spPr>
        <p:txBody>
          <a:bodyPr>
            <a:normAutofit/>
          </a:bodyPr>
          <a:lstStyle/>
          <a:p>
            <a:pPr marL="0" indent="0" algn="ctr">
              <a:buNone/>
            </a:pPr>
            <a:r>
              <a:rPr lang="en-US" sz="2800" dirty="0"/>
              <a:t>1 John 5:18 We know that no one who is born of God sins; but He who was born of God keeps him, and the evil one does not touch him. 19 We know that we are of God, and that the whole world lies in the power of the evil one. 20 And we know that the Son of God has come, and has given us understanding so that we may know Him who is true; and we are in Him who is true, in His Son Jesus Christ. This is the true God and eternal life. 21 Little children, </a:t>
            </a:r>
            <a:r>
              <a:rPr lang="en-US" sz="2800" dirty="0">
                <a:solidFill>
                  <a:srgbClr val="FFFF00"/>
                </a:solidFill>
              </a:rPr>
              <a:t>guard yourselves from idols</a:t>
            </a:r>
            <a:r>
              <a:rPr lang="en-US" sz="2800" dirty="0"/>
              <a:t>.</a:t>
            </a:r>
          </a:p>
        </p:txBody>
      </p:sp>
    </p:spTree>
    <p:extLst>
      <p:ext uri="{BB962C8B-B14F-4D97-AF65-F5344CB8AC3E}">
        <p14:creationId xmlns:p14="http://schemas.microsoft.com/office/powerpoint/2010/main" val="463453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CE4D-1253-FBE2-1D57-9A4239E0A882}"/>
              </a:ext>
            </a:extLst>
          </p:cNvPr>
          <p:cNvSpPr>
            <a:spLocks noGrp="1"/>
          </p:cNvSpPr>
          <p:nvPr>
            <p:ph type="title"/>
          </p:nvPr>
        </p:nvSpPr>
        <p:spPr>
          <a:xfrm>
            <a:off x="628650" y="15213"/>
            <a:ext cx="7886700" cy="1104636"/>
          </a:xfrm>
        </p:spPr>
        <p:txBody>
          <a:bodyPr/>
          <a:lstStyle/>
          <a:p>
            <a:pPr algn="ctr"/>
            <a:r>
              <a:rPr lang="en-US" b="1" dirty="0">
                <a:solidFill>
                  <a:srgbClr val="FFFF00"/>
                </a:solidFill>
              </a:rPr>
              <a:t>Guard yourselves </a:t>
            </a:r>
            <a:r>
              <a:rPr lang="en-US" dirty="0"/>
              <a:t>from idols</a:t>
            </a:r>
          </a:p>
        </p:txBody>
      </p:sp>
      <p:sp>
        <p:nvSpPr>
          <p:cNvPr id="4" name="Content Placeholder 3">
            <a:extLst>
              <a:ext uri="{FF2B5EF4-FFF2-40B4-BE49-F238E27FC236}">
                <a16:creationId xmlns:a16="http://schemas.microsoft.com/office/drawing/2014/main" id="{8D22C298-158C-CC9C-12BC-0D9BE7A69561}"/>
              </a:ext>
            </a:extLst>
          </p:cNvPr>
          <p:cNvSpPr>
            <a:spLocks noGrp="1"/>
          </p:cNvSpPr>
          <p:nvPr>
            <p:ph idx="1"/>
          </p:nvPr>
        </p:nvSpPr>
        <p:spPr>
          <a:xfrm>
            <a:off x="628650" y="1119850"/>
            <a:ext cx="7886700" cy="4027620"/>
          </a:xfrm>
        </p:spPr>
        <p:txBody>
          <a:bodyPr>
            <a:normAutofit/>
          </a:bodyPr>
          <a:lstStyle/>
          <a:p>
            <a:pPr marL="0" indent="0" algn="ctr">
              <a:buNone/>
            </a:pPr>
            <a:r>
              <a:rPr lang="en-US" sz="2800" dirty="0"/>
              <a:t>1 John 5:18 We know that no one </a:t>
            </a:r>
            <a:r>
              <a:rPr lang="en-US" sz="2800" dirty="0">
                <a:solidFill>
                  <a:srgbClr val="FFFF00"/>
                </a:solidFill>
              </a:rPr>
              <a:t>who is born of God sins</a:t>
            </a:r>
            <a:r>
              <a:rPr lang="en-US" sz="2800" dirty="0"/>
              <a:t>; but He who was born of God keeps him, and the evil one does not touch him. 19 We know that we are of God, and that the whole world lies in the power of the evil one. 20 And we know that the Son of God has come, and has given us understanding so that we may know Him who is true; and we are in Him who is true, in His Son Jesus Christ. This is the true God and eternal life. 21 Little children, </a:t>
            </a:r>
            <a:r>
              <a:rPr lang="en-US" sz="2800" dirty="0">
                <a:solidFill>
                  <a:srgbClr val="FFFF00"/>
                </a:solidFill>
              </a:rPr>
              <a:t>guard yourselves from idols</a:t>
            </a:r>
            <a:r>
              <a:rPr lang="en-US" sz="2800" dirty="0"/>
              <a:t>.</a:t>
            </a:r>
          </a:p>
        </p:txBody>
      </p:sp>
    </p:spTree>
    <p:extLst>
      <p:ext uri="{BB962C8B-B14F-4D97-AF65-F5344CB8AC3E}">
        <p14:creationId xmlns:p14="http://schemas.microsoft.com/office/powerpoint/2010/main" val="28724907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CE4D-1253-FBE2-1D57-9A4239E0A882}"/>
              </a:ext>
            </a:extLst>
          </p:cNvPr>
          <p:cNvSpPr>
            <a:spLocks noGrp="1"/>
          </p:cNvSpPr>
          <p:nvPr>
            <p:ph type="title"/>
          </p:nvPr>
        </p:nvSpPr>
        <p:spPr>
          <a:xfrm>
            <a:off x="628650" y="15213"/>
            <a:ext cx="7886700" cy="1104636"/>
          </a:xfrm>
        </p:spPr>
        <p:txBody>
          <a:bodyPr/>
          <a:lstStyle/>
          <a:p>
            <a:pPr algn="ctr"/>
            <a:r>
              <a:rPr lang="en-US" b="1" dirty="0">
                <a:solidFill>
                  <a:srgbClr val="FFFF00"/>
                </a:solidFill>
              </a:rPr>
              <a:t>Guard yourselves </a:t>
            </a:r>
            <a:r>
              <a:rPr lang="en-US" dirty="0"/>
              <a:t>from idols</a:t>
            </a:r>
          </a:p>
        </p:txBody>
      </p:sp>
      <p:sp>
        <p:nvSpPr>
          <p:cNvPr id="4" name="Content Placeholder 3">
            <a:extLst>
              <a:ext uri="{FF2B5EF4-FFF2-40B4-BE49-F238E27FC236}">
                <a16:creationId xmlns:a16="http://schemas.microsoft.com/office/drawing/2014/main" id="{8D22C298-158C-CC9C-12BC-0D9BE7A69561}"/>
              </a:ext>
            </a:extLst>
          </p:cNvPr>
          <p:cNvSpPr>
            <a:spLocks noGrp="1"/>
          </p:cNvSpPr>
          <p:nvPr>
            <p:ph idx="1"/>
          </p:nvPr>
        </p:nvSpPr>
        <p:spPr>
          <a:xfrm>
            <a:off x="628650" y="1119850"/>
            <a:ext cx="7886700" cy="4027620"/>
          </a:xfrm>
        </p:spPr>
        <p:txBody>
          <a:bodyPr>
            <a:normAutofit/>
          </a:bodyPr>
          <a:lstStyle/>
          <a:p>
            <a:pPr marL="0" indent="0" algn="ctr">
              <a:buNone/>
            </a:pPr>
            <a:r>
              <a:rPr lang="en-US" sz="2800" dirty="0"/>
              <a:t>1 John 5:18 We know that no one </a:t>
            </a:r>
            <a:r>
              <a:rPr lang="en-US" sz="2800" dirty="0">
                <a:solidFill>
                  <a:srgbClr val="FFFF00"/>
                </a:solidFill>
              </a:rPr>
              <a:t>who is born of God sins</a:t>
            </a:r>
            <a:r>
              <a:rPr lang="en-US" sz="2800" dirty="0"/>
              <a:t>; but He who was born of </a:t>
            </a:r>
            <a:r>
              <a:rPr lang="en-US" sz="2800" dirty="0">
                <a:solidFill>
                  <a:srgbClr val="FFFF00"/>
                </a:solidFill>
              </a:rPr>
              <a:t>God keeps him</a:t>
            </a:r>
            <a:r>
              <a:rPr lang="en-US" sz="2800" dirty="0"/>
              <a:t>, and the evil one does not touch him. 19 We know that we are of God, and that the whole world lies in the power of the evil one. 20 And we know that the Son of God has come, and has given us understanding so that we may know Him who is true; and we are in Him who is true, in His Son Jesus Christ. This is the true God and eternal life. 21 Little children, </a:t>
            </a:r>
            <a:r>
              <a:rPr lang="en-US" sz="2800" dirty="0">
                <a:solidFill>
                  <a:srgbClr val="FFFF00"/>
                </a:solidFill>
              </a:rPr>
              <a:t>guard yourselves from idols</a:t>
            </a:r>
            <a:r>
              <a:rPr lang="en-US" sz="2800" dirty="0"/>
              <a:t>.</a:t>
            </a:r>
          </a:p>
        </p:txBody>
      </p:sp>
    </p:spTree>
    <p:extLst>
      <p:ext uri="{BB962C8B-B14F-4D97-AF65-F5344CB8AC3E}">
        <p14:creationId xmlns:p14="http://schemas.microsoft.com/office/powerpoint/2010/main" val="9531890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CE4D-1253-FBE2-1D57-9A4239E0A882}"/>
              </a:ext>
            </a:extLst>
          </p:cNvPr>
          <p:cNvSpPr>
            <a:spLocks noGrp="1"/>
          </p:cNvSpPr>
          <p:nvPr>
            <p:ph type="title"/>
          </p:nvPr>
        </p:nvSpPr>
        <p:spPr>
          <a:xfrm>
            <a:off x="628650" y="15213"/>
            <a:ext cx="7886700" cy="1104636"/>
          </a:xfrm>
        </p:spPr>
        <p:txBody>
          <a:bodyPr/>
          <a:lstStyle/>
          <a:p>
            <a:pPr algn="ctr"/>
            <a:r>
              <a:rPr lang="en-US" b="1" dirty="0">
                <a:solidFill>
                  <a:srgbClr val="FFFF00"/>
                </a:solidFill>
              </a:rPr>
              <a:t>Guard yourselves </a:t>
            </a:r>
            <a:r>
              <a:rPr lang="en-US" dirty="0"/>
              <a:t>from idols</a:t>
            </a:r>
          </a:p>
        </p:txBody>
      </p:sp>
      <p:sp>
        <p:nvSpPr>
          <p:cNvPr id="4" name="Content Placeholder 3">
            <a:extLst>
              <a:ext uri="{FF2B5EF4-FFF2-40B4-BE49-F238E27FC236}">
                <a16:creationId xmlns:a16="http://schemas.microsoft.com/office/drawing/2014/main" id="{8D22C298-158C-CC9C-12BC-0D9BE7A69561}"/>
              </a:ext>
            </a:extLst>
          </p:cNvPr>
          <p:cNvSpPr>
            <a:spLocks noGrp="1"/>
          </p:cNvSpPr>
          <p:nvPr>
            <p:ph idx="1"/>
          </p:nvPr>
        </p:nvSpPr>
        <p:spPr>
          <a:xfrm>
            <a:off x="628650" y="1119850"/>
            <a:ext cx="7886700" cy="4027620"/>
          </a:xfrm>
        </p:spPr>
        <p:txBody>
          <a:bodyPr>
            <a:normAutofit/>
          </a:bodyPr>
          <a:lstStyle/>
          <a:p>
            <a:pPr marL="0" indent="0" algn="ctr">
              <a:buNone/>
            </a:pPr>
            <a:r>
              <a:rPr lang="en-US" sz="2800" dirty="0"/>
              <a:t>1 John 5:18 We know that no one </a:t>
            </a:r>
            <a:r>
              <a:rPr lang="en-US" sz="2800" dirty="0">
                <a:solidFill>
                  <a:srgbClr val="FFFF00"/>
                </a:solidFill>
              </a:rPr>
              <a:t>who is born of God sins</a:t>
            </a:r>
            <a:r>
              <a:rPr lang="en-US" sz="2800" dirty="0"/>
              <a:t>; but He who was born of </a:t>
            </a:r>
            <a:r>
              <a:rPr lang="en-US" sz="2800" dirty="0">
                <a:solidFill>
                  <a:srgbClr val="FFFF00"/>
                </a:solidFill>
              </a:rPr>
              <a:t>God keeps him</a:t>
            </a:r>
            <a:r>
              <a:rPr lang="en-US" sz="2800" dirty="0"/>
              <a:t>, and the evil one does not touch him. 19 </a:t>
            </a:r>
            <a:r>
              <a:rPr lang="en-US" sz="2800" u="sng" dirty="0">
                <a:solidFill>
                  <a:srgbClr val="FFFF00"/>
                </a:solidFill>
              </a:rPr>
              <a:t>We know that we are of God</a:t>
            </a:r>
            <a:r>
              <a:rPr lang="en-US" sz="2800" dirty="0"/>
              <a:t>, and that the whole world lies in the power of the evil one. 20 And we know that the Son of God has come, and </a:t>
            </a:r>
            <a:r>
              <a:rPr lang="en-US" sz="2800" u="sng" dirty="0">
                <a:solidFill>
                  <a:srgbClr val="FFFF00"/>
                </a:solidFill>
              </a:rPr>
              <a:t>has given us understanding</a:t>
            </a:r>
            <a:r>
              <a:rPr lang="en-US" sz="2800" dirty="0"/>
              <a:t> so that </a:t>
            </a:r>
            <a:r>
              <a:rPr lang="en-US" sz="2800" dirty="0">
                <a:solidFill>
                  <a:srgbClr val="FFFF00"/>
                </a:solidFill>
              </a:rPr>
              <a:t>we may know </a:t>
            </a:r>
            <a:r>
              <a:rPr lang="en-US" sz="2800" u="sng" dirty="0">
                <a:solidFill>
                  <a:srgbClr val="FFFF00"/>
                </a:solidFill>
              </a:rPr>
              <a:t>Him who is true</a:t>
            </a:r>
            <a:r>
              <a:rPr lang="en-US" sz="2800" dirty="0"/>
              <a:t>; and </a:t>
            </a:r>
            <a:r>
              <a:rPr lang="en-US" sz="2800" dirty="0">
                <a:solidFill>
                  <a:srgbClr val="FFFF00"/>
                </a:solidFill>
              </a:rPr>
              <a:t>we are in </a:t>
            </a:r>
            <a:r>
              <a:rPr lang="en-US" sz="2800" u="sng" dirty="0">
                <a:solidFill>
                  <a:srgbClr val="FFFF00"/>
                </a:solidFill>
              </a:rPr>
              <a:t>Him who is true</a:t>
            </a:r>
            <a:r>
              <a:rPr lang="en-US" sz="2800" dirty="0"/>
              <a:t>, in His Son Jesus Christ. This is the true God and eternal life. 21 Little children, </a:t>
            </a:r>
            <a:r>
              <a:rPr lang="en-US" sz="2800" dirty="0">
                <a:solidFill>
                  <a:srgbClr val="FFFF00"/>
                </a:solidFill>
              </a:rPr>
              <a:t>guard yourselves from idols</a:t>
            </a:r>
            <a:r>
              <a:rPr lang="en-US" sz="2800" dirty="0"/>
              <a:t>.</a:t>
            </a:r>
          </a:p>
        </p:txBody>
      </p:sp>
    </p:spTree>
    <p:extLst>
      <p:ext uri="{BB962C8B-B14F-4D97-AF65-F5344CB8AC3E}">
        <p14:creationId xmlns:p14="http://schemas.microsoft.com/office/powerpoint/2010/main" val="36632356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CE4D-1253-FBE2-1D57-9A4239E0A882}"/>
              </a:ext>
            </a:extLst>
          </p:cNvPr>
          <p:cNvSpPr>
            <a:spLocks noGrp="1"/>
          </p:cNvSpPr>
          <p:nvPr>
            <p:ph type="title"/>
          </p:nvPr>
        </p:nvSpPr>
        <p:spPr>
          <a:xfrm>
            <a:off x="628650" y="15213"/>
            <a:ext cx="7886700" cy="1104636"/>
          </a:xfrm>
        </p:spPr>
        <p:txBody>
          <a:bodyPr/>
          <a:lstStyle/>
          <a:p>
            <a:pPr algn="ctr"/>
            <a:r>
              <a:rPr lang="en-US" b="1" dirty="0">
                <a:solidFill>
                  <a:srgbClr val="FFFF00"/>
                </a:solidFill>
              </a:rPr>
              <a:t>Guard yourselves </a:t>
            </a:r>
            <a:r>
              <a:rPr lang="en-US" dirty="0"/>
              <a:t>from idols</a:t>
            </a:r>
          </a:p>
        </p:txBody>
      </p:sp>
      <p:sp>
        <p:nvSpPr>
          <p:cNvPr id="4" name="Content Placeholder 3">
            <a:extLst>
              <a:ext uri="{FF2B5EF4-FFF2-40B4-BE49-F238E27FC236}">
                <a16:creationId xmlns:a16="http://schemas.microsoft.com/office/drawing/2014/main" id="{8D22C298-158C-CC9C-12BC-0D9BE7A69561}"/>
              </a:ext>
            </a:extLst>
          </p:cNvPr>
          <p:cNvSpPr>
            <a:spLocks noGrp="1"/>
          </p:cNvSpPr>
          <p:nvPr>
            <p:ph idx="1"/>
          </p:nvPr>
        </p:nvSpPr>
        <p:spPr>
          <a:xfrm>
            <a:off x="628650" y="1119850"/>
            <a:ext cx="7886700" cy="4027620"/>
          </a:xfrm>
        </p:spPr>
        <p:txBody>
          <a:bodyPr>
            <a:normAutofit/>
          </a:bodyPr>
          <a:lstStyle/>
          <a:p>
            <a:pPr marL="0" indent="0" algn="ctr">
              <a:buNone/>
            </a:pPr>
            <a:r>
              <a:rPr lang="en-US" sz="2800" dirty="0"/>
              <a:t>1 John 5:18 We know that no one who is born of God sins; but He who was born of God keeps him, and the evil one does not touch him. 19 We know that we are of God, and that the whole world lies in the power of the evil one. 20 And we know that the Son of God has come, and has given us understanding so that </a:t>
            </a:r>
            <a:r>
              <a:rPr lang="en-US" sz="2800" dirty="0">
                <a:solidFill>
                  <a:srgbClr val="FFFF00"/>
                </a:solidFill>
              </a:rPr>
              <a:t>we may know </a:t>
            </a:r>
            <a:r>
              <a:rPr lang="en-US" sz="2800" u="sng" dirty="0">
                <a:solidFill>
                  <a:srgbClr val="FFFF00"/>
                </a:solidFill>
              </a:rPr>
              <a:t>Him who is true</a:t>
            </a:r>
            <a:r>
              <a:rPr lang="en-US" sz="2800" dirty="0"/>
              <a:t>; and we are in </a:t>
            </a:r>
            <a:r>
              <a:rPr lang="en-US" sz="2800" u="sng" dirty="0">
                <a:solidFill>
                  <a:srgbClr val="FFFF00"/>
                </a:solidFill>
              </a:rPr>
              <a:t>Him who is true</a:t>
            </a:r>
            <a:r>
              <a:rPr lang="en-US" sz="2800" dirty="0"/>
              <a:t>, in </a:t>
            </a:r>
            <a:r>
              <a:rPr lang="en-US" sz="2800" u="sng" dirty="0">
                <a:solidFill>
                  <a:srgbClr val="FFFF00"/>
                </a:solidFill>
              </a:rPr>
              <a:t>His Son Jesus Christ. This is the true God and eternal life</a:t>
            </a:r>
            <a:r>
              <a:rPr lang="en-US" sz="2800" dirty="0"/>
              <a:t>. 21 Little children, </a:t>
            </a:r>
            <a:r>
              <a:rPr lang="en-US" sz="2800" dirty="0">
                <a:solidFill>
                  <a:srgbClr val="FFFF00"/>
                </a:solidFill>
              </a:rPr>
              <a:t>guard yourselves from idols</a:t>
            </a:r>
            <a:r>
              <a:rPr lang="en-US" sz="2800" dirty="0"/>
              <a:t>.</a:t>
            </a:r>
          </a:p>
        </p:txBody>
      </p:sp>
    </p:spTree>
    <p:extLst>
      <p:ext uri="{BB962C8B-B14F-4D97-AF65-F5344CB8AC3E}">
        <p14:creationId xmlns:p14="http://schemas.microsoft.com/office/powerpoint/2010/main" val="11071830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CE4D-1253-FBE2-1D57-9A4239E0A882}"/>
              </a:ext>
            </a:extLst>
          </p:cNvPr>
          <p:cNvSpPr>
            <a:spLocks noGrp="1"/>
          </p:cNvSpPr>
          <p:nvPr>
            <p:ph type="title"/>
          </p:nvPr>
        </p:nvSpPr>
        <p:spPr>
          <a:xfrm>
            <a:off x="628650" y="15213"/>
            <a:ext cx="7886700" cy="1104636"/>
          </a:xfrm>
        </p:spPr>
        <p:txBody>
          <a:bodyPr/>
          <a:lstStyle/>
          <a:p>
            <a:pPr algn="ctr"/>
            <a:r>
              <a:rPr lang="en-US" b="1" dirty="0">
                <a:solidFill>
                  <a:srgbClr val="FFFF00"/>
                </a:solidFill>
              </a:rPr>
              <a:t>Guard yourselves </a:t>
            </a:r>
            <a:r>
              <a:rPr lang="en-US" dirty="0"/>
              <a:t>from idols</a:t>
            </a:r>
          </a:p>
        </p:txBody>
      </p:sp>
      <p:sp>
        <p:nvSpPr>
          <p:cNvPr id="4" name="Content Placeholder 3">
            <a:extLst>
              <a:ext uri="{FF2B5EF4-FFF2-40B4-BE49-F238E27FC236}">
                <a16:creationId xmlns:a16="http://schemas.microsoft.com/office/drawing/2014/main" id="{8D22C298-158C-CC9C-12BC-0D9BE7A69561}"/>
              </a:ext>
            </a:extLst>
          </p:cNvPr>
          <p:cNvSpPr>
            <a:spLocks noGrp="1"/>
          </p:cNvSpPr>
          <p:nvPr>
            <p:ph idx="1"/>
          </p:nvPr>
        </p:nvSpPr>
        <p:spPr>
          <a:xfrm>
            <a:off x="628650" y="1119850"/>
            <a:ext cx="7886700" cy="4027620"/>
          </a:xfrm>
        </p:spPr>
        <p:txBody>
          <a:bodyPr>
            <a:normAutofit/>
          </a:bodyPr>
          <a:lstStyle/>
          <a:p>
            <a:pPr marL="0" indent="0" algn="ctr">
              <a:buNone/>
            </a:pPr>
            <a:r>
              <a:rPr lang="en-US" sz="2800" dirty="0"/>
              <a:t>1 John 5:18 We know that no one who is born of God sins; but He who was born of God keeps him, and the evil one does not touch him. 19 We know that we are of God, and that the whole world lies in the power of the evil one. 20 And we know that the Son of God has come, and has given us understanding so that we may know Him who is true; and we are in Him who is true, in His Son Jesus Christ. This is the true God and eternal life. 21 Little children, </a:t>
            </a:r>
            <a:r>
              <a:rPr lang="en-US" sz="2800" dirty="0">
                <a:solidFill>
                  <a:srgbClr val="FFFF00"/>
                </a:solidFill>
              </a:rPr>
              <a:t>guard yourselves from idols</a:t>
            </a:r>
            <a:r>
              <a:rPr lang="en-US" sz="2800" dirty="0"/>
              <a:t>.</a:t>
            </a:r>
          </a:p>
        </p:txBody>
      </p:sp>
    </p:spTree>
    <p:extLst>
      <p:ext uri="{BB962C8B-B14F-4D97-AF65-F5344CB8AC3E}">
        <p14:creationId xmlns:p14="http://schemas.microsoft.com/office/powerpoint/2010/main" val="3541518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BD39C-0A02-C703-41B3-7C9A65BE9518}"/>
              </a:ext>
            </a:extLst>
          </p:cNvPr>
          <p:cNvSpPr>
            <a:spLocks noGrp="1"/>
          </p:cNvSpPr>
          <p:nvPr>
            <p:ph type="title"/>
          </p:nvPr>
        </p:nvSpPr>
        <p:spPr/>
        <p:txBody>
          <a:bodyPr/>
          <a:lstStyle/>
          <a:p>
            <a:pPr algn="ctr"/>
            <a:r>
              <a:rPr lang="en-US" dirty="0"/>
              <a:t>The Ephesians and idolatry</a:t>
            </a:r>
          </a:p>
        </p:txBody>
      </p:sp>
      <p:sp>
        <p:nvSpPr>
          <p:cNvPr id="3" name="Content Placeholder 2">
            <a:extLst>
              <a:ext uri="{FF2B5EF4-FFF2-40B4-BE49-F238E27FC236}">
                <a16:creationId xmlns:a16="http://schemas.microsoft.com/office/drawing/2014/main" id="{A390125E-8723-5A19-05C1-31E9CE436C8B}"/>
              </a:ext>
            </a:extLst>
          </p:cNvPr>
          <p:cNvSpPr>
            <a:spLocks noGrp="1"/>
          </p:cNvSpPr>
          <p:nvPr>
            <p:ph idx="1"/>
          </p:nvPr>
        </p:nvSpPr>
        <p:spPr/>
        <p:txBody>
          <a:bodyPr anchor="ctr">
            <a:normAutofit/>
          </a:bodyPr>
          <a:lstStyle/>
          <a:p>
            <a:pPr marL="0" indent="0" algn="ctr">
              <a:buNone/>
            </a:pPr>
            <a:r>
              <a:rPr lang="en-US" sz="2800" dirty="0"/>
              <a:t> Acts 19:18 Many also of those who had believed kept coming, confessing and disclosing their practices. 19 And many of those who </a:t>
            </a:r>
            <a:r>
              <a:rPr lang="en-US" sz="2800" dirty="0">
                <a:solidFill>
                  <a:srgbClr val="FF0000"/>
                </a:solidFill>
              </a:rPr>
              <a:t>practiced magic brought their books together</a:t>
            </a:r>
            <a:r>
              <a:rPr lang="en-US" sz="2800" dirty="0"/>
              <a:t> and began burning them in the sight of everyone; and they counted up the price of them and </a:t>
            </a:r>
            <a:r>
              <a:rPr lang="en-US" sz="2800" dirty="0">
                <a:solidFill>
                  <a:srgbClr val="FF0000"/>
                </a:solidFill>
              </a:rPr>
              <a:t>found it fifty thousand pieces of silver</a:t>
            </a:r>
            <a:r>
              <a:rPr lang="en-US" sz="2800" dirty="0"/>
              <a:t>. 20 So the word of the Lord was growing mightily and prevailing.</a:t>
            </a:r>
          </a:p>
        </p:txBody>
      </p:sp>
    </p:spTree>
    <p:extLst>
      <p:ext uri="{BB962C8B-B14F-4D97-AF65-F5344CB8AC3E}">
        <p14:creationId xmlns:p14="http://schemas.microsoft.com/office/powerpoint/2010/main" val="2391100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C939D-55A7-7DB9-128D-4DE95655156D}"/>
              </a:ext>
            </a:extLst>
          </p:cNvPr>
          <p:cNvSpPr>
            <a:spLocks noGrp="1"/>
          </p:cNvSpPr>
          <p:nvPr>
            <p:ph type="title"/>
          </p:nvPr>
        </p:nvSpPr>
        <p:spPr>
          <a:xfrm>
            <a:off x="628650" y="4521154"/>
            <a:ext cx="7886700" cy="1104636"/>
          </a:xfrm>
          <a:ln>
            <a:solidFill>
              <a:srgbClr val="FF0000"/>
            </a:solidFill>
          </a:ln>
        </p:spPr>
        <p:txBody>
          <a:bodyPr>
            <a:normAutofit/>
          </a:bodyPr>
          <a:lstStyle/>
          <a:p>
            <a:pPr algn="ctr"/>
            <a:r>
              <a:rPr lang="en-US" sz="2800" dirty="0"/>
              <a:t>Idolatry was never about the statue; it was about placing something where God ultimately belonged</a:t>
            </a:r>
          </a:p>
        </p:txBody>
      </p:sp>
      <p:sp>
        <p:nvSpPr>
          <p:cNvPr id="3" name="Content Placeholder 2">
            <a:extLst>
              <a:ext uri="{FF2B5EF4-FFF2-40B4-BE49-F238E27FC236}">
                <a16:creationId xmlns:a16="http://schemas.microsoft.com/office/drawing/2014/main" id="{F2574626-4459-1A70-BD57-D500A3097B2A}"/>
              </a:ext>
            </a:extLst>
          </p:cNvPr>
          <p:cNvSpPr>
            <a:spLocks noGrp="1"/>
          </p:cNvSpPr>
          <p:nvPr>
            <p:ph idx="1"/>
          </p:nvPr>
        </p:nvSpPr>
        <p:spPr>
          <a:xfrm>
            <a:off x="394010" y="0"/>
            <a:ext cx="8460058" cy="4610364"/>
          </a:xfrm>
        </p:spPr>
        <p:txBody>
          <a:bodyPr anchor="ctr">
            <a:normAutofit fontScale="77500" lnSpcReduction="20000"/>
          </a:bodyPr>
          <a:lstStyle/>
          <a:p>
            <a:pPr marL="0" indent="0" algn="ctr">
              <a:buNone/>
            </a:pPr>
            <a:r>
              <a:rPr lang="en-US" sz="2600" dirty="0"/>
              <a:t>Ezekiel 14:1 Then some elders of Israel came to me and sat down before me. 2 And the word of the LORD came to me, saying, 3 “Son of man, these men have set up their </a:t>
            </a:r>
            <a:r>
              <a:rPr lang="en-US" sz="2600" dirty="0">
                <a:solidFill>
                  <a:srgbClr val="FF0000"/>
                </a:solidFill>
              </a:rPr>
              <a:t>idols in their hearts</a:t>
            </a:r>
            <a:r>
              <a:rPr lang="en-US" sz="2600" dirty="0"/>
              <a:t> and have put right before their faces the stumbling block of their iniquity. Should I be consulted by them at all? 4 Therefore speak to them and tell them, ‘Thus says the Lord GOD, “Any man of the house of Israel who sets up </a:t>
            </a:r>
            <a:r>
              <a:rPr lang="en-US" sz="2600" dirty="0">
                <a:solidFill>
                  <a:srgbClr val="FF0000"/>
                </a:solidFill>
              </a:rPr>
              <a:t>his idols in his heart</a:t>
            </a:r>
            <a:r>
              <a:rPr lang="en-US" sz="2600" dirty="0"/>
              <a:t>, puts right before his face the stumbling block of his iniquity, and then comes to the prophet, I the LORD will be brought to give him an answer in the matter in view of the multitude of his idols, 5 in order to </a:t>
            </a:r>
            <a:r>
              <a:rPr lang="en-US" sz="2600" dirty="0">
                <a:solidFill>
                  <a:srgbClr val="FF0000"/>
                </a:solidFill>
              </a:rPr>
              <a:t>lay hold of the hearts of the house of Israel who are estranged from Me through all their idols</a:t>
            </a:r>
            <a:r>
              <a:rPr lang="en-US" sz="2600" dirty="0"/>
              <a:t>.”’6 “Therefore say to the house of Israel, ‘Thus says the Lord GOD, “Repent and turn away from your idols and turn your faces away from all your abominations. 7 For anyone of the house of Israel or of the immigrants who stay in Israel who separates himself from Me, sets up his idols in his heart, puts right before his face the stumbling block of his iniquity, and then comes to the prophet to inquire of Me for himself, I the LORD will be brought to answer him in My own person. 8 I will set My face against that man and make him a sign and a proverb, and I will cut him off from among My people. So you will know that I am the LORD.</a:t>
            </a:r>
            <a:endParaRPr lang="en-US" dirty="0"/>
          </a:p>
        </p:txBody>
      </p:sp>
    </p:spTree>
    <p:extLst>
      <p:ext uri="{BB962C8B-B14F-4D97-AF65-F5344CB8AC3E}">
        <p14:creationId xmlns:p14="http://schemas.microsoft.com/office/powerpoint/2010/main" val="5966014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9CF58-173B-0522-43BF-FB028D0A795A}"/>
              </a:ext>
            </a:extLst>
          </p:cNvPr>
          <p:cNvSpPr>
            <a:spLocks noGrp="1"/>
          </p:cNvSpPr>
          <p:nvPr>
            <p:ph type="ctrTitle"/>
          </p:nvPr>
        </p:nvSpPr>
        <p:spPr>
          <a:xfrm>
            <a:off x="1143000" y="1862666"/>
            <a:ext cx="6858000" cy="1989667"/>
          </a:xfrm>
        </p:spPr>
        <p:txBody>
          <a:bodyPr anchor="ctr">
            <a:normAutofit/>
          </a:bodyPr>
          <a:lstStyle/>
          <a:p>
            <a:r>
              <a:rPr lang="en-US" sz="5400" dirty="0"/>
              <a:t>Guard Yourselves</a:t>
            </a:r>
            <a:br>
              <a:rPr lang="en-US" sz="5400" dirty="0"/>
            </a:br>
            <a:r>
              <a:rPr lang="en-US" sz="5400" dirty="0"/>
              <a:t>From Idols</a:t>
            </a:r>
          </a:p>
        </p:txBody>
      </p:sp>
    </p:spTree>
    <p:extLst>
      <p:ext uri="{BB962C8B-B14F-4D97-AF65-F5344CB8AC3E}">
        <p14:creationId xmlns:p14="http://schemas.microsoft.com/office/powerpoint/2010/main" val="3422777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25DF6-00D2-D0D3-AB2B-D5FE758C8360}"/>
              </a:ext>
            </a:extLst>
          </p:cNvPr>
          <p:cNvSpPr>
            <a:spLocks noGrp="1"/>
          </p:cNvSpPr>
          <p:nvPr>
            <p:ph type="title"/>
          </p:nvPr>
        </p:nvSpPr>
        <p:spPr>
          <a:xfrm>
            <a:off x="628650" y="15213"/>
            <a:ext cx="7886700" cy="1104636"/>
          </a:xfrm>
        </p:spPr>
        <p:txBody>
          <a:bodyPr/>
          <a:lstStyle/>
          <a:p>
            <a:pPr algn="ctr"/>
            <a:r>
              <a:rPr lang="en-US" dirty="0"/>
              <a:t>Idolatry has always been an issue </a:t>
            </a:r>
            <a:br>
              <a:rPr lang="en-US" dirty="0"/>
            </a:br>
            <a:r>
              <a:rPr lang="en-US" dirty="0"/>
              <a:t>for God’s people</a:t>
            </a:r>
          </a:p>
        </p:txBody>
      </p:sp>
      <p:sp>
        <p:nvSpPr>
          <p:cNvPr id="4" name="Content Placeholder 3">
            <a:extLst>
              <a:ext uri="{FF2B5EF4-FFF2-40B4-BE49-F238E27FC236}">
                <a16:creationId xmlns:a16="http://schemas.microsoft.com/office/drawing/2014/main" id="{A68C423B-A65D-D042-43EE-727C88298C28}"/>
              </a:ext>
            </a:extLst>
          </p:cNvPr>
          <p:cNvSpPr>
            <a:spLocks noGrp="1"/>
          </p:cNvSpPr>
          <p:nvPr>
            <p:ph sz="half" idx="1"/>
          </p:nvPr>
        </p:nvSpPr>
        <p:spPr>
          <a:xfrm>
            <a:off x="133816" y="1521353"/>
            <a:ext cx="3886200" cy="3626115"/>
          </a:xfrm>
        </p:spPr>
        <p:txBody>
          <a:bodyPr>
            <a:noAutofit/>
          </a:bodyPr>
          <a:lstStyle/>
          <a:p>
            <a:r>
              <a:rPr lang="en-US" dirty="0"/>
              <a:t>The bible begins with God as  the singular Being Who made all things.</a:t>
            </a:r>
          </a:p>
          <a:p>
            <a:endParaRPr lang="en-US" dirty="0"/>
          </a:p>
          <a:p>
            <a:endParaRPr lang="en-US" dirty="0"/>
          </a:p>
          <a:p>
            <a:endParaRPr lang="en-US" dirty="0"/>
          </a:p>
        </p:txBody>
      </p:sp>
      <p:sp>
        <p:nvSpPr>
          <p:cNvPr id="5" name="Content Placeholder 4">
            <a:extLst>
              <a:ext uri="{FF2B5EF4-FFF2-40B4-BE49-F238E27FC236}">
                <a16:creationId xmlns:a16="http://schemas.microsoft.com/office/drawing/2014/main" id="{A20F2130-4A67-7823-5A4A-FCA2A6C868E6}"/>
              </a:ext>
            </a:extLst>
          </p:cNvPr>
          <p:cNvSpPr>
            <a:spLocks noGrp="1"/>
          </p:cNvSpPr>
          <p:nvPr>
            <p:ph sz="half" idx="2"/>
          </p:nvPr>
        </p:nvSpPr>
        <p:spPr>
          <a:xfrm>
            <a:off x="4020017" y="1521354"/>
            <a:ext cx="4990168" cy="4027618"/>
          </a:xfrm>
        </p:spPr>
        <p:txBody>
          <a:bodyPr anchor="ctr">
            <a:noAutofit/>
          </a:bodyPr>
          <a:lstStyle/>
          <a:p>
            <a:pPr marL="0" indent="0" algn="ctr">
              <a:buNone/>
            </a:pPr>
            <a:r>
              <a:rPr lang="en-US" sz="2000" b="0" i="0" u="none" strike="noStrike" dirty="0">
                <a:effectLst/>
                <a:cs typeface="Calibri" panose="020F0502020204030204" pitchFamily="34" charset="0"/>
              </a:rPr>
              <a:t>Genesis 1:1 </a:t>
            </a:r>
            <a:r>
              <a:rPr lang="en-US" sz="2000" b="0" i="0" u="none" strike="noStrike" dirty="0">
                <a:solidFill>
                  <a:srgbClr val="FFFF00"/>
                </a:solidFill>
                <a:effectLst/>
                <a:cs typeface="Calibri" panose="020F0502020204030204" pitchFamily="34" charset="0"/>
              </a:rPr>
              <a:t>In the beginning God</a:t>
            </a:r>
            <a:r>
              <a:rPr lang="en-US" sz="2000" b="0" i="0" u="none" strike="noStrike" dirty="0">
                <a:effectLst/>
                <a:cs typeface="Calibri" panose="020F0502020204030204" pitchFamily="34" charset="0"/>
              </a:rPr>
              <a:t> created the heavens and the earth. 2 The earth was formless and void, and darkness was over the surface of the deep, and the Spirit of God was moving over the surface of the waters.</a:t>
            </a:r>
          </a:p>
          <a:p>
            <a:pPr marL="0" indent="0" algn="ctr">
              <a:buNone/>
            </a:pPr>
            <a:r>
              <a:rPr lang="en-US" sz="2000" dirty="0">
                <a:cs typeface="Calibri" panose="020F0502020204030204" pitchFamily="34" charset="0"/>
              </a:rPr>
              <a:t>John 1:1 </a:t>
            </a:r>
            <a:r>
              <a:rPr lang="en-US" sz="2000" dirty="0">
                <a:solidFill>
                  <a:srgbClr val="FFFF00"/>
                </a:solidFill>
                <a:cs typeface="Calibri" panose="020F0502020204030204" pitchFamily="34" charset="0"/>
              </a:rPr>
              <a:t>In the beginning was the Word</a:t>
            </a:r>
            <a:r>
              <a:rPr lang="en-US" sz="2000" dirty="0">
                <a:cs typeface="Calibri" panose="020F0502020204030204" pitchFamily="34" charset="0"/>
              </a:rPr>
              <a:t>, and the Word was with God, and the Word was God. 2 </a:t>
            </a:r>
            <a:r>
              <a:rPr lang="en-US" sz="2000" dirty="0">
                <a:solidFill>
                  <a:srgbClr val="FFFF00"/>
                </a:solidFill>
                <a:cs typeface="Calibri" panose="020F0502020204030204" pitchFamily="34" charset="0"/>
              </a:rPr>
              <a:t>He was in the beginning with God</a:t>
            </a:r>
            <a:r>
              <a:rPr lang="en-US" sz="2000" dirty="0">
                <a:cs typeface="Calibri" panose="020F0502020204030204" pitchFamily="34" charset="0"/>
              </a:rPr>
              <a:t>. 3 All things came into being through Him, and apart from Him nothing came into being that has come into being. 4 In Him was life, and the life was the Light of men. 5 The Light shines in the darkness, and the darkness did not comprehend it</a:t>
            </a:r>
            <a:r>
              <a:rPr lang="en-US" sz="2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728652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25DF6-00D2-D0D3-AB2B-D5FE758C8360}"/>
              </a:ext>
            </a:extLst>
          </p:cNvPr>
          <p:cNvSpPr>
            <a:spLocks noGrp="1"/>
          </p:cNvSpPr>
          <p:nvPr>
            <p:ph type="title"/>
          </p:nvPr>
        </p:nvSpPr>
        <p:spPr>
          <a:xfrm>
            <a:off x="628650" y="15213"/>
            <a:ext cx="7886700" cy="1104636"/>
          </a:xfrm>
        </p:spPr>
        <p:txBody>
          <a:bodyPr/>
          <a:lstStyle/>
          <a:p>
            <a:pPr algn="ctr"/>
            <a:r>
              <a:rPr lang="en-US" dirty="0"/>
              <a:t>Idolatry has always been an issue </a:t>
            </a:r>
            <a:br>
              <a:rPr lang="en-US" dirty="0"/>
            </a:br>
            <a:r>
              <a:rPr lang="en-US" dirty="0"/>
              <a:t>for God’s people</a:t>
            </a:r>
          </a:p>
        </p:txBody>
      </p:sp>
      <p:sp>
        <p:nvSpPr>
          <p:cNvPr id="4" name="Content Placeholder 3">
            <a:extLst>
              <a:ext uri="{FF2B5EF4-FFF2-40B4-BE49-F238E27FC236}">
                <a16:creationId xmlns:a16="http://schemas.microsoft.com/office/drawing/2014/main" id="{A68C423B-A65D-D042-43EE-727C88298C28}"/>
              </a:ext>
            </a:extLst>
          </p:cNvPr>
          <p:cNvSpPr>
            <a:spLocks noGrp="1"/>
          </p:cNvSpPr>
          <p:nvPr>
            <p:ph sz="half" idx="1"/>
          </p:nvPr>
        </p:nvSpPr>
        <p:spPr>
          <a:xfrm>
            <a:off x="133816" y="1521353"/>
            <a:ext cx="3886200" cy="3626115"/>
          </a:xfrm>
        </p:spPr>
        <p:txBody>
          <a:bodyPr>
            <a:normAutofit/>
          </a:bodyPr>
          <a:lstStyle/>
          <a:p>
            <a:r>
              <a:rPr lang="en-US" dirty="0"/>
              <a:t>The bible begins with God as  the singular Being Who made all things.</a:t>
            </a:r>
          </a:p>
          <a:p>
            <a:r>
              <a:rPr lang="en-US" dirty="0"/>
              <a:t>Man was originally intended to be an image-bearer, the fall ruined that. </a:t>
            </a:r>
          </a:p>
          <a:p>
            <a:endParaRPr lang="en-US" dirty="0"/>
          </a:p>
        </p:txBody>
      </p:sp>
      <p:sp>
        <p:nvSpPr>
          <p:cNvPr id="5" name="Content Placeholder 4">
            <a:extLst>
              <a:ext uri="{FF2B5EF4-FFF2-40B4-BE49-F238E27FC236}">
                <a16:creationId xmlns:a16="http://schemas.microsoft.com/office/drawing/2014/main" id="{A20F2130-4A67-7823-5A4A-FCA2A6C868E6}"/>
              </a:ext>
            </a:extLst>
          </p:cNvPr>
          <p:cNvSpPr>
            <a:spLocks noGrp="1"/>
          </p:cNvSpPr>
          <p:nvPr>
            <p:ph sz="half" idx="2"/>
          </p:nvPr>
        </p:nvSpPr>
        <p:spPr>
          <a:xfrm>
            <a:off x="4020017" y="1521354"/>
            <a:ext cx="4990168" cy="4027618"/>
          </a:xfrm>
        </p:spPr>
        <p:txBody>
          <a:bodyPr anchor="ctr">
            <a:normAutofit/>
          </a:bodyPr>
          <a:lstStyle/>
          <a:p>
            <a:pPr marL="0" indent="0" algn="ctr">
              <a:buNone/>
            </a:pPr>
            <a:r>
              <a:rPr lang="en-US" sz="2400" dirty="0"/>
              <a:t>Genesis 1:26 Then God said, “Let Us make man </a:t>
            </a:r>
            <a:r>
              <a:rPr lang="en-US" sz="2400" dirty="0">
                <a:solidFill>
                  <a:srgbClr val="FFFF00"/>
                </a:solidFill>
              </a:rPr>
              <a:t>in Our image</a:t>
            </a:r>
            <a:r>
              <a:rPr lang="en-US" sz="2400" dirty="0"/>
              <a:t>, according to </a:t>
            </a:r>
            <a:r>
              <a:rPr lang="en-US" sz="2400" dirty="0">
                <a:solidFill>
                  <a:srgbClr val="FFFF00"/>
                </a:solidFill>
              </a:rPr>
              <a:t>Our likeness</a:t>
            </a:r>
            <a:r>
              <a:rPr lang="en-US" sz="2400" dirty="0"/>
              <a:t>; and let them rule over the fish of the sea and over the birds of the sky and over the cattle and over all the earth, and over every creeping thing that creeps on the earth.” 27 God created man </a:t>
            </a:r>
            <a:r>
              <a:rPr lang="en-US" sz="2400" dirty="0">
                <a:solidFill>
                  <a:srgbClr val="FFFF00"/>
                </a:solidFill>
              </a:rPr>
              <a:t>in His own image</a:t>
            </a:r>
            <a:r>
              <a:rPr lang="en-US" sz="2400" dirty="0"/>
              <a:t>, </a:t>
            </a:r>
            <a:r>
              <a:rPr lang="en-US" sz="2400" dirty="0">
                <a:solidFill>
                  <a:srgbClr val="FFFF00"/>
                </a:solidFill>
              </a:rPr>
              <a:t>in the image of God</a:t>
            </a:r>
            <a:r>
              <a:rPr lang="en-US" sz="2400" dirty="0"/>
              <a:t> He created him; male and female He created them. </a:t>
            </a:r>
          </a:p>
        </p:txBody>
      </p:sp>
    </p:spTree>
    <p:extLst>
      <p:ext uri="{BB962C8B-B14F-4D97-AF65-F5344CB8AC3E}">
        <p14:creationId xmlns:p14="http://schemas.microsoft.com/office/powerpoint/2010/main" val="1754148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25DF6-00D2-D0D3-AB2B-D5FE758C8360}"/>
              </a:ext>
            </a:extLst>
          </p:cNvPr>
          <p:cNvSpPr>
            <a:spLocks noGrp="1"/>
          </p:cNvSpPr>
          <p:nvPr>
            <p:ph type="title"/>
          </p:nvPr>
        </p:nvSpPr>
        <p:spPr>
          <a:xfrm>
            <a:off x="628650" y="15213"/>
            <a:ext cx="7886700" cy="1104636"/>
          </a:xfrm>
        </p:spPr>
        <p:txBody>
          <a:bodyPr/>
          <a:lstStyle/>
          <a:p>
            <a:pPr algn="ctr"/>
            <a:r>
              <a:rPr lang="en-US" dirty="0"/>
              <a:t>Idolatry has always been an issue </a:t>
            </a:r>
            <a:br>
              <a:rPr lang="en-US" dirty="0"/>
            </a:br>
            <a:r>
              <a:rPr lang="en-US" dirty="0"/>
              <a:t>for God’s people</a:t>
            </a:r>
          </a:p>
        </p:txBody>
      </p:sp>
      <p:sp>
        <p:nvSpPr>
          <p:cNvPr id="4" name="Content Placeholder 3">
            <a:extLst>
              <a:ext uri="{FF2B5EF4-FFF2-40B4-BE49-F238E27FC236}">
                <a16:creationId xmlns:a16="http://schemas.microsoft.com/office/drawing/2014/main" id="{A68C423B-A65D-D042-43EE-727C88298C28}"/>
              </a:ext>
            </a:extLst>
          </p:cNvPr>
          <p:cNvSpPr>
            <a:spLocks noGrp="1"/>
          </p:cNvSpPr>
          <p:nvPr>
            <p:ph sz="half" idx="1"/>
          </p:nvPr>
        </p:nvSpPr>
        <p:spPr>
          <a:xfrm>
            <a:off x="133816" y="1521353"/>
            <a:ext cx="3886200" cy="4193647"/>
          </a:xfrm>
        </p:spPr>
        <p:txBody>
          <a:bodyPr>
            <a:noAutofit/>
          </a:bodyPr>
          <a:lstStyle/>
          <a:p>
            <a:r>
              <a:rPr lang="en-US" dirty="0"/>
              <a:t>The bible begins with God as  the singular Being Who made all things.</a:t>
            </a:r>
          </a:p>
          <a:p>
            <a:r>
              <a:rPr lang="en-US" dirty="0"/>
              <a:t>Man was originally intended to be an image-bearer, the fall ruined that. </a:t>
            </a:r>
          </a:p>
          <a:p>
            <a:r>
              <a:rPr lang="en-US" dirty="0"/>
              <a:t>God constantly calls His people of out their idolatry. It’s seems to be an issue they’ve             always had. </a:t>
            </a:r>
          </a:p>
          <a:p>
            <a:endParaRPr lang="en-US" dirty="0"/>
          </a:p>
        </p:txBody>
      </p:sp>
      <p:sp>
        <p:nvSpPr>
          <p:cNvPr id="5" name="Content Placeholder 4">
            <a:extLst>
              <a:ext uri="{FF2B5EF4-FFF2-40B4-BE49-F238E27FC236}">
                <a16:creationId xmlns:a16="http://schemas.microsoft.com/office/drawing/2014/main" id="{A20F2130-4A67-7823-5A4A-FCA2A6C868E6}"/>
              </a:ext>
            </a:extLst>
          </p:cNvPr>
          <p:cNvSpPr>
            <a:spLocks noGrp="1"/>
          </p:cNvSpPr>
          <p:nvPr>
            <p:ph sz="half" idx="2"/>
          </p:nvPr>
        </p:nvSpPr>
        <p:spPr>
          <a:xfrm>
            <a:off x="4020017" y="1355325"/>
            <a:ext cx="4990168" cy="4193647"/>
          </a:xfrm>
        </p:spPr>
        <p:txBody>
          <a:bodyPr anchor="ctr">
            <a:noAutofit/>
          </a:bodyPr>
          <a:lstStyle/>
          <a:p>
            <a:pPr marL="0" indent="0" algn="ctr">
              <a:buNone/>
            </a:pPr>
            <a:r>
              <a:rPr lang="en-US" sz="1800" b="0" i="0" u="none" strike="noStrike" dirty="0">
                <a:effectLst/>
                <a:cs typeface="Calibri" panose="020F0502020204030204" pitchFamily="34" charset="0"/>
              </a:rPr>
              <a:t>[Jos 24:2-3, 14, 20, 23 NASB95] 2 Joshua said to all the people, "Thus says the LORD, the God of Israel, 'From ancient times your fathers lived beyond the River, [namely,] </a:t>
            </a:r>
            <a:r>
              <a:rPr lang="en-US" sz="1800" b="0" i="0" u="none" strike="noStrike" dirty="0" err="1">
                <a:solidFill>
                  <a:srgbClr val="FFFF00"/>
                </a:solidFill>
                <a:effectLst/>
                <a:cs typeface="Calibri" panose="020F0502020204030204" pitchFamily="34" charset="0"/>
              </a:rPr>
              <a:t>Terah</a:t>
            </a:r>
            <a:r>
              <a:rPr lang="en-US" sz="1800" b="0" i="0" u="none" strike="noStrike" dirty="0">
                <a:solidFill>
                  <a:srgbClr val="FFFF00"/>
                </a:solidFill>
                <a:effectLst/>
                <a:cs typeface="Calibri" panose="020F0502020204030204" pitchFamily="34" charset="0"/>
              </a:rPr>
              <a:t>, the father of Abraham and the father of </a:t>
            </a:r>
            <a:r>
              <a:rPr lang="en-US" sz="1800" b="0" i="0" u="none" strike="noStrike" dirty="0" err="1">
                <a:solidFill>
                  <a:srgbClr val="FFFF00"/>
                </a:solidFill>
                <a:effectLst/>
                <a:cs typeface="Calibri" panose="020F0502020204030204" pitchFamily="34" charset="0"/>
              </a:rPr>
              <a:t>Nahor</a:t>
            </a:r>
            <a:r>
              <a:rPr lang="en-US" sz="1800" b="0" i="0" u="none" strike="noStrike" dirty="0">
                <a:solidFill>
                  <a:srgbClr val="FFFF00"/>
                </a:solidFill>
                <a:effectLst/>
                <a:cs typeface="Calibri" panose="020F0502020204030204" pitchFamily="34" charset="0"/>
              </a:rPr>
              <a:t>, and they served other gods</a:t>
            </a:r>
            <a:r>
              <a:rPr lang="en-US" sz="1800" b="0" i="0" u="none" strike="noStrike" dirty="0">
                <a:effectLst/>
                <a:cs typeface="Calibri" panose="020F0502020204030204" pitchFamily="34" charset="0"/>
              </a:rPr>
              <a:t>. 3 'Then I took your father Abraham from beyond the River, and led him through all the land of Canaan, and multiplied his descendants and gave him Isaac. ... 14 "Now, therefore, fear the LORD and serve Him in sincerity and truth; and </a:t>
            </a:r>
            <a:r>
              <a:rPr lang="en-US" sz="1800" b="0" i="0" u="none" strike="noStrike" dirty="0">
                <a:solidFill>
                  <a:srgbClr val="FFFF00"/>
                </a:solidFill>
                <a:effectLst/>
                <a:cs typeface="Calibri" panose="020F0502020204030204" pitchFamily="34" charset="0"/>
              </a:rPr>
              <a:t>put away the gods which your fathers served beyond the River and in Egypt</a:t>
            </a:r>
            <a:r>
              <a:rPr lang="en-US" sz="1800" b="0" i="0" u="none" strike="noStrike" dirty="0">
                <a:effectLst/>
                <a:cs typeface="Calibri" panose="020F0502020204030204" pitchFamily="34" charset="0"/>
              </a:rPr>
              <a:t>, and serve the LORD. ... 20 "</a:t>
            </a:r>
            <a:r>
              <a:rPr lang="en-US" sz="1800" b="0" i="0" u="none" strike="noStrike" dirty="0">
                <a:solidFill>
                  <a:srgbClr val="FFFF00"/>
                </a:solidFill>
                <a:effectLst/>
                <a:cs typeface="Calibri" panose="020F0502020204030204" pitchFamily="34" charset="0"/>
              </a:rPr>
              <a:t>If you forsake the LORD and serve foreign gods</a:t>
            </a:r>
            <a:r>
              <a:rPr lang="en-US" sz="1800" b="0" i="0" u="none" strike="noStrike" dirty="0">
                <a:effectLst/>
                <a:cs typeface="Calibri" panose="020F0502020204030204" pitchFamily="34" charset="0"/>
              </a:rPr>
              <a:t>, then He will turn and do you harm and consume you after He has done good to you." ... 23 "Now therefore, </a:t>
            </a:r>
            <a:r>
              <a:rPr lang="en-US" sz="1800" b="0" i="0" u="none" strike="noStrike" dirty="0">
                <a:solidFill>
                  <a:srgbClr val="FFFF00"/>
                </a:solidFill>
                <a:effectLst/>
                <a:cs typeface="Calibri" panose="020F0502020204030204" pitchFamily="34" charset="0"/>
              </a:rPr>
              <a:t>put away the foreign gods which are in your midst</a:t>
            </a:r>
            <a:r>
              <a:rPr lang="en-US" sz="1800" b="0" i="0" u="none" strike="noStrike" dirty="0">
                <a:effectLst/>
                <a:cs typeface="Calibri" panose="020F0502020204030204" pitchFamily="34" charset="0"/>
              </a:rPr>
              <a:t>, and incline your hearts to the LORD, the God of Israel."</a:t>
            </a:r>
            <a:endParaRPr lang="en-US" sz="1800" dirty="0">
              <a:cs typeface="Calibri" panose="020F0502020204030204" pitchFamily="34" charset="0"/>
            </a:endParaRPr>
          </a:p>
        </p:txBody>
      </p:sp>
    </p:spTree>
    <p:extLst>
      <p:ext uri="{BB962C8B-B14F-4D97-AF65-F5344CB8AC3E}">
        <p14:creationId xmlns:p14="http://schemas.microsoft.com/office/powerpoint/2010/main" val="34131604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00AC-3DAC-83CB-8A97-838C881DC857}"/>
              </a:ext>
            </a:extLst>
          </p:cNvPr>
          <p:cNvSpPr>
            <a:spLocks noGrp="1"/>
          </p:cNvSpPr>
          <p:nvPr>
            <p:ph type="title"/>
          </p:nvPr>
        </p:nvSpPr>
        <p:spPr>
          <a:xfrm>
            <a:off x="628650" y="15213"/>
            <a:ext cx="7886700" cy="780669"/>
          </a:xfrm>
        </p:spPr>
        <p:txBody>
          <a:bodyPr/>
          <a:lstStyle/>
          <a:p>
            <a:pPr algn="ctr"/>
            <a:r>
              <a:rPr lang="en-US" dirty="0"/>
              <a:t>The appeal of idolatry (then and now)</a:t>
            </a:r>
          </a:p>
        </p:txBody>
      </p:sp>
      <p:sp>
        <p:nvSpPr>
          <p:cNvPr id="3" name="Content Placeholder 2">
            <a:extLst>
              <a:ext uri="{FF2B5EF4-FFF2-40B4-BE49-F238E27FC236}">
                <a16:creationId xmlns:a16="http://schemas.microsoft.com/office/drawing/2014/main" id="{C3C314D8-C17B-64DE-5154-F7D4CEE930DB}"/>
              </a:ext>
            </a:extLst>
          </p:cNvPr>
          <p:cNvSpPr>
            <a:spLocks noGrp="1"/>
          </p:cNvSpPr>
          <p:nvPr>
            <p:ph sz="half" idx="1"/>
          </p:nvPr>
        </p:nvSpPr>
        <p:spPr>
          <a:xfrm>
            <a:off x="0" y="795882"/>
            <a:ext cx="3114392" cy="780669"/>
          </a:xfrm>
          <a:ln>
            <a:solidFill>
              <a:schemeClr val="accent2">
                <a:lumMod val="75000"/>
              </a:schemeClr>
            </a:solidFill>
          </a:ln>
        </p:spPr>
        <p:txBody>
          <a:bodyPr anchor="ctr">
            <a:noAutofit/>
          </a:bodyPr>
          <a:lstStyle/>
          <a:p>
            <a:pPr marL="0" indent="0" algn="ctr">
              <a:buNone/>
            </a:pPr>
            <a:r>
              <a:rPr lang="en-US" dirty="0"/>
              <a:t>People want to worship something palpable. </a:t>
            </a:r>
          </a:p>
        </p:txBody>
      </p:sp>
      <p:sp>
        <p:nvSpPr>
          <p:cNvPr id="4" name="Content Placeholder 3">
            <a:extLst>
              <a:ext uri="{FF2B5EF4-FFF2-40B4-BE49-F238E27FC236}">
                <a16:creationId xmlns:a16="http://schemas.microsoft.com/office/drawing/2014/main" id="{90EA2261-0DD3-1791-92EA-A18993F833AA}"/>
              </a:ext>
            </a:extLst>
          </p:cNvPr>
          <p:cNvSpPr>
            <a:spLocks noGrp="1"/>
          </p:cNvSpPr>
          <p:nvPr>
            <p:ph sz="half" idx="2"/>
          </p:nvPr>
        </p:nvSpPr>
        <p:spPr>
          <a:xfrm>
            <a:off x="628649" y="1576551"/>
            <a:ext cx="7886699" cy="4123236"/>
          </a:xfrm>
        </p:spPr>
        <p:txBody>
          <a:bodyPr anchor="ctr">
            <a:normAutofit/>
          </a:bodyPr>
          <a:lstStyle/>
          <a:p>
            <a:pPr marL="0" indent="0" algn="ctr">
              <a:buNone/>
            </a:pPr>
            <a:r>
              <a:rPr lang="en-US" sz="2400" dirty="0"/>
              <a:t>Exodus 32:1 Now when the people saw that Moses delayed to come down from the mountain, the people assembled about Aaron and said to him, “</a:t>
            </a:r>
            <a:r>
              <a:rPr lang="en-US" sz="2400" dirty="0">
                <a:solidFill>
                  <a:srgbClr val="FFFF00"/>
                </a:solidFill>
              </a:rPr>
              <a:t>Come, make us a god who will go before us</a:t>
            </a:r>
            <a:r>
              <a:rPr lang="en-US" sz="2400" dirty="0"/>
              <a:t>; as for this Moses, the man who brought us up from the land of Egypt, we do not know what has become of him.” .. 4 </a:t>
            </a:r>
            <a:r>
              <a:rPr lang="en-US" sz="2400" dirty="0">
                <a:solidFill>
                  <a:srgbClr val="FFFF00"/>
                </a:solidFill>
              </a:rPr>
              <a:t>He took</a:t>
            </a:r>
            <a:r>
              <a:rPr lang="en-US" sz="2400" dirty="0"/>
              <a:t> this from their hand, and </a:t>
            </a:r>
            <a:r>
              <a:rPr lang="en-US" sz="2400" dirty="0">
                <a:solidFill>
                  <a:srgbClr val="FFFF00"/>
                </a:solidFill>
              </a:rPr>
              <a:t>fashioned it with a graving tool</a:t>
            </a:r>
            <a:r>
              <a:rPr lang="en-US" sz="2400" dirty="0"/>
              <a:t> and </a:t>
            </a:r>
            <a:r>
              <a:rPr lang="en-US" sz="2400" dirty="0">
                <a:solidFill>
                  <a:srgbClr val="FFFF00"/>
                </a:solidFill>
              </a:rPr>
              <a:t>made it into a molten calf</a:t>
            </a:r>
            <a:r>
              <a:rPr lang="en-US" sz="2400" dirty="0"/>
              <a:t>; and they said, “</a:t>
            </a:r>
            <a:r>
              <a:rPr lang="en-US" sz="2400" b="1" u="sng" dirty="0">
                <a:solidFill>
                  <a:srgbClr val="FFFF00"/>
                </a:solidFill>
              </a:rPr>
              <a:t>This is your god, O Israel, who brought you up from the land of Egypt</a:t>
            </a:r>
            <a:r>
              <a:rPr lang="en-US" sz="2400" dirty="0"/>
              <a:t>.”</a:t>
            </a:r>
            <a:endParaRPr lang="en-US" dirty="0"/>
          </a:p>
        </p:txBody>
      </p:sp>
    </p:spTree>
    <p:extLst>
      <p:ext uri="{BB962C8B-B14F-4D97-AF65-F5344CB8AC3E}">
        <p14:creationId xmlns:p14="http://schemas.microsoft.com/office/powerpoint/2010/main" val="12492968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00AC-3DAC-83CB-8A97-838C881DC857}"/>
              </a:ext>
            </a:extLst>
          </p:cNvPr>
          <p:cNvSpPr>
            <a:spLocks noGrp="1"/>
          </p:cNvSpPr>
          <p:nvPr>
            <p:ph type="title"/>
          </p:nvPr>
        </p:nvSpPr>
        <p:spPr>
          <a:xfrm>
            <a:off x="628650" y="15213"/>
            <a:ext cx="7886700" cy="780669"/>
          </a:xfrm>
        </p:spPr>
        <p:txBody>
          <a:bodyPr/>
          <a:lstStyle/>
          <a:p>
            <a:pPr algn="ctr"/>
            <a:r>
              <a:rPr lang="en-US" dirty="0"/>
              <a:t>The appeal of idolatry (then and now)</a:t>
            </a:r>
          </a:p>
        </p:txBody>
      </p:sp>
      <p:sp>
        <p:nvSpPr>
          <p:cNvPr id="3" name="Content Placeholder 2">
            <a:extLst>
              <a:ext uri="{FF2B5EF4-FFF2-40B4-BE49-F238E27FC236}">
                <a16:creationId xmlns:a16="http://schemas.microsoft.com/office/drawing/2014/main" id="{C3C314D8-C17B-64DE-5154-F7D4CEE930DB}"/>
              </a:ext>
            </a:extLst>
          </p:cNvPr>
          <p:cNvSpPr>
            <a:spLocks noGrp="1"/>
          </p:cNvSpPr>
          <p:nvPr>
            <p:ph sz="half" idx="1"/>
          </p:nvPr>
        </p:nvSpPr>
        <p:spPr>
          <a:xfrm>
            <a:off x="0" y="795882"/>
            <a:ext cx="3114392" cy="780669"/>
          </a:xfrm>
          <a:ln>
            <a:solidFill>
              <a:schemeClr val="accent2">
                <a:lumMod val="75000"/>
              </a:schemeClr>
            </a:solidFill>
          </a:ln>
        </p:spPr>
        <p:txBody>
          <a:bodyPr anchor="ctr">
            <a:noAutofit/>
          </a:bodyPr>
          <a:lstStyle/>
          <a:p>
            <a:pPr marL="0" indent="0" algn="ctr">
              <a:buNone/>
            </a:pPr>
            <a:r>
              <a:rPr lang="en-US" dirty="0"/>
              <a:t>People want to worship something palpable. </a:t>
            </a:r>
          </a:p>
        </p:txBody>
      </p:sp>
      <p:sp>
        <p:nvSpPr>
          <p:cNvPr id="4" name="Content Placeholder 3">
            <a:extLst>
              <a:ext uri="{FF2B5EF4-FFF2-40B4-BE49-F238E27FC236}">
                <a16:creationId xmlns:a16="http://schemas.microsoft.com/office/drawing/2014/main" id="{90EA2261-0DD3-1791-92EA-A18993F833AA}"/>
              </a:ext>
            </a:extLst>
          </p:cNvPr>
          <p:cNvSpPr>
            <a:spLocks noGrp="1"/>
          </p:cNvSpPr>
          <p:nvPr>
            <p:ph sz="half" idx="2"/>
          </p:nvPr>
        </p:nvSpPr>
        <p:spPr>
          <a:xfrm>
            <a:off x="628649" y="1576551"/>
            <a:ext cx="7886699" cy="4123236"/>
          </a:xfrm>
        </p:spPr>
        <p:txBody>
          <a:bodyPr anchor="ctr">
            <a:normAutofit fontScale="92500" lnSpcReduction="20000"/>
          </a:bodyPr>
          <a:lstStyle/>
          <a:p>
            <a:pPr marL="0" indent="0" algn="ctr">
              <a:buNone/>
            </a:pPr>
            <a:r>
              <a:rPr lang="en-US" sz="2400" dirty="0"/>
              <a:t>1 Kings 18:</a:t>
            </a:r>
            <a:r>
              <a:rPr lang="en-US" sz="2400" b="0" i="0" u="none" strike="noStrike" dirty="0">
                <a:effectLst/>
              </a:rPr>
              <a:t>17 When Ahab saw Elijah, Ahab said to him, "Is this you, you troubler of Israel?" 18 He said, "I have not troubled Israel, but you and your father's house [have,] </a:t>
            </a:r>
            <a:r>
              <a:rPr lang="en-US" sz="2400" b="0" i="0" u="none" strike="noStrike" dirty="0">
                <a:solidFill>
                  <a:srgbClr val="FFFF00"/>
                </a:solidFill>
                <a:effectLst/>
              </a:rPr>
              <a:t>because you have forsaken the commandments of the LORD and you have followed the Baals..</a:t>
            </a:r>
            <a:r>
              <a:rPr lang="en-US" sz="2400" b="0" i="0" u="none" strike="noStrike" dirty="0">
                <a:effectLst/>
              </a:rPr>
              <a:t>. 21 Elijah came near to all the people and said, "</a:t>
            </a:r>
            <a:r>
              <a:rPr lang="en-US" sz="2400" b="0" i="0" u="none" strike="noStrike" dirty="0">
                <a:solidFill>
                  <a:srgbClr val="FFFF00"/>
                </a:solidFill>
                <a:effectLst/>
              </a:rPr>
              <a:t>How long [will] you hesitate between two opinions? If the LORD is God, follow Him; but if Baal, follow him</a:t>
            </a:r>
            <a:r>
              <a:rPr lang="en-US" sz="2400" b="0" i="0" u="none" strike="noStrike" dirty="0">
                <a:effectLst/>
              </a:rPr>
              <a:t>." But the people did not answer him a word. 22 Then Elijah said to the people, "I alone am left a prophet of the LORD, but Baal's prophets are 450 men.</a:t>
            </a:r>
            <a:endParaRPr lang="en-US" sz="2400" dirty="0"/>
          </a:p>
          <a:p>
            <a:pPr marL="0" indent="0" algn="ctr">
              <a:buNone/>
            </a:pPr>
            <a:r>
              <a:rPr lang="en-US" sz="2400" dirty="0"/>
              <a:t>Deuteronomy 6:4 “Hear, O Israel! The LORD is our God, </a:t>
            </a:r>
            <a:r>
              <a:rPr lang="en-US" sz="2400" dirty="0">
                <a:solidFill>
                  <a:srgbClr val="FFFF00"/>
                </a:solidFill>
              </a:rPr>
              <a:t>the LORD is one</a:t>
            </a:r>
            <a:r>
              <a:rPr lang="en-US" sz="2400" dirty="0"/>
              <a:t>! 5 You shall love the LORD your God with all your heart and with all your soul and with all your might.. 13 You shall </a:t>
            </a:r>
            <a:r>
              <a:rPr lang="en-US" sz="2400" dirty="0">
                <a:solidFill>
                  <a:srgbClr val="FFFF00"/>
                </a:solidFill>
              </a:rPr>
              <a:t>fear only the LORD your God</a:t>
            </a:r>
            <a:r>
              <a:rPr lang="en-US" sz="2400" dirty="0"/>
              <a:t>; and you shall worship Him and swear by His name. 14 You </a:t>
            </a:r>
            <a:r>
              <a:rPr lang="en-US" sz="2400" dirty="0">
                <a:solidFill>
                  <a:srgbClr val="FFFF00"/>
                </a:solidFill>
              </a:rPr>
              <a:t>shall not follow other gods, any of the gods </a:t>
            </a:r>
            <a:r>
              <a:rPr lang="en-US" sz="2400" dirty="0"/>
              <a:t>of the peoples who surround you…</a:t>
            </a:r>
          </a:p>
        </p:txBody>
      </p:sp>
      <p:sp>
        <p:nvSpPr>
          <p:cNvPr id="5" name="Content Placeholder 2">
            <a:extLst>
              <a:ext uri="{FF2B5EF4-FFF2-40B4-BE49-F238E27FC236}">
                <a16:creationId xmlns:a16="http://schemas.microsoft.com/office/drawing/2014/main" id="{08827A98-AB10-B391-AB79-90CCFBFC4503}"/>
              </a:ext>
            </a:extLst>
          </p:cNvPr>
          <p:cNvSpPr txBox="1">
            <a:spLocks/>
          </p:cNvSpPr>
          <p:nvPr/>
        </p:nvSpPr>
        <p:spPr>
          <a:xfrm>
            <a:off x="3114392" y="795882"/>
            <a:ext cx="2915216" cy="780669"/>
          </a:xfrm>
          <a:prstGeom prst="rect">
            <a:avLst/>
          </a:prstGeom>
          <a:ln>
            <a:solidFill>
              <a:schemeClr val="accent2">
                <a:lumMod val="75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There is no ONE God that you must serve. </a:t>
            </a:r>
          </a:p>
        </p:txBody>
      </p:sp>
    </p:spTree>
    <p:extLst>
      <p:ext uri="{BB962C8B-B14F-4D97-AF65-F5344CB8AC3E}">
        <p14:creationId xmlns:p14="http://schemas.microsoft.com/office/powerpoint/2010/main" val="29579033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2749</TotalTime>
  <Words>2571</Words>
  <Application>Microsoft Macintosh PowerPoint</Application>
  <PresentationFormat>On-screen Show (16:10)</PresentationFormat>
  <Paragraphs>72</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Playfair Display</vt:lpstr>
      <vt:lpstr>Office Theme</vt:lpstr>
      <vt:lpstr>The Ephesians and idolatry</vt:lpstr>
      <vt:lpstr>The Ephesians and idolatry</vt:lpstr>
      <vt:lpstr>Idolatry was never about the statue; it was about placing something where God ultimately belonged</vt:lpstr>
      <vt:lpstr>Guard Yourselves From Idols</vt:lpstr>
      <vt:lpstr>Idolatry has always been an issue  for God’s people</vt:lpstr>
      <vt:lpstr>Idolatry has always been an issue  for God’s people</vt:lpstr>
      <vt:lpstr>Idolatry has always been an issue  for God’s people</vt:lpstr>
      <vt:lpstr>The appeal of idolatry (then and now)</vt:lpstr>
      <vt:lpstr>The appeal of idolatry (then and now)</vt:lpstr>
      <vt:lpstr>The appeal of idolatry (then and now)</vt:lpstr>
      <vt:lpstr>PowerPoint Presentation</vt:lpstr>
      <vt:lpstr>PowerPoint Presentation</vt:lpstr>
      <vt:lpstr>Guard yourselves from idols</vt:lpstr>
      <vt:lpstr>Guard yourselves from idols</vt:lpstr>
      <vt:lpstr>Guard yourselves from idols</vt:lpstr>
      <vt:lpstr>Guard yourselves from idols</vt:lpstr>
      <vt:lpstr>Guard yourselves from idols</vt:lpstr>
      <vt:lpstr>Guard yourselves from idols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Ephesians and idolatry</dc:title>
  <dc:creator>Bill Sanchez</dc:creator>
  <cp:lastModifiedBy>Bill Sanchez</cp:lastModifiedBy>
  <cp:revision>3</cp:revision>
  <dcterms:created xsi:type="dcterms:W3CDTF">2022-11-22T00:01:07Z</dcterms:created>
  <dcterms:modified xsi:type="dcterms:W3CDTF">2022-11-27T02:09:29Z</dcterms:modified>
</cp:coreProperties>
</file>