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91" r:id="rId2"/>
    <p:sldId id="307" r:id="rId3"/>
    <p:sldId id="316" r:id="rId4"/>
    <p:sldId id="318" r:id="rId5"/>
    <p:sldId id="300" r:id="rId6"/>
    <p:sldId id="312" r:id="rId7"/>
    <p:sldId id="308" r:id="rId8"/>
    <p:sldId id="317" r:id="rId9"/>
    <p:sldId id="314" r:id="rId10"/>
    <p:sldId id="320"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953"/>
    <a:srgbClr val="BA7548"/>
    <a:srgbClr val="FBB6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5"/>
    <p:restoredTop sz="78227"/>
  </p:normalViewPr>
  <p:slideViewPr>
    <p:cSldViewPr snapToGrid="0" snapToObjects="1">
      <p:cViewPr varScale="1">
        <p:scale>
          <a:sx n="61" d="100"/>
          <a:sy n="61" d="100"/>
        </p:scale>
        <p:origin x="6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11/19/2022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psalm+19&amp;version=NASB1995#fen-NASB1995-14176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blegateway.com/passage/?search=psalm+19&amp;version=NASB1995#fen-NASB1995-14182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ezra+7:10&amp;version=NASB1995#fen-NASB1995-12184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 noche es la lección 3 de nuestro tema anual... Dijimos en la lección 1 que al igual que las botellas de agua de acero inoxidable que se han vuelto tan populares son excelentes para sus propósitos... Queremos estar bien equipados, limpios y útiles para los propósitos de Dios.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Así que Ser un recipiente para el HONOR describe 3 cualidades...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a:t>
            </a:fld>
            <a:endParaRPr lang="en-US"/>
          </a:p>
        </p:txBody>
      </p:sp>
    </p:spTree>
    <p:extLst>
      <p:ext uri="{BB962C8B-B14F-4D97-AF65-F5344CB8AC3E}">
        <p14:creationId xmlns:p14="http://schemas.microsoft.com/office/powerpoint/2010/main" val="206864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 noche es la lección 3 de nuestro tema anual... Dijimos en la lección 1 que al igual que las botellas de agua de acero inoxidable que se han vuelto tan populares son excelentes para sus propósitos... Queremos estar bien equipados, limpios y útiles para los propósitos de Dios.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Así que Ser un recipiente para el HONOR describe 3 cualidades...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10</a:t>
            </a:fld>
            <a:endParaRPr lang="en-US"/>
          </a:p>
        </p:txBody>
      </p:sp>
    </p:spTree>
    <p:extLst>
      <p:ext uri="{BB962C8B-B14F-4D97-AF65-F5344CB8AC3E}">
        <p14:creationId xmlns:p14="http://schemas.microsoft.com/office/powerpoint/2010/main" val="206042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Honor en nuestra Influencia (lo cual requirió resistencia).</a:t>
            </a:r>
          </a:p>
          <a:p>
            <a:pPr algn="l" rtl="0"/>
            <a:r>
              <a:rPr lang="en-US" dirty="0"/>
              <a:t>Honor en nuestro carácter (que requiere ser limpiado).</a:t>
            </a:r>
          </a:p>
          <a:p>
            <a:pPr algn="l" rtl="0"/>
            <a:r>
              <a:rPr lang="en-US" dirty="0"/>
              <a:t>Honor en nuestro Servicio (que requiere ser apartado o dedicado).</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Todo este capítulo tiene capas, sobre capas de honor...</a:t>
            </a:r>
          </a:p>
          <a:p>
            <a:pPr algn="l" rtl="0"/>
            <a:endParaRPr lang="en-US" dirty="0"/>
          </a:p>
          <a:p>
            <a:pPr algn="l" rtl="0"/>
            <a:r>
              <a:rPr lang="en-US" dirty="0"/>
              <a:t>Hay un énfasis triple en el honor en nuestro verso tema...</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sz="1200" dirty="0"/>
              <a:t>Un contenedor valioso</a:t>
            </a:r>
          </a:p>
          <a:p>
            <a:pPr marL="171450" indent="-171450" algn="l" rtl="0">
              <a:buFont typeface="Arial" panose="020B0604020202020204" pitchFamily="34" charset="0"/>
              <a:buChar char="•"/>
            </a:pPr>
            <a:r>
              <a:rPr lang="en-US" sz="1200" dirty="0"/>
              <a:t>Para un propósito honorable</a:t>
            </a:r>
          </a:p>
          <a:p>
            <a:pPr marL="171450" indent="-171450" algn="l" rtl="0">
              <a:buFont typeface="Arial" panose="020B0604020202020204" pitchFamily="34" charset="0"/>
              <a:buChar char="•"/>
            </a:pPr>
            <a:r>
              <a:rPr lang="en-US" sz="1200" dirty="0"/>
              <a:t>Reservado para el rey supremo</a:t>
            </a:r>
          </a:p>
          <a:p>
            <a:pPr marL="171450" indent="-171450" algn="l" rtl="0">
              <a:buFont typeface="Arial" panose="020B0604020202020204" pitchFamily="34" charset="0"/>
              <a:buChar char="•"/>
            </a:pPr>
            <a:endParaRPr lang="en-US" sz="1200" dirty="0"/>
          </a:p>
          <a:p>
            <a:pPr marL="0" indent="0" algn="l" rtl="0">
              <a:buFont typeface="Arial" panose="020B0604020202020204" pitchFamily="34" charset="0"/>
              <a:buNone/>
            </a:pPr>
            <a:endParaRPr lang="en-US" dirty="0"/>
          </a:p>
          <a:p>
            <a:pPr algn="l" rtl="0"/>
            <a:endParaRPr lang="en-US" dirty="0"/>
          </a:p>
          <a:p>
            <a:pPr algn="l" rtl="0"/>
            <a:r>
              <a:rPr lang="en-US" dirty="0"/>
              <a:t>Hay HONOR en el valor del material.</a:t>
            </a:r>
          </a:p>
          <a:p>
            <a:pPr algn="l" rtl="0"/>
            <a:endParaRPr lang="en-US" dirty="0"/>
          </a:p>
          <a:p>
            <a:pPr marL="171450" indent="-171450" algn="l" rtl="0">
              <a:buFontTx/>
              <a:buChar char="-"/>
            </a:pPr>
            <a:r>
              <a:rPr lang="en-US" dirty="0"/>
              <a:t>Cuando el oro se usa como metáfora, casi siempre se trata de ser "probado" y perfeccionado.</a:t>
            </a:r>
          </a:p>
          <a:p>
            <a:pPr marL="171450" indent="-171450" algn="l" rtl="0">
              <a:buFontTx/>
              <a:buChar char="-"/>
            </a:pPr>
            <a:r>
              <a:rPr lang="en-US" dirty="0"/>
              <a:t>Proverbios 17:3 – “</a:t>
            </a:r>
            <a:r>
              <a:rPr lang="en-US" sz="1200" b="0" i="0" kern="1200" dirty="0">
                <a:solidFill>
                  <a:schemeClr val="tx1"/>
                </a:solidFill>
                <a:effectLst/>
                <a:latin typeface="+mn-lt"/>
                <a:ea typeface="+mn-ea"/>
                <a:cs typeface="+mn-cs"/>
              </a:rPr>
              <a:t>El crisol es para la plata y el horno para</a:t>
            </a:r>
            <a:r>
              <a:rPr lang="en-US" sz="1200" b="1" i="0" kern="1200" dirty="0">
                <a:solidFill>
                  <a:schemeClr val="tx1"/>
                </a:solidFill>
                <a:effectLst/>
                <a:latin typeface="+mn-lt"/>
                <a:ea typeface="+mn-ea"/>
                <a:cs typeface="+mn-cs"/>
              </a:rPr>
              <a:t>oro</a:t>
            </a:r>
            <a:r>
              <a:rPr lang="en-US" sz="1200" b="0" i="0" kern="1200" dirty="0">
                <a:solidFill>
                  <a:schemeClr val="tx1"/>
                </a:solidFill>
                <a:effectLst/>
                <a:latin typeface="+mn-lt"/>
                <a:ea typeface="+mn-ea"/>
                <a:cs typeface="+mn-cs"/>
              </a:rPr>
              <a:t>, Pero el</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prueba</a:t>
            </a:r>
            <a:r>
              <a:rPr lang="en-US" sz="1200" b="0" i="0" kern="1200" dirty="0">
                <a:solidFill>
                  <a:schemeClr val="tx1"/>
                </a:solidFill>
                <a:effectLst/>
                <a:latin typeface="+mn-lt"/>
                <a:ea typeface="+mn-ea"/>
                <a:cs typeface="+mn-cs"/>
              </a:rPr>
              <a:t>s corazones.</a:t>
            </a:r>
            <a:endParaRPr lang="en-US" dirty="0"/>
          </a:p>
          <a:p>
            <a:pPr marL="171450" indent="-171450" algn="l" rtl="0">
              <a:buFontTx/>
              <a:buChar char="-"/>
            </a:pPr>
            <a:r>
              <a:rPr lang="en-US" dirty="0"/>
              <a:t>1 Cor. 3:12-13 (“el fuego mismo probará la calidad”)</a:t>
            </a:r>
          </a:p>
          <a:p>
            <a:pPr marL="171450" indent="-171450" algn="l" rtl="0">
              <a:buFontTx/>
              <a:buChar char="-"/>
            </a:pPr>
            <a:r>
              <a:rPr lang="en-US" dirty="0"/>
              <a:t>1 Pedro 1:7 – fe que perdura, como el oro probado por fuego</a:t>
            </a:r>
          </a:p>
          <a:p>
            <a:pPr marL="171450" indent="-171450" algn="l" rtl="0">
              <a:buFontTx/>
              <a:buChar char="-"/>
            </a:pPr>
            <a:endParaRPr lang="en-US" dirty="0"/>
          </a:p>
          <a:p>
            <a:pPr marL="0" indent="0" algn="l" rtl="0">
              <a:buFontTx/>
              <a:buNone/>
            </a:pPr>
            <a:r>
              <a:rPr lang="en-US" dirty="0"/>
              <a:t>Entonces, las vasijas de "oro" y "plata" aquí se contrastan con vasijas menos valiosas y menos duraderas. Timoteo será un vaso de materiales honorables si soporta las dificultades como Pablo. Si las dificultades de la vida se convierten en oportunidades para refinar su carácter, no en excusas para la impiedad.</a:t>
            </a:r>
          </a:p>
          <a:p>
            <a:pPr marL="0" indent="0" algn="l" rtl="0">
              <a:buFontTx/>
              <a:buNone/>
            </a:pPr>
            <a:endParaRPr lang="en-US" dirty="0"/>
          </a:p>
          <a:p>
            <a:pPr marL="0" indent="0" algn="l" rtl="0">
              <a:buFontTx/>
              <a:buNone/>
            </a:pPr>
            <a:r>
              <a:rPr lang="en-US" dirty="0"/>
              <a:t>CARÁCTER: *El honor viene con un código de conducta. Piense en los Caballeros de la Mesa Redonda: estaban obligados a honrar al Rey Arturo y defender a su país. Hoy en día, el honor todavía viene con un código de conducta, y en nuestro caso se da en los mandamientos de Dios.</a:t>
            </a:r>
          </a:p>
          <a:p>
            <a:pPr marL="0" indent="0" algn="l" rtl="0">
              <a:buFontTx/>
              <a:buNone/>
            </a:pPr>
            <a:endParaRPr lang="en-US" dirty="0"/>
          </a:p>
          <a:p>
            <a:pPr marL="0" indent="0" algn="l" rtl="0">
              <a:buFontTx/>
              <a:buNone/>
            </a:pPr>
            <a:r>
              <a:rPr lang="en-US" dirty="0"/>
              <a:t>“abstenerse de la maldad” “huir de las pasiones juveniles…”</a:t>
            </a:r>
          </a:p>
          <a:p>
            <a:pPr marL="171450" indent="-171450" algn="l" rtl="0">
              <a:buFontTx/>
              <a:buChar char="-"/>
            </a:pPr>
            <a:endParaRPr lang="en-US" dirty="0"/>
          </a:p>
          <a:p>
            <a:pPr algn="l" rtl="0"/>
            <a:endParaRPr lang="en-US" dirty="0"/>
          </a:p>
          <a:p>
            <a:pPr algn="l" rtl="0"/>
            <a:r>
              <a:rPr lang="en-US" dirty="0"/>
              <a:t>Hay HONOR en el valor de la misión.</a:t>
            </a:r>
          </a:p>
          <a:p>
            <a:pPr algn="l" rtl="0"/>
            <a:endParaRPr lang="en-US" dirty="0"/>
          </a:p>
          <a:p>
            <a:pPr algn="l" rtl="0"/>
            <a:r>
              <a:rPr lang="en-US" dirty="0"/>
              <a:t>Hay HONOR en el valor del Maestro.</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tim. 2 es una imagen de lo que Dios nos está llamando a ser...</a:t>
            </a:r>
          </a:p>
          <a:p>
            <a:pPr algn="l" rtl="0"/>
            <a:endParaRPr lang="en-US" dirty="0"/>
          </a:p>
          <a:p>
            <a:pPr marL="171450" indent="-171450" algn="l" rtl="0">
              <a:buFontTx/>
              <a:buChar char="-"/>
            </a:pPr>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2</a:t>
            </a:fld>
            <a:endParaRPr lang="en-US"/>
          </a:p>
        </p:txBody>
      </p:sp>
    </p:spTree>
    <p:extLst>
      <p:ext uri="{BB962C8B-B14F-4D97-AF65-F5344CB8AC3E}">
        <p14:creationId xmlns:p14="http://schemas.microsoft.com/office/powerpoint/2010/main" val="75716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Solos, todos sabemos que no somos tan HONORABLES. Todos hemos pecado. Todos hemos tenido momentos de debilidad, impureza y egoísmo.</a:t>
            </a:r>
          </a:p>
          <a:p>
            <a:pPr algn="l" rtl="0"/>
            <a:endParaRPr lang="en-US" dirty="0"/>
          </a:p>
          <a:p>
            <a:pPr algn="l" rtl="0"/>
            <a:r>
              <a:rPr lang="en-US" dirty="0"/>
              <a:t>Pero a diferencia de los que Pablo menciona en el capítulo 1:15 (</a:t>
            </a:r>
            <a:r>
              <a:rPr lang="en-US" dirty="0" err="1"/>
              <a:t>Figelo</a:t>
            </a:r>
            <a:r>
              <a:rPr lang="en-US" dirty="0"/>
              <a:t>y Hermógenes) no nos damos por vencidos. No nos avergonzamos del evangelio y no estamos abandonando al Señor para volver al mundo. Somos un pueblo que conoce nuestras faltas, pero que se REGOCIJA en la gracia de Dios. Encontramos fortaleza al saber que Dios ha hecho sacrificios extremos para ayudarnos a tener éxito y, por lo tanto, dependemos de Su ayuda para seguir adelante. Por Su Gracia, podemos ser vasos de Honor...</a:t>
            </a:r>
          </a:p>
          <a:p>
            <a:pPr algn="l" rtl="0"/>
            <a:endParaRPr lang="en-US" dirty="0"/>
          </a:p>
          <a:p>
            <a:pPr algn="l" rtl="0"/>
            <a:endParaRPr lang="en-US" dirty="0"/>
          </a:p>
          <a:p>
            <a:pPr algn="l" rtl="0"/>
            <a:endParaRPr lang="en-US" dirty="0"/>
          </a:p>
          <a:p>
            <a:pPr algn="l" rtl="0"/>
            <a:r>
              <a:rPr lang="en-US" dirty="0"/>
              <a:t>Dave señaló que todas las bendiciones que leemos en el libro de 2 Timoteo son el resultado de la gracia de Dios...</a:t>
            </a:r>
          </a:p>
          <a:p>
            <a:pPr algn="l" rtl="0"/>
            <a:endParaRPr lang="en-US" dirty="0"/>
          </a:p>
          <a:p>
            <a:pPr algn="l" rtl="0"/>
            <a:r>
              <a:rPr lang="en-US" dirty="0"/>
              <a:t>Desde las oraciones que Dios escucha y contesta hasta la salvación que tenemos en Jesucristo. La única razón por la que somos Vasijas en la Casa del Maestro es porque Él desea que seamos parte de Su casa.</a:t>
            </a:r>
          </a:p>
          <a:p>
            <a:pPr algn="l" rtl="0"/>
            <a:endParaRPr lang="en-US" dirty="0"/>
          </a:p>
          <a:p>
            <a:pPr algn="l" rtl="0"/>
            <a:r>
              <a:rPr lang="en-US" dirty="0"/>
              <a:t>Conclusión: Convertirse en un Recipiente de Honor no es un acto de nuestra PROPIA fuerza solamente. Hay una mentalidad de que nuestro servicio es una respuesta a la BONDAD AMOROSA y la BONDAD de DIOS.</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3</a:t>
            </a:fld>
            <a:endParaRPr lang="en-US"/>
          </a:p>
        </p:txBody>
      </p:sp>
    </p:spTree>
    <p:extLst>
      <p:ext uri="{BB962C8B-B14F-4D97-AF65-F5344CB8AC3E}">
        <p14:creationId xmlns:p14="http://schemas.microsoft.com/office/powerpoint/2010/main" val="89830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pPr algn="l" rtl="0"/>
            <a:endParaRPr lang="en-US" sz="2000" dirty="0"/>
          </a:p>
        </p:txBody>
      </p:sp>
      <p:sp>
        <p:nvSpPr>
          <p:cNvPr id="4" name="Slide Number Placeholder 3"/>
          <p:cNvSpPr>
            <a:spLocks noGrp="1"/>
          </p:cNvSpPr>
          <p:nvPr>
            <p:ph type="sldNum" sz="quarter" idx="5"/>
          </p:nvPr>
        </p:nvSpPr>
        <p:spPr/>
        <p:txBody>
          <a:bodyPr/>
          <a:lstStyle/>
          <a:p>
            <a:pPr algn="l" rtl="0"/>
            <a:fld id="{3EF295CB-5F1D-7742-AE24-DE14A0BD9B5B}" type="slidenum">
              <a:rPr lang="en-US" smtClean="0"/>
              <a:t>4</a:t>
            </a:fld>
            <a:endParaRPr lang="en-US"/>
          </a:p>
        </p:txBody>
      </p:sp>
    </p:spTree>
    <p:extLst>
      <p:ext uri="{BB962C8B-B14F-4D97-AF65-F5344CB8AC3E}">
        <p14:creationId xmlns:p14="http://schemas.microsoft.com/office/powerpoint/2010/main" val="60920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 libro comienza describiendo las Escrituras como un tesoro y el papel y la importancia de usar bien las Escrituras continúa en los 4 capítulos. (</a:t>
            </a:r>
            <a:r>
              <a:rPr lang="en-US" sz="1200" dirty="0"/>
              <a:t>2:2, 2:15, 3:10, 3:14-17, 4:2, 4:3, 4:13)</a:t>
            </a:r>
          </a:p>
          <a:p>
            <a:pPr algn="l" rtl="0"/>
            <a:endParaRPr lang="en-US" dirty="0"/>
          </a:p>
          <a:p>
            <a:pPr algn="l" rtl="0"/>
            <a:r>
              <a:rPr lang="en-US" dirty="0"/>
              <a:t>"Buen depósito" (ESV): como un depósito bancario.</a:t>
            </a:r>
          </a:p>
          <a:p>
            <a:pPr algn="l" rtl="0"/>
            <a:endParaRPr lang="en-US" dirty="0"/>
          </a:p>
          <a:p>
            <a:pPr algn="l" rtl="0"/>
            <a:r>
              <a:rPr lang="en-US" dirty="0"/>
              <a:t>CONSERVAR: Tome una decisión consciente de aferrarse a lo que ha escuchado de quienes lo precedieron. En tu corazón y mente, tienes un resumen sólido y preciso de lo que significa ser. crucificado con Cristo y andando digno.</a:t>
            </a:r>
          </a:p>
          <a:p>
            <a:pPr algn="l" rtl="0"/>
            <a:endParaRPr lang="en-US" dirty="0"/>
          </a:p>
          <a:p>
            <a:pPr algn="l" rtl="0"/>
            <a:r>
              <a:rPr lang="en-US" dirty="0"/>
              <a:t>SONIDO: Saludable – lo que realmente da vida a Jesús. La VERDAD del evangelio. Esas cosas las dice en 2:2 – Timoteo escuchó predicadas públicamente. Lo ha escuchado predicado con fidelidad y precisión muchas veces; no necesita mejorarlo ni cambiarlo. ¡Necesitas predicar la PALABRA DE DIOS!</a:t>
            </a:r>
          </a:p>
          <a:p>
            <a:pPr algn="l" rtl="0"/>
            <a:endParaRPr lang="en-US" dirty="0"/>
          </a:p>
          <a:p>
            <a:pPr algn="l" rtl="0"/>
            <a:r>
              <a:rPr lang="en-US" dirty="0"/>
              <a:t>GUARDA El TESORO – Muchas otras personas lo abandonarán o abusarán de él. No tú, Timoteo. Nosotros no. Veremos su valor y lo mantendremos cerca de nuestros corazones. Esta protección que le damos, no es simplemente probando las palabras según tu opinión personal (me gusta esto, eso me suena bien…) sino probando las palabras por todo lo que el Espíritu ha inspirado y revelado.</a:t>
            </a:r>
          </a:p>
          <a:p>
            <a:pPr algn="l" rtl="0"/>
            <a:endParaRPr lang="en-US" dirty="0"/>
          </a:p>
          <a:p>
            <a:pPr algn="l" rtl="0"/>
            <a:r>
              <a:rPr lang="en-US" dirty="0"/>
              <a:t>Timoteo: pon estas sanas palabras en tu corazón. Manténgalos cerca y queridos, pero no solo las palabras, manténgalos junto con la FE y el AMOR. Doctrina, Fe y Amor que funcionan juntos para señalarnos a JESUCRISTO.</a:t>
            </a:r>
          </a:p>
          <a:p>
            <a:pPr algn="l" rtl="0"/>
            <a:endParaRPr lang="en-US" dirty="0"/>
          </a:p>
          <a:p>
            <a:pPr algn="l" rtl="0"/>
            <a:r>
              <a:rPr lang="en-US" dirty="0"/>
              <a:t>Como estas palabras están en Tu Corazón y en Tu Predicación – también dependes del Espíritu Santo que habita en nosotros –</a:t>
            </a:r>
          </a:p>
          <a:p>
            <a:pPr algn="l" rtl="0"/>
            <a:endParaRPr lang="en-US" dirty="0"/>
          </a:p>
          <a:p>
            <a:pPr algn="l" rtl="0"/>
            <a:r>
              <a:rPr lang="en-US" dirty="0"/>
              <a:t>“A través de” es un canal de acción. (Vemos esto en 2 Timoteo 1:10... "la vida y la inmoralidad" se dan a conocer "por el evangelio".)</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Como un barco de carga gigante que viaja A TRAVÉS del Canal de Panamá, debemos viajar por el camino dado por el Espíritu Santo.</a:t>
            </a:r>
          </a:p>
          <a:p>
            <a:pPr algn="l" rtl="0"/>
            <a:endParaRPr lang="en-US" dirty="0"/>
          </a:p>
          <a:p>
            <a:pPr algn="l" rtl="0"/>
            <a:endParaRPr lang="en-US" dirty="0"/>
          </a:p>
          <a:p>
            <a:pPr algn="l" rtl="0"/>
            <a:r>
              <a:rPr lang="en-US" dirty="0"/>
              <a:t>Así que Timoteo, pasa por el Espíritu Santo, tus opiniones y preferencias NO son cómo guardar el tesoro. La cultura no guardará el tesoro.</a:t>
            </a:r>
          </a:p>
          <a:p>
            <a:pPr algn="l" rtl="0"/>
            <a:endParaRPr lang="en-US" dirty="0"/>
          </a:p>
          <a:p>
            <a:pPr algn="l" rtl="0"/>
            <a:r>
              <a:rPr lang="en-US" dirty="0"/>
              <a:t>Si quieres guardar bien este tesoro, verifica tus palabras comparándolas con lo que el Espíritu Santo ha revelado.</a:t>
            </a:r>
          </a:p>
          <a:p>
            <a:pPr algn="l" rtl="0"/>
            <a:endParaRPr lang="en-US" dirty="0"/>
          </a:p>
          <a:p>
            <a:pPr algn="l" rtl="0"/>
            <a:r>
              <a:rPr lang="en-US" dirty="0"/>
              <a:t>No lo es…</a:t>
            </a:r>
          </a:p>
          <a:p>
            <a:pPr algn="l" rtl="0"/>
            <a:r>
              <a:rPr lang="en-US" dirty="0"/>
              <a:t>Custodia - a través de tu mejor juicio - el Tesoro.</a:t>
            </a:r>
          </a:p>
          <a:p>
            <a:pPr algn="l" rtl="0"/>
            <a:r>
              <a:rPr lang="en-US" dirty="0"/>
              <a:t>Guarde, a través de las últimas investigaciones académicas, el Tesoro.</a:t>
            </a:r>
          </a:p>
          <a:p>
            <a:pPr algn="l" rtl="0"/>
            <a:r>
              <a:rPr lang="en-US" dirty="0"/>
              <a:t>Custodiar -por mayoría de votos- el Tesoro.</a:t>
            </a:r>
          </a:p>
          <a:p>
            <a:pPr algn="l" rtl="0"/>
            <a:endParaRPr lang="en-US" dirty="0"/>
          </a:p>
          <a:p>
            <a:pPr algn="l" rtl="0"/>
            <a:r>
              <a:rPr lang="en-US" dirty="0"/>
              <a:t>¡Custodiar verdaderamente el tesoro significa honrar al Espíritu que habita dentro de ti y poner atención a lo que Él ha inspirado y confirmado!</a:t>
            </a:r>
          </a:p>
          <a:p>
            <a:pPr algn="l" rtl="0"/>
            <a:endParaRPr lang="en-US" dirty="0"/>
          </a:p>
          <a:p>
            <a:pPr algn="l" rtl="0"/>
            <a:r>
              <a:rPr lang="en-US" dirty="0"/>
              <a:t>LAS PALABRAS SONORAS encuentran su pareja perfecta en FE Y AMOR.</a:t>
            </a:r>
          </a:p>
          <a:p>
            <a:pPr algn="l" rtl="0"/>
            <a:r>
              <a:rPr lang="en-US" dirty="0"/>
              <a:t>GUARDAR EL TESORO encuentra su perfecta asociación en la obra del ESPÍRITU SANTO.</a:t>
            </a:r>
          </a:p>
          <a:p>
            <a:pPr algn="l" rtl="0"/>
            <a:endParaRPr lang="en-US" dirty="0"/>
          </a:p>
          <a:p>
            <a:pPr algn="l" rtl="0"/>
            <a:r>
              <a:rPr lang="en-US" dirty="0"/>
              <a:t>1:10 – El EVANGELIO aclara la VIDA.</a:t>
            </a:r>
          </a:p>
          <a:p>
            <a:pPr algn="l" rtl="0"/>
            <a:r>
              <a:rPr lang="en-US" dirty="0"/>
              <a:t>1:14 – El ESPÍRITU hace bien guardado el TESORO.</a:t>
            </a:r>
          </a:p>
          <a:p>
            <a:pPr algn="l" rtl="0"/>
            <a:endParaRPr lang="en-US" dirty="0"/>
          </a:p>
          <a:p>
            <a:pPr algn="l" rtl="0"/>
            <a:r>
              <a:rPr lang="en-US" dirty="0"/>
              <a:t>ENCOMENDADO: vs. 12 – Pablo encomendó su Alma al Señor. Y se ve a sí mismo ya Timoteo como a quienes se les ha confiado el EVANGELIO.</a:t>
            </a:r>
          </a:p>
          <a:p>
            <a:pPr algn="l" rtl="0"/>
            <a:r>
              <a:rPr lang="en-US" dirty="0"/>
              <a:t>Podemos contar con Dios para cuidar bien de nuestras almas, y Dios puede contar con hombres fieles, que son guiados por el Espíritu Santo, para cuidar bien de Su evangelio.</a:t>
            </a:r>
          </a:p>
          <a:p>
            <a:pPr algn="l" rtl="0"/>
            <a:endParaRPr lang="en-US" dirty="0"/>
          </a:p>
          <a:p>
            <a:pPr algn="l" rtl="0"/>
            <a:endParaRPr lang="en-US" dirty="0"/>
          </a:p>
          <a:p>
            <a:pPr algn="l" rtl="0"/>
            <a:r>
              <a:rPr lang="en-US" dirty="0"/>
              <a:t>¡A Timoteo se le dan estas instrucciones urgentes porque la Palabra de DIOS es un TESORO!</a:t>
            </a:r>
          </a:p>
          <a:p>
            <a:pPr algn="l" rtl="0"/>
            <a:endParaRPr lang="en-US" dirty="0"/>
          </a:p>
          <a:p>
            <a:pPr algn="l" rtl="0"/>
            <a:r>
              <a:rPr lang="en-US" sz="1200" b="0" i="0" kern="1200" dirty="0">
                <a:solidFill>
                  <a:schemeClr val="tx1"/>
                </a:solidFill>
                <a:effectLst/>
                <a:latin typeface="+mn-lt"/>
                <a:ea typeface="+mn-ea"/>
                <a:cs typeface="+mn-cs"/>
              </a:rPr>
              <a:t>Para SABERLO. Y PARA PROTEGERLO… ¿Quién hará eso? – ¿Qué llevaría a una persona a dedicar esa cantidad de tiempo y energía a esta responsabilidad? ¿Para llenar sus corazones y mentes con estas palabras? ¿Para probar todo cuidadosamente para identificar cuándo alguien lo está torciendo o abusando de él?</a:t>
            </a:r>
          </a:p>
          <a:p>
            <a:pPr algn="l" rtl="0"/>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Creo que sabes la respuesta: las únicas personas que harían todo lo posible por hacer esto son las personas que genuinamente aman a Jesús.</a:t>
            </a:r>
          </a:p>
          <a:p>
            <a:pPr algn="l" rtl="0"/>
            <a:endParaRPr lang="en-US" dirty="0"/>
          </a:p>
          <a:p>
            <a:pPr algn="l" rtl="0"/>
            <a:endParaRPr lang="en-US" dirty="0"/>
          </a:p>
          <a:p>
            <a:pPr algn="l" rtl="0"/>
            <a:r>
              <a:rPr lang="en-US" dirty="0"/>
              <a:t>"has oído hablar de mí"</a:t>
            </a:r>
          </a:p>
          <a:p>
            <a:pPr algn="l" rtl="0"/>
            <a:r>
              <a:rPr lang="en-US" dirty="0"/>
              <a:t>“manejando con precisión la palabra de verdad”</a:t>
            </a:r>
          </a:p>
          <a:p>
            <a:pPr algn="l" rtl="0"/>
            <a:r>
              <a:rPr lang="en-US" dirty="0"/>
              <a:t>“siguieron mi enseñanza…”</a:t>
            </a:r>
          </a:p>
          <a:p>
            <a:pPr algn="l" rtl="0"/>
            <a:r>
              <a:rPr lang="en-US" dirty="0"/>
              <a:t>“Toda la Escritura es inspirada por Dios…”</a:t>
            </a:r>
          </a:p>
          <a:p>
            <a:pPr algn="l" rtl="0"/>
            <a:r>
              <a:rPr lang="en-US" dirty="0"/>
              <a:t>"predicar la palabra"</a:t>
            </a:r>
          </a:p>
          <a:p>
            <a:pPr algn="l" rtl="0"/>
            <a:r>
              <a:rPr lang="en-US" dirty="0"/>
              <a:t>"sana doctrina"</a:t>
            </a:r>
          </a:p>
          <a:p>
            <a:pPr algn="l" rtl="0"/>
            <a:r>
              <a:rPr lang="en-US" dirty="0"/>
              <a:t>“los libros, especialmente los pergaminos” – probablemente las copias personales de las Escrituras de Pablo.</a:t>
            </a:r>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5</a:t>
            </a:fld>
            <a:endParaRPr lang="en-US"/>
          </a:p>
        </p:txBody>
      </p:sp>
    </p:spTree>
    <p:extLst>
      <p:ext uri="{BB962C8B-B14F-4D97-AF65-F5344CB8AC3E}">
        <p14:creationId xmlns:p14="http://schemas.microsoft.com/office/powerpoint/2010/main" val="163046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Valoro las Escrituras porque vienen DE DIOS. “Toda la Escritura es Inspirada…”</a:t>
            </a:r>
          </a:p>
          <a:p>
            <a:pPr algn="l" rtl="0"/>
            <a:endParaRPr lang="en-US" dirty="0"/>
          </a:p>
          <a:p>
            <a:pPr algn="l" rtl="0"/>
            <a:r>
              <a:rPr lang="en-US" dirty="0"/>
              <a:t>PRÁCTICAS DE PIANO... incluso cuando no tocan bien las teclas.</a:t>
            </a:r>
          </a:p>
          <a:p>
            <a:pPr algn="l" rtl="0"/>
            <a:endParaRPr lang="en-US" dirty="0"/>
          </a:p>
          <a:p>
            <a:pPr algn="l" rtl="0"/>
            <a:r>
              <a:rPr lang="en-US" dirty="0"/>
              <a:t>PELÍCULAS CASERA... clips en nuestro teléfono, viejos mensajes de voz, videos cortos, viejos sermones y clases...</a:t>
            </a:r>
          </a:p>
          <a:p>
            <a:pPr algn="l" rtl="0"/>
            <a:endParaRPr lang="en-US" dirty="0"/>
          </a:p>
          <a:p>
            <a:pPr algn="l" rtl="0"/>
            <a:endParaRPr lang="en-US" dirty="0"/>
          </a:p>
          <a:p>
            <a:pPr algn="l" rtl="0"/>
            <a:r>
              <a:rPr lang="en-US" dirty="0"/>
              <a:t>Escuchamos a nuestros hijos contar historias que no podemos seguir.</a:t>
            </a:r>
          </a:p>
          <a:p>
            <a:pPr algn="l" rtl="0"/>
            <a:r>
              <a:rPr lang="en-US" dirty="0"/>
              <a:t>Escuchamos las esperanzas y los sueños de nuestros cónyuges.</a:t>
            </a:r>
          </a:p>
          <a:p>
            <a:pPr algn="l" rtl="0"/>
            <a:endParaRPr lang="en-US" dirty="0"/>
          </a:p>
          <a:p>
            <a:pPr algn="l" rtl="0"/>
            <a:r>
              <a:rPr lang="en-US" dirty="0"/>
              <a:t>¡María se sentó a los pies de Jesús para ESCUCHAR las palabras del Salvador que amaba!</a:t>
            </a:r>
          </a:p>
          <a:p>
            <a:pPr algn="l" rtl="0"/>
            <a:endParaRPr lang="en-US" dirty="0"/>
          </a:p>
          <a:p>
            <a:pPr algn="l" rtl="0"/>
            <a:r>
              <a:rPr lang="en-US" dirty="0"/>
              <a:t>David escribió en el Salmo 19: qué gran tesoro era la palabra de Dios para él...</a:t>
            </a:r>
          </a:p>
          <a:p>
            <a:pPr algn="l" rtl="0"/>
            <a:endParaRPr lang="en-US" dirty="0"/>
          </a:p>
          <a:p>
            <a:pPr algn="l" rtl="0"/>
            <a:r>
              <a:rPr lang="en-US" dirty="0"/>
              <a:t>PD. 19:7-14</a:t>
            </a:r>
          </a:p>
          <a:p>
            <a:pPr algn="l" rtl="0"/>
            <a:endParaRPr lang="en-US" dirty="0"/>
          </a:p>
          <a:p>
            <a:pPr algn="l" rtl="0"/>
            <a:r>
              <a:rPr lang="en-US" sz="1200" b="1" i="0" kern="1200" baseline="300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la ley de la</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es</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d"/>
              </a:rPr>
              <a:t>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perfecto, restaurando el alma;</a:t>
            </a:r>
            <a:r>
              <a:rPr lang="en-US" dirty="0"/>
              <a:t/>
            </a:r>
            <a:br>
              <a:rPr lang="en-US" dirty="0"/>
            </a:br>
            <a:r>
              <a:rPr lang="en-US" sz="1200" b="0" i="0" kern="1200" dirty="0">
                <a:solidFill>
                  <a:schemeClr val="tx1"/>
                </a:solidFill>
                <a:effectLst/>
                <a:latin typeface="+mn-lt"/>
                <a:ea typeface="+mn-ea"/>
                <a:cs typeface="+mn-cs"/>
              </a:rPr>
              <a:t>El testimonio del</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es seguro, haciendo sabio lo simple.</a:t>
            </a:r>
            <a:r>
              <a:rPr lang="en-US" dirty="0"/>
              <a:t/>
            </a:r>
            <a:br>
              <a:rPr lang="en-US" dirty="0"/>
            </a:br>
            <a:r>
              <a:rPr lang="en-US" sz="1200" b="1" i="0" kern="1200" baseline="300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Los preceptos de la</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tienen razón, alegrando el corazón;</a:t>
            </a:r>
            <a:r>
              <a:rPr lang="en-US" dirty="0"/>
              <a:t/>
            </a:r>
            <a:br>
              <a:rPr lang="en-US" dirty="0"/>
            </a:br>
            <a:r>
              <a:rPr lang="en-US" sz="1200" b="0" i="0" kern="1200" dirty="0">
                <a:solidFill>
                  <a:schemeClr val="tx1"/>
                </a:solidFill>
                <a:effectLst/>
                <a:latin typeface="+mn-lt"/>
                <a:ea typeface="+mn-ea"/>
                <a:cs typeface="+mn-cs"/>
              </a:rPr>
              <a:t>El mandamiento del</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es puro, iluminando los ojos.</a:t>
            </a:r>
            <a:r>
              <a:rPr lang="en-US" dirty="0"/>
              <a:t/>
            </a:r>
            <a:br>
              <a:rPr lang="en-US" dirty="0"/>
            </a:br>
            <a:r>
              <a:rPr lang="en-US" sz="1200" b="1"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el miedo de la</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es limpio, duradero para siempre;</a:t>
            </a:r>
            <a:r>
              <a:rPr lang="en-US" dirty="0"/>
              <a:t/>
            </a:r>
            <a:br>
              <a:rPr lang="en-US" dirty="0"/>
            </a:br>
            <a:r>
              <a:rPr lang="en-US" sz="1200" b="0" i="0" kern="1200" dirty="0">
                <a:solidFill>
                  <a:schemeClr val="tx1"/>
                </a:solidFill>
                <a:effectLst/>
                <a:latin typeface="+mn-lt"/>
                <a:ea typeface="+mn-ea"/>
                <a:cs typeface="+mn-cs"/>
              </a:rPr>
              <a:t>Los juicios de la</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son verdaderas; son justos en conjunto.</a:t>
            </a:r>
            <a:r>
              <a:rPr lang="en-US" dirty="0"/>
              <a:t/>
            </a:r>
            <a:br>
              <a:rPr lang="en-US" dirty="0"/>
            </a:br>
            <a:r>
              <a:rPr lang="en-US" sz="1200" b="1" i="0" kern="1200" baseline="30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Son más deseables que el oro, sí, que mucho oro fino;</a:t>
            </a:r>
            <a:r>
              <a:rPr lang="en-US" dirty="0"/>
              <a:t/>
            </a:r>
            <a:br>
              <a:rPr lang="en-US" dirty="0"/>
            </a:br>
            <a:r>
              <a:rPr lang="en-US" sz="1200" b="0" i="0" kern="1200" dirty="0">
                <a:solidFill>
                  <a:schemeClr val="tx1"/>
                </a:solidFill>
                <a:effectLst/>
                <a:latin typeface="+mn-lt"/>
                <a:ea typeface="+mn-ea"/>
                <a:cs typeface="+mn-cs"/>
              </a:rPr>
              <a:t>Más dulce también que la miel y que las gotas del panal.</a:t>
            </a:r>
            <a:r>
              <a:rPr lang="en-US" dirty="0"/>
              <a:t/>
            </a:r>
            <a:br>
              <a:rPr lang="en-US" dirty="0"/>
            </a:br>
            <a:r>
              <a:rPr lang="en-US" sz="1200" b="1"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Además, por ellos Tu siervo es advertido;</a:t>
            </a:r>
            <a:r>
              <a:rPr lang="en-US" dirty="0"/>
              <a:t/>
            </a:r>
            <a:br>
              <a:rPr lang="en-US" dirty="0"/>
            </a:br>
            <a:r>
              <a:rPr lang="en-US" sz="1200" b="0" i="0" kern="1200" dirty="0">
                <a:solidFill>
                  <a:schemeClr val="tx1"/>
                </a:solidFill>
                <a:effectLst/>
                <a:latin typeface="+mn-lt"/>
                <a:ea typeface="+mn-ea"/>
                <a:cs typeface="+mn-cs"/>
              </a:rPr>
              <a:t>En guardarlos hay una gran recompensa.</a:t>
            </a:r>
            <a:r>
              <a:rPr lang="en-US" dirty="0"/>
              <a:t/>
            </a:r>
            <a:br>
              <a:rPr lang="en-US" dirty="0"/>
            </a:br>
            <a:r>
              <a:rPr lang="en-US" sz="1200" b="1" i="0" kern="1200" baseline="300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¿Quién puede discernir</a:t>
            </a:r>
            <a:r>
              <a:rPr lang="en-US" sz="1200" b="0" i="1" kern="1200" dirty="0">
                <a:solidFill>
                  <a:schemeClr val="tx1"/>
                </a:solidFill>
                <a:effectLst/>
                <a:latin typeface="+mn-lt"/>
                <a:ea typeface="+mn-ea"/>
                <a:cs typeface="+mn-cs"/>
              </a:rPr>
              <a:t>su</a:t>
            </a:r>
            <a:r>
              <a:rPr lang="en-US" sz="1200" b="0" i="0" kern="1200" dirty="0">
                <a:solidFill>
                  <a:schemeClr val="tx1"/>
                </a:solidFill>
                <a:effectLst/>
                <a:latin typeface="+mn-lt"/>
                <a:ea typeface="+mn-ea"/>
                <a:cs typeface="+mn-cs"/>
              </a:rPr>
              <a:t>errores? Absuelveme de oculto</a:t>
            </a:r>
            <a:r>
              <a:rPr lang="en-US" sz="1200" b="0" i="1" kern="1200" dirty="0">
                <a:solidFill>
                  <a:schemeClr val="tx1"/>
                </a:solidFill>
                <a:effectLst/>
                <a:latin typeface="+mn-lt"/>
                <a:ea typeface="+mn-ea"/>
                <a:cs typeface="+mn-cs"/>
              </a:rPr>
              <a:t>fallas</a:t>
            </a:r>
            <a:r>
              <a:rPr lang="en-US" sz="1200" b="0" i="0" kern="1200" dirty="0">
                <a:solidFill>
                  <a:schemeClr val="tx1"/>
                </a:solidFill>
                <a:effectLst/>
                <a:latin typeface="+mn-lt"/>
                <a:ea typeface="+mn-ea"/>
                <a:cs typeface="+mn-cs"/>
              </a:rPr>
              <a:t>.</a:t>
            </a:r>
            <a:r>
              <a:rPr lang="en-US" dirty="0"/>
              <a:t/>
            </a:r>
            <a:br>
              <a:rPr lang="en-US" dirty="0"/>
            </a:br>
            <a:r>
              <a:rPr lang="en-US" sz="1200" b="1" i="0" kern="1200" baseline="30000" dirty="0">
                <a:solidFill>
                  <a:schemeClr val="tx1"/>
                </a:solidFill>
                <a:effectLst/>
                <a:latin typeface="+mn-lt"/>
                <a:ea typeface="+mn-ea"/>
                <a:cs typeface="+mn-cs"/>
              </a:rPr>
              <a:t>13</a:t>
            </a:r>
            <a:r>
              <a:rPr lang="en-US" sz="1200" b="0" i="0" kern="1200" dirty="0">
                <a:solidFill>
                  <a:schemeClr val="tx1"/>
                </a:solidFill>
                <a:effectLst/>
                <a:latin typeface="+mn-lt"/>
                <a:ea typeface="+mn-ea"/>
                <a:cs typeface="+mn-cs"/>
              </a:rPr>
              <a:t>Guarda también a tu siervo de los presuntuosos</a:t>
            </a:r>
            <a:r>
              <a:rPr lang="en-US" sz="1200" b="0" i="1" kern="1200" dirty="0">
                <a:solidFill>
                  <a:schemeClr val="tx1"/>
                </a:solidFill>
                <a:effectLst/>
                <a:latin typeface="+mn-lt"/>
                <a:ea typeface="+mn-ea"/>
                <a:cs typeface="+mn-cs"/>
              </a:rPr>
              <a:t>pecados</a:t>
            </a:r>
            <a:r>
              <a:rPr lang="en-US" sz="1200" b="0" i="0" kern="1200" dirty="0">
                <a:solidFill>
                  <a:schemeClr val="tx1"/>
                </a:solidFill>
                <a:effectLst/>
                <a:latin typeface="+mn-lt"/>
                <a:ea typeface="+mn-ea"/>
                <a:cs typeface="+mn-cs"/>
              </a:rPr>
              <a:t>;</a:t>
            </a:r>
            <a:r>
              <a:rPr lang="en-US" dirty="0"/>
              <a:t/>
            </a:r>
            <a:br>
              <a:rPr lang="en-US" dirty="0"/>
            </a:br>
            <a:r>
              <a:rPr lang="en-US" sz="1200" b="0" i="0" kern="1200" dirty="0">
                <a:solidFill>
                  <a:schemeClr val="tx1"/>
                </a:solidFill>
                <a:effectLst/>
                <a:latin typeface="+mn-lt"/>
                <a:ea typeface="+mn-ea"/>
                <a:cs typeface="+mn-cs"/>
              </a:rPr>
              <a:t>Que no se enseñoreen de mí;</a:t>
            </a:r>
            <a:r>
              <a:rPr lang="en-US" dirty="0"/>
              <a:t/>
            </a:r>
            <a:br>
              <a:rPr lang="en-US" dirty="0"/>
            </a:br>
            <a:r>
              <a:rPr lang="en-US" sz="1200" b="0" i="0" kern="1200" dirty="0">
                <a:solidFill>
                  <a:schemeClr val="tx1"/>
                </a:solidFill>
                <a:effectLst/>
                <a:latin typeface="+mn-lt"/>
                <a:ea typeface="+mn-ea"/>
                <a:cs typeface="+mn-cs"/>
              </a:rPr>
              <a:t>Entonces seré</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4" tooltip="See footnote e"/>
              </a:rPr>
              <a:t>mi</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inocente,</a:t>
            </a:r>
            <a:r>
              <a:rPr lang="en-US" dirty="0"/>
              <a:t/>
            </a:r>
            <a:br>
              <a:rPr lang="en-US" dirty="0"/>
            </a:br>
            <a:r>
              <a:rPr lang="en-US" sz="1200" b="0" i="0" kern="1200" dirty="0">
                <a:solidFill>
                  <a:schemeClr val="tx1"/>
                </a:solidFill>
                <a:effectLst/>
                <a:latin typeface="+mn-lt"/>
                <a:ea typeface="+mn-ea"/>
                <a:cs typeface="+mn-cs"/>
              </a:rPr>
              <a:t>Y seré absuelto de gran transgresión.</a:t>
            </a:r>
            <a:r>
              <a:rPr lang="en-US" dirty="0"/>
              <a:t/>
            </a:r>
            <a:br>
              <a:rPr lang="en-US" dirty="0"/>
            </a:br>
            <a:r>
              <a:rPr lang="en-US" sz="1200" b="1"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Que las palabras de mi boca y la meditación de mi corazón</a:t>
            </a:r>
            <a:r>
              <a:rPr lang="en-US" dirty="0"/>
              <a:t/>
            </a:r>
            <a:br>
              <a:rPr lang="en-US" dirty="0"/>
            </a:br>
            <a:r>
              <a:rPr lang="en-US" sz="1200" b="0" i="0" kern="1200" dirty="0">
                <a:solidFill>
                  <a:schemeClr val="tx1"/>
                </a:solidFill>
                <a:effectLst/>
                <a:latin typeface="+mn-lt"/>
                <a:ea typeface="+mn-ea"/>
                <a:cs typeface="+mn-cs"/>
              </a:rPr>
              <a:t>Sea agradable a tus ojos,</a:t>
            </a:r>
            <a:r>
              <a:rPr lang="en-US" dirty="0"/>
              <a:t/>
            </a:r>
            <a:br>
              <a:rPr lang="en-US" dirty="0"/>
            </a:br>
            <a:r>
              <a:rPr lang="en-US" sz="1200" b="0" i="0" kern="1200" dirty="0">
                <a:solidFill>
                  <a:schemeClr val="tx1"/>
                </a:solidFill>
                <a:effectLst/>
                <a:latin typeface="+mn-lt"/>
                <a:ea typeface="+mn-ea"/>
                <a:cs typeface="+mn-cs"/>
              </a:rPr>
              <a:t>O</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 mi roca y mi Redentor.</a:t>
            </a:r>
          </a:p>
          <a:p>
            <a:pPr algn="l" rtl="0"/>
            <a:endParaRPr lang="en-US" dirty="0"/>
          </a:p>
          <a:p>
            <a:pPr algn="l" rtl="0"/>
            <a:r>
              <a:rPr lang="en-US" dirty="0"/>
              <a:t>Amigos – Necesitamos CONOCER las Palabras de vida y Proteger las Palabras de vida.</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6</a:t>
            </a:fld>
            <a:endParaRPr lang="en-US"/>
          </a:p>
        </p:txBody>
      </p:sp>
    </p:spTree>
    <p:extLst>
      <p:ext uri="{BB962C8B-B14F-4D97-AF65-F5344CB8AC3E}">
        <p14:creationId xmlns:p14="http://schemas.microsoft.com/office/powerpoint/2010/main" val="59372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2 tim. 3:16 – Valor por cada cosa que enseña. Valor para cada problema que una persona puede enfrentar. Valor para mi vida diaria, no solo un día a la semana.</a:t>
            </a:r>
          </a:p>
          <a:p>
            <a:pPr algn="l" rtl="0"/>
            <a:r>
              <a:rPr lang="en-US" dirty="0"/>
              <a:t>Hay demasiados escenarios salvajes y problemas difíciles para entrar en la vida sin la guía de Dios. (¡Imagine una prueba con un libro abierto, pero ignorando todas las respuestas!)</a:t>
            </a:r>
          </a:p>
          <a:p>
            <a:pPr algn="l" rtl="0"/>
            <a:endParaRPr lang="en-US" dirty="0"/>
          </a:p>
          <a:p>
            <a:pPr algn="l" rtl="0"/>
            <a:r>
              <a:rPr lang="en-US" dirty="0"/>
              <a:t>Valoro las Escrituras porque NECESITO ser corregido. Necesito ser reprobado. Necesito estar Equipado.</a:t>
            </a:r>
          </a:p>
          <a:p>
            <a:pPr algn="l" rtl="0"/>
            <a:endParaRPr lang="en-US" dirty="0"/>
          </a:p>
          <a:p>
            <a:pPr algn="l" rtl="0"/>
            <a:r>
              <a:rPr lang="en-US" dirty="0"/>
              <a:t>24 de octubre de 2001: la reunión evangélica de Edwin Crozier en la iglesia de Cristo de Cason Lane puso todo esto en FOCO para mí más que nunca antes...</a:t>
            </a:r>
          </a:p>
          <a:p>
            <a:pPr algn="l" rtl="0"/>
            <a:endParaRPr lang="en-US" dirty="0"/>
          </a:p>
          <a:p>
            <a:pPr algn="l" rtl="0"/>
            <a:endParaRPr lang="en-US" dirty="0"/>
          </a:p>
          <a:p>
            <a:pPr algn="l" rtl="0"/>
            <a:r>
              <a:rPr lang="en-US" dirty="0"/>
              <a:t>En un cofre del tesoro, puede haber oro, plata, rubíes y esmeraldas, todos se ven diferentes, pero todos son muy valiosos...</a:t>
            </a:r>
          </a:p>
          <a:p>
            <a:pPr algn="l" rtl="0"/>
            <a:endParaRPr lang="en-US" dirty="0"/>
          </a:p>
          <a:p>
            <a:pPr algn="l" rtl="0"/>
            <a:r>
              <a:rPr lang="en-US" dirty="0"/>
              <a:t>En la palabra de Dios encontramos: Narrativa, Poesía, Profecía, y otros tipos de literatura…pero TODA ELLA es valiosa.</a:t>
            </a:r>
          </a:p>
          <a:p>
            <a:pPr algn="l" rtl="0"/>
            <a:endParaRPr lang="en-US" dirty="0"/>
          </a:p>
          <a:p>
            <a:pPr algn="l" rtl="0"/>
            <a:r>
              <a:rPr lang="en-US" dirty="0"/>
              <a:t>en un</a:t>
            </a:r>
            <a:r>
              <a:rPr lang="en-US" dirty="0" err="1"/>
              <a:t>Caja de herramientas</a:t>
            </a:r>
            <a:r>
              <a:rPr lang="en-US" dirty="0"/>
              <a:t>usted podría tener martillos, destornilladores,</a:t>
            </a:r>
            <a:r>
              <a:rPr lang="en-US" dirty="0" err="1"/>
              <a:t>llaves inglesas</a:t>
            </a:r>
            <a:r>
              <a:rPr lang="en-US" dirty="0"/>
              <a:t>, y alicates: ¡todos ellos son diferentes, pero todos muy, muy buenos para su TAREA!</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7</a:t>
            </a:fld>
            <a:endParaRPr lang="en-US"/>
          </a:p>
        </p:txBody>
      </p:sp>
    </p:spTree>
    <p:extLst>
      <p:ext uri="{BB962C8B-B14F-4D97-AF65-F5344CB8AC3E}">
        <p14:creationId xmlns:p14="http://schemas.microsoft.com/office/powerpoint/2010/main" val="146818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Esdras 7:10…</a:t>
            </a:r>
            <a:r>
              <a:rPr lang="en-US" sz="1200" b="0" i="0" kern="1200" dirty="0">
                <a:solidFill>
                  <a:schemeClr val="tx1"/>
                </a:solidFill>
                <a:effectLst/>
                <a:latin typeface="+mn-lt"/>
                <a:ea typeface="+mn-ea"/>
                <a:cs typeface="+mn-cs"/>
              </a:rPr>
              <a:t>Porque Esdras había puesto su corazón en</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estudiar la ley de la</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y practicar</a:t>
            </a:r>
            <a:r>
              <a:rPr lang="en-US" sz="1200" b="0" i="1" kern="1200" dirty="0">
                <a:solidFill>
                  <a:schemeClr val="tx1"/>
                </a:solidFill>
                <a:effectLst/>
                <a:latin typeface="+mn-lt"/>
                <a:ea typeface="+mn-ea"/>
                <a:cs typeface="+mn-cs"/>
              </a:rPr>
              <a:t>eso</a:t>
            </a:r>
            <a:r>
              <a:rPr lang="en-US" sz="1200" b="0" i="0" kern="1200" dirty="0">
                <a:solidFill>
                  <a:schemeClr val="tx1"/>
                </a:solidFill>
                <a:effectLst/>
                <a:latin typeface="+mn-lt"/>
                <a:ea typeface="+mn-ea"/>
                <a:cs typeface="+mn-cs"/>
              </a:rPr>
              <a:t>, y para enseñar</a:t>
            </a:r>
            <a:r>
              <a:rPr lang="en-US" sz="1200" b="0" i="1" kern="1200" dirty="0">
                <a:solidFill>
                  <a:schemeClr val="tx1"/>
                </a:solidFill>
                <a:effectLst/>
                <a:latin typeface="+mn-lt"/>
                <a:ea typeface="+mn-ea"/>
                <a:cs typeface="+mn-cs"/>
              </a:rPr>
              <a:t>Su</a:t>
            </a:r>
            <a:r>
              <a:rPr lang="en-US" sz="1200" b="0" i="0" kern="1200" dirty="0">
                <a:solidFill>
                  <a:schemeClr val="tx1"/>
                </a:solidFill>
                <a:effectLst/>
                <a:latin typeface="+mn-lt"/>
                <a:ea typeface="+mn-ea"/>
                <a:cs typeface="+mn-cs"/>
              </a:rPr>
              <a:t>estatutos y ordenanzas en Israel.</a:t>
            </a:r>
            <a:endParaRPr lang="en-US" dirty="0"/>
          </a:p>
          <a:p>
            <a:pPr algn="l" rtl="0"/>
            <a:endParaRPr lang="en-US" dirty="0"/>
          </a:p>
          <a:p>
            <a:pPr algn="l" rtl="0"/>
            <a:r>
              <a:rPr lang="en-US" dirty="0"/>
              <a:t>2 tim. 3:13… No estoy bien con la gente que abusa de las palabras de mi Salvador.</a:t>
            </a:r>
          </a:p>
          <a:p>
            <a:pPr algn="l" rtl="0"/>
            <a:endParaRPr lang="en-US" dirty="0"/>
          </a:p>
          <a:p>
            <a:pPr algn="l" rtl="0"/>
            <a:r>
              <a:rPr lang="en-US" dirty="0"/>
              <a:t>2 tim. 4:2-4… Voy a usar la palabra de Dios para edificar SU reino para SU gloria.</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8</a:t>
            </a:fld>
            <a:endParaRPr lang="en-US"/>
          </a:p>
        </p:txBody>
      </p:sp>
    </p:spTree>
    <p:extLst>
      <p:ext uri="{BB962C8B-B14F-4D97-AF65-F5344CB8AC3E}">
        <p14:creationId xmlns:p14="http://schemas.microsoft.com/office/powerpoint/2010/main" val="287940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Sus palabras me transforman… me hacen mejor amigo y mejor padre. Me hacen un mejor vecino y un mejor líder.</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9</a:t>
            </a:fld>
            <a:endParaRPr lang="en-US"/>
          </a:p>
        </p:txBody>
      </p:sp>
    </p:spTree>
    <p:extLst>
      <p:ext uri="{BB962C8B-B14F-4D97-AF65-F5344CB8AC3E}">
        <p14:creationId xmlns:p14="http://schemas.microsoft.com/office/powerpoint/2010/main" val="256550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11/19/2022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47730-C347-1B47-84A0-05D8BA019099}"/>
              </a:ext>
            </a:extLst>
          </p:cNvPr>
          <p:cNvSpPr>
            <a:spLocks noGrp="1"/>
          </p:cNvSpPr>
          <p:nvPr>
            <p:ph type="ctrTitle"/>
          </p:nvPr>
        </p:nvSpPr>
        <p:spPr/>
        <p:txBody>
          <a:bodyPr/>
          <a:lstStyle/>
          <a:p>
            <a:pPr algn="l" rtl="0"/>
            <a:r>
              <a:rPr lang="en-US" dirty="0"/>
              <a:t>Tema 2023</a:t>
            </a:r>
          </a:p>
        </p:txBody>
      </p:sp>
      <p:sp>
        <p:nvSpPr>
          <p:cNvPr id="3" name="Subtitle 2">
            <a:extLst>
              <a:ext uri="{FF2B5EF4-FFF2-40B4-BE49-F238E27FC236}">
                <a16:creationId xmlns="" xmlns:a16="http://schemas.microsoft.com/office/drawing/2014/main" id="{58145974-F578-BD42-8AFC-24F2A8E62F71}"/>
              </a:ext>
            </a:extLst>
          </p:cNvPr>
          <p:cNvSpPr>
            <a:spLocks noGrp="1"/>
          </p:cNvSpPr>
          <p:nvPr>
            <p:ph type="subTitle" idx="1"/>
          </p:nvPr>
        </p:nvSpPr>
        <p:spPr/>
        <p:txBody>
          <a:bodyPr/>
          <a:lstStyle/>
          <a:p>
            <a:pPr algn="l" rtl="0"/>
            <a:endParaRPr lang="en-US"/>
          </a:p>
        </p:txBody>
      </p:sp>
      <p:pic>
        <p:nvPicPr>
          <p:cNvPr id="6" name="Picture 5">
            <a:extLst>
              <a:ext uri="{FF2B5EF4-FFF2-40B4-BE49-F238E27FC236}">
                <a16:creationId xmlns="" xmlns:a16="http://schemas.microsoft.com/office/drawing/2014/main" id="{A96C5DD8-6612-DB4A-8412-42E98B71BB7C}"/>
              </a:ext>
            </a:extLst>
          </p:cNvPr>
          <p:cNvPicPr>
            <a:picLocks noChangeAspect="1"/>
          </p:cNvPicPr>
          <p:nvPr/>
        </p:nvPicPr>
        <p:blipFill>
          <a:blip r:embed="rId3"/>
          <a:stretch>
            <a:fillRect/>
          </a:stretch>
        </p:blipFill>
        <p:spPr>
          <a:xfrm>
            <a:off x="0" y="2742874"/>
            <a:ext cx="4755445" cy="2971436"/>
          </a:xfrm>
          <a:prstGeom prst="rect">
            <a:avLst/>
          </a:prstGeom>
        </p:spPr>
      </p:pic>
      <p:pic>
        <p:nvPicPr>
          <p:cNvPr id="1026"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3"/>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86697"/>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47730-C347-1B47-84A0-05D8BA019099}"/>
              </a:ext>
            </a:extLst>
          </p:cNvPr>
          <p:cNvSpPr>
            <a:spLocks noGrp="1"/>
          </p:cNvSpPr>
          <p:nvPr>
            <p:ph type="ctrTitle"/>
          </p:nvPr>
        </p:nvSpPr>
        <p:spPr/>
        <p:txBody>
          <a:bodyPr/>
          <a:lstStyle/>
          <a:p>
            <a:pPr algn="l" rtl="0"/>
            <a:r>
              <a:rPr lang="en-US" dirty="0"/>
              <a:t>Tema 2023</a:t>
            </a:r>
          </a:p>
        </p:txBody>
      </p:sp>
      <p:sp>
        <p:nvSpPr>
          <p:cNvPr id="3" name="Subtitle 2">
            <a:extLst>
              <a:ext uri="{FF2B5EF4-FFF2-40B4-BE49-F238E27FC236}">
                <a16:creationId xmlns="" xmlns:a16="http://schemas.microsoft.com/office/drawing/2014/main" id="{58145974-F578-BD42-8AFC-24F2A8E62F71}"/>
              </a:ext>
            </a:extLst>
          </p:cNvPr>
          <p:cNvSpPr>
            <a:spLocks noGrp="1"/>
          </p:cNvSpPr>
          <p:nvPr>
            <p:ph type="subTitle" idx="1"/>
          </p:nvPr>
        </p:nvSpPr>
        <p:spPr/>
        <p:txBody>
          <a:bodyPr/>
          <a:lstStyle/>
          <a:p>
            <a:pPr algn="l" rtl="0"/>
            <a:endParaRPr lang="en-US"/>
          </a:p>
        </p:txBody>
      </p:sp>
      <p:pic>
        <p:nvPicPr>
          <p:cNvPr id="6" name="Picture 5">
            <a:extLst>
              <a:ext uri="{FF2B5EF4-FFF2-40B4-BE49-F238E27FC236}">
                <a16:creationId xmlns="" xmlns:a16="http://schemas.microsoft.com/office/drawing/2014/main" id="{A96C5DD8-6612-DB4A-8412-42E98B71BB7C}"/>
              </a:ext>
            </a:extLst>
          </p:cNvPr>
          <p:cNvPicPr>
            <a:picLocks noChangeAspect="1"/>
          </p:cNvPicPr>
          <p:nvPr/>
        </p:nvPicPr>
        <p:blipFill>
          <a:blip r:embed="rId3"/>
          <a:stretch>
            <a:fillRect/>
          </a:stretch>
        </p:blipFill>
        <p:spPr>
          <a:xfrm>
            <a:off x="0" y="2742874"/>
            <a:ext cx="4755445" cy="2971436"/>
          </a:xfrm>
          <a:prstGeom prst="rect">
            <a:avLst/>
          </a:prstGeom>
        </p:spPr>
      </p:pic>
      <p:pic>
        <p:nvPicPr>
          <p:cNvPr id="1026"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3"/>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51320"/>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grpSp>
        <p:nvGrpSpPr>
          <p:cNvPr id="21" name="Group 20">
            <a:extLst>
              <a:ext uri="{FF2B5EF4-FFF2-40B4-BE49-F238E27FC236}">
                <a16:creationId xmlns="" xmlns:a16="http://schemas.microsoft.com/office/drawing/2014/main" id="{EF53BDBB-FF2A-4D4A-98DD-8F242DF90875}"/>
              </a:ext>
            </a:extLst>
          </p:cNvPr>
          <p:cNvGrpSpPr/>
          <p:nvPr/>
        </p:nvGrpSpPr>
        <p:grpSpPr>
          <a:xfrm>
            <a:off x="679853" y="692827"/>
            <a:ext cx="7886700" cy="1242806"/>
            <a:chOff x="679853" y="692827"/>
            <a:chExt cx="7886700" cy="1242806"/>
          </a:xfrm>
        </p:grpSpPr>
        <p:grpSp>
          <p:nvGrpSpPr>
            <p:cNvPr id="11" name="Group 10">
              <a:extLst>
                <a:ext uri="{FF2B5EF4-FFF2-40B4-BE49-F238E27FC236}">
                  <a16:creationId xmlns="" xmlns:a16="http://schemas.microsoft.com/office/drawing/2014/main" id="{7A72447F-D585-2F49-8ACA-498F54A71E14}"/>
                </a:ext>
              </a:extLst>
            </p:cNvPr>
            <p:cNvGrpSpPr/>
            <p:nvPr/>
          </p:nvGrpSpPr>
          <p:grpSpPr>
            <a:xfrm>
              <a:off x="2690023" y="692827"/>
              <a:ext cx="3854849" cy="528638"/>
              <a:chOff x="2593180" y="675751"/>
              <a:chExt cx="3854849" cy="528638"/>
            </a:xfrm>
          </p:grpSpPr>
          <p:sp>
            <p:nvSpPr>
              <p:cNvPr id="9" name="Rounded Rectangle 8">
                <a:extLst>
                  <a:ext uri="{FF2B5EF4-FFF2-40B4-BE49-F238E27FC236}">
                    <a16:creationId xmlns="" xmlns:a16="http://schemas.microsoft.com/office/drawing/2014/main" id="{B41ECB6D-1EF1-8B43-A6E5-A9BAD28CF5B4}"/>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 xmlns:a16="http://schemas.microsoft.com/office/drawing/2014/main" id="{E17F6EE0-CEDA-4244-91F0-04E87D213705}"/>
                  </a:ext>
                </a:extLst>
              </p:cNvPr>
              <p:cNvSpPr txBox="1"/>
              <p:nvPr/>
            </p:nvSpPr>
            <p:spPr>
              <a:xfrm>
                <a:off x="2604691" y="675751"/>
                <a:ext cx="3843338" cy="461665"/>
              </a:xfrm>
              <a:prstGeom prst="rect">
                <a:avLst/>
              </a:prstGeom>
              <a:noFill/>
            </p:spPr>
            <p:txBody>
              <a:bodyPr wrap="square" rtlCol="0">
                <a:spAutoFit/>
              </a:bodyPr>
              <a:lstStyle/>
              <a:p>
                <a:pPr algn="ctr" rtl="0"/>
                <a:r>
                  <a:rPr lang="en-US" sz="2400" b="1" i="1" dirty="0" err="1" smtClean="0">
                    <a:solidFill>
                      <a:schemeClr val="bg1"/>
                    </a:solidFill>
                  </a:rPr>
                  <a:t>Honra</a:t>
                </a:r>
                <a:r>
                  <a:rPr lang="en-US" sz="2400" b="1" i="1" dirty="0" smtClean="0">
                    <a:solidFill>
                      <a:schemeClr val="bg1"/>
                    </a:solidFill>
                  </a:rPr>
                  <a:t> </a:t>
                </a:r>
                <a:r>
                  <a:rPr lang="en-US" sz="2400" b="1" i="1" dirty="0">
                    <a:solidFill>
                      <a:schemeClr val="bg1"/>
                    </a:solidFill>
                  </a:rPr>
                  <a:t>en nuestra influencia</a:t>
                </a:r>
              </a:p>
            </p:txBody>
          </p:sp>
        </p:grpSp>
        <p:sp>
          <p:nvSpPr>
            <p:cNvPr id="18" name="Title 1">
              <a:extLst>
                <a:ext uri="{FF2B5EF4-FFF2-40B4-BE49-F238E27FC236}">
                  <a16:creationId xmlns="" xmlns:a16="http://schemas.microsoft.com/office/drawing/2014/main" id="{F39CA80C-929D-C940-A475-C18583FD9FD5}"/>
                </a:ext>
              </a:extLst>
            </p:cNvPr>
            <p:cNvSpPr txBox="1">
              <a:spLocks/>
            </p:cNvSpPr>
            <p:nvPr/>
          </p:nvSpPr>
          <p:spPr>
            <a:xfrm>
              <a:off x="679853" y="1260571"/>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sz="2800" i="1" dirty="0">
                  <a:solidFill>
                    <a:schemeClr val="bg1"/>
                  </a:solidFill>
                </a:rPr>
                <a:t>“En una casa grande… </a:t>
              </a:r>
              <a:r>
                <a:rPr lang="en-US" sz="2800" i="1" dirty="0" err="1" smtClean="0">
                  <a:solidFill>
                    <a:schemeClr val="bg1"/>
                  </a:solidFill>
                </a:rPr>
                <a:t>vasos</a:t>
              </a:r>
              <a:r>
                <a:rPr lang="en-US" sz="2800" i="1" dirty="0" smtClean="0">
                  <a:solidFill>
                    <a:schemeClr val="bg1"/>
                  </a:solidFill>
                </a:rPr>
                <a:t> </a:t>
              </a:r>
              <a:r>
                <a:rPr lang="en-US" sz="2800" i="1" dirty="0">
                  <a:solidFill>
                    <a:schemeClr val="bg1"/>
                  </a:solidFill>
                </a:rPr>
                <a:t>de oro y </a:t>
              </a:r>
              <a:r>
                <a:rPr lang="en-US" sz="2800" i="1" dirty="0" smtClean="0">
                  <a:solidFill>
                    <a:schemeClr val="bg1"/>
                  </a:solidFill>
                </a:rPr>
                <a:t>de </a:t>
              </a:r>
              <a:r>
                <a:rPr lang="en-US" sz="2800" i="1" dirty="0" err="1" smtClean="0">
                  <a:solidFill>
                    <a:schemeClr val="bg1"/>
                  </a:solidFill>
                </a:rPr>
                <a:t>plata</a:t>
              </a:r>
              <a:r>
                <a:rPr lang="en-US" sz="2800" i="1" dirty="0">
                  <a:solidFill>
                    <a:schemeClr val="bg1"/>
                  </a:solidFill>
                </a:rPr>
                <a:t>…”</a:t>
              </a:r>
            </a:p>
          </p:txBody>
        </p:sp>
      </p:grpSp>
      <p:grpSp>
        <p:nvGrpSpPr>
          <p:cNvPr id="22" name="Group 21">
            <a:extLst>
              <a:ext uri="{FF2B5EF4-FFF2-40B4-BE49-F238E27FC236}">
                <a16:creationId xmlns="" xmlns:a16="http://schemas.microsoft.com/office/drawing/2014/main" id="{C0C4DF1D-CACE-0441-9AC0-B7A6039417CB}"/>
              </a:ext>
            </a:extLst>
          </p:cNvPr>
          <p:cNvGrpSpPr/>
          <p:nvPr/>
        </p:nvGrpSpPr>
        <p:grpSpPr>
          <a:xfrm>
            <a:off x="628650" y="2238504"/>
            <a:ext cx="7886700" cy="1272456"/>
            <a:chOff x="628650" y="2238504"/>
            <a:chExt cx="7886700" cy="1272456"/>
          </a:xfrm>
        </p:grpSpPr>
        <p:grpSp>
          <p:nvGrpSpPr>
            <p:cNvPr id="12" name="Group 11">
              <a:extLst>
                <a:ext uri="{FF2B5EF4-FFF2-40B4-BE49-F238E27FC236}">
                  <a16:creationId xmlns="" xmlns:a16="http://schemas.microsoft.com/office/drawing/2014/main" id="{1E57B5E1-F92E-2549-8FBB-991FC0BD219A}"/>
                </a:ext>
              </a:extLst>
            </p:cNvPr>
            <p:cNvGrpSpPr/>
            <p:nvPr/>
          </p:nvGrpSpPr>
          <p:grpSpPr>
            <a:xfrm>
              <a:off x="2701534" y="2238504"/>
              <a:ext cx="3843338" cy="528638"/>
              <a:chOff x="2593180" y="675751"/>
              <a:chExt cx="3843338" cy="528638"/>
            </a:xfrm>
          </p:grpSpPr>
          <p:sp>
            <p:nvSpPr>
              <p:cNvPr id="13" name="Rounded Rectangle 12">
                <a:extLst>
                  <a:ext uri="{FF2B5EF4-FFF2-40B4-BE49-F238E27FC236}">
                    <a16:creationId xmlns="" xmlns:a16="http://schemas.microsoft.com/office/drawing/2014/main" id="{D802B735-4E6A-2B46-BA12-159812858712}"/>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TextBox 13">
                <a:extLst>
                  <a:ext uri="{FF2B5EF4-FFF2-40B4-BE49-F238E27FC236}">
                    <a16:creationId xmlns="" xmlns:a16="http://schemas.microsoft.com/office/drawing/2014/main" id="{790E48BF-27F0-DA42-951C-9551A2CFBBF2}"/>
                  </a:ext>
                </a:extLst>
              </p:cNvPr>
              <p:cNvSpPr txBox="1"/>
              <p:nvPr/>
            </p:nvSpPr>
            <p:spPr>
              <a:xfrm>
                <a:off x="2667001" y="675751"/>
                <a:ext cx="3718718" cy="461665"/>
              </a:xfrm>
              <a:prstGeom prst="rect">
                <a:avLst/>
              </a:prstGeom>
              <a:noFill/>
            </p:spPr>
            <p:txBody>
              <a:bodyPr wrap="square" rtlCol="0">
                <a:spAutoFit/>
              </a:bodyPr>
              <a:lstStyle/>
              <a:p>
                <a:pPr algn="ctr" rtl="0"/>
                <a:r>
                  <a:rPr lang="en-US" sz="2400" b="1" i="1" dirty="0" err="1" smtClean="0">
                    <a:solidFill>
                      <a:schemeClr val="bg1"/>
                    </a:solidFill>
                  </a:rPr>
                  <a:t>Honra</a:t>
                </a:r>
                <a:r>
                  <a:rPr lang="en-US" sz="2400" b="1" i="1" dirty="0" smtClean="0">
                    <a:solidFill>
                      <a:schemeClr val="bg1"/>
                    </a:solidFill>
                  </a:rPr>
                  <a:t> </a:t>
                </a:r>
                <a:r>
                  <a:rPr lang="en-US" sz="2400" b="1" i="1" dirty="0">
                    <a:solidFill>
                      <a:schemeClr val="bg1"/>
                    </a:solidFill>
                  </a:rPr>
                  <a:t>en nuestro carácter</a:t>
                </a:r>
              </a:p>
            </p:txBody>
          </p:sp>
        </p:grpSp>
        <p:sp>
          <p:nvSpPr>
            <p:cNvPr id="19" name="Title 1">
              <a:extLst>
                <a:ext uri="{FF2B5EF4-FFF2-40B4-BE49-F238E27FC236}">
                  <a16:creationId xmlns="" xmlns:a16="http://schemas.microsoft.com/office/drawing/2014/main" id="{333A5011-DF13-2747-B5A9-F379A12DBEEF}"/>
                </a:ext>
              </a:extLst>
            </p:cNvPr>
            <p:cNvSpPr txBox="1">
              <a:spLocks/>
            </p:cNvSpPr>
            <p:nvPr/>
          </p:nvSpPr>
          <p:spPr>
            <a:xfrm>
              <a:off x="628650" y="2835898"/>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sz="2800" i="1" dirty="0">
                  <a:solidFill>
                    <a:schemeClr val="bg1"/>
                  </a:solidFill>
                </a:rPr>
                <a:t>“…</a:t>
              </a:r>
              <a:r>
                <a:rPr lang="en-US" sz="2800" i="1" dirty="0" err="1">
                  <a:solidFill>
                    <a:schemeClr val="bg1"/>
                  </a:solidFill>
                </a:rPr>
                <a:t>si</a:t>
              </a:r>
              <a:r>
                <a:rPr lang="en-US" sz="2800" i="1" dirty="0">
                  <a:solidFill>
                    <a:schemeClr val="bg1"/>
                  </a:solidFill>
                </a:rPr>
                <a:t> </a:t>
              </a:r>
              <a:r>
                <a:rPr lang="en-US" sz="2800" i="1" dirty="0" err="1" smtClean="0">
                  <a:solidFill>
                    <a:schemeClr val="bg1"/>
                  </a:solidFill>
                </a:rPr>
                <a:t>alguien</a:t>
              </a:r>
              <a:r>
                <a:rPr lang="en-US" sz="2800" i="1" dirty="0" smtClean="0">
                  <a:solidFill>
                    <a:schemeClr val="bg1"/>
                  </a:solidFill>
                </a:rPr>
                <a:t> </a:t>
              </a:r>
              <a:r>
                <a:rPr lang="en-US" sz="2800" i="1" dirty="0">
                  <a:solidFill>
                    <a:schemeClr val="bg1"/>
                  </a:solidFill>
                </a:rPr>
                <a:t>se limpia de </a:t>
              </a:r>
              <a:r>
                <a:rPr lang="en-US" sz="2800" i="1" dirty="0" err="1" smtClean="0">
                  <a:solidFill>
                    <a:schemeClr val="bg1"/>
                  </a:solidFill>
                </a:rPr>
                <a:t>estas</a:t>
              </a:r>
              <a:r>
                <a:rPr lang="en-US" sz="2800" i="1" dirty="0" smtClean="0">
                  <a:solidFill>
                    <a:schemeClr val="bg1"/>
                  </a:solidFill>
                </a:rPr>
                <a:t> </a:t>
              </a:r>
              <a:r>
                <a:rPr lang="en-US" sz="2800" i="1" dirty="0" err="1" smtClean="0">
                  <a:solidFill>
                    <a:schemeClr val="bg1"/>
                  </a:solidFill>
                </a:rPr>
                <a:t>cosas</a:t>
              </a:r>
              <a:r>
                <a:rPr lang="en-US" sz="2800" i="1" dirty="0" smtClean="0">
                  <a:solidFill>
                    <a:schemeClr val="bg1"/>
                  </a:solidFill>
                </a:rPr>
                <a:t>…”</a:t>
              </a:r>
              <a:endParaRPr lang="en-US" sz="2800" i="1" dirty="0">
                <a:solidFill>
                  <a:schemeClr val="bg1"/>
                </a:solidFill>
              </a:endParaRPr>
            </a:p>
          </p:txBody>
        </p:sp>
      </p:grpSp>
      <p:grpSp>
        <p:nvGrpSpPr>
          <p:cNvPr id="23" name="Group 22">
            <a:extLst>
              <a:ext uri="{FF2B5EF4-FFF2-40B4-BE49-F238E27FC236}">
                <a16:creationId xmlns="" xmlns:a16="http://schemas.microsoft.com/office/drawing/2014/main" id="{4DBD5BB4-FDC5-5E47-8741-38D83BFF995E}"/>
              </a:ext>
            </a:extLst>
          </p:cNvPr>
          <p:cNvGrpSpPr/>
          <p:nvPr/>
        </p:nvGrpSpPr>
        <p:grpSpPr>
          <a:xfrm>
            <a:off x="668342" y="3687293"/>
            <a:ext cx="7886700" cy="1718425"/>
            <a:chOff x="668342" y="3687293"/>
            <a:chExt cx="7886700" cy="1718425"/>
          </a:xfrm>
        </p:grpSpPr>
        <p:grpSp>
          <p:nvGrpSpPr>
            <p:cNvPr id="15" name="Group 14">
              <a:extLst>
                <a:ext uri="{FF2B5EF4-FFF2-40B4-BE49-F238E27FC236}">
                  <a16:creationId xmlns="" xmlns:a16="http://schemas.microsoft.com/office/drawing/2014/main" id="{B67BE769-13CA-1A4E-87D5-8673D0238947}"/>
                </a:ext>
              </a:extLst>
            </p:cNvPr>
            <p:cNvGrpSpPr/>
            <p:nvPr/>
          </p:nvGrpSpPr>
          <p:grpSpPr>
            <a:xfrm>
              <a:off x="2678512" y="3687293"/>
              <a:ext cx="3866360" cy="534056"/>
              <a:chOff x="2593180" y="670333"/>
              <a:chExt cx="3866360" cy="534056"/>
            </a:xfrm>
          </p:grpSpPr>
          <p:sp>
            <p:nvSpPr>
              <p:cNvPr id="16" name="Rounded Rectangle 15">
                <a:extLst>
                  <a:ext uri="{FF2B5EF4-FFF2-40B4-BE49-F238E27FC236}">
                    <a16:creationId xmlns="" xmlns:a16="http://schemas.microsoft.com/office/drawing/2014/main" id="{777222E3-9E5A-1F45-88EC-9C669F0CE0C8}"/>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Box 16">
                <a:extLst>
                  <a:ext uri="{FF2B5EF4-FFF2-40B4-BE49-F238E27FC236}">
                    <a16:creationId xmlns="" xmlns:a16="http://schemas.microsoft.com/office/drawing/2014/main" id="{0B7FC1B7-583C-8544-A3CD-A5380F2C7385}"/>
                  </a:ext>
                </a:extLst>
              </p:cNvPr>
              <p:cNvSpPr txBox="1"/>
              <p:nvPr/>
            </p:nvSpPr>
            <p:spPr>
              <a:xfrm>
                <a:off x="2740822" y="670333"/>
                <a:ext cx="3718718" cy="461665"/>
              </a:xfrm>
              <a:prstGeom prst="rect">
                <a:avLst/>
              </a:prstGeom>
              <a:noFill/>
            </p:spPr>
            <p:txBody>
              <a:bodyPr wrap="square" rtlCol="0">
                <a:spAutoFit/>
              </a:bodyPr>
              <a:lstStyle/>
              <a:p>
                <a:pPr algn="ctr" rtl="0"/>
                <a:r>
                  <a:rPr lang="en-US" sz="2400" b="1" i="1" dirty="0" err="1" smtClean="0">
                    <a:solidFill>
                      <a:schemeClr val="bg1"/>
                    </a:solidFill>
                  </a:rPr>
                  <a:t>Honra</a:t>
                </a:r>
                <a:r>
                  <a:rPr lang="en-US" sz="2400" b="1" i="1" dirty="0" smtClean="0">
                    <a:solidFill>
                      <a:schemeClr val="bg1"/>
                    </a:solidFill>
                  </a:rPr>
                  <a:t> </a:t>
                </a:r>
                <a:r>
                  <a:rPr lang="en-US" sz="2400" b="1" i="1" dirty="0">
                    <a:solidFill>
                      <a:schemeClr val="bg1"/>
                    </a:solidFill>
                  </a:rPr>
                  <a:t>en nuestro servicio</a:t>
                </a:r>
              </a:p>
            </p:txBody>
          </p:sp>
        </p:grpSp>
        <p:sp>
          <p:nvSpPr>
            <p:cNvPr id="20" name="Title 1">
              <a:extLst>
                <a:ext uri="{FF2B5EF4-FFF2-40B4-BE49-F238E27FC236}">
                  <a16:creationId xmlns="" xmlns:a16="http://schemas.microsoft.com/office/drawing/2014/main" id="{904D34B4-0AC8-6D44-99D3-799FF75ABBDF}"/>
                </a:ext>
              </a:extLst>
            </p:cNvPr>
            <p:cNvSpPr txBox="1">
              <a:spLocks/>
            </p:cNvSpPr>
            <p:nvPr/>
          </p:nvSpPr>
          <p:spPr>
            <a:xfrm>
              <a:off x="668342" y="4386846"/>
              <a:ext cx="7886700" cy="1018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s-ES" sz="2800" i="1" dirty="0">
                  <a:solidFill>
                    <a:schemeClr val="bg1"/>
                  </a:solidFill>
                </a:rPr>
                <a:t>santificado, útil para el Señor, </a:t>
              </a:r>
              <a:r>
                <a:rPr lang="es-ES" sz="2800" i="1" dirty="0" smtClean="0">
                  <a:solidFill>
                    <a:schemeClr val="bg1"/>
                  </a:solidFill>
                </a:rPr>
                <a:t/>
              </a:r>
              <a:br>
                <a:rPr lang="es-ES" sz="2800" i="1" dirty="0" smtClean="0">
                  <a:solidFill>
                    <a:schemeClr val="bg1"/>
                  </a:solidFill>
                </a:rPr>
              </a:br>
              <a:r>
                <a:rPr lang="es-ES" sz="2800" i="1" dirty="0" smtClean="0">
                  <a:solidFill>
                    <a:schemeClr val="bg1"/>
                  </a:solidFill>
                </a:rPr>
                <a:t>preparado </a:t>
              </a:r>
              <a:r>
                <a:rPr lang="es-ES" sz="2800" i="1" dirty="0">
                  <a:solidFill>
                    <a:schemeClr val="bg1"/>
                  </a:solidFill>
                </a:rPr>
                <a:t>para toda buena obra</a:t>
              </a:r>
              <a:r>
                <a:rPr lang="en-US" sz="2800" i="1" dirty="0" smtClean="0">
                  <a:solidFill>
                    <a:schemeClr val="bg1"/>
                  </a:solidFill>
                </a:rPr>
                <a:t>.”</a:t>
              </a:r>
              <a:endParaRPr lang="en-US" sz="2800" i="1" dirty="0">
                <a:solidFill>
                  <a:schemeClr val="bg1"/>
                </a:solidFill>
              </a:endParaRPr>
            </a:p>
          </p:txBody>
        </p:sp>
      </p:grpSp>
    </p:spTree>
    <p:extLst>
      <p:ext uri="{BB962C8B-B14F-4D97-AF65-F5344CB8AC3E}">
        <p14:creationId xmlns:p14="http://schemas.microsoft.com/office/powerpoint/2010/main" val="26631208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sp>
        <p:nvSpPr>
          <p:cNvPr id="18" name="Title 1">
            <a:extLst>
              <a:ext uri="{FF2B5EF4-FFF2-40B4-BE49-F238E27FC236}">
                <a16:creationId xmlns="" xmlns:a16="http://schemas.microsoft.com/office/drawing/2014/main" id="{F39CA80C-929D-C940-A475-C18583FD9FD5}"/>
              </a:ext>
            </a:extLst>
          </p:cNvPr>
          <p:cNvSpPr txBox="1">
            <a:spLocks/>
          </p:cNvSpPr>
          <p:nvPr/>
        </p:nvSpPr>
        <p:spPr>
          <a:xfrm>
            <a:off x="1260764" y="1260570"/>
            <a:ext cx="6470072" cy="3269866"/>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sz="3600" i="1" dirty="0">
                <a:solidFill>
                  <a:schemeClr val="bg1"/>
                </a:solidFill>
              </a:rPr>
              <a:t>“Tú, pues, hijo mío,</a:t>
            </a:r>
            <a:br>
              <a:rPr lang="en-US" sz="3600" i="1" dirty="0">
                <a:solidFill>
                  <a:schemeClr val="bg1"/>
                </a:solidFill>
              </a:rPr>
            </a:br>
            <a:r>
              <a:rPr lang="en-US" sz="4500" i="1" dirty="0" err="1" smtClean="0">
                <a:solidFill>
                  <a:srgbClr val="FBB65B"/>
                </a:solidFill>
              </a:rPr>
              <a:t>fortalécete</a:t>
            </a:r>
            <a:r>
              <a:rPr lang="en-US" sz="4500" i="1" dirty="0" smtClean="0">
                <a:solidFill>
                  <a:srgbClr val="FBB65B"/>
                </a:solidFill>
              </a:rPr>
              <a:t> </a:t>
            </a:r>
            <a:r>
              <a:rPr lang="en-US" sz="4500" i="1" dirty="0" err="1" smtClean="0">
                <a:solidFill>
                  <a:srgbClr val="FBB65B"/>
                </a:solidFill>
              </a:rPr>
              <a:t>en</a:t>
            </a:r>
            <a:r>
              <a:rPr lang="en-US" sz="4500" i="1" dirty="0" smtClean="0">
                <a:solidFill>
                  <a:srgbClr val="FBB65B"/>
                </a:solidFill>
              </a:rPr>
              <a:t> </a:t>
            </a:r>
            <a:r>
              <a:rPr lang="en-US" sz="4500" i="1" dirty="0">
                <a:solidFill>
                  <a:srgbClr val="FBB65B"/>
                </a:solidFill>
              </a:rPr>
              <a:t>la gracia</a:t>
            </a:r>
            <a:r>
              <a:rPr lang="en-US" sz="3600" i="1" dirty="0">
                <a:solidFill>
                  <a:schemeClr val="bg1"/>
                </a:solidFill>
              </a:rPr>
              <a:t/>
            </a:r>
            <a:br>
              <a:rPr lang="en-US" sz="3600" i="1" dirty="0">
                <a:solidFill>
                  <a:schemeClr val="bg1"/>
                </a:solidFill>
              </a:rPr>
            </a:br>
            <a:r>
              <a:rPr lang="en-US" sz="3600" i="1" dirty="0" smtClean="0">
                <a:solidFill>
                  <a:schemeClr val="bg1"/>
                </a:solidFill>
              </a:rPr>
              <a:t>que hay </a:t>
            </a:r>
            <a:r>
              <a:rPr lang="en-US" sz="3600" i="1" dirty="0" err="1" smtClean="0">
                <a:solidFill>
                  <a:schemeClr val="bg1"/>
                </a:solidFill>
              </a:rPr>
              <a:t>en</a:t>
            </a:r>
            <a:r>
              <a:rPr lang="en-US" sz="3600" i="1" dirty="0" smtClean="0">
                <a:solidFill>
                  <a:schemeClr val="bg1"/>
                </a:solidFill>
              </a:rPr>
              <a:t> </a:t>
            </a:r>
            <a:r>
              <a:rPr lang="en-US" sz="3600" i="1" dirty="0">
                <a:solidFill>
                  <a:schemeClr val="bg1"/>
                </a:solidFill>
              </a:rPr>
              <a:t>Cristo Jesús.”</a:t>
            </a:r>
          </a:p>
          <a:p>
            <a:pPr algn="ctr" rtl="0"/>
            <a:r>
              <a:rPr lang="en-US" i="1" dirty="0">
                <a:solidFill>
                  <a:schemeClr val="bg1"/>
                </a:solidFill>
              </a:rPr>
              <a:t>(2 Timoteo 2:1)</a:t>
            </a:r>
          </a:p>
        </p:txBody>
      </p:sp>
    </p:spTree>
    <p:extLst>
      <p:ext uri="{BB962C8B-B14F-4D97-AF65-F5344CB8AC3E}">
        <p14:creationId xmlns:p14="http://schemas.microsoft.com/office/powerpoint/2010/main" val="556378629"/>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162799-461A-D643-82D8-30F3D6038A6F}"/>
              </a:ext>
            </a:extLst>
          </p:cNvPr>
          <p:cNvGraphicFramePr>
            <a:graphicFrameLocks noGrp="1"/>
          </p:cNvGraphicFramePr>
          <p:nvPr>
            <p:extLst/>
          </p:nvPr>
        </p:nvGraphicFramePr>
        <p:xfrm>
          <a:off x="391886" y="338101"/>
          <a:ext cx="8399417" cy="5200100"/>
        </p:xfrm>
        <a:graphic>
          <a:graphicData uri="http://schemas.openxmlformats.org/drawingml/2006/table">
            <a:tbl>
              <a:tblPr firstRow="1" firstCol="1" bandRow="1">
                <a:tableStyleId>{C083E6E3-FA7D-4D7B-A595-EF9225AFEA82}</a:tableStyleId>
              </a:tblPr>
              <a:tblGrid>
                <a:gridCol w="6008914">
                  <a:extLst>
                    <a:ext uri="{9D8B030D-6E8A-4147-A177-3AD203B41FA5}">
                      <a16:colId xmlns:a16="http://schemas.microsoft.com/office/drawing/2014/main" xmlns="" val="20000"/>
                    </a:ext>
                  </a:extLst>
                </a:gridCol>
                <a:gridCol w="2390503">
                  <a:extLst>
                    <a:ext uri="{9D8B030D-6E8A-4147-A177-3AD203B41FA5}">
                      <a16:colId xmlns:a16="http://schemas.microsoft.com/office/drawing/2014/main" xmlns="" val="20001"/>
                    </a:ext>
                  </a:extLst>
                </a:gridCol>
              </a:tblGrid>
              <a:tr h="390585">
                <a:tc>
                  <a:txBody>
                    <a:bodyPr/>
                    <a:lstStyle/>
                    <a:p>
                      <a:pPr marL="0" marR="0" algn="ctr" rtl="0">
                        <a:spcBef>
                          <a:spcPts val="0"/>
                        </a:spcBef>
                        <a:spcAft>
                          <a:spcPts val="0"/>
                        </a:spcAft>
                      </a:pPr>
                      <a:r>
                        <a:rPr lang="en-US" sz="1600" dirty="0">
                          <a:solidFill>
                            <a:schemeClr val="bg1"/>
                          </a:solidFill>
                          <a:effectLst/>
                        </a:rPr>
                        <a:t>Título del sermón</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rtl="0">
                        <a:spcBef>
                          <a:spcPts val="0"/>
                        </a:spcBef>
                        <a:spcAft>
                          <a:spcPts val="0"/>
                        </a:spcAft>
                      </a:pPr>
                      <a:r>
                        <a:rPr lang="en-US" sz="1600" dirty="0" err="1" smtClean="0">
                          <a:solidFill>
                            <a:schemeClr val="bg1"/>
                          </a:solidFill>
                          <a:effectLst/>
                        </a:rPr>
                        <a:t>Domingos</a:t>
                      </a:r>
                      <a:r>
                        <a:rPr lang="en-US" sz="1600" dirty="0" smtClean="0">
                          <a:solidFill>
                            <a:schemeClr val="bg1"/>
                          </a:solidFill>
                          <a:effectLst/>
                        </a:rPr>
                        <a:t> </a:t>
                      </a:r>
                      <a:r>
                        <a:rPr lang="en-US" sz="1600" dirty="0">
                          <a:solidFill>
                            <a:schemeClr val="bg1"/>
                          </a:solidFill>
                          <a:effectLst/>
                        </a:rPr>
                        <a:t>a las</a:t>
                      </a:r>
                      <a:r>
                        <a:rPr lang="en-US" sz="1600" baseline="0" dirty="0">
                          <a:solidFill>
                            <a:schemeClr val="bg1"/>
                          </a:solidFill>
                          <a:effectLst/>
                        </a:rPr>
                        <a:t> </a:t>
                      </a:r>
                      <a:r>
                        <a:rPr lang="en-US" sz="1600" baseline="0" dirty="0" smtClean="0">
                          <a:solidFill>
                            <a:schemeClr val="bg1"/>
                          </a:solidFill>
                          <a:effectLst/>
                        </a:rPr>
                        <a:t>6</a:t>
                      </a:r>
                      <a:r>
                        <a:rPr lang="en-US" sz="1600" dirty="0" smtClean="0">
                          <a:solidFill>
                            <a:schemeClr val="bg1"/>
                          </a:solidFill>
                          <a:effectLst/>
                        </a:rPr>
                        <a:t>:00pm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0"/>
                  </a:ext>
                </a:extLst>
              </a:tr>
              <a:tr h="390585">
                <a:tc>
                  <a:txBody>
                    <a:bodyPr/>
                    <a:lstStyle/>
                    <a:p>
                      <a:pPr marL="0" marR="0" algn="l" rtl="0">
                        <a:spcBef>
                          <a:spcPts val="0"/>
                        </a:spcBef>
                        <a:spcAft>
                          <a:spcPts val="0"/>
                        </a:spcAft>
                      </a:pPr>
                      <a:r>
                        <a:rPr lang="en-US" sz="1600" dirty="0">
                          <a:solidFill>
                            <a:schemeClr val="bg1"/>
                          </a:solidFill>
                          <a:effectLst/>
                        </a:rPr>
                        <a:t>Introducción: </a:t>
                      </a:r>
                      <a:r>
                        <a:rPr lang="en-US" sz="1600" dirty="0" err="1" smtClean="0">
                          <a:solidFill>
                            <a:schemeClr val="bg1"/>
                          </a:solidFill>
                          <a:effectLst/>
                        </a:rPr>
                        <a:t>Vasos</a:t>
                      </a:r>
                      <a:r>
                        <a:rPr lang="en-US" sz="1600" dirty="0" smtClean="0">
                          <a:solidFill>
                            <a:schemeClr val="bg1"/>
                          </a:solidFill>
                          <a:effectLst/>
                        </a:rPr>
                        <a:t> para </a:t>
                      </a:r>
                      <a:r>
                        <a:rPr lang="en-US" sz="1600" dirty="0" err="1" smtClean="0">
                          <a:solidFill>
                            <a:schemeClr val="bg1"/>
                          </a:solidFill>
                          <a:effectLst/>
                        </a:rPr>
                        <a:t>honra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1"/>
                  </a:ext>
                </a:extLst>
              </a:tr>
              <a:tr h="390585">
                <a:tc>
                  <a:txBody>
                    <a:bodyPr/>
                    <a:lstStyle/>
                    <a:p>
                      <a:pPr marL="0" marR="0" algn="l" rtl="0">
                        <a:spcBef>
                          <a:spcPts val="0"/>
                        </a:spcBef>
                        <a:spcAft>
                          <a:spcPts val="0"/>
                        </a:spcAft>
                      </a:pPr>
                      <a:r>
                        <a:rPr lang="en-US" sz="1600" dirty="0">
                          <a:solidFill>
                            <a:schemeClr val="bg1"/>
                          </a:solidFill>
                          <a:effectLst/>
                        </a:rPr>
                        <a:t>Sé fuerte en la gracia de Dios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2"/>
                  </a:ext>
                </a:extLst>
              </a:tr>
              <a:tr h="390585">
                <a:tc>
                  <a:txBody>
                    <a:bodyPr/>
                    <a:lstStyle/>
                    <a:p>
                      <a:pPr marL="0" marR="0" algn="l" rtl="0">
                        <a:spcBef>
                          <a:spcPts val="0"/>
                        </a:spcBef>
                        <a:spcAft>
                          <a:spcPts val="0"/>
                        </a:spcAft>
                      </a:pPr>
                      <a:r>
                        <a:rPr lang="en-US" sz="1600" dirty="0">
                          <a:solidFill>
                            <a:schemeClr val="bg1"/>
                          </a:solidFill>
                          <a:effectLst/>
                        </a:rPr>
                        <a:t>Atesorando las Escrituras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3"/>
                  </a:ext>
                </a:extLst>
              </a:tr>
              <a:tr h="390585">
                <a:tc>
                  <a:txBody>
                    <a:bodyPr/>
                    <a:lstStyle/>
                    <a:p>
                      <a:pPr marL="0" marR="0" algn="l" rtl="0">
                        <a:spcBef>
                          <a:spcPts val="0"/>
                        </a:spcBef>
                        <a:spcAft>
                          <a:spcPts val="0"/>
                        </a:spcAft>
                      </a:pPr>
                      <a:r>
                        <a:rPr lang="en-US" sz="1600" dirty="0" err="1" smtClean="0">
                          <a:solidFill>
                            <a:schemeClr val="bg1"/>
                          </a:solidFill>
                          <a:effectLst/>
                        </a:rPr>
                        <a:t>Escapando</a:t>
                      </a:r>
                      <a:r>
                        <a:rPr lang="en-US" sz="1600" dirty="0" smtClean="0">
                          <a:solidFill>
                            <a:schemeClr val="bg1"/>
                          </a:solidFill>
                          <a:effectLst/>
                        </a:rPr>
                        <a:t> </a:t>
                      </a:r>
                      <a:r>
                        <a:rPr lang="en-US" sz="1600" dirty="0">
                          <a:solidFill>
                            <a:schemeClr val="bg1"/>
                          </a:solidFill>
                          <a:effectLst/>
                        </a:rPr>
                        <a:t>de enredos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4"/>
                  </a:ext>
                </a:extLst>
              </a:tr>
              <a:tr h="390585">
                <a:tc>
                  <a:txBody>
                    <a:bodyPr/>
                    <a:lstStyle/>
                    <a:p>
                      <a:pPr marL="0" marR="0" algn="l" rtl="0">
                        <a:spcBef>
                          <a:spcPts val="0"/>
                        </a:spcBef>
                        <a:spcAft>
                          <a:spcPts val="0"/>
                        </a:spcAft>
                      </a:pPr>
                      <a:r>
                        <a:rPr lang="en-US" sz="1600" dirty="0" err="1" smtClean="0">
                          <a:solidFill>
                            <a:schemeClr val="bg1"/>
                          </a:solidFill>
                          <a:effectLst/>
                        </a:rPr>
                        <a:t>Evitando</a:t>
                      </a:r>
                      <a:r>
                        <a:rPr lang="en-US" sz="1600" dirty="0" smtClean="0">
                          <a:solidFill>
                            <a:schemeClr val="bg1"/>
                          </a:solidFill>
                          <a:effectLst/>
                        </a:rPr>
                        <a:t> </a:t>
                      </a:r>
                      <a:r>
                        <a:rPr lang="en-US" sz="1600" dirty="0">
                          <a:solidFill>
                            <a:schemeClr val="bg1"/>
                          </a:solidFill>
                          <a:effectLst/>
                        </a:rPr>
                        <a:t>las influencias impías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5"/>
                  </a:ext>
                </a:extLst>
              </a:tr>
              <a:tr h="390585">
                <a:tc>
                  <a:txBody>
                    <a:bodyPr/>
                    <a:lstStyle/>
                    <a:p>
                      <a:pPr marL="0" marR="0" algn="l" rtl="0">
                        <a:spcBef>
                          <a:spcPts val="0"/>
                        </a:spcBef>
                        <a:spcAft>
                          <a:spcPts val="0"/>
                        </a:spcAft>
                      </a:pPr>
                      <a:r>
                        <a:rPr lang="en-US" sz="1600" dirty="0">
                          <a:solidFill>
                            <a:schemeClr val="bg1"/>
                          </a:solidFill>
                          <a:effectLst/>
                        </a:rPr>
                        <a:t>Refinando mi </a:t>
                      </a:r>
                      <a:r>
                        <a:rPr lang="en-US" sz="1600" dirty="0" err="1" smtClean="0">
                          <a:solidFill>
                            <a:schemeClr val="bg1"/>
                          </a:solidFill>
                          <a:effectLst/>
                        </a:rPr>
                        <a:t>habla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6"/>
                  </a:ext>
                </a:extLst>
              </a:tr>
              <a:tr h="390585">
                <a:tc>
                  <a:txBody>
                    <a:bodyPr/>
                    <a:lstStyle/>
                    <a:p>
                      <a:pPr marL="0" marR="0" algn="l" rtl="0">
                        <a:spcBef>
                          <a:spcPts val="0"/>
                        </a:spcBef>
                        <a:spcAft>
                          <a:spcPts val="0"/>
                        </a:spcAft>
                      </a:pPr>
                      <a:r>
                        <a:rPr lang="es-ES" sz="1600" dirty="0" smtClean="0">
                          <a:solidFill>
                            <a:schemeClr val="bg1"/>
                          </a:solidFill>
                          <a:effectLst/>
                        </a:rPr>
                        <a:t>Invocando al Señor con un corazón puro</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7"/>
                  </a:ext>
                </a:extLst>
              </a:tr>
              <a:tr h="390585">
                <a:tc>
                  <a:txBody>
                    <a:bodyPr/>
                    <a:lstStyle/>
                    <a:p>
                      <a:pPr marL="0" marR="0" algn="l" rtl="0">
                        <a:spcBef>
                          <a:spcPts val="0"/>
                        </a:spcBef>
                        <a:spcAft>
                          <a:spcPts val="0"/>
                        </a:spcAft>
                      </a:pPr>
                      <a:r>
                        <a:rPr lang="en-US" sz="1600" dirty="0" err="1" smtClean="0">
                          <a:solidFill>
                            <a:schemeClr val="bg1"/>
                          </a:solidFill>
                          <a:effectLst/>
                        </a:rPr>
                        <a:t>Soportándolo</a:t>
                      </a:r>
                      <a:r>
                        <a:rPr lang="en-US" sz="1600" dirty="0" smtClean="0">
                          <a:solidFill>
                            <a:schemeClr val="bg1"/>
                          </a:solidFill>
                          <a:effectLst/>
                        </a:rPr>
                        <a:t> </a:t>
                      </a:r>
                      <a:r>
                        <a:rPr lang="en-US" sz="1600" dirty="0" err="1" smtClean="0">
                          <a:solidFill>
                            <a:schemeClr val="bg1"/>
                          </a:solidFill>
                          <a:effectLst/>
                        </a:rPr>
                        <a:t>todo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8"/>
                  </a:ext>
                </a:extLst>
              </a:tr>
              <a:tr h="390585">
                <a:tc>
                  <a:txBody>
                    <a:bodyPr/>
                    <a:lstStyle/>
                    <a:p>
                      <a:pPr marL="0" marR="0" algn="l" rtl="0">
                        <a:spcBef>
                          <a:spcPts val="0"/>
                        </a:spcBef>
                        <a:spcAft>
                          <a:spcPts val="0"/>
                        </a:spcAft>
                      </a:pPr>
                      <a:r>
                        <a:rPr lang="es-ES" sz="1600" dirty="0" smtClean="0">
                          <a:solidFill>
                            <a:schemeClr val="bg1"/>
                          </a:solidFill>
                          <a:effectLst/>
                        </a:rPr>
                        <a:t>Refrescándonos y animándonos unos a otros</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9"/>
                  </a:ext>
                </a:extLst>
              </a:tr>
              <a:tr h="390585">
                <a:tc>
                  <a:txBody>
                    <a:bodyPr/>
                    <a:lstStyle/>
                    <a:p>
                      <a:pPr marL="0" marR="0" algn="l" rtl="0">
                        <a:spcBef>
                          <a:spcPts val="0"/>
                        </a:spcBef>
                        <a:spcAft>
                          <a:spcPts val="0"/>
                        </a:spcAft>
                      </a:pPr>
                      <a:r>
                        <a:rPr lang="en-US" sz="1600" dirty="0" err="1" smtClean="0">
                          <a:solidFill>
                            <a:schemeClr val="bg1"/>
                          </a:solidFill>
                          <a:effectLst/>
                        </a:rPr>
                        <a:t>Pasando</a:t>
                      </a:r>
                      <a:r>
                        <a:rPr lang="en-US" sz="1600" dirty="0" smtClean="0">
                          <a:solidFill>
                            <a:schemeClr val="bg1"/>
                          </a:solidFill>
                          <a:effectLst/>
                        </a:rPr>
                        <a:t> </a:t>
                      </a:r>
                      <a:r>
                        <a:rPr lang="en-US" sz="1600" dirty="0">
                          <a:solidFill>
                            <a:schemeClr val="bg1"/>
                          </a:solidFill>
                          <a:effectLst/>
                        </a:rPr>
                        <a:t>la fe a la próxima generación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0"/>
                  </a:ext>
                </a:extLst>
              </a:tr>
              <a:tr h="390585">
                <a:tc>
                  <a:txBody>
                    <a:bodyPr/>
                    <a:lstStyle/>
                    <a:p>
                      <a:pPr marL="0" marR="0" algn="l" rtl="0">
                        <a:spcBef>
                          <a:spcPts val="0"/>
                        </a:spcBef>
                        <a:spcAft>
                          <a:spcPts val="0"/>
                        </a:spcAft>
                      </a:pPr>
                      <a:r>
                        <a:rPr lang="es-ES" sz="1600" b="1" dirty="0" smtClean="0">
                          <a:solidFill>
                            <a:schemeClr val="bg1"/>
                          </a:solidFill>
                          <a:effectLst/>
                          <a:latin typeface="+mn-lt"/>
                          <a:ea typeface="+mn-ea"/>
                          <a:cs typeface="+mn-cs"/>
                        </a:rPr>
                        <a:t>Reprendiendo</a:t>
                      </a:r>
                      <a:r>
                        <a:rPr lang="es-ES" sz="1600" b="1" baseline="0" dirty="0" smtClean="0">
                          <a:solidFill>
                            <a:schemeClr val="bg1"/>
                          </a:solidFill>
                          <a:effectLst/>
                          <a:latin typeface="+mn-lt"/>
                          <a:ea typeface="+mn-ea"/>
                          <a:cs typeface="+mn-cs"/>
                        </a:rPr>
                        <a:t> tiernamente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1"/>
                  </a:ext>
                </a:extLst>
              </a:tr>
              <a:tr h="390585">
                <a:tc>
                  <a:txBody>
                    <a:bodyPr/>
                    <a:lstStyle/>
                    <a:p>
                      <a:pPr marL="0" marR="0" algn="l" rtl="0">
                        <a:spcBef>
                          <a:spcPts val="0"/>
                        </a:spcBef>
                        <a:spcAft>
                          <a:spcPts val="0"/>
                        </a:spcAft>
                      </a:pPr>
                      <a:r>
                        <a:rPr lang="en-US" sz="1600" dirty="0">
                          <a:solidFill>
                            <a:schemeClr val="bg1"/>
                          </a:solidFill>
                          <a:effectLst/>
                        </a:rPr>
                        <a:t>Conclusión: </a:t>
                      </a:r>
                      <a:r>
                        <a:rPr lang="es-ES" sz="1600" dirty="0" smtClean="0">
                          <a:solidFill>
                            <a:schemeClr val="bg1"/>
                          </a:solidFill>
                          <a:effectLst/>
                        </a:rPr>
                        <a:t>Persistiendo en las cosas </a:t>
                      </a:r>
                      <a:br>
                        <a:rPr lang="es-ES" sz="1600" dirty="0" smtClean="0">
                          <a:solidFill>
                            <a:schemeClr val="bg1"/>
                          </a:solidFill>
                          <a:effectLst/>
                        </a:rPr>
                      </a:br>
                      <a:r>
                        <a:rPr lang="es-ES" sz="1600" dirty="0" smtClean="0">
                          <a:solidFill>
                            <a:schemeClr val="bg1"/>
                          </a:solidFill>
                          <a:effectLst/>
                        </a:rPr>
                        <a:t>que hemos aprendido</a:t>
                      </a: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2"/>
                  </a:ext>
                </a:extLst>
              </a:tr>
            </a:tbl>
          </a:graphicData>
        </a:graphic>
      </p:graphicFrame>
      <p:sp>
        <p:nvSpPr>
          <p:cNvPr id="2" name="Rectangle 1">
            <a:extLst>
              <a:ext uri="{FF2B5EF4-FFF2-40B4-BE49-F238E27FC236}">
                <a16:creationId xmlns:a16="http://schemas.microsoft.com/office/drawing/2014/main" xmlns="" id="{29DEDC0D-1B42-D44A-8E53-10142DA60B37}"/>
              </a:ext>
            </a:extLst>
          </p:cNvPr>
          <p:cNvSpPr/>
          <p:nvPr/>
        </p:nvSpPr>
        <p:spPr>
          <a:xfrm>
            <a:off x="391886" y="1506627"/>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2153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err="1" smtClean="0"/>
              <a:t>atesoremos</a:t>
            </a:r>
            <a:r>
              <a:rPr lang="en-US" sz="4400" i="1" dirty="0" smtClean="0"/>
              <a:t> las </a:t>
            </a:r>
            <a:r>
              <a:rPr lang="en-US" sz="4400" i="1" dirty="0" err="1" smtClean="0"/>
              <a:t>escrituras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758702" y="2628900"/>
            <a:ext cx="7654494" cy="2730500"/>
          </a:xfrm>
        </p:spPr>
        <p:txBody>
          <a:bodyPr>
            <a:normAutofit/>
          </a:bodyPr>
          <a:lstStyle/>
          <a:p>
            <a:pPr marL="0" indent="0" algn="ctr">
              <a:buNone/>
            </a:pPr>
            <a:r>
              <a:rPr lang="en-US" sz="2800" dirty="0" smtClean="0"/>
              <a:t>“</a:t>
            </a:r>
            <a:r>
              <a:rPr lang="es-ES" sz="2800" b="1" dirty="0">
                <a:solidFill>
                  <a:srgbClr val="FBB65B"/>
                </a:solidFill>
              </a:rPr>
              <a:t>Retén</a:t>
            </a:r>
            <a:r>
              <a:rPr lang="es-ES" sz="2800" dirty="0">
                <a:solidFill>
                  <a:srgbClr val="FBB65B"/>
                </a:solidFill>
              </a:rPr>
              <a:t> </a:t>
            </a:r>
            <a:r>
              <a:rPr lang="es-ES" sz="2800" dirty="0"/>
              <a:t>la norma de las </a:t>
            </a:r>
            <a:r>
              <a:rPr lang="es-ES" sz="2800" b="1" dirty="0">
                <a:solidFill>
                  <a:srgbClr val="FBB65B"/>
                </a:solidFill>
              </a:rPr>
              <a:t>sanas palabras </a:t>
            </a:r>
            <a:r>
              <a:rPr lang="es-ES" sz="2800" dirty="0"/>
              <a:t>que has oído de mí, en la fe y el amor en Cristo Jesús. </a:t>
            </a:r>
            <a:r>
              <a:rPr lang="es-ES" sz="2800" b="1" dirty="0" smtClean="0">
                <a:solidFill>
                  <a:srgbClr val="FBB65B"/>
                </a:solidFill>
              </a:rPr>
              <a:t>Guarda</a:t>
            </a:r>
            <a:r>
              <a:rPr lang="es-ES" sz="2800" dirty="0">
                <a:solidFill>
                  <a:srgbClr val="FBB65B"/>
                </a:solidFill>
              </a:rPr>
              <a:t>, </a:t>
            </a:r>
            <a:r>
              <a:rPr lang="es-ES" sz="2800" dirty="0"/>
              <a:t>mediante el Espíritu Santo que habita en nosotros,</a:t>
            </a:r>
            <a:r>
              <a:rPr lang="es-ES" sz="2800" dirty="0">
                <a:solidFill>
                  <a:srgbClr val="FBB65B"/>
                </a:solidFill>
              </a:rPr>
              <a:t> </a:t>
            </a:r>
            <a:r>
              <a:rPr lang="es-ES" sz="2800" b="1" dirty="0">
                <a:solidFill>
                  <a:srgbClr val="FBB65B"/>
                </a:solidFill>
              </a:rPr>
              <a:t>el tesoro </a:t>
            </a:r>
            <a:r>
              <a:rPr lang="es-ES" sz="2800" dirty="0"/>
              <a:t>que </a:t>
            </a:r>
            <a:r>
              <a:rPr lang="es-ES" sz="2800" b="1" dirty="0">
                <a:solidFill>
                  <a:srgbClr val="FBB65B"/>
                </a:solidFill>
              </a:rPr>
              <a:t>te ha sido </a:t>
            </a:r>
            <a:r>
              <a:rPr lang="es-ES" sz="2800" b="1" dirty="0" smtClean="0">
                <a:solidFill>
                  <a:srgbClr val="FBB65B"/>
                </a:solidFill>
              </a:rPr>
              <a:t>encomendado</a:t>
            </a:r>
            <a:r>
              <a:rPr lang="en-US" sz="2800" dirty="0" smtClean="0"/>
              <a:t>”. </a:t>
            </a:r>
            <a:r>
              <a:rPr lang="en-US" sz="2800" dirty="0"/>
              <a:t>1:13-14</a:t>
            </a:r>
          </a:p>
          <a:p>
            <a:pPr marL="0" indent="0" algn="ctr" rtl="0">
              <a:buNone/>
            </a:pPr>
            <a:endParaRPr lang="en-US" sz="2800" dirty="0"/>
          </a:p>
          <a:p>
            <a:pPr marL="0" indent="0" algn="ctr" rtl="0">
              <a:buNone/>
            </a:pPr>
            <a:endParaRPr lang="en-US" sz="28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492443"/>
            </a:xfrm>
            <a:prstGeom prst="rect">
              <a:avLst/>
            </a:prstGeom>
            <a:noFill/>
          </p:spPr>
          <p:txBody>
            <a:bodyPr wrap="square" rtlCol="0">
              <a:spAutoFit/>
            </a:bodyPr>
            <a:lstStyle/>
            <a:p>
              <a:pPr algn="ctr" rtl="0"/>
              <a:r>
                <a:rPr lang="en-US" sz="2600" b="1" i="1" dirty="0">
                  <a:solidFill>
                    <a:schemeClr val="bg1"/>
                  </a:solidFill>
                </a:rPr>
                <a:t>Pablo quiere que </a:t>
              </a:r>
              <a:r>
                <a:rPr lang="en-US" sz="2600" b="1" i="1" dirty="0" err="1" smtClean="0">
                  <a:solidFill>
                    <a:schemeClr val="bg1"/>
                  </a:solidFill>
                </a:rPr>
                <a:t>nosotros</a:t>
              </a:r>
              <a:endParaRPr lang="en-US" sz="2600" b="1" i="1" dirty="0">
                <a:solidFill>
                  <a:schemeClr val="bg1"/>
                </a:solidFill>
              </a:endParaRPr>
            </a:p>
          </p:txBody>
        </p:sp>
      </p:grpSp>
      <p:cxnSp>
        <p:nvCxnSpPr>
          <p:cNvPr id="4" name="Straight Connector 3">
            <a:extLst>
              <a:ext uri="{FF2B5EF4-FFF2-40B4-BE49-F238E27FC236}">
                <a16:creationId xmlns="" xmlns:a16="http://schemas.microsoft.com/office/drawing/2014/main" id="{4C5EF013-6F02-FA4C-BFA9-CD224752C9A4}"/>
              </a:ext>
            </a:extLst>
          </p:cNvPr>
          <p:cNvCxnSpPr/>
          <p:nvPr/>
        </p:nvCxnSpPr>
        <p:spPr>
          <a:xfrm>
            <a:off x="2493542" y="3406784"/>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5F81CF4-AC92-D942-9C84-1FAE494EE06E}"/>
              </a:ext>
            </a:extLst>
          </p:cNvPr>
          <p:cNvCxnSpPr/>
          <p:nvPr/>
        </p:nvCxnSpPr>
        <p:spPr>
          <a:xfrm>
            <a:off x="3840480" y="3406784"/>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E0A76D1-1EB5-2B4C-9DE5-150C0B53FFD9}"/>
              </a:ext>
            </a:extLst>
          </p:cNvPr>
          <p:cNvCxnSpPr/>
          <p:nvPr/>
        </p:nvCxnSpPr>
        <p:spPr>
          <a:xfrm>
            <a:off x="5159193" y="3406784"/>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08BD5991-B0AD-3B49-B8DD-759216D18899}"/>
              </a:ext>
            </a:extLst>
          </p:cNvPr>
          <p:cNvCxnSpPr/>
          <p:nvPr/>
        </p:nvCxnSpPr>
        <p:spPr>
          <a:xfrm>
            <a:off x="1089373" y="3793100"/>
            <a:ext cx="11887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F34F64CB-3393-5C45-B2C8-E07C61C6CCDB}"/>
              </a:ext>
            </a:extLst>
          </p:cNvPr>
          <p:cNvGrpSpPr/>
          <p:nvPr/>
        </p:nvGrpSpPr>
        <p:grpSpPr>
          <a:xfrm>
            <a:off x="758701" y="4232655"/>
            <a:ext cx="1850065" cy="256138"/>
            <a:chOff x="499730" y="4241434"/>
            <a:chExt cx="1850065" cy="256138"/>
          </a:xfrm>
        </p:grpSpPr>
        <p:sp>
          <p:nvSpPr>
            <p:cNvPr id="22" name="Freeform 21">
              <a:extLst>
                <a:ext uri="{FF2B5EF4-FFF2-40B4-BE49-F238E27FC236}">
                  <a16:creationId xmlns="" xmlns:a16="http://schemas.microsoft.com/office/drawing/2014/main" id="{5919C0D3-3AB1-5245-8E47-F487AE347EF3}"/>
                </a:ext>
              </a:extLst>
            </p:cNvPr>
            <p:cNvSpPr/>
            <p:nvPr/>
          </p:nvSpPr>
          <p:spPr>
            <a:xfrm>
              <a:off x="499730" y="4241434"/>
              <a:ext cx="1850065" cy="225883"/>
            </a:xfrm>
            <a:custGeom>
              <a:avLst/>
              <a:gdLst>
                <a:gd name="connsiteX0" fmla="*/ 0 w 1850065"/>
                <a:gd name="connsiteY0" fmla="*/ 149813 h 225883"/>
                <a:gd name="connsiteX1" fmla="*/ 1658679 w 1850065"/>
                <a:gd name="connsiteY1" fmla="*/ 957 h 225883"/>
                <a:gd name="connsiteX2" fmla="*/ 1722475 w 1850065"/>
                <a:gd name="connsiteY2" fmla="*/ 213608 h 225883"/>
                <a:gd name="connsiteX3" fmla="*/ 1850065 w 1850065"/>
                <a:gd name="connsiteY3" fmla="*/ 181710 h 225883"/>
              </a:gdLst>
              <a:ahLst/>
              <a:cxnLst>
                <a:cxn ang="0">
                  <a:pos x="connsiteX0" y="connsiteY0"/>
                </a:cxn>
                <a:cxn ang="0">
                  <a:pos x="connsiteX1" y="connsiteY1"/>
                </a:cxn>
                <a:cxn ang="0">
                  <a:pos x="connsiteX2" y="connsiteY2"/>
                </a:cxn>
                <a:cxn ang="0">
                  <a:pos x="connsiteX3" y="connsiteY3"/>
                </a:cxn>
              </a:cxnLst>
              <a:rect l="l" t="t" r="r" b="b"/>
              <a:pathLst>
                <a:path w="1850065" h="225883">
                  <a:moveTo>
                    <a:pt x="0" y="149813"/>
                  </a:moveTo>
                  <a:cubicBezTo>
                    <a:pt x="685800" y="70069"/>
                    <a:pt x="1371600" y="-9675"/>
                    <a:pt x="1658679" y="957"/>
                  </a:cubicBezTo>
                  <a:cubicBezTo>
                    <a:pt x="1945758" y="11589"/>
                    <a:pt x="1690577" y="183483"/>
                    <a:pt x="1722475" y="213608"/>
                  </a:cubicBezTo>
                  <a:cubicBezTo>
                    <a:pt x="1754373" y="243733"/>
                    <a:pt x="1802219" y="212721"/>
                    <a:pt x="1850065" y="181710"/>
                  </a:cubicBezTo>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Freeform 23">
              <a:extLst>
                <a:ext uri="{FF2B5EF4-FFF2-40B4-BE49-F238E27FC236}">
                  <a16:creationId xmlns="" xmlns:a16="http://schemas.microsoft.com/office/drawing/2014/main" id="{A92ABB37-A32F-EA4B-94D0-0496CD3DAEE8}"/>
                </a:ext>
              </a:extLst>
            </p:cNvPr>
            <p:cNvSpPr/>
            <p:nvPr/>
          </p:nvSpPr>
          <p:spPr>
            <a:xfrm>
              <a:off x="648586" y="4360724"/>
              <a:ext cx="1499191" cy="136848"/>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6" name="TextBox 25">
            <a:extLst>
              <a:ext uri="{FF2B5EF4-FFF2-40B4-BE49-F238E27FC236}">
                <a16:creationId xmlns="" xmlns:a16="http://schemas.microsoft.com/office/drawing/2014/main" id="{30A49B40-D23A-7D44-A51E-8EA5FB5E3DA4}"/>
              </a:ext>
            </a:extLst>
          </p:cNvPr>
          <p:cNvSpPr txBox="1"/>
          <p:nvPr/>
        </p:nvSpPr>
        <p:spPr>
          <a:xfrm>
            <a:off x="1836657" y="4651514"/>
            <a:ext cx="5724177" cy="707886"/>
          </a:xfrm>
          <a:prstGeom prst="rect">
            <a:avLst/>
          </a:prstGeom>
          <a:noFill/>
        </p:spPr>
        <p:txBody>
          <a:bodyPr wrap="square" rtlCol="0">
            <a:spAutoFit/>
          </a:bodyPr>
          <a:lstStyle/>
          <a:p>
            <a:pPr algn="ctr" rtl="0"/>
            <a:r>
              <a:rPr lang="en-US" sz="4000" dirty="0">
                <a:solidFill>
                  <a:srgbClr val="E8A953"/>
                </a:solidFill>
              </a:rPr>
              <a:t>A</a:t>
            </a:r>
            <a:r>
              <a:rPr lang="en-US" sz="4000" b="1" dirty="0">
                <a:solidFill>
                  <a:srgbClr val="E8A953"/>
                </a:solidFill>
              </a:rPr>
              <a:t>Saber</a:t>
            </a:r>
            <a:r>
              <a:rPr lang="en-US" sz="4000" dirty="0">
                <a:solidFill>
                  <a:srgbClr val="E8A953"/>
                </a:solidFill>
              </a:rPr>
              <a:t>Eso. A</a:t>
            </a:r>
            <a:r>
              <a:rPr lang="en-US" sz="4000" b="1" dirty="0">
                <a:solidFill>
                  <a:srgbClr val="E8A953"/>
                </a:solidFill>
              </a:rPr>
              <a:t>Proteger</a:t>
            </a:r>
            <a:r>
              <a:rPr lang="en-US" sz="4000" dirty="0">
                <a:solidFill>
                  <a:srgbClr val="E8A953"/>
                </a:solidFill>
              </a:rPr>
              <a:t>eso.</a:t>
            </a:r>
          </a:p>
        </p:txBody>
      </p:sp>
    </p:spTree>
    <p:extLst>
      <p:ext uri="{BB962C8B-B14F-4D97-AF65-F5344CB8AC3E}">
        <p14:creationId xmlns:p14="http://schemas.microsoft.com/office/powerpoint/2010/main" val="31565200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00147"/>
            <a:ext cx="7886700" cy="1158853"/>
          </a:xfrm>
        </p:spPr>
        <p:txBody>
          <a:bodyPr>
            <a:normAutofit/>
          </a:bodyPr>
          <a:lstStyle/>
          <a:p>
            <a:pPr algn="ctr" rtl="0"/>
            <a:r>
              <a:rPr lang="en-US" sz="3600" i="1" dirty="0"/>
              <a:t>Escuchamos a </a:t>
            </a:r>
            <a:r>
              <a:rPr lang="en-US" sz="3600" i="1" dirty="0" smtClean="0"/>
              <a:t>las personas </a:t>
            </a:r>
            <a:r>
              <a:rPr lang="en-US" sz="3600" i="1" dirty="0"/>
              <a:t>que amamos.</a:t>
            </a:r>
            <a:endParaRPr lang="en-US" sz="36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73230" y="2490350"/>
            <a:ext cx="8147050" cy="2730500"/>
          </a:xfrm>
        </p:spPr>
        <p:txBody>
          <a:bodyPr>
            <a:normAutofit fontScale="92500" lnSpcReduction="10000"/>
          </a:bodyPr>
          <a:lstStyle/>
          <a:p>
            <a:pPr algn="l" rtl="0"/>
            <a:r>
              <a:rPr lang="en-US" sz="2400" dirty="0"/>
              <a:t>Escuchamos a nuestros hijos practicar el piano…</a:t>
            </a:r>
          </a:p>
          <a:p>
            <a:pPr algn="l" rtl="0"/>
            <a:r>
              <a:rPr lang="en-US" sz="2400" dirty="0"/>
              <a:t>Escuchamos películas caseras de nuestra familia o amigos…</a:t>
            </a:r>
          </a:p>
          <a:p>
            <a:pPr algn="l" rtl="0"/>
            <a:r>
              <a:rPr lang="en-US" sz="2400" dirty="0"/>
              <a:t>Escuchamos conversaciones emocionales que son difíciles de escuchar...</a:t>
            </a:r>
          </a:p>
          <a:p>
            <a:pPr algn="l" rtl="0"/>
            <a:endParaRPr lang="en-US" sz="2400" dirty="0"/>
          </a:p>
          <a:p>
            <a:pPr marL="0" indent="0" algn="ctr" rtl="0">
              <a:buNone/>
            </a:pPr>
            <a:r>
              <a:rPr lang="en-US" sz="3200" i="1" dirty="0"/>
              <a:t>No podemos afirmar que amamos a Jesús</a:t>
            </a:r>
            <a:br>
              <a:rPr lang="en-US" sz="3200" i="1" dirty="0"/>
            </a:br>
            <a:r>
              <a:rPr lang="en-US" sz="3200" i="1" dirty="0"/>
              <a:t>e ignorar sus palabras.</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461665"/>
            </a:xfrm>
            <a:prstGeom prst="rect">
              <a:avLst/>
            </a:prstGeom>
            <a:noFill/>
          </p:spPr>
          <p:txBody>
            <a:bodyPr wrap="square" rtlCol="0">
              <a:spAutoFit/>
            </a:bodyPr>
            <a:lstStyle/>
            <a:p>
              <a:pPr algn="ctr" rtl="0"/>
              <a:r>
                <a:rPr lang="en-US" sz="2400" b="1" i="1" dirty="0">
                  <a:solidFill>
                    <a:schemeClr val="bg1"/>
                  </a:solidFill>
                </a:rPr>
                <a:t>Atesorando las </a:t>
              </a:r>
              <a:r>
                <a:rPr lang="en-US" sz="2400" b="1" i="1" dirty="0" err="1" smtClean="0">
                  <a:solidFill>
                    <a:schemeClr val="bg1"/>
                  </a:solidFill>
                </a:rPr>
                <a:t>escrituras</a:t>
              </a:r>
              <a:r>
                <a:rPr lang="en-US" sz="2400" b="1" i="1" dirty="0">
                  <a:solidFill>
                    <a:schemeClr val="bg1"/>
                  </a:solidFill>
                </a:rPr>
                <a:t>:</a:t>
              </a:r>
            </a:p>
          </p:txBody>
        </p:sp>
      </p:grpSp>
    </p:spTree>
    <p:extLst>
      <p:ext uri="{BB962C8B-B14F-4D97-AF65-F5344CB8AC3E}">
        <p14:creationId xmlns:p14="http://schemas.microsoft.com/office/powerpoint/2010/main" val="157653070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00147"/>
            <a:ext cx="7886700" cy="1881598"/>
          </a:xfrm>
        </p:spPr>
        <p:txBody>
          <a:bodyPr>
            <a:normAutofit/>
          </a:bodyPr>
          <a:lstStyle/>
          <a:p>
            <a:pPr algn="ctr" rtl="0"/>
            <a:r>
              <a:rPr lang="en-US" sz="4400" i="1" dirty="0" err="1" smtClean="0"/>
              <a:t>porque</a:t>
            </a:r>
            <a:r>
              <a:rPr lang="en-US" sz="4400" i="1" dirty="0" smtClean="0"/>
              <a:t> </a:t>
            </a:r>
            <a:r>
              <a:rPr lang="en-US" sz="4400" i="1" dirty="0"/>
              <a:t>he llegado a reconocer el valor de </a:t>
            </a:r>
            <a:r>
              <a:rPr lang="en-US" sz="4400" i="1" dirty="0" err="1"/>
              <a:t>cada</a:t>
            </a:r>
            <a:r>
              <a:rPr lang="en-US" sz="4400" i="1" dirty="0"/>
              <a:t> </a:t>
            </a:r>
            <a:r>
              <a:rPr lang="en-US" sz="4400" i="1" dirty="0" err="1" smtClean="0"/>
              <a:t>versículo</a:t>
            </a:r>
            <a:r>
              <a:rPr lang="en-US" sz="4400" i="1" dirty="0"/>
              <a:t>.</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516356" y="3194482"/>
            <a:ext cx="8147050" cy="2164917"/>
          </a:xfrm>
        </p:spPr>
        <p:txBody>
          <a:bodyPr>
            <a:normAutofit/>
          </a:bodyPr>
          <a:lstStyle/>
          <a:p>
            <a:pPr marL="0" indent="0" algn="ctr" rtl="0">
              <a:buNone/>
            </a:pPr>
            <a:r>
              <a:rPr lang="en-US" altLang="en-US" sz="2800" dirty="0" smtClean="0">
                <a:solidFill>
                  <a:srgbClr val="FBB65B"/>
                </a:solidFill>
              </a:rPr>
              <a:t>“</a:t>
            </a:r>
            <a:r>
              <a:rPr lang="en-US" altLang="en-US" sz="2800" dirty="0" err="1" smtClean="0">
                <a:solidFill>
                  <a:srgbClr val="FBB65B"/>
                </a:solidFill>
              </a:rPr>
              <a:t>Enseñar</a:t>
            </a:r>
            <a:r>
              <a:rPr lang="en-US" altLang="en-US" sz="2800" dirty="0" smtClean="0">
                <a:solidFill>
                  <a:srgbClr val="FBB65B"/>
                </a:solidFill>
              </a:rPr>
              <a:t>”</a:t>
            </a:r>
            <a:r>
              <a:rPr lang="en-US" altLang="en-US" sz="2800" dirty="0" smtClean="0">
                <a:solidFill>
                  <a:srgbClr val="FBB65B"/>
                </a:solidFill>
              </a:rPr>
              <a:t> </a:t>
            </a:r>
            <a:r>
              <a:rPr lang="en-US" altLang="en-US" sz="2800" dirty="0" smtClean="0"/>
              <a:t>– </a:t>
            </a:r>
            <a:r>
              <a:rPr lang="en-US" altLang="en-US" sz="2800" dirty="0"/>
              <a:t>¿Qué aprendo?</a:t>
            </a:r>
          </a:p>
          <a:p>
            <a:pPr marL="0" indent="0" algn="ctr" rtl="0">
              <a:buNone/>
            </a:pPr>
            <a:r>
              <a:rPr lang="en-US" altLang="en-US" sz="2800" dirty="0" smtClean="0">
                <a:solidFill>
                  <a:srgbClr val="FBB65B"/>
                </a:solidFill>
              </a:rPr>
              <a:t>“</a:t>
            </a:r>
            <a:r>
              <a:rPr lang="en-US" altLang="en-US" sz="2800" dirty="0" err="1" smtClean="0">
                <a:solidFill>
                  <a:srgbClr val="FBB65B"/>
                </a:solidFill>
              </a:rPr>
              <a:t>Reprender</a:t>
            </a:r>
            <a:r>
              <a:rPr lang="en-US" altLang="en-US" sz="2800" dirty="0" smtClean="0">
                <a:solidFill>
                  <a:srgbClr val="FBB65B"/>
                </a:solidFill>
              </a:rPr>
              <a:t>”</a:t>
            </a:r>
            <a:r>
              <a:rPr lang="en-US" altLang="en-US" sz="2800" dirty="0" smtClean="0">
                <a:solidFill>
                  <a:srgbClr val="FBB65B"/>
                </a:solidFill>
              </a:rPr>
              <a:t> </a:t>
            </a:r>
            <a:r>
              <a:rPr lang="en-US" altLang="en-US" sz="2800" dirty="0" smtClean="0"/>
              <a:t>– </a:t>
            </a:r>
            <a:r>
              <a:rPr lang="en-US" altLang="en-US" sz="2800" dirty="0"/>
              <a:t>¿Dónde me quedo corto?</a:t>
            </a:r>
          </a:p>
          <a:p>
            <a:pPr marL="0" indent="0" algn="ctr" rtl="0">
              <a:buNone/>
            </a:pPr>
            <a:r>
              <a:rPr lang="en-US" altLang="en-US" sz="2800" dirty="0" smtClean="0">
                <a:solidFill>
                  <a:srgbClr val="FBB65B"/>
                </a:solidFill>
              </a:rPr>
              <a:t>“</a:t>
            </a:r>
            <a:r>
              <a:rPr lang="en-US" altLang="en-US" sz="2800" dirty="0" err="1" smtClean="0">
                <a:solidFill>
                  <a:srgbClr val="FBB65B"/>
                </a:solidFill>
              </a:rPr>
              <a:t>Corregir</a:t>
            </a:r>
            <a:r>
              <a:rPr lang="en-US" altLang="en-US" sz="2800" dirty="0" smtClean="0">
                <a:solidFill>
                  <a:srgbClr val="FBB65B"/>
                </a:solidFill>
              </a:rPr>
              <a:t>”</a:t>
            </a:r>
            <a:r>
              <a:rPr lang="en-US" altLang="en-US" sz="2800" dirty="0" smtClean="0">
                <a:solidFill>
                  <a:srgbClr val="FBB65B"/>
                </a:solidFill>
              </a:rPr>
              <a:t> </a:t>
            </a:r>
            <a:r>
              <a:rPr lang="en-US" altLang="en-US" sz="2800" dirty="0" smtClean="0"/>
              <a:t>– </a:t>
            </a:r>
            <a:r>
              <a:rPr lang="en-US" altLang="en-US" sz="2800" dirty="0"/>
              <a:t>¿Qué debo cambiar?</a:t>
            </a:r>
          </a:p>
          <a:p>
            <a:pPr marL="0" indent="0" algn="ctr" rtl="0">
              <a:buNone/>
            </a:pPr>
            <a:r>
              <a:rPr lang="en-US" altLang="en-US" sz="2800" dirty="0" smtClean="0">
                <a:solidFill>
                  <a:srgbClr val="FBB65B"/>
                </a:solidFill>
              </a:rPr>
              <a:t>“</a:t>
            </a:r>
            <a:r>
              <a:rPr lang="en-US" altLang="en-US" sz="2800" dirty="0" err="1" smtClean="0">
                <a:solidFill>
                  <a:srgbClr val="FBB65B"/>
                </a:solidFill>
              </a:rPr>
              <a:t>Instruir</a:t>
            </a:r>
            <a:r>
              <a:rPr lang="en-US" altLang="en-US" sz="2800" dirty="0" smtClean="0">
                <a:solidFill>
                  <a:srgbClr val="FBB65B"/>
                </a:solidFill>
              </a:rPr>
              <a:t>“ </a:t>
            </a:r>
            <a:r>
              <a:rPr lang="en-US" altLang="en-US" sz="2800" dirty="0" smtClean="0"/>
              <a:t>– </a:t>
            </a:r>
            <a:r>
              <a:rPr lang="en-US" altLang="en-US" sz="2800" dirty="0"/>
              <a:t>¿Qué hábitos debo desarrollar?</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Atesoro las </a:t>
              </a:r>
              <a:r>
                <a:rPr lang="en-US" sz="2800" b="1" i="1" dirty="0" err="1" smtClean="0">
                  <a:solidFill>
                    <a:schemeClr val="bg1"/>
                  </a:solidFill>
                </a:rPr>
                <a:t>escrituras</a:t>
              </a:r>
              <a:endParaRPr lang="en-US" sz="2800" b="1" i="1" dirty="0">
                <a:solidFill>
                  <a:schemeClr val="bg1"/>
                </a:solidFill>
              </a:endParaRPr>
            </a:p>
          </p:txBody>
        </p:sp>
      </p:grpSp>
    </p:spTree>
    <p:extLst>
      <p:ext uri="{BB962C8B-B14F-4D97-AF65-F5344CB8AC3E}">
        <p14:creationId xmlns:p14="http://schemas.microsoft.com/office/powerpoint/2010/main" val="405252270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401053" y="1032231"/>
            <a:ext cx="8374647" cy="1881598"/>
          </a:xfrm>
        </p:spPr>
        <p:txBody>
          <a:bodyPr>
            <a:normAutofit fontScale="90000"/>
          </a:bodyPr>
          <a:lstStyle/>
          <a:p>
            <a:pPr algn="ctr" rtl="0"/>
            <a:r>
              <a:rPr lang="en-US" sz="4400" i="1" dirty="0" err="1" smtClean="0"/>
              <a:t>así</a:t>
            </a:r>
            <a:r>
              <a:rPr lang="en-US" sz="4400" i="1" dirty="0" smtClean="0"/>
              <a:t> </a:t>
            </a:r>
            <a:r>
              <a:rPr lang="en-US" sz="4400" i="1" dirty="0"/>
              <a:t>que </a:t>
            </a:r>
            <a:r>
              <a:rPr lang="en-US" sz="4400" i="1" dirty="0" err="1"/>
              <a:t>estoy</a:t>
            </a:r>
            <a:r>
              <a:rPr lang="en-US" sz="4400" i="1" dirty="0"/>
              <a:t> </a:t>
            </a:r>
            <a:r>
              <a:rPr lang="en-US" sz="4400" i="1" dirty="0" err="1" smtClean="0"/>
              <a:t>decidido</a:t>
            </a:r>
            <a:r>
              <a:rPr lang="en-US" sz="4400" i="1" dirty="0" smtClean="0"/>
              <a:t> a </a:t>
            </a:r>
            <a:r>
              <a:rPr lang="en-US" sz="4400" i="1" dirty="0" err="1" smtClean="0"/>
              <a:t>estudiar</a:t>
            </a:r>
            <a:r>
              <a:rPr lang="en-US" sz="4400" i="1" dirty="0" smtClean="0"/>
              <a:t>, </a:t>
            </a:r>
            <a:r>
              <a:rPr lang="en-US" sz="4400" i="1" dirty="0" err="1" smtClean="0"/>
              <a:t>practicar</a:t>
            </a:r>
            <a:r>
              <a:rPr lang="en-US" sz="4400" i="1" dirty="0" smtClean="0"/>
              <a:t> </a:t>
            </a:r>
            <a:r>
              <a:rPr lang="en-US" sz="4400" i="1" dirty="0"/>
              <a:t>y </a:t>
            </a:r>
            <a:r>
              <a:rPr lang="en-US" sz="4400" i="1" dirty="0" err="1" smtClean="0"/>
              <a:t>enseñarlas</a:t>
            </a:r>
            <a:r>
              <a:rPr lang="en-US" sz="4400" i="1" dirty="0" smtClean="0"/>
              <a:t> </a:t>
            </a:r>
            <a:r>
              <a:rPr lang="en-US" sz="4400" i="1" dirty="0"/>
              <a:t>diligentemente.</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628650" y="3146356"/>
            <a:ext cx="8147050" cy="2164917"/>
          </a:xfrm>
        </p:spPr>
        <p:txBody>
          <a:bodyPr>
            <a:normAutofit lnSpcReduction="10000"/>
          </a:bodyPr>
          <a:lstStyle/>
          <a:p>
            <a:pPr marL="0" indent="0" algn="l" rtl="0">
              <a:buNone/>
            </a:pPr>
            <a:r>
              <a:rPr lang="en-US" altLang="en-US" sz="2800" b="1" dirty="0" err="1">
                <a:solidFill>
                  <a:srgbClr val="FBB65B"/>
                </a:solidFill>
              </a:rPr>
              <a:t>Regla</a:t>
            </a:r>
            <a:r>
              <a:rPr lang="en-US" altLang="en-US" sz="2800" b="1" dirty="0">
                <a:solidFill>
                  <a:srgbClr val="FBB65B"/>
                </a:solidFill>
              </a:rPr>
              <a:t> </a:t>
            </a:r>
            <a:r>
              <a:rPr lang="en-US" altLang="en-US" sz="2800" b="1" dirty="0" smtClean="0">
                <a:solidFill>
                  <a:srgbClr val="FBB65B"/>
                </a:solidFill>
              </a:rPr>
              <a:t>#1. </a:t>
            </a:r>
            <a:r>
              <a:rPr lang="en-US" altLang="en-US" sz="2800" dirty="0" err="1" smtClean="0"/>
              <a:t>Veré</a:t>
            </a:r>
            <a:r>
              <a:rPr lang="en-US" altLang="en-US" sz="2800" dirty="0" smtClean="0"/>
              <a:t> </a:t>
            </a:r>
            <a:r>
              <a:rPr lang="en-US" altLang="en-US" sz="2800" dirty="0"/>
              <a:t>todo lo que Dios diga sobre un tema.</a:t>
            </a:r>
          </a:p>
          <a:p>
            <a:pPr marL="0" indent="0" algn="l" rtl="0">
              <a:buNone/>
            </a:pPr>
            <a:r>
              <a:rPr lang="en-US" altLang="en-US" sz="2800" b="1" dirty="0">
                <a:solidFill>
                  <a:srgbClr val="FBB65B"/>
                </a:solidFill>
              </a:rPr>
              <a:t>Regla #</a:t>
            </a:r>
            <a:r>
              <a:rPr lang="en-US" altLang="en-US" sz="2800" b="1" dirty="0" smtClean="0">
                <a:solidFill>
                  <a:srgbClr val="FBB65B"/>
                </a:solidFill>
              </a:rPr>
              <a:t>2. </a:t>
            </a:r>
            <a:r>
              <a:rPr lang="en-US" altLang="en-US" sz="2800" dirty="0" err="1" smtClean="0"/>
              <a:t>Seré</a:t>
            </a:r>
            <a:r>
              <a:rPr lang="en-US" altLang="en-US" sz="2800" dirty="0" smtClean="0"/>
              <a:t> </a:t>
            </a:r>
            <a:r>
              <a:rPr lang="en-US" altLang="en-US" sz="2800" dirty="0"/>
              <a:t>gobernado por la autoridad de Dios.</a:t>
            </a:r>
          </a:p>
          <a:p>
            <a:pPr marL="0" indent="0" algn="l" rtl="0">
              <a:buNone/>
            </a:pPr>
            <a:r>
              <a:rPr lang="en-US" altLang="en-US" sz="2800" b="1" dirty="0">
                <a:solidFill>
                  <a:srgbClr val="FBB65B"/>
                </a:solidFill>
              </a:rPr>
              <a:t>Regla #3</a:t>
            </a:r>
            <a:r>
              <a:rPr lang="en-US" altLang="en-US" sz="2800" b="1" dirty="0" smtClean="0">
                <a:solidFill>
                  <a:srgbClr val="FBB65B"/>
                </a:solidFill>
              </a:rPr>
              <a:t>. </a:t>
            </a:r>
            <a:r>
              <a:rPr lang="en-US" altLang="en-US" sz="2800" dirty="0" err="1" smtClean="0"/>
              <a:t>Mantendré</a:t>
            </a:r>
            <a:r>
              <a:rPr lang="en-US" altLang="en-US" sz="2800" dirty="0" smtClean="0"/>
              <a:t> </a:t>
            </a:r>
            <a:r>
              <a:rPr lang="en-US" altLang="en-US" sz="2800" dirty="0"/>
              <a:t>sus palabras en contexto.</a:t>
            </a:r>
          </a:p>
          <a:p>
            <a:pPr marL="0" indent="0" algn="l" rtl="0">
              <a:buNone/>
            </a:pPr>
            <a:r>
              <a:rPr lang="en-US" altLang="en-US" sz="2800" b="1" dirty="0">
                <a:solidFill>
                  <a:srgbClr val="FBB65B"/>
                </a:solidFill>
              </a:rPr>
              <a:t>Regla #4</a:t>
            </a:r>
            <a:r>
              <a:rPr lang="en-US" altLang="en-US" sz="2800" b="1" dirty="0" smtClean="0">
                <a:solidFill>
                  <a:srgbClr val="FBB65B"/>
                </a:solidFill>
              </a:rPr>
              <a:t>. </a:t>
            </a:r>
            <a:r>
              <a:rPr lang="en-US" altLang="en-US" sz="2800" dirty="0" err="1" smtClean="0"/>
              <a:t>Usaré</a:t>
            </a:r>
            <a:r>
              <a:rPr lang="en-US" altLang="en-US" sz="2800" dirty="0" smtClean="0"/>
              <a:t> </a:t>
            </a:r>
            <a:r>
              <a:rPr lang="en-US" altLang="en-US" sz="2800" dirty="0"/>
              <a:t>declaraciones claras para armonizar</a:t>
            </a:r>
            <a:br>
              <a:rPr lang="en-US" altLang="en-US" sz="2800" dirty="0"/>
            </a:br>
            <a:r>
              <a:rPr lang="en-US" altLang="en-US" sz="2800" dirty="0" err="1" smtClean="0"/>
              <a:t>vers</a:t>
            </a:r>
            <a:r>
              <a:rPr lang="es-ES" altLang="en-US" sz="2800" dirty="0" err="1" smtClean="0"/>
              <a:t>ícul</a:t>
            </a:r>
            <a:r>
              <a:rPr lang="en-US" altLang="en-US" sz="2800" dirty="0" err="1" smtClean="0"/>
              <a:t>os</a:t>
            </a:r>
            <a:r>
              <a:rPr lang="en-US" altLang="en-US" sz="2800" dirty="0" smtClean="0"/>
              <a:t> </a:t>
            </a:r>
            <a:r>
              <a:rPr lang="en-US" altLang="en-US" sz="2800" dirty="0"/>
              <a:t>complejos.</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Atesoro las </a:t>
              </a:r>
              <a:r>
                <a:rPr lang="en-US" sz="2800" b="1" i="1" dirty="0" err="1" smtClean="0">
                  <a:solidFill>
                    <a:schemeClr val="bg1"/>
                  </a:solidFill>
                </a:rPr>
                <a:t>escrituras</a:t>
              </a:r>
              <a:r>
                <a:rPr lang="en-US" sz="2800" b="1" i="1" dirty="0" smtClean="0">
                  <a:solidFill>
                    <a:schemeClr val="bg1"/>
                  </a:solidFill>
                </a:rPr>
                <a:t>,</a:t>
              </a:r>
              <a:endParaRPr lang="en-US" sz="2800" b="1" i="1" dirty="0">
                <a:solidFill>
                  <a:schemeClr val="bg1"/>
                </a:solidFill>
              </a:endParaRPr>
            </a:p>
          </p:txBody>
        </p:sp>
      </p:grpSp>
    </p:spTree>
    <p:extLst>
      <p:ext uri="{BB962C8B-B14F-4D97-AF65-F5344CB8AC3E}">
        <p14:creationId xmlns:p14="http://schemas.microsoft.com/office/powerpoint/2010/main" val="370279736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00147"/>
            <a:ext cx="7886700" cy="1881598"/>
          </a:xfrm>
        </p:spPr>
        <p:txBody>
          <a:bodyPr>
            <a:normAutofit/>
          </a:bodyPr>
          <a:lstStyle/>
          <a:p>
            <a:pPr algn="ctr" rtl="0"/>
            <a:r>
              <a:rPr lang="en-US" sz="4400" i="1" dirty="0" err="1" smtClean="0"/>
              <a:t>porque</a:t>
            </a:r>
            <a:r>
              <a:rPr lang="en-US" sz="4400" i="1" dirty="0" smtClean="0"/>
              <a:t> son </a:t>
            </a:r>
            <a:r>
              <a:rPr lang="en-US" sz="4400" i="1" dirty="0"/>
              <a:t>un regalo de Dios</a:t>
            </a:r>
            <a:br>
              <a:rPr lang="en-US" sz="4400" i="1" dirty="0"/>
            </a:br>
            <a:r>
              <a:rPr lang="en-US" sz="4400" i="1" dirty="0" smtClean="0"/>
              <a:t>para </a:t>
            </a:r>
            <a:r>
              <a:rPr lang="en-US" sz="4400" i="1" dirty="0"/>
              <a:t>guiarme de regreso a él.</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628650" y="3098230"/>
            <a:ext cx="8147050" cy="2164917"/>
          </a:xfrm>
        </p:spPr>
        <p:txBody>
          <a:bodyPr>
            <a:normAutofit/>
          </a:bodyPr>
          <a:lstStyle/>
          <a:p>
            <a:pPr marL="0" indent="0" algn="ctr">
              <a:buNone/>
            </a:pPr>
            <a:r>
              <a:rPr lang="en-US" sz="2800" dirty="0" smtClean="0"/>
              <a:t>“</a:t>
            </a:r>
            <a:r>
              <a:rPr lang="es-ES" sz="2800" dirty="0"/>
              <a:t>Huye, pues, de las pasiones juveniles y sigue la justicia, la fe, el amor y la paz, con los que invocan al Señor con un corazón </a:t>
            </a:r>
            <a:r>
              <a:rPr lang="es-ES" sz="2800" dirty="0" smtClean="0"/>
              <a:t>puro</a:t>
            </a:r>
            <a:r>
              <a:rPr lang="en-US" sz="2800" dirty="0" smtClean="0"/>
              <a:t>”. </a:t>
            </a:r>
            <a:r>
              <a:rPr lang="en-US" sz="2800" dirty="0"/>
              <a:t>2 Timoteo 2:22</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Atesoro las </a:t>
              </a:r>
              <a:r>
                <a:rPr lang="en-US" sz="2800" b="1" i="1" dirty="0" err="1" smtClean="0">
                  <a:solidFill>
                    <a:schemeClr val="bg1"/>
                  </a:solidFill>
                </a:rPr>
                <a:t>escrituras</a:t>
              </a:r>
              <a:endParaRPr lang="en-US" sz="2800" b="1" i="1" dirty="0">
                <a:solidFill>
                  <a:schemeClr val="bg1"/>
                </a:solidFill>
              </a:endParaRPr>
            </a:p>
          </p:txBody>
        </p:sp>
      </p:grpSp>
      <p:sp>
        <p:nvSpPr>
          <p:cNvPr id="4" name="Pentagon 3">
            <a:extLst>
              <a:ext uri="{FF2B5EF4-FFF2-40B4-BE49-F238E27FC236}">
                <a16:creationId xmlns="" xmlns:a16="http://schemas.microsoft.com/office/drawing/2014/main" id="{3802ECC8-7EF3-CB47-9AD7-D196DF9C51B3}"/>
              </a:ext>
            </a:extLst>
          </p:cNvPr>
          <p:cNvSpPr/>
          <p:nvPr/>
        </p:nvSpPr>
        <p:spPr>
          <a:xfrm>
            <a:off x="259684" y="4588042"/>
            <a:ext cx="2724150" cy="561474"/>
          </a:xfrm>
          <a:prstGeom prst="homePlate">
            <a:avLst/>
          </a:prstGeom>
          <a:solidFill>
            <a:srgbClr val="BA7548"/>
          </a:solidFill>
          <a:ln>
            <a:solidFill>
              <a:srgbClr val="BA7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600" b="1" i="1" dirty="0" err="1" smtClean="0"/>
              <a:t>Qué</a:t>
            </a:r>
            <a:r>
              <a:rPr lang="en-US" sz="2600" b="1" i="1" dirty="0" smtClean="0"/>
              <a:t> </a:t>
            </a:r>
            <a:r>
              <a:rPr lang="en-US" sz="2600" b="1" i="1" dirty="0"/>
              <a:t>evitar</a:t>
            </a:r>
          </a:p>
        </p:txBody>
      </p:sp>
      <p:sp>
        <p:nvSpPr>
          <p:cNvPr id="10" name="Pentagon 9">
            <a:extLst>
              <a:ext uri="{FF2B5EF4-FFF2-40B4-BE49-F238E27FC236}">
                <a16:creationId xmlns="" xmlns:a16="http://schemas.microsoft.com/office/drawing/2014/main" id="{6C8A4CE9-9A22-B14D-A719-7E879D254AA8}"/>
              </a:ext>
            </a:extLst>
          </p:cNvPr>
          <p:cNvSpPr/>
          <p:nvPr/>
        </p:nvSpPr>
        <p:spPr>
          <a:xfrm>
            <a:off x="3062450" y="4588042"/>
            <a:ext cx="2724150" cy="561474"/>
          </a:xfrm>
          <a:prstGeom prst="homePlate">
            <a:avLst/>
          </a:prstGeom>
          <a:solidFill>
            <a:srgbClr val="BA7548"/>
          </a:solidFill>
          <a:ln>
            <a:solidFill>
              <a:srgbClr val="BA7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600" b="1" i="1" dirty="0" err="1"/>
              <a:t>Qué</a:t>
            </a:r>
            <a:r>
              <a:rPr lang="en-US" sz="2600" b="1" i="1" dirty="0"/>
              <a:t> </a:t>
            </a:r>
            <a:r>
              <a:rPr lang="en-US" sz="2600" b="1" i="1" dirty="0" err="1" smtClean="0"/>
              <a:t>seguir</a:t>
            </a:r>
            <a:endParaRPr lang="en-US" sz="2600" b="1" i="1" dirty="0"/>
          </a:p>
        </p:txBody>
      </p:sp>
      <p:sp>
        <p:nvSpPr>
          <p:cNvPr id="13" name="Pentagon 12">
            <a:extLst>
              <a:ext uri="{FF2B5EF4-FFF2-40B4-BE49-F238E27FC236}">
                <a16:creationId xmlns="" xmlns:a16="http://schemas.microsoft.com/office/drawing/2014/main" id="{A5746F8B-72D0-7E4E-A0E7-8BB8B0F0C98E}"/>
              </a:ext>
            </a:extLst>
          </p:cNvPr>
          <p:cNvSpPr/>
          <p:nvPr/>
        </p:nvSpPr>
        <p:spPr>
          <a:xfrm>
            <a:off x="5926680" y="4588042"/>
            <a:ext cx="2897145" cy="561474"/>
          </a:xfrm>
          <a:prstGeom prst="homePlate">
            <a:avLst/>
          </a:prstGeom>
          <a:solidFill>
            <a:srgbClr val="BA7548"/>
          </a:solidFill>
          <a:ln>
            <a:solidFill>
              <a:srgbClr val="BA7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600" b="1" i="1" dirty="0"/>
              <a:t>C</a:t>
            </a:r>
            <a:r>
              <a:rPr lang="en-US" sz="2600" b="1" i="1" dirty="0" smtClean="0"/>
              <a:t>on </a:t>
            </a:r>
            <a:r>
              <a:rPr lang="en-US" sz="2600" b="1" i="1" dirty="0" err="1" smtClean="0"/>
              <a:t>quiénes</a:t>
            </a:r>
            <a:r>
              <a:rPr lang="en-US" sz="2600" b="1" i="1" dirty="0" smtClean="0"/>
              <a:t> </a:t>
            </a:r>
            <a:r>
              <a:rPr lang="en-US" sz="2600" b="1" i="1" dirty="0"/>
              <a:t>andar</a:t>
            </a:r>
          </a:p>
        </p:txBody>
      </p:sp>
    </p:spTree>
    <p:extLst>
      <p:ext uri="{BB962C8B-B14F-4D97-AF65-F5344CB8AC3E}">
        <p14:creationId xmlns:p14="http://schemas.microsoft.com/office/powerpoint/2010/main" val="258878857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animBg="1"/>
      <p:bldP spid="10"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1884</TotalTime>
  <Words>2195</Words>
  <Application>Microsoft Office PowerPoint</Application>
  <PresentationFormat>On-screen Show (16:10)</PresentationFormat>
  <Paragraphs>217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Tema 2023</vt:lpstr>
      <vt:lpstr>PowerPoint Presentation</vt:lpstr>
      <vt:lpstr>PowerPoint Presentation</vt:lpstr>
      <vt:lpstr>PowerPoint Presentation</vt:lpstr>
      <vt:lpstr>atesoremos las escrituras</vt:lpstr>
      <vt:lpstr>Escuchamos a las personas que amamos.</vt:lpstr>
      <vt:lpstr>porque he llegado a reconocer el valor de cada versículo.</vt:lpstr>
      <vt:lpstr>así que estoy decidido a estudiar, practicar y enseñarlas diligentemente.</vt:lpstr>
      <vt:lpstr>porque son un regalo de Dios para guiarme de regreso a él.</vt:lpstr>
      <vt:lpstr>Tema 2023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Esther Eubanks</cp:lastModifiedBy>
  <cp:revision>224</cp:revision>
  <dcterms:created xsi:type="dcterms:W3CDTF">2022-08-19T18:53:01Z</dcterms:created>
  <dcterms:modified xsi:type="dcterms:W3CDTF">2022-11-20T01:56:00Z</dcterms:modified>
</cp:coreProperties>
</file>