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0"/>
  </p:notesMasterIdLst>
  <p:sldIdLst>
    <p:sldId id="279" r:id="rId2"/>
    <p:sldId id="280" r:id="rId3"/>
    <p:sldId id="266" r:id="rId4"/>
    <p:sldId id="276" r:id="rId5"/>
    <p:sldId id="268" r:id="rId6"/>
    <p:sldId id="274" r:id="rId7"/>
    <p:sldId id="275" r:id="rId8"/>
    <p:sldId id="286"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871" autoAdjust="0"/>
  </p:normalViewPr>
  <p:slideViewPr>
    <p:cSldViewPr snapToGrid="0">
      <p:cViewPr varScale="1">
        <p:scale>
          <a:sx n="70" d="100"/>
          <a:sy n="70" d="100"/>
        </p:scale>
        <p:origin x="12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3DFD3-B29E-407E-AEC4-7439C0043690}" type="datetimeFigureOut">
              <a:rPr lang="en-US" smtClean="0"/>
              <a:t>12/12/2022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DED50-1946-465E-8011-E1C96FAF547D}" type="slidenum">
              <a:rPr lang="en-US" smtClean="0"/>
              <a:t>‹#›</a:t>
            </a:fld>
            <a:endParaRPr lang="en-US"/>
          </a:p>
        </p:txBody>
      </p:sp>
    </p:spTree>
    <p:extLst>
      <p:ext uri="{BB962C8B-B14F-4D97-AF65-F5344CB8AC3E}">
        <p14:creationId xmlns:p14="http://schemas.microsoft.com/office/powerpoint/2010/main" val="178825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a:lnSpc>
                <a:spcPct val="150000"/>
              </a:lnSpc>
              <a:buNone/>
            </a:pPr>
            <a:r>
              <a:rPr lang="en-US" sz="1200" b="1" dirty="0"/>
              <a:t>da vida</a:t>
            </a:r>
            <a:r>
              <a:rPr lang="en-US" sz="1200" dirty="0"/>
              <a:t>(Juan 6:63; cf. Rom. 8:2, 6, 11; 2 Cor. 3:6)</a:t>
            </a:r>
          </a:p>
          <a:p>
            <a:pPr marL="0" indent="0" algn="l" rtl="0">
              <a:lnSpc>
                <a:spcPct val="150000"/>
              </a:lnSpc>
              <a:buNone/>
            </a:pPr>
            <a:r>
              <a:rPr lang="en-US" sz="1200" b="1" dirty="0"/>
              <a:t>Recibido por los creyentes</a:t>
            </a:r>
            <a:r>
              <a:rPr lang="en-US" sz="1200" dirty="0"/>
              <a:t>(Juan 7:37-39)</a:t>
            </a:r>
          </a:p>
          <a:p>
            <a:pPr marL="0" indent="0" algn="l" rtl="0">
              <a:lnSpc>
                <a:spcPct val="150000"/>
              </a:lnSpc>
              <a:buNone/>
            </a:pPr>
            <a:r>
              <a:rPr lang="en-US" sz="1200" b="1" dirty="0"/>
              <a:t>No puede ser recibido por el Mundo</a:t>
            </a:r>
            <a:r>
              <a:rPr lang="en-US" sz="1200" dirty="0"/>
              <a:t>(Juan 14:17)</a:t>
            </a:r>
          </a:p>
          <a:p>
            <a:pPr marL="0" indent="0" algn="l" rtl="0">
              <a:lnSpc>
                <a:spcPct val="150000"/>
              </a:lnSpc>
              <a:buNone/>
            </a:pPr>
            <a:r>
              <a:rPr lang="en-US" sz="1200" b="1" dirty="0"/>
              <a:t>Guías a toda la Verdad</a:t>
            </a:r>
            <a:r>
              <a:rPr lang="en-US" sz="1200" dirty="0"/>
              <a:t>(Juan 14:26; 15:26; 16:13)</a:t>
            </a:r>
          </a:p>
          <a:p>
            <a:pPr algn="l" rtl="0"/>
            <a:endParaRPr lang="en-US" dirty="0"/>
          </a:p>
        </p:txBody>
      </p:sp>
      <p:sp>
        <p:nvSpPr>
          <p:cNvPr id="4" name="Slide Number Placeholder 3"/>
          <p:cNvSpPr>
            <a:spLocks noGrp="1"/>
          </p:cNvSpPr>
          <p:nvPr>
            <p:ph type="sldNum" sz="quarter" idx="10"/>
          </p:nvPr>
        </p:nvSpPr>
        <p:spPr/>
        <p:txBody>
          <a:bodyPr/>
          <a:lstStyle/>
          <a:p>
            <a:pPr algn="l" rtl="0"/>
            <a:fld id="{464DED50-1946-465E-8011-E1C96FAF547D}" type="slidenum">
              <a:rPr lang="en-US" smtClean="0"/>
              <a:t>4</a:t>
            </a:fld>
            <a:endParaRPr lang="en-US"/>
          </a:p>
        </p:txBody>
      </p:sp>
    </p:spTree>
    <p:extLst>
      <p:ext uri="{BB962C8B-B14F-4D97-AF65-F5344CB8AC3E}">
        <p14:creationId xmlns:p14="http://schemas.microsoft.com/office/powerpoint/2010/main" val="3624095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Seguridad: dinero, habilidades, reputación, amigos.</a:t>
            </a:r>
          </a:p>
          <a:p>
            <a:pPr algn="l" rtl="0"/>
            <a:r>
              <a:rPr lang="en-US" dirty="0"/>
              <a:t>Acceso – historia/asociación de la iglesia, personal</a:t>
            </a:r>
            <a:r>
              <a:rPr lang="en-US" baseline="0" dirty="0"/>
              <a:t>moralidad, estado familiar (ver también Hechos 10)</a:t>
            </a:r>
          </a:p>
          <a:p>
            <a:pPr algn="l" rtl="0"/>
            <a:r>
              <a:rPr lang="en-US" baseline="0" dirty="0"/>
              <a:t>Apocalipsis: libros de otros autores, opinión personal, opinión colectiva (ver también Hechos 1)</a:t>
            </a:r>
          </a:p>
          <a:p>
            <a:pPr algn="l" rtl="0"/>
            <a:r>
              <a:rPr lang="en-US" baseline="0" dirty="0"/>
              <a:t>Fuerza – carne (ver también Hechos 2)</a:t>
            </a:r>
          </a:p>
        </p:txBody>
      </p:sp>
      <p:sp>
        <p:nvSpPr>
          <p:cNvPr id="4" name="Slide Number Placeholder 3"/>
          <p:cNvSpPr>
            <a:spLocks noGrp="1"/>
          </p:cNvSpPr>
          <p:nvPr>
            <p:ph type="sldNum" sz="quarter" idx="10"/>
          </p:nvPr>
        </p:nvSpPr>
        <p:spPr/>
        <p:txBody>
          <a:bodyPr/>
          <a:lstStyle/>
          <a:p>
            <a:pPr algn="l" rtl="0"/>
            <a:fld id="{464DED50-1946-465E-8011-E1C96FAF547D}" type="slidenum">
              <a:rPr lang="en-US" smtClean="0"/>
              <a:t>6</a:t>
            </a:fld>
            <a:endParaRPr lang="en-US"/>
          </a:p>
        </p:txBody>
      </p:sp>
    </p:spTree>
    <p:extLst>
      <p:ext uri="{BB962C8B-B14F-4D97-AF65-F5344CB8AC3E}">
        <p14:creationId xmlns:p14="http://schemas.microsoft.com/office/powerpoint/2010/main" val="237448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Ezequiel 37</a:t>
            </a:r>
          </a:p>
          <a:p>
            <a:pPr marL="171450" indent="-171450" algn="l" rtl="0">
              <a:buFont typeface="Wingdings" panose="05000000000000000000" pitchFamily="2" charset="2"/>
              <a:buChar char="v"/>
            </a:pPr>
            <a:r>
              <a:rPr lang="en-US" dirty="0"/>
              <a:t>Describa la historia de los huesos en 1-10 (enfatice</a:t>
            </a:r>
            <a:r>
              <a:rPr lang="en-US" baseline="0" dirty="0"/>
              <a:t>“Espíritu” sobre la traducción de “aliento” – 7 veces)</a:t>
            </a:r>
          </a:p>
          <a:p>
            <a:pPr marL="171450" indent="-171450" algn="l" rtl="0">
              <a:buFont typeface="Wingdings" panose="05000000000000000000" pitchFamily="2" charset="2"/>
              <a:buChar char="v"/>
            </a:pPr>
            <a:r>
              <a:rPr lang="en-US" baseline="0" dirty="0"/>
              <a:t>Lea 11-14 con énfasis en la vida dada a través del Espíritu</a:t>
            </a:r>
          </a:p>
          <a:p>
            <a:pPr marL="171450" indent="-171450" algn="l" rtl="0">
              <a:buFont typeface="Wingdings" panose="05000000000000000000" pitchFamily="2" charset="2"/>
              <a:buChar char="v"/>
            </a:pPr>
            <a:r>
              <a:rPr lang="en-US" baseline="0" dirty="0"/>
              <a:t>Describe 2 palos que se convierten en 1 imagen de 15-21</a:t>
            </a:r>
          </a:p>
          <a:p>
            <a:pPr marL="171450" indent="-171450" algn="l" rtl="0">
              <a:buFont typeface="Wingdings" panose="05000000000000000000" pitchFamily="2" charset="2"/>
              <a:buChar char="v"/>
            </a:pPr>
            <a:r>
              <a:rPr lang="en-US" baseline="0" dirty="0"/>
              <a:t>Lea 22-23 con énfasis en la Unidad que YHWH traería</a:t>
            </a:r>
          </a:p>
          <a:p>
            <a:pPr marL="171450" indent="-171450" algn="l" rtl="0">
              <a:buFont typeface="Wingdings" panose="05000000000000000000" pitchFamily="2" charset="2"/>
              <a:buChar char="v"/>
            </a:pPr>
            <a:r>
              <a:rPr lang="en-US" baseline="0" dirty="0"/>
              <a:t>Muestra la conclusión #1</a:t>
            </a:r>
          </a:p>
          <a:p>
            <a:pPr marL="171450" indent="-171450" algn="l" rtl="0">
              <a:buFont typeface="Wingdings" panose="05000000000000000000" pitchFamily="2" charset="2"/>
              <a:buChar char="v"/>
            </a:pPr>
            <a:r>
              <a:rPr lang="en-US" baseline="0" dirty="0"/>
              <a:t>Lea 24-28 y enfatice la necesidad de Cristo para la vida en el Espíritu -&gt; unidad por el Espíritu</a:t>
            </a:r>
          </a:p>
          <a:p>
            <a:pPr marL="171450" indent="-171450" algn="l" rtl="0">
              <a:buFont typeface="Wingdings" panose="05000000000000000000" pitchFamily="2" charset="2"/>
              <a:buChar char="v"/>
            </a:pPr>
            <a:r>
              <a:rPr lang="en-US" baseline="0" dirty="0"/>
              <a:t>Muestra la conclusión #2</a:t>
            </a:r>
            <a:endParaRPr lang="en-US" dirty="0"/>
          </a:p>
        </p:txBody>
      </p:sp>
      <p:sp>
        <p:nvSpPr>
          <p:cNvPr id="4" name="Slide Number Placeholder 3"/>
          <p:cNvSpPr>
            <a:spLocks noGrp="1"/>
          </p:cNvSpPr>
          <p:nvPr>
            <p:ph type="sldNum" sz="quarter" idx="10"/>
          </p:nvPr>
        </p:nvSpPr>
        <p:spPr/>
        <p:txBody>
          <a:bodyPr/>
          <a:lstStyle/>
          <a:p>
            <a:pPr algn="l" rtl="0"/>
            <a:fld id="{464DED50-1946-465E-8011-E1C96FAF547D}" type="slidenum">
              <a:rPr lang="en-US" smtClean="0"/>
              <a:t>8</a:t>
            </a:fld>
            <a:endParaRPr lang="en-US"/>
          </a:p>
        </p:txBody>
      </p:sp>
    </p:spTree>
    <p:extLst>
      <p:ext uri="{BB962C8B-B14F-4D97-AF65-F5344CB8AC3E}">
        <p14:creationId xmlns:p14="http://schemas.microsoft.com/office/powerpoint/2010/main" val="369917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86938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129608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775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339278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7D86E3-7F92-4F15-B02C-964D1133F5C0}"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53682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7D86E3-7F92-4F15-B02C-964D1133F5C0}"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281198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7D86E3-7F92-4F15-B02C-964D1133F5C0}"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45578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7D86E3-7F92-4F15-B02C-964D1133F5C0}"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330877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D86E3-7F92-4F15-B02C-964D1133F5C0}"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162672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17D86E3-7F92-4F15-B02C-964D1133F5C0}"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22761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17D86E3-7F92-4F15-B02C-964D1133F5C0}"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134015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7D86E3-7F92-4F15-B02C-964D1133F5C0}" type="datetimeFigureOut">
              <a:rPr lang="en-US" smtClean="0"/>
              <a:t>12/12/2022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633B89-E075-4D7E-8C3B-C78383ADDF68}" type="slidenum">
              <a:rPr lang="en-US" smtClean="0"/>
              <a:t>‹#›</a:t>
            </a:fld>
            <a:endParaRPr lang="en-US"/>
          </a:p>
        </p:txBody>
      </p:sp>
    </p:spTree>
    <p:extLst>
      <p:ext uri="{BB962C8B-B14F-4D97-AF65-F5344CB8AC3E}">
        <p14:creationId xmlns:p14="http://schemas.microsoft.com/office/powerpoint/2010/main" val="1772680949"/>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48223"/>
            <a:ext cx="7886700" cy="3626115"/>
          </a:xfrm>
        </p:spPr>
        <p:txBody>
          <a:bodyPr>
            <a:normAutofit/>
          </a:bodyPr>
          <a:lstStyle/>
          <a:p>
            <a:pPr marL="0" indent="0">
              <a:buNone/>
            </a:pPr>
            <a:r>
              <a:rPr lang="es-ES" sz="2900" dirty="0"/>
              <a:t>Yo les he dado Tu palabra y el mundo los ha odiado, porque no son del mundo, como tampoco Yo soy del mundo. No te ruego que los saques del mundo, sino que los guardes del maligno.  Ellos no son del mundo, como tampoco Yo soy del mundo.</a:t>
            </a:r>
            <a:endParaRPr lang="en-US" dirty="0"/>
          </a:p>
          <a:p>
            <a:pPr marL="0" indent="0" algn="r" rtl="0">
              <a:buNone/>
            </a:pPr>
            <a:r>
              <a:rPr lang="en-US" dirty="0"/>
              <a:t>Juan 17:14-16 (</a:t>
            </a:r>
            <a:r>
              <a:rPr lang="en-US" dirty="0" smtClean="0"/>
              <a:t>NBLA)</a:t>
            </a:r>
            <a:endParaRPr lang="en-US" dirty="0"/>
          </a:p>
        </p:txBody>
      </p:sp>
    </p:spTree>
    <p:extLst>
      <p:ext uri="{BB962C8B-B14F-4D97-AF65-F5344CB8AC3E}">
        <p14:creationId xmlns:p14="http://schemas.microsoft.com/office/powerpoint/2010/main" val="129445330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17594"/>
            <a:ext cx="7886700" cy="3626115"/>
          </a:xfrm>
        </p:spPr>
        <p:txBody>
          <a:bodyPr>
            <a:normAutofit/>
          </a:bodyPr>
          <a:lstStyle/>
          <a:p>
            <a:pPr algn="l" rtl="0"/>
            <a:endParaRPr lang="en-US" dirty="0"/>
          </a:p>
          <a:p>
            <a:pPr marL="0" indent="0">
              <a:buNone/>
            </a:pPr>
            <a:r>
              <a:rPr lang="es-ES" sz="2800" dirty="0"/>
              <a:t>Pero no ruego solo por estos, sino también por los que han de creer en Mí por la palabra de ellos, </a:t>
            </a:r>
            <a:r>
              <a:rPr lang="es-ES" sz="2800" dirty="0" smtClean="0"/>
              <a:t>para </a:t>
            </a:r>
            <a:r>
              <a:rPr lang="es-ES" sz="2800" dirty="0"/>
              <a:t>que todos sean uno. Como Tú, oh Padre, estás en Mí y Yo en Ti, que también ellos estén en Nosotros, para que el mundo crea que Tú me enviaste. </a:t>
            </a:r>
            <a:endParaRPr lang="es-ES" sz="2800" dirty="0" smtClean="0"/>
          </a:p>
          <a:p>
            <a:pPr marL="0" indent="0" algn="r">
              <a:buNone/>
            </a:pPr>
            <a:r>
              <a:rPr lang="en-US" dirty="0" smtClean="0"/>
              <a:t>Juan </a:t>
            </a:r>
            <a:r>
              <a:rPr lang="en-US" dirty="0"/>
              <a:t>17:20-21 (</a:t>
            </a:r>
            <a:r>
              <a:rPr lang="en-US" dirty="0" smtClean="0"/>
              <a:t>NBLA)</a:t>
            </a:r>
            <a:endParaRPr lang="en-US" dirty="0"/>
          </a:p>
        </p:txBody>
      </p:sp>
    </p:spTree>
    <p:extLst>
      <p:ext uri="{BB962C8B-B14F-4D97-AF65-F5344CB8AC3E}">
        <p14:creationId xmlns:p14="http://schemas.microsoft.com/office/powerpoint/2010/main" val="12200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27512" y="150509"/>
            <a:ext cx="6745185" cy="707886"/>
          </a:xfrm>
          <a:prstGeom prst="rect">
            <a:avLst/>
          </a:prstGeom>
          <a:noFill/>
        </p:spPr>
        <p:txBody>
          <a:bodyPr wrap="square" rtlCol="0">
            <a:spAutoFit/>
          </a:bodyPr>
          <a:lstStyle/>
          <a:p>
            <a:pPr algn="l" rtl="0"/>
            <a:r>
              <a:rPr lang="en-US" sz="4000" dirty="0" smtClean="0">
                <a:solidFill>
                  <a:srgbClr val="CC99FF"/>
                </a:solidFill>
                <a:latin typeface="Impact" panose="020B0806030902050204" pitchFamily="34" charset="0"/>
              </a:rPr>
              <a:t>Para que </a:t>
            </a:r>
            <a:r>
              <a:rPr lang="en-US" sz="4000" dirty="0" err="1" smtClean="0">
                <a:solidFill>
                  <a:srgbClr val="CC99FF"/>
                </a:solidFill>
                <a:latin typeface="Impact" panose="020B0806030902050204" pitchFamily="34" charset="0"/>
              </a:rPr>
              <a:t>todos</a:t>
            </a:r>
            <a:r>
              <a:rPr lang="en-US" sz="4000" dirty="0" smtClean="0">
                <a:solidFill>
                  <a:srgbClr val="CC99FF"/>
                </a:solidFill>
                <a:latin typeface="Impact" panose="020B0806030902050204" pitchFamily="34" charset="0"/>
              </a:rPr>
              <a:t> </a:t>
            </a:r>
            <a:r>
              <a:rPr lang="en-US" sz="4000" dirty="0" err="1" smtClean="0">
                <a:solidFill>
                  <a:srgbClr val="CC99FF"/>
                </a:solidFill>
                <a:latin typeface="Impact" panose="020B0806030902050204" pitchFamily="34" charset="0"/>
              </a:rPr>
              <a:t>sean</a:t>
            </a:r>
            <a:endParaRPr lang="en-US" sz="4000" dirty="0">
              <a:solidFill>
                <a:srgbClr val="CC99FF"/>
              </a:solidFill>
              <a:latin typeface="Impact" panose="020B0806030902050204" pitchFamily="34" charset="0"/>
            </a:endParaRPr>
          </a:p>
        </p:txBody>
      </p:sp>
      <p:sp>
        <p:nvSpPr>
          <p:cNvPr id="4" name="TextBox 3"/>
          <p:cNvSpPr txBox="1"/>
          <p:nvPr/>
        </p:nvSpPr>
        <p:spPr>
          <a:xfrm>
            <a:off x="1696453" y="3901132"/>
            <a:ext cx="7257543" cy="1477328"/>
          </a:xfrm>
          <a:prstGeom prst="rect">
            <a:avLst/>
          </a:prstGeom>
          <a:noFill/>
        </p:spPr>
        <p:txBody>
          <a:bodyPr wrap="square" rtlCol="0">
            <a:spAutoFit/>
          </a:bodyPr>
          <a:lstStyle/>
          <a:p>
            <a:pPr algn="ctr" rtl="0"/>
            <a:r>
              <a:rPr lang="en-US" sz="9000" b="1" dirty="0" smtClean="0">
                <a:solidFill>
                  <a:srgbClr val="92D050"/>
                </a:solidFill>
                <a:effectLst>
                  <a:outerShdw blurRad="38100" dist="38100" dir="2700000" algn="tl">
                    <a:srgbClr val="000000">
                      <a:alpha val="43137"/>
                    </a:srgbClr>
                  </a:outerShdw>
                </a:effectLst>
                <a:latin typeface="Eras Demi ITC" panose="020B0805030504020804" pitchFamily="34" charset="0"/>
              </a:rPr>
              <a:t>Un </a:t>
            </a:r>
            <a:r>
              <a:rPr lang="en-US" sz="9000" b="1" dirty="0" err="1" smtClean="0">
                <a:solidFill>
                  <a:srgbClr val="92D050"/>
                </a:solidFill>
                <a:effectLst>
                  <a:outerShdw blurRad="38100" dist="38100" dir="2700000" algn="tl">
                    <a:srgbClr val="000000">
                      <a:alpha val="43137"/>
                    </a:srgbClr>
                  </a:outerShdw>
                </a:effectLst>
                <a:latin typeface="Eras Demi ITC" panose="020B0805030504020804" pitchFamily="34" charset="0"/>
              </a:rPr>
              <a:t>Espíritu</a:t>
            </a:r>
            <a:endParaRPr lang="en-US" sz="9000" b="1" dirty="0">
              <a:solidFill>
                <a:srgbClr val="92D050"/>
              </a:solidFill>
              <a:effectLst>
                <a:outerShdw blurRad="38100" dist="38100" dir="2700000" algn="tl">
                  <a:srgbClr val="000000">
                    <a:alpha val="43137"/>
                  </a:srgbClr>
                </a:outerShdw>
              </a:effectLst>
              <a:latin typeface="Eras Demi ITC" panose="020B0805030504020804" pitchFamily="34" charset="0"/>
            </a:endParaRPr>
          </a:p>
        </p:txBody>
      </p:sp>
      <p:sp>
        <p:nvSpPr>
          <p:cNvPr id="5" name="Rectangle 4"/>
          <p:cNvSpPr/>
          <p:nvPr/>
        </p:nvSpPr>
        <p:spPr>
          <a:xfrm>
            <a:off x="914634" y="-190954"/>
            <a:ext cx="7435049" cy="4708981"/>
          </a:xfrm>
          <a:prstGeom prst="rect">
            <a:avLst/>
          </a:prstGeom>
          <a:noFill/>
        </p:spPr>
        <p:txBody>
          <a:bodyPr wrap="none" lIns="91440" tIns="45720" rIns="91440" bIns="45720">
            <a:spAutoFit/>
          </a:bodyPr>
          <a:lstStyle/>
          <a:p>
            <a:pPr algn="ctr"/>
            <a:r>
              <a:rPr lang="en-US" sz="30000" b="1" cap="none" spc="0"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Eras Demi ITC" panose="020B0805030504020804" pitchFamily="34" charset="0"/>
              </a:rPr>
              <a:t>uno</a:t>
            </a:r>
            <a:endParaRPr lang="en-US" sz="30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48689097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endParaRPr lang="en-US"/>
          </a:p>
        </p:txBody>
      </p:sp>
      <p:sp>
        <p:nvSpPr>
          <p:cNvPr id="3" name="Content Placeholder 2"/>
          <p:cNvSpPr>
            <a:spLocks noGrp="1"/>
          </p:cNvSpPr>
          <p:nvPr>
            <p:ph idx="1"/>
          </p:nvPr>
        </p:nvSpPr>
        <p:spPr/>
        <p:txBody>
          <a:bodyPr>
            <a:normAutofit/>
          </a:bodyPr>
          <a:lstStyle/>
          <a:p>
            <a:pPr marL="0" indent="0" algn="l" rtl="0">
              <a:buNone/>
            </a:pPr>
            <a:r>
              <a:rPr lang="en-US" sz="3800" dirty="0" err="1" smtClean="0"/>
              <a:t>Usted</a:t>
            </a:r>
            <a:r>
              <a:rPr lang="en-US" sz="3800" dirty="0" smtClean="0"/>
              <a:t> no </a:t>
            </a:r>
            <a:r>
              <a:rPr lang="en-US" sz="3800" dirty="0" err="1" smtClean="0"/>
              <a:t>puede</a:t>
            </a:r>
            <a:r>
              <a:rPr lang="en-US" sz="3800" dirty="0" smtClean="0"/>
              <a:t> </a:t>
            </a:r>
            <a:r>
              <a:rPr lang="en-US" sz="3800" dirty="0" err="1" smtClean="0"/>
              <a:t>ser</a:t>
            </a:r>
            <a:r>
              <a:rPr lang="en-US" sz="3800" dirty="0" smtClean="0"/>
              <a:t> </a:t>
            </a:r>
            <a:r>
              <a:rPr lang="en-US" sz="3800" dirty="0" err="1" smtClean="0"/>
              <a:t>uno</a:t>
            </a:r>
            <a:r>
              <a:rPr lang="en-US" sz="3800" dirty="0" smtClean="0"/>
              <a:t> </a:t>
            </a:r>
            <a:r>
              <a:rPr lang="en-US" sz="3800" dirty="0"/>
              <a:t>con Dios </a:t>
            </a:r>
            <a:r>
              <a:rPr lang="en-US" sz="3800" dirty="0" err="1" smtClean="0"/>
              <a:t>ni</a:t>
            </a:r>
            <a:r>
              <a:rPr lang="en-US" sz="3800" dirty="0" smtClean="0"/>
              <a:t> con Su pueblo </a:t>
            </a:r>
            <a:r>
              <a:rPr lang="en-US" sz="3800" b="1" dirty="0" smtClean="0">
                <a:solidFill>
                  <a:srgbClr val="FFFF00"/>
                </a:solidFill>
              </a:rPr>
              <a:t>a </a:t>
            </a:r>
            <a:r>
              <a:rPr lang="en-US" sz="3800" b="1" dirty="0">
                <a:solidFill>
                  <a:srgbClr val="FFFF00"/>
                </a:solidFill>
              </a:rPr>
              <a:t>menos que </a:t>
            </a:r>
            <a:r>
              <a:rPr lang="en-US" sz="3800" b="1" dirty="0" err="1" smtClean="0">
                <a:solidFill>
                  <a:srgbClr val="FFFF00"/>
                </a:solidFill>
              </a:rPr>
              <a:t>tenga</a:t>
            </a:r>
            <a:r>
              <a:rPr lang="en-US" sz="3800" b="1" dirty="0" smtClean="0">
                <a:solidFill>
                  <a:srgbClr val="FFFF00"/>
                </a:solidFill>
              </a:rPr>
              <a:t> </a:t>
            </a:r>
            <a:r>
              <a:rPr lang="en-US" sz="3800" b="1" dirty="0">
                <a:solidFill>
                  <a:srgbClr val="FFFF00"/>
                </a:solidFill>
              </a:rPr>
              <a:t>la vida del </a:t>
            </a:r>
            <a:r>
              <a:rPr lang="en-US" sz="3800" b="1" dirty="0" err="1" smtClean="0">
                <a:solidFill>
                  <a:srgbClr val="FFFF00"/>
                </a:solidFill>
              </a:rPr>
              <a:t>Espíritu</a:t>
            </a:r>
            <a:r>
              <a:rPr lang="en-US" sz="3800" b="1" dirty="0" smtClean="0">
                <a:solidFill>
                  <a:srgbClr val="FFFF00"/>
                </a:solidFill>
              </a:rPr>
              <a:t> </a:t>
            </a:r>
            <a:r>
              <a:rPr lang="en-US" sz="3800" dirty="0" err="1" smtClean="0"/>
              <a:t>en</a:t>
            </a:r>
            <a:r>
              <a:rPr lang="en-US" sz="3800" dirty="0" smtClean="0"/>
              <a:t> </a:t>
            </a:r>
            <a:r>
              <a:rPr lang="en-US" sz="3800" dirty="0" err="1" smtClean="0"/>
              <a:t>usted</a:t>
            </a:r>
            <a:r>
              <a:rPr lang="en-US" sz="3800" dirty="0" smtClean="0"/>
              <a:t>.</a:t>
            </a:r>
            <a:endParaRPr lang="en-US" sz="3800" dirty="0"/>
          </a:p>
          <a:p>
            <a:pPr marL="0" indent="0" algn="l" rtl="0">
              <a:buNone/>
            </a:pPr>
            <a:endParaRPr lang="en-US" sz="2800" dirty="0"/>
          </a:p>
        </p:txBody>
      </p:sp>
    </p:spTree>
    <p:extLst>
      <p:ext uri="{BB962C8B-B14F-4D97-AF65-F5344CB8AC3E}">
        <p14:creationId xmlns:p14="http://schemas.microsoft.com/office/powerpoint/2010/main" val="342573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354" y="759126"/>
            <a:ext cx="7876995" cy="4388344"/>
          </a:xfrm>
        </p:spPr>
        <p:txBody>
          <a:bodyPr>
            <a:normAutofit lnSpcReduction="10000"/>
          </a:bodyPr>
          <a:lstStyle/>
          <a:p>
            <a:pPr marL="0" indent="0">
              <a:buNone/>
            </a:pPr>
            <a:r>
              <a:rPr lang="es-ES" sz="2400" dirty="0"/>
              <a:t>Ahora bien, hay diversidad de dones, pero </a:t>
            </a:r>
            <a:r>
              <a:rPr lang="es-ES" sz="2400" b="1" dirty="0">
                <a:solidFill>
                  <a:srgbClr val="FFFF00"/>
                </a:solidFill>
              </a:rPr>
              <a:t>el Espíritu es el mismo</a:t>
            </a:r>
            <a:r>
              <a:rPr lang="es-ES" sz="2400" dirty="0"/>
              <a:t>. Hay diversidad de ministerios, pero el Señor es el mismo. Y hay diversidad de operaciones, pero es el mismo Dios el que hace todas las cosas en todos. Pero a cada uno se le da </a:t>
            </a:r>
            <a:r>
              <a:rPr lang="es-ES" sz="2400" b="1" dirty="0">
                <a:solidFill>
                  <a:srgbClr val="FFFF00"/>
                </a:solidFill>
              </a:rPr>
              <a:t>la manifestación del Espíritu para el bien común</a:t>
            </a:r>
            <a:r>
              <a:rPr lang="es-ES" sz="2400" dirty="0" smtClean="0"/>
              <a:t>.</a:t>
            </a:r>
          </a:p>
          <a:p>
            <a:pPr marL="0" indent="0">
              <a:buNone/>
            </a:pPr>
            <a:r>
              <a:rPr lang="es-ES" sz="2400" b="1" dirty="0" smtClean="0">
                <a:solidFill>
                  <a:srgbClr val="FFFF00"/>
                </a:solidFill>
              </a:rPr>
              <a:t>Pero </a:t>
            </a:r>
            <a:r>
              <a:rPr lang="es-ES" sz="2400" b="1" dirty="0">
                <a:solidFill>
                  <a:srgbClr val="FFFF00"/>
                </a:solidFill>
              </a:rPr>
              <a:t>todas estas cosas las hace uno y el mismo Espíritu</a:t>
            </a:r>
            <a:r>
              <a:rPr lang="es-ES" sz="2400" dirty="0"/>
              <a:t>, distribuyendo individualmente a cada uno según Su voluntad. Porque así como el cuerpo es uno, y tiene muchos miembros, pero, todos los miembros del cuerpo, aunque son muchos, constituyen un solo cuerpo, así también es Cristo. Pues </a:t>
            </a:r>
            <a:r>
              <a:rPr lang="es-ES" sz="2400" b="1" dirty="0">
                <a:solidFill>
                  <a:srgbClr val="FFFF00"/>
                </a:solidFill>
              </a:rPr>
              <a:t>por un mismo Espíritu todos fuimos bautizados </a:t>
            </a:r>
            <a:r>
              <a:rPr lang="es-ES" sz="2400" dirty="0"/>
              <a:t>en un solo cuerpo, ya judíos o griegos, ya esclavos o libres. </a:t>
            </a:r>
            <a:r>
              <a:rPr lang="es-ES" sz="2400" b="1" dirty="0">
                <a:solidFill>
                  <a:srgbClr val="FFFF00"/>
                </a:solidFill>
              </a:rPr>
              <a:t>A todos se nos dio a beber del mismo Espíritu</a:t>
            </a:r>
            <a:r>
              <a:rPr lang="es-ES" sz="2400" dirty="0"/>
              <a:t>. </a:t>
            </a:r>
            <a:endParaRPr lang="es-ES" sz="2400" dirty="0" smtClean="0"/>
          </a:p>
          <a:p>
            <a:pPr marL="0" indent="0" algn="r">
              <a:buNone/>
            </a:pPr>
            <a:r>
              <a:rPr lang="en-US" sz="1800" dirty="0" smtClean="0"/>
              <a:t>1 </a:t>
            </a:r>
            <a:r>
              <a:rPr lang="en-US" sz="1800" dirty="0" err="1" smtClean="0"/>
              <a:t>Corintios</a:t>
            </a:r>
            <a:r>
              <a:rPr lang="en-US" sz="1800" dirty="0" smtClean="0"/>
              <a:t> 12:4-7, 11-13 (NBLA)</a:t>
            </a:r>
          </a:p>
          <a:p>
            <a:pPr algn="l" rtl="0"/>
            <a:endParaRPr lang="en-US" dirty="0"/>
          </a:p>
        </p:txBody>
      </p:sp>
    </p:spTree>
    <p:extLst>
      <p:ext uri="{BB962C8B-B14F-4D97-AF65-F5344CB8AC3E}">
        <p14:creationId xmlns:p14="http://schemas.microsoft.com/office/powerpoint/2010/main" val="265373194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t>La obra del </a:t>
            </a:r>
            <a:r>
              <a:rPr lang="en-US" b="1" dirty="0" err="1"/>
              <a:t>Espíritu</a:t>
            </a:r>
            <a:r>
              <a:rPr lang="en-US" b="1" dirty="0"/>
              <a:t> </a:t>
            </a:r>
            <a:r>
              <a:rPr lang="en-US" b="1" dirty="0" smtClean="0"/>
              <a:t>para la </a:t>
            </a:r>
            <a:r>
              <a:rPr lang="en-US" b="1" dirty="0"/>
              <a:t>unidad</a:t>
            </a:r>
          </a:p>
        </p:txBody>
      </p:sp>
      <p:sp>
        <p:nvSpPr>
          <p:cNvPr id="3" name="Content Placeholder 2"/>
          <p:cNvSpPr>
            <a:spLocks noGrp="1"/>
          </p:cNvSpPr>
          <p:nvPr>
            <p:ph idx="1"/>
          </p:nvPr>
        </p:nvSpPr>
        <p:spPr/>
        <p:txBody>
          <a:bodyPr>
            <a:normAutofit/>
          </a:bodyPr>
          <a:lstStyle/>
          <a:p>
            <a:pPr marL="0" indent="0" algn="l" rtl="0">
              <a:lnSpc>
                <a:spcPct val="150000"/>
              </a:lnSpc>
              <a:buNone/>
            </a:pPr>
            <a:r>
              <a:rPr lang="en-US" sz="2500" b="1" dirty="0"/>
              <a:t>Sello de </a:t>
            </a:r>
            <a:r>
              <a:rPr lang="en-US" sz="2500" b="1" dirty="0" err="1" smtClean="0"/>
              <a:t>seguridad</a:t>
            </a:r>
            <a:r>
              <a:rPr lang="en-US" sz="2500" b="1" dirty="0" smtClean="0"/>
              <a:t> </a:t>
            </a:r>
            <a:r>
              <a:rPr lang="en-US" sz="2500" dirty="0" smtClean="0"/>
              <a:t>(</a:t>
            </a:r>
            <a:r>
              <a:rPr lang="en-US" sz="2500" dirty="0"/>
              <a:t>Efesios 1:13)</a:t>
            </a:r>
          </a:p>
          <a:p>
            <a:pPr marL="0" indent="0" algn="l" rtl="0">
              <a:lnSpc>
                <a:spcPct val="150000"/>
              </a:lnSpc>
              <a:buNone/>
            </a:pPr>
            <a:r>
              <a:rPr lang="en-US" sz="2500" b="1" dirty="0" smtClean="0"/>
              <a:t>Entrada </a:t>
            </a:r>
            <a:r>
              <a:rPr lang="en-US" sz="2500" b="1" dirty="0"/>
              <a:t>al </a:t>
            </a:r>
            <a:r>
              <a:rPr lang="en-US" sz="2500" b="1" dirty="0" smtClean="0"/>
              <a:t>Padre </a:t>
            </a:r>
            <a:r>
              <a:rPr lang="en-US" sz="2500" dirty="0" smtClean="0"/>
              <a:t>(</a:t>
            </a:r>
            <a:r>
              <a:rPr lang="en-US" sz="2500" dirty="0"/>
              <a:t>Efesios 2:18-22)</a:t>
            </a:r>
          </a:p>
          <a:p>
            <a:pPr marL="0" indent="0" algn="l" rtl="0">
              <a:lnSpc>
                <a:spcPct val="150000"/>
              </a:lnSpc>
              <a:buNone/>
            </a:pPr>
            <a:r>
              <a:rPr lang="en-US" sz="2500" b="1" dirty="0"/>
              <a:t>Revelación del </a:t>
            </a:r>
            <a:r>
              <a:rPr lang="en-US" sz="2500" b="1" dirty="0" err="1" smtClean="0"/>
              <a:t>evangelio</a:t>
            </a:r>
            <a:r>
              <a:rPr lang="en-US" sz="2500" b="1" dirty="0" smtClean="0"/>
              <a:t> </a:t>
            </a:r>
            <a:r>
              <a:rPr lang="en-US" sz="2500" dirty="0" smtClean="0"/>
              <a:t>(</a:t>
            </a:r>
            <a:r>
              <a:rPr lang="en-US" sz="2500" dirty="0"/>
              <a:t>Efesios 3:5)</a:t>
            </a:r>
          </a:p>
          <a:p>
            <a:pPr marL="0" indent="0" algn="l" rtl="0">
              <a:lnSpc>
                <a:spcPct val="150000"/>
              </a:lnSpc>
              <a:buNone/>
            </a:pPr>
            <a:r>
              <a:rPr lang="en-US" sz="2500" b="1" dirty="0"/>
              <a:t>Fuente de </a:t>
            </a:r>
            <a:r>
              <a:rPr lang="en-US" sz="2500" b="1" dirty="0" err="1" smtClean="0"/>
              <a:t>fortaleza</a:t>
            </a:r>
            <a:r>
              <a:rPr lang="en-US" sz="2500" b="1" dirty="0" smtClean="0"/>
              <a:t> </a:t>
            </a:r>
            <a:r>
              <a:rPr lang="en-US" sz="2500" dirty="0" smtClean="0"/>
              <a:t>(</a:t>
            </a:r>
            <a:r>
              <a:rPr lang="en-US" sz="2500" dirty="0"/>
              <a:t>Efesios 3:16)</a:t>
            </a:r>
          </a:p>
        </p:txBody>
      </p:sp>
      <p:sp>
        <p:nvSpPr>
          <p:cNvPr id="4" name="TextBox 3"/>
          <p:cNvSpPr txBox="1"/>
          <p:nvPr/>
        </p:nvSpPr>
        <p:spPr>
          <a:xfrm>
            <a:off x="6223413" y="1800798"/>
            <a:ext cx="2493818" cy="2169825"/>
          </a:xfrm>
          <a:prstGeom prst="rect">
            <a:avLst/>
          </a:prstGeom>
          <a:noFill/>
          <a:ln>
            <a:noFill/>
          </a:ln>
        </p:spPr>
        <p:txBody>
          <a:bodyPr wrap="square" rtlCol="0">
            <a:spAutoFit/>
          </a:bodyPr>
          <a:lstStyle/>
          <a:p>
            <a:pPr algn="l" rtl="0"/>
            <a:r>
              <a:rPr lang="en-US" sz="2700" b="1" dirty="0">
                <a:solidFill>
                  <a:srgbClr val="FFFF00"/>
                </a:solidFill>
              </a:rPr>
              <a:t>Si buscamos estas cosas aparte del Espíritu, ¡nunca seremos Uno!</a:t>
            </a:r>
          </a:p>
        </p:txBody>
      </p:sp>
    </p:spTree>
    <p:extLst>
      <p:ext uri="{BB962C8B-B14F-4D97-AF65-F5344CB8AC3E}">
        <p14:creationId xmlns:p14="http://schemas.microsoft.com/office/powerpoint/2010/main" val="368574027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500" b="1" dirty="0" err="1" smtClean="0"/>
              <a:t>Esforzándonos</a:t>
            </a:r>
            <a:r>
              <a:rPr lang="en-US" sz="3500" b="1" dirty="0" smtClean="0"/>
              <a:t> </a:t>
            </a:r>
            <a:r>
              <a:rPr lang="en-US" sz="3500" b="1" dirty="0"/>
              <a:t>diligentemente por la </a:t>
            </a:r>
            <a:r>
              <a:rPr lang="en-US" sz="3500" b="1" dirty="0" err="1"/>
              <a:t>unidad</a:t>
            </a:r>
            <a:r>
              <a:rPr lang="en-US" sz="3500" b="1" dirty="0"/>
              <a:t> d</a:t>
            </a:r>
            <a:r>
              <a:rPr lang="en-US" sz="3500" b="1" dirty="0" smtClean="0"/>
              <a:t>el </a:t>
            </a:r>
            <a:r>
              <a:rPr lang="en-US" sz="3500" b="1" dirty="0"/>
              <a:t>Espíritu</a:t>
            </a:r>
          </a:p>
        </p:txBody>
      </p:sp>
      <p:sp>
        <p:nvSpPr>
          <p:cNvPr id="3" name="Content Placeholder 2"/>
          <p:cNvSpPr>
            <a:spLocks noGrp="1"/>
          </p:cNvSpPr>
          <p:nvPr>
            <p:ph idx="1"/>
          </p:nvPr>
        </p:nvSpPr>
        <p:spPr/>
        <p:txBody>
          <a:bodyPr>
            <a:normAutofit/>
          </a:bodyPr>
          <a:lstStyle/>
          <a:p>
            <a:pPr marL="0" indent="0" algn="l" rtl="0">
              <a:lnSpc>
                <a:spcPct val="150000"/>
              </a:lnSpc>
              <a:buNone/>
            </a:pPr>
            <a:r>
              <a:rPr lang="en-US" sz="2700" b="1" dirty="0"/>
              <a:t>Carácter de </a:t>
            </a:r>
            <a:r>
              <a:rPr lang="en-US" sz="2700" b="1" dirty="0" smtClean="0"/>
              <a:t>Cristo </a:t>
            </a:r>
            <a:r>
              <a:rPr lang="en-US" sz="2700" dirty="0" smtClean="0"/>
              <a:t>(</a:t>
            </a:r>
            <a:r>
              <a:rPr lang="en-US" sz="2700" dirty="0"/>
              <a:t>Efesios 4:30-5:2)</a:t>
            </a:r>
          </a:p>
          <a:p>
            <a:pPr marL="0" indent="0" algn="l" rtl="0">
              <a:lnSpc>
                <a:spcPct val="150000"/>
              </a:lnSpc>
              <a:buNone/>
            </a:pPr>
            <a:r>
              <a:rPr lang="en-US" sz="2700" b="1" dirty="0" err="1" smtClean="0"/>
              <a:t>Comuni</a:t>
            </a:r>
            <a:r>
              <a:rPr lang="es-ES" sz="2700" b="1" dirty="0" err="1" smtClean="0"/>
              <a:t>ón</a:t>
            </a:r>
            <a:r>
              <a:rPr lang="en-US" sz="2700" b="1" dirty="0" smtClean="0"/>
              <a:t> </a:t>
            </a:r>
            <a:r>
              <a:rPr lang="en-US" sz="2700" b="1" dirty="0" err="1"/>
              <a:t>en</a:t>
            </a:r>
            <a:r>
              <a:rPr lang="en-US" sz="2700" b="1" dirty="0"/>
              <a:t> </a:t>
            </a:r>
            <a:r>
              <a:rPr lang="en-US" sz="2700" b="1" dirty="0" smtClean="0"/>
              <a:t>la </a:t>
            </a:r>
            <a:r>
              <a:rPr lang="en-US" sz="2700" b="1" dirty="0" err="1" smtClean="0"/>
              <a:t>adoración</a:t>
            </a:r>
            <a:r>
              <a:rPr lang="en-US" sz="2700" b="1" dirty="0" smtClean="0"/>
              <a:t> </a:t>
            </a:r>
            <a:r>
              <a:rPr lang="en-US" sz="2700" dirty="0" smtClean="0"/>
              <a:t>(</a:t>
            </a:r>
            <a:r>
              <a:rPr lang="en-US" sz="2700" dirty="0"/>
              <a:t>Efesios 5:18-21)</a:t>
            </a:r>
          </a:p>
          <a:p>
            <a:pPr marL="0" indent="0" algn="l" rtl="0">
              <a:lnSpc>
                <a:spcPct val="150000"/>
              </a:lnSpc>
              <a:buNone/>
            </a:pPr>
            <a:r>
              <a:rPr lang="en-US" sz="2700" b="1" dirty="0"/>
              <a:t>“Tomando” la Palabra de </a:t>
            </a:r>
            <a:r>
              <a:rPr lang="en-US" sz="2700" b="1" dirty="0" smtClean="0"/>
              <a:t>Dios </a:t>
            </a:r>
            <a:r>
              <a:rPr lang="en-US" sz="2700" dirty="0" smtClean="0"/>
              <a:t>(</a:t>
            </a:r>
            <a:r>
              <a:rPr lang="en-US" sz="2700" dirty="0"/>
              <a:t>Efesios 6:17)</a:t>
            </a:r>
          </a:p>
          <a:p>
            <a:pPr marL="0" indent="0" algn="l" rtl="0">
              <a:lnSpc>
                <a:spcPct val="150000"/>
              </a:lnSpc>
              <a:buNone/>
            </a:pPr>
            <a:r>
              <a:rPr lang="en-US" sz="2700" b="1" dirty="0"/>
              <a:t>Orando en </a:t>
            </a:r>
            <a:r>
              <a:rPr lang="en-US" sz="2700" b="1" dirty="0" err="1"/>
              <a:t>todo</a:t>
            </a:r>
            <a:r>
              <a:rPr lang="en-US" sz="2700" b="1" dirty="0"/>
              <a:t> </a:t>
            </a:r>
            <a:r>
              <a:rPr lang="en-US" sz="2700" b="1" dirty="0" err="1" smtClean="0"/>
              <a:t>tiempo</a:t>
            </a:r>
            <a:r>
              <a:rPr lang="en-US" sz="2700" b="1" dirty="0" smtClean="0"/>
              <a:t> </a:t>
            </a:r>
            <a:r>
              <a:rPr lang="en-US" sz="2700" dirty="0" smtClean="0"/>
              <a:t>(</a:t>
            </a:r>
            <a:r>
              <a:rPr lang="en-US" sz="2700" dirty="0" err="1" smtClean="0"/>
              <a:t>Efesios</a:t>
            </a:r>
            <a:r>
              <a:rPr lang="en-US" sz="2700" dirty="0" smtClean="0"/>
              <a:t> </a:t>
            </a:r>
            <a:r>
              <a:rPr lang="en-US" sz="2700" dirty="0"/>
              <a:t>6:18)</a:t>
            </a:r>
          </a:p>
        </p:txBody>
      </p:sp>
    </p:spTree>
    <p:extLst>
      <p:ext uri="{BB962C8B-B14F-4D97-AF65-F5344CB8AC3E}">
        <p14:creationId xmlns:p14="http://schemas.microsoft.com/office/powerpoint/2010/main" val="35890455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endParaRPr lang="en-US"/>
          </a:p>
        </p:txBody>
      </p:sp>
      <p:sp>
        <p:nvSpPr>
          <p:cNvPr id="3" name="Content Placeholder 2"/>
          <p:cNvSpPr>
            <a:spLocks noGrp="1"/>
          </p:cNvSpPr>
          <p:nvPr>
            <p:ph idx="1"/>
          </p:nvPr>
        </p:nvSpPr>
        <p:spPr/>
        <p:txBody>
          <a:bodyPr>
            <a:normAutofit/>
          </a:bodyPr>
          <a:lstStyle/>
          <a:p>
            <a:pPr marL="0" indent="0">
              <a:buNone/>
            </a:pPr>
            <a:r>
              <a:rPr lang="en-US" sz="2800" dirty="0" err="1"/>
              <a:t>Usted</a:t>
            </a:r>
            <a:r>
              <a:rPr lang="en-US" sz="2800" dirty="0"/>
              <a:t> no </a:t>
            </a:r>
            <a:r>
              <a:rPr lang="en-US" sz="2800" dirty="0" err="1"/>
              <a:t>puede</a:t>
            </a:r>
            <a:r>
              <a:rPr lang="en-US" sz="2800" dirty="0"/>
              <a:t> </a:t>
            </a:r>
            <a:r>
              <a:rPr lang="en-US" sz="2800" dirty="0" err="1"/>
              <a:t>ser</a:t>
            </a:r>
            <a:r>
              <a:rPr lang="en-US" sz="2800" dirty="0"/>
              <a:t> </a:t>
            </a:r>
            <a:r>
              <a:rPr lang="en-US" sz="2800" dirty="0" err="1"/>
              <a:t>uno</a:t>
            </a:r>
            <a:r>
              <a:rPr lang="en-US" sz="2800" dirty="0"/>
              <a:t> con Dios </a:t>
            </a:r>
            <a:r>
              <a:rPr lang="en-US" sz="2800" dirty="0" err="1"/>
              <a:t>ni</a:t>
            </a:r>
            <a:r>
              <a:rPr lang="en-US" sz="2800" dirty="0"/>
              <a:t> con Su pueblo </a:t>
            </a:r>
            <a:r>
              <a:rPr lang="en-US" sz="2800" b="1" dirty="0">
                <a:solidFill>
                  <a:srgbClr val="FFFF00"/>
                </a:solidFill>
              </a:rPr>
              <a:t>a </a:t>
            </a:r>
            <a:r>
              <a:rPr lang="en-US" sz="2800" b="1" dirty="0" err="1">
                <a:solidFill>
                  <a:srgbClr val="FFFF00"/>
                </a:solidFill>
              </a:rPr>
              <a:t>menos</a:t>
            </a:r>
            <a:r>
              <a:rPr lang="en-US" sz="2800" b="1" dirty="0">
                <a:solidFill>
                  <a:srgbClr val="FFFF00"/>
                </a:solidFill>
              </a:rPr>
              <a:t> que </a:t>
            </a:r>
            <a:r>
              <a:rPr lang="en-US" sz="2800" b="1" dirty="0" err="1">
                <a:solidFill>
                  <a:srgbClr val="FFFF00"/>
                </a:solidFill>
              </a:rPr>
              <a:t>tenga</a:t>
            </a:r>
            <a:r>
              <a:rPr lang="en-US" sz="2800" b="1" dirty="0">
                <a:solidFill>
                  <a:srgbClr val="FFFF00"/>
                </a:solidFill>
              </a:rPr>
              <a:t> la </a:t>
            </a:r>
            <a:r>
              <a:rPr lang="en-US" sz="2800" b="1" dirty="0" err="1">
                <a:solidFill>
                  <a:srgbClr val="FFFF00"/>
                </a:solidFill>
              </a:rPr>
              <a:t>vida</a:t>
            </a:r>
            <a:r>
              <a:rPr lang="en-US" sz="2800" b="1" dirty="0">
                <a:solidFill>
                  <a:srgbClr val="FFFF00"/>
                </a:solidFill>
              </a:rPr>
              <a:t> del </a:t>
            </a:r>
            <a:r>
              <a:rPr lang="en-US" sz="2800" b="1" dirty="0" err="1">
                <a:solidFill>
                  <a:srgbClr val="FFFF00"/>
                </a:solidFill>
              </a:rPr>
              <a:t>Espíritu</a:t>
            </a:r>
            <a:r>
              <a:rPr lang="en-US" sz="2800" b="1" dirty="0">
                <a:solidFill>
                  <a:srgbClr val="FFFF00"/>
                </a:solidFill>
              </a:rPr>
              <a:t> </a:t>
            </a:r>
            <a:r>
              <a:rPr lang="en-US" sz="2800" dirty="0" err="1"/>
              <a:t>en</a:t>
            </a:r>
            <a:r>
              <a:rPr lang="en-US" sz="2800" dirty="0"/>
              <a:t> </a:t>
            </a:r>
            <a:r>
              <a:rPr lang="en-US" sz="2800" dirty="0" err="1"/>
              <a:t>usted</a:t>
            </a:r>
            <a:r>
              <a:rPr lang="en-US" sz="2800" dirty="0"/>
              <a:t>.</a:t>
            </a:r>
          </a:p>
          <a:p>
            <a:pPr marL="0" indent="0" algn="l" rtl="0">
              <a:buNone/>
            </a:pPr>
            <a:endParaRPr lang="en-US" sz="2800" dirty="0"/>
          </a:p>
          <a:p>
            <a:pPr marL="0" indent="0" algn="l" rtl="0">
              <a:buNone/>
            </a:pPr>
            <a:r>
              <a:rPr lang="en-US" sz="2800" dirty="0"/>
              <a:t>No </a:t>
            </a:r>
            <a:r>
              <a:rPr lang="en-US" sz="2800" dirty="0" err="1" smtClean="0"/>
              <a:t>puede</a:t>
            </a:r>
            <a:r>
              <a:rPr lang="en-US" sz="2800" dirty="0" smtClean="0"/>
              <a:t> </a:t>
            </a:r>
            <a:r>
              <a:rPr lang="en-US" sz="2800" dirty="0"/>
              <a:t>tener la vida del Espíritu </a:t>
            </a:r>
            <a:r>
              <a:rPr lang="en-US" sz="2800" dirty="0" err="1"/>
              <a:t>en</a:t>
            </a:r>
            <a:r>
              <a:rPr lang="en-US" sz="2800" dirty="0"/>
              <a:t> </a:t>
            </a:r>
            <a:r>
              <a:rPr lang="en-US" sz="2800" dirty="0" err="1" smtClean="0"/>
              <a:t>usted</a:t>
            </a:r>
            <a:r>
              <a:rPr lang="en-US" sz="2800" dirty="0" smtClean="0"/>
              <a:t> </a:t>
            </a:r>
            <a:r>
              <a:rPr lang="en-US" sz="2800" b="1" dirty="0" smtClean="0">
                <a:solidFill>
                  <a:srgbClr val="FFFF00"/>
                </a:solidFill>
              </a:rPr>
              <a:t>a </a:t>
            </a:r>
            <a:r>
              <a:rPr lang="en-US" sz="2800" b="1" dirty="0">
                <a:solidFill>
                  <a:srgbClr val="FFFF00"/>
                </a:solidFill>
              </a:rPr>
              <a:t>menos que </a:t>
            </a:r>
            <a:r>
              <a:rPr lang="en-US" sz="2800" b="1" dirty="0" err="1" smtClean="0">
                <a:solidFill>
                  <a:srgbClr val="FFFF00"/>
                </a:solidFill>
              </a:rPr>
              <a:t>haya</a:t>
            </a:r>
            <a:r>
              <a:rPr lang="en-US" sz="2800" b="1" dirty="0" smtClean="0">
                <a:solidFill>
                  <a:srgbClr val="FFFF00"/>
                </a:solidFill>
              </a:rPr>
              <a:t> </a:t>
            </a:r>
            <a:r>
              <a:rPr lang="en-US" sz="2800" b="1" dirty="0" err="1">
                <a:solidFill>
                  <a:srgbClr val="FFFF00"/>
                </a:solidFill>
              </a:rPr>
              <a:t>entregado</a:t>
            </a:r>
            <a:r>
              <a:rPr lang="en-US" sz="2800" b="1" dirty="0">
                <a:solidFill>
                  <a:srgbClr val="FFFF00"/>
                </a:solidFill>
              </a:rPr>
              <a:t> </a:t>
            </a:r>
            <a:r>
              <a:rPr lang="en-US" sz="2800" b="1" dirty="0" err="1" smtClean="0">
                <a:solidFill>
                  <a:srgbClr val="FFFF00"/>
                </a:solidFill>
              </a:rPr>
              <a:t>su</a:t>
            </a:r>
            <a:r>
              <a:rPr lang="en-US" sz="2800" b="1" dirty="0" smtClean="0">
                <a:solidFill>
                  <a:srgbClr val="FFFF00"/>
                </a:solidFill>
              </a:rPr>
              <a:t> </a:t>
            </a:r>
            <a:r>
              <a:rPr lang="en-US" sz="2800" b="1" dirty="0">
                <a:solidFill>
                  <a:srgbClr val="FFFF00"/>
                </a:solidFill>
              </a:rPr>
              <a:t>vida a Cristo</a:t>
            </a:r>
            <a:r>
              <a:rPr lang="en-US" sz="2800" dirty="0"/>
              <a:t>.</a:t>
            </a:r>
          </a:p>
        </p:txBody>
      </p:sp>
    </p:spTree>
    <p:extLst>
      <p:ext uri="{BB962C8B-B14F-4D97-AF65-F5344CB8AC3E}">
        <p14:creationId xmlns:p14="http://schemas.microsoft.com/office/powerpoint/2010/main" val="421063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804</TotalTime>
  <Words>558</Words>
  <Application>Microsoft Office PowerPoint</Application>
  <PresentationFormat>On-screen Show (16:10)</PresentationFormat>
  <Paragraphs>45</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Corbel</vt:lpstr>
      <vt:lpstr>Eras Demi ITC</vt:lpstr>
      <vt:lpstr>Impact</vt:lpstr>
      <vt:lpstr>Wingdings</vt:lpstr>
      <vt:lpstr>Office Theme</vt:lpstr>
      <vt:lpstr>PowerPoint Presentation</vt:lpstr>
      <vt:lpstr>PowerPoint Presentation</vt:lpstr>
      <vt:lpstr>PowerPoint Presentation</vt:lpstr>
      <vt:lpstr>PowerPoint Presentation</vt:lpstr>
      <vt:lpstr>PowerPoint Presentation</vt:lpstr>
      <vt:lpstr>La obra del Espíritu para la unidad</vt:lpstr>
      <vt:lpstr>Esforzándonos diligentemente por la unidad del Espíritu</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they may be</dc:title>
  <dc:creator>BenHall</dc:creator>
  <cp:lastModifiedBy>Esther Eubanks</cp:lastModifiedBy>
  <cp:revision>67</cp:revision>
  <dcterms:created xsi:type="dcterms:W3CDTF">2016-07-30T23:34:32Z</dcterms:created>
  <dcterms:modified xsi:type="dcterms:W3CDTF">2022-12-12T22:14:31Z</dcterms:modified>
</cp:coreProperties>
</file>