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8" r:id="rId2"/>
    <p:sldId id="450" r:id="rId3"/>
    <p:sldId id="468" r:id="rId4"/>
    <p:sldId id="451" r:id="rId5"/>
    <p:sldId id="458" r:id="rId6"/>
    <p:sldId id="469" r:id="rId7"/>
    <p:sldId id="470" r:id="rId8"/>
    <p:sldId id="471" r:id="rId9"/>
    <p:sldId id="462" r:id="rId10"/>
    <p:sldId id="464" r:id="rId11"/>
    <p:sldId id="467" r:id="rId12"/>
    <p:sldId id="465" r:id="rId1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/>
    <p:restoredTop sz="94719"/>
  </p:normalViewPr>
  <p:slideViewPr>
    <p:cSldViewPr snapToGrid="0" snapToObjects="1">
      <p:cViewPr varScale="1">
        <p:scale>
          <a:sx n="53" d="100"/>
          <a:sy n="53" d="100"/>
        </p:scale>
        <p:origin x="40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D41A6-52E1-534B-A8D4-542FD93BCBA0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A5A6-6E19-184B-B169-EB784AD07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EF295CB-5F1D-7742-AE24-DE14A0BD9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4"/>
            <a:ext cx="6858000" cy="198966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5330" y="5296961"/>
            <a:ext cx="780020" cy="304271"/>
          </a:xfrm>
        </p:spPr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B6C9DD-A1E0-B7E9-CC06-5A832E84ED69}"/>
              </a:ext>
            </a:extLst>
          </p:cNvPr>
          <p:cNvSpPr/>
          <p:nvPr userDrawn="1"/>
        </p:nvSpPr>
        <p:spPr>
          <a:xfrm>
            <a:off x="577734" y="5333505"/>
            <a:ext cx="7988531" cy="30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chemeClr val="bg1"/>
                </a:solidFill>
              </a:rPr>
              <a:t>Please email your feedback to:  </a:t>
            </a:r>
            <a:r>
              <a:rPr lang="en-US" b="1" i="1" dirty="0" err="1">
                <a:solidFill>
                  <a:schemeClr val="bg1"/>
                </a:solidFill>
              </a:rPr>
              <a:t>elders@embryhills.com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6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6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1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71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3" indent="0">
              <a:buNone/>
              <a:defRPr sz="1500"/>
            </a:lvl6pPr>
            <a:lvl7pPr marL="2057379" indent="0">
              <a:buNone/>
              <a:defRPr sz="1500"/>
            </a:lvl7pPr>
            <a:lvl8pPr marL="2400276" indent="0">
              <a:buNone/>
              <a:defRPr sz="1500"/>
            </a:lvl8pPr>
            <a:lvl9pPr marL="274317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6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Tema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3871F0-8F91-1B45-A812-59258EBA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1BE8630-5462-0891-86C7-1DF338EC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04271"/>
            <a:ext cx="8591920" cy="619007"/>
          </a:xfrm>
        </p:spPr>
        <p:txBody>
          <a:bodyPr>
            <a:noAutofit/>
          </a:bodyPr>
          <a:lstStyle/>
          <a:p>
            <a:pPr algn="ctr" rtl="0"/>
            <a:r>
              <a:rPr lang="en-US" sz="2800" b="1" dirty="0" err="1" smtClean="0"/>
              <a:t>Cómo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escapar</a:t>
            </a:r>
            <a:r>
              <a:rPr lang="en-US" sz="2800" b="1" dirty="0" smtClean="0"/>
              <a:t> </a:t>
            </a:r>
            <a:r>
              <a:rPr lang="en-US" sz="2800" b="1" dirty="0"/>
              <a:t>de enredos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5850" y="1165609"/>
            <a:ext cx="3498191" cy="3575067"/>
          </a:xfrm>
        </p:spPr>
        <p:txBody>
          <a:bodyPr anchor="ctr">
            <a:normAutofit/>
          </a:bodyPr>
          <a:lstStyle/>
          <a:p>
            <a:pPr algn="l" rtl="0">
              <a:spcAft>
                <a:spcPts val="1080"/>
              </a:spcAft>
            </a:pPr>
            <a:r>
              <a:rPr lang="en-US" sz="2400" dirty="0" err="1"/>
              <a:t>Reconocer</a:t>
            </a:r>
            <a:r>
              <a:rPr lang="en-US" sz="2400" dirty="0"/>
              <a:t> </a:t>
            </a:r>
            <a:r>
              <a:rPr lang="en-US" sz="2400" dirty="0" smtClean="0"/>
              <a:t>la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amenaza</a:t>
            </a:r>
            <a:endParaRPr lang="en-US" sz="2400" b="1" i="1" u="sng" dirty="0">
              <a:solidFill>
                <a:srgbClr val="FFFF00"/>
              </a:solidFill>
            </a:endParaRPr>
          </a:p>
          <a:p>
            <a:pPr algn="l" rtl="0">
              <a:spcAft>
                <a:spcPts val="1080"/>
              </a:spcAft>
            </a:pPr>
            <a:r>
              <a:rPr lang="en-US" sz="2400" dirty="0" err="1" smtClean="0"/>
              <a:t>Evaluar</a:t>
            </a:r>
            <a:r>
              <a:rPr lang="en-US" sz="2400" dirty="0" smtClean="0"/>
              <a:t> </a:t>
            </a:r>
            <a:r>
              <a:rPr lang="en-US" sz="2400" dirty="0" err="1" smtClean="0"/>
              <a:t>estos</a:t>
            </a:r>
            <a:r>
              <a:rPr lang="en-US" sz="2400" dirty="0" smtClean="0"/>
              <a:t> </a:t>
            </a:r>
            <a:r>
              <a:rPr lang="en-US" sz="2400" b="1" i="1" u="sng" dirty="0" err="1">
                <a:solidFill>
                  <a:srgbClr val="FFFF00"/>
                </a:solidFill>
              </a:rPr>
              <a:t>t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res</a:t>
            </a:r>
            <a:endParaRPr lang="en-US" sz="2400" b="1" i="1" u="sng" dirty="0">
              <a:solidFill>
                <a:srgbClr val="FFFF00"/>
              </a:solidFill>
            </a:endParaRPr>
          </a:p>
          <a:p>
            <a:pPr lvl="1" algn="l" rtl="0">
              <a:spcBef>
                <a:spcPts val="0"/>
              </a:spcBef>
              <a:spcAft>
                <a:spcPts val="480"/>
              </a:spcAft>
            </a:pPr>
            <a:r>
              <a:rPr lang="en-US" sz="2000" i="1" dirty="0" err="1" smtClean="0"/>
              <a:t>Preocupaciones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lvl="1" algn="l" rtl="0">
              <a:spcBef>
                <a:spcPts val="0"/>
              </a:spcBef>
              <a:spcAft>
                <a:spcPts val="480"/>
              </a:spcAft>
            </a:pPr>
            <a:r>
              <a:rPr lang="en-US" sz="2000" i="1" dirty="0" err="1" smtClean="0"/>
              <a:t>Riquezas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lvl="1" algn="l" rtl="0">
              <a:spcBef>
                <a:spcPts val="0"/>
              </a:spcBef>
              <a:spcAft>
                <a:spcPts val="480"/>
              </a:spcAft>
            </a:pPr>
            <a:r>
              <a:rPr lang="en-US" sz="2000" i="1" dirty="0" err="1" smtClean="0"/>
              <a:t>Placeres</a:t>
            </a:r>
            <a:r>
              <a:rPr lang="en-US" sz="2000" i="1" dirty="0"/>
              <a:t>:</a:t>
            </a:r>
          </a:p>
          <a:p>
            <a:pPr algn="l" rtl="0">
              <a:spcAft>
                <a:spcPts val="1080"/>
              </a:spcAft>
            </a:pPr>
            <a:r>
              <a:rPr lang="en-US" sz="2400" dirty="0" err="1" smtClean="0"/>
              <a:t>Sacar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b="1" i="1" u="sng" dirty="0" err="1" smtClean="0">
                <a:solidFill>
                  <a:srgbClr val="FFFF00"/>
                </a:solidFill>
              </a:rPr>
              <a:t>espinos</a:t>
            </a:r>
            <a:endParaRPr lang="en-US" sz="2400" b="1" i="1" u="sng" dirty="0">
              <a:solidFill>
                <a:srgbClr val="FFFF0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37137B93-EE08-6764-BE4E-A96D3C8DF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2899" y="1356404"/>
            <a:ext cx="2956617" cy="3119966"/>
          </a:xfrm>
        </p:spPr>
      </p:pic>
    </p:spTree>
    <p:extLst>
      <p:ext uri="{BB962C8B-B14F-4D97-AF65-F5344CB8AC3E}">
        <p14:creationId xmlns:p14="http://schemas.microsoft.com/office/powerpoint/2010/main" val="35796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745C39FA-E6F0-9993-DB8D-BA928FAE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660655"/>
            <a:ext cx="8577942" cy="425782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baseline="30000" dirty="0" smtClean="0"/>
              <a:t>2:7 </a:t>
            </a:r>
            <a:r>
              <a:rPr lang="es-ES" sz="2400" dirty="0"/>
              <a:t>Considera lo que digo,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pues </a:t>
            </a:r>
            <a:r>
              <a:rPr lang="es-ES" sz="2400" dirty="0"/>
              <a:t>el Señor te dará entendimiento en todo. </a:t>
            </a:r>
            <a:endParaRPr lang="es-ES" sz="24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baseline="30000" dirty="0" smtClean="0"/>
              <a:t>2:8 </a:t>
            </a:r>
            <a:r>
              <a:rPr lang="en-US" sz="2400" dirty="0" err="1"/>
              <a:t>Acuérdate</a:t>
            </a:r>
            <a:r>
              <a:rPr lang="en-US" sz="2400" dirty="0"/>
              <a:t> de </a:t>
            </a:r>
            <a:r>
              <a:rPr lang="en-US" sz="2400" dirty="0" err="1"/>
              <a:t>Jesucristo</a:t>
            </a:r>
            <a:r>
              <a:rPr lang="en-US" sz="2400" dirty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5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Tema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3871F0-8F91-1B45-A812-59258EBA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660655"/>
            <a:ext cx="7543800" cy="425782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080"/>
              </a:spcAft>
              <a:buNone/>
            </a:pPr>
            <a:r>
              <a:rPr lang="es-ES" sz="2160" dirty="0" smtClean="0"/>
              <a:t>19</a:t>
            </a:r>
            <a:r>
              <a:rPr lang="es-ES" sz="2160" dirty="0"/>
              <a:t>  No obstante, el sólido fundamento de Dios permanece firme, teniendo este sello: El Señor conoce a los que son suyos, y: Que se aparte de la iniquidad todo aquel que menciona el nombre del Señor. </a:t>
            </a:r>
          </a:p>
          <a:p>
            <a:pPr marL="0" indent="0">
              <a:spcAft>
                <a:spcPts val="1080"/>
              </a:spcAft>
              <a:buNone/>
            </a:pPr>
            <a:r>
              <a:rPr lang="es-ES" sz="2160" dirty="0" smtClean="0"/>
              <a:t>20</a:t>
            </a:r>
            <a:r>
              <a:rPr lang="es-ES" sz="2160" dirty="0"/>
              <a:t>  Ahora bien, en una casa grande no solamente hay vasos de oro y de plata, sino también de madera y de barro, y unos para honra y otros para deshonra. </a:t>
            </a:r>
          </a:p>
          <a:p>
            <a:pPr marL="0" indent="0">
              <a:spcAft>
                <a:spcPts val="1080"/>
              </a:spcAft>
              <a:buNone/>
            </a:pPr>
            <a:r>
              <a:rPr lang="es-ES" sz="2160" dirty="0" smtClean="0"/>
              <a:t>21</a:t>
            </a:r>
            <a:r>
              <a:rPr lang="es-ES" sz="2160" dirty="0"/>
              <a:t>  Por tanto, si alguno se limpia de estas cosas, será un </a:t>
            </a:r>
            <a:r>
              <a:rPr lang="es-ES" sz="2160" b="1" i="1" u="sng" dirty="0"/>
              <a:t>vaso para honra</a:t>
            </a:r>
            <a:r>
              <a:rPr lang="es-ES" sz="2160" dirty="0"/>
              <a:t>, santificado, útil para el Señor, preparado para toda buena obra. </a:t>
            </a: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2995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78201"/>
              </p:ext>
            </p:extLst>
          </p:nvPr>
        </p:nvGraphicFramePr>
        <p:xfrm>
          <a:off x="391886" y="338101"/>
          <a:ext cx="8399417" cy="52001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008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Título del sermón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Domingos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 las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:00pm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Introducción: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Vasos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para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honra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Sé fuerte en la gracia de Dios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Atesorando las Escrituras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Escapando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los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enredos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Evitando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las influencias impías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Refinando mi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habla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Invocando al Señor con un corazón puro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Soportándolo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todo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2:3-13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Refrescándonos y animándonos unos a otros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Pasando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la fe a la próxima generación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Reprendiendo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tiernamente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2:24-26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Conclusión: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Persistiendo en las cosas </a:t>
                      </a:r>
                      <a:b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que hemos aprendido</a:t>
                      </a: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Timoteo 3:14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DEDC0D-1B42-D44A-8E53-10142DA60B37}"/>
              </a:ext>
            </a:extLst>
          </p:cNvPr>
          <p:cNvSpPr/>
          <p:nvPr/>
        </p:nvSpPr>
        <p:spPr>
          <a:xfrm>
            <a:off x="391886" y="1926417"/>
            <a:ext cx="8313202" cy="32787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29D5565-D4A2-C5F2-FB80-C32C1F5A92F1}"/>
              </a:ext>
            </a:extLst>
          </p:cNvPr>
          <p:cNvSpPr/>
          <p:nvPr/>
        </p:nvSpPr>
        <p:spPr>
          <a:xfrm>
            <a:off x="4985659" y="819710"/>
            <a:ext cx="1338937" cy="101524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En la </a:t>
            </a:r>
            <a:r>
              <a:rPr lang="en-US" dirty="0" smtClean="0"/>
              <a:t>casa </a:t>
            </a:r>
            <a:r>
              <a:rPr lang="en-US" dirty="0"/>
              <a:t>del </a:t>
            </a:r>
            <a:r>
              <a:rPr lang="en-US" dirty="0" smtClean="0"/>
              <a:t>Se</a:t>
            </a:r>
            <a:r>
              <a:rPr lang="es-ES" dirty="0" err="1" smtClean="0"/>
              <a:t>ñor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0EE2FDC-16E8-C4FA-393C-9F3F42B63B0C}"/>
              </a:ext>
            </a:extLst>
          </p:cNvPr>
          <p:cNvSpPr/>
          <p:nvPr/>
        </p:nvSpPr>
        <p:spPr>
          <a:xfrm>
            <a:off x="4985660" y="1995160"/>
            <a:ext cx="1338937" cy="176348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err="1" smtClean="0"/>
              <a:t>Limpiados</a:t>
            </a:r>
            <a:r>
              <a:rPr lang="en-US" dirty="0" smtClean="0"/>
              <a:t> de la </a:t>
            </a:r>
            <a:r>
              <a:rPr lang="en-US" dirty="0"/>
              <a:t>deshonra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16AC4CC-5098-B834-CC68-49FA3C9BC4CF}"/>
              </a:ext>
            </a:extLst>
          </p:cNvPr>
          <p:cNvSpPr/>
          <p:nvPr/>
        </p:nvSpPr>
        <p:spPr>
          <a:xfrm>
            <a:off x="4963886" y="3918856"/>
            <a:ext cx="1360712" cy="139337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Preparados para toda buena obra</a:t>
            </a:r>
          </a:p>
        </p:txBody>
      </p:sp>
    </p:spTree>
    <p:extLst>
      <p:ext uri="{BB962C8B-B14F-4D97-AF65-F5344CB8AC3E}">
        <p14:creationId xmlns:p14="http://schemas.microsoft.com/office/powerpoint/2010/main" val="13784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1BE8630-5462-0891-86C7-1DF338EC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04271"/>
            <a:ext cx="8591920" cy="619007"/>
          </a:xfrm>
        </p:spPr>
        <p:txBody>
          <a:bodyPr>
            <a:no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Sufre</a:t>
            </a:r>
            <a:r>
              <a:rPr lang="en-US" sz="2800" dirty="0"/>
              <a:t> </a:t>
            </a:r>
            <a:r>
              <a:rPr lang="en-US" sz="2800" dirty="0" err="1"/>
              <a:t>penalidades</a:t>
            </a:r>
            <a:r>
              <a:rPr lang="en-US" sz="2800" dirty="0"/>
              <a:t> </a:t>
            </a:r>
            <a:r>
              <a:rPr lang="en-US" sz="2800" dirty="0" err="1"/>
              <a:t>conmigo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buen</a:t>
            </a:r>
            <a:r>
              <a:rPr lang="en-US" sz="2800" dirty="0"/>
              <a:t> </a:t>
            </a:r>
            <a:r>
              <a:rPr lang="en-US" sz="2800" b="1" i="1" u="sng" dirty="0" err="1"/>
              <a:t>soldado</a:t>
            </a:r>
            <a:r>
              <a:rPr lang="en-US" sz="2800" dirty="0"/>
              <a:t> de Cristo </a:t>
            </a:r>
            <a:r>
              <a:rPr lang="en-US" sz="2800" dirty="0" err="1" smtClean="0"/>
              <a:t>Jesús</a:t>
            </a:r>
            <a:r>
              <a:rPr lang="en-US" sz="2800" dirty="0" smtClean="0"/>
              <a:t>” </a:t>
            </a:r>
            <a:r>
              <a:rPr lang="en-US" sz="2800" dirty="0"/>
              <a:t>(2:3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941801"/>
            <a:ext cx="4085393" cy="379887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080"/>
              </a:spcAft>
              <a:buNone/>
            </a:pPr>
            <a:r>
              <a:rPr lang="en-US" sz="2000" b="1" baseline="30000" dirty="0"/>
              <a:t>2 Cor. </a:t>
            </a:r>
            <a:r>
              <a:rPr lang="en-US" sz="2000" b="1" baseline="30000" dirty="0" smtClean="0"/>
              <a:t>10:3-5 </a:t>
            </a:r>
            <a:r>
              <a:rPr lang="en-US" sz="2000" dirty="0" smtClean="0"/>
              <a:t>“…</a:t>
            </a:r>
            <a:r>
              <a:rPr lang="es-ES" sz="2000" dirty="0"/>
              <a:t>Porque las armas de nuestra contienda no son carnales, sino poderosas en Dios para la destrucción de fortalezas</a:t>
            </a:r>
            <a:r>
              <a:rPr lang="en-US" sz="2000" dirty="0" smtClean="0"/>
              <a:t>…”</a:t>
            </a:r>
            <a:endParaRPr lang="en-US" sz="2000" dirty="0"/>
          </a:p>
          <a:p>
            <a:pPr marL="0" indent="0">
              <a:spcAft>
                <a:spcPts val="1080"/>
              </a:spcAft>
              <a:buNone/>
            </a:pPr>
            <a:r>
              <a:rPr lang="en-US" sz="2000" b="1" baseline="30000" dirty="0"/>
              <a:t>Ef. </a:t>
            </a:r>
            <a:r>
              <a:rPr lang="en-US" sz="2000" b="1" baseline="30000" dirty="0" smtClean="0"/>
              <a:t>6:11-12 </a:t>
            </a:r>
            <a:r>
              <a:rPr lang="en-US" sz="2000" dirty="0" smtClean="0"/>
              <a:t>“</a:t>
            </a:r>
            <a:r>
              <a:rPr lang="es-ES" sz="2000" dirty="0"/>
              <a:t>Revístanse con toda la armadura de Dios para que puedan estar firmes contra las insidias del diablo</a:t>
            </a:r>
            <a:r>
              <a:rPr lang="en-US" sz="2000" dirty="0" smtClean="0"/>
              <a:t>…”</a:t>
            </a:r>
            <a:endParaRPr lang="en-US" sz="2000" dirty="0"/>
          </a:p>
          <a:p>
            <a:pPr marL="0" indent="0">
              <a:spcAft>
                <a:spcPts val="1080"/>
              </a:spcAft>
              <a:buNone/>
            </a:pPr>
            <a:r>
              <a:rPr lang="en-US" sz="2000" b="1" baseline="30000" dirty="0"/>
              <a:t>1 </a:t>
            </a:r>
            <a:r>
              <a:rPr lang="en-US" sz="2000" b="1" baseline="30000" dirty="0"/>
              <a:t>T</a:t>
            </a:r>
            <a:r>
              <a:rPr lang="en-US" sz="2000" b="1" baseline="30000" dirty="0" smtClean="0"/>
              <a:t>im</a:t>
            </a:r>
            <a:r>
              <a:rPr lang="en-US" sz="2000" b="1" baseline="30000" dirty="0"/>
              <a:t>. </a:t>
            </a:r>
            <a:r>
              <a:rPr lang="en-US" sz="2000" b="1" baseline="30000" dirty="0" smtClean="0"/>
              <a:t>1:18 </a:t>
            </a:r>
            <a:r>
              <a:rPr lang="en-US" sz="2000" dirty="0" smtClean="0"/>
              <a:t>“</a:t>
            </a:r>
            <a:r>
              <a:rPr lang="es-ES" sz="2000" dirty="0"/>
              <a:t>Esta comisión te confío, hijo </a:t>
            </a:r>
            <a:r>
              <a:rPr lang="es-ES" sz="2000" dirty="0" smtClean="0"/>
              <a:t>Timoteo … a </a:t>
            </a:r>
            <a:r>
              <a:rPr lang="es-ES" sz="2000" dirty="0"/>
              <a:t>fin de que por ellas pelees la buena batalla</a:t>
            </a:r>
            <a:r>
              <a:rPr lang="en-US" sz="2000" dirty="0" smtClean="0"/>
              <a:t>…”</a:t>
            </a:r>
            <a:endParaRPr lang="en-US" sz="16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37137B93-EE08-6764-BE4E-A96D3C8DF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2899" y="1356404"/>
            <a:ext cx="2956617" cy="3119966"/>
          </a:xfrm>
        </p:spPr>
      </p:pic>
    </p:spTree>
    <p:extLst>
      <p:ext uri="{BB962C8B-B14F-4D97-AF65-F5344CB8AC3E}">
        <p14:creationId xmlns:p14="http://schemas.microsoft.com/office/powerpoint/2010/main" val="9053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7" y="220021"/>
            <a:ext cx="8577942" cy="425782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baseline="30000" dirty="0" smtClean="0"/>
              <a:t>2:4 </a:t>
            </a:r>
            <a:r>
              <a:rPr lang="es-ES" sz="2800" dirty="0"/>
              <a:t>El soldado en servicio activo no se enreda en los negocios de la vida diaria, a fin de poder agradar al que lo reclutó como </a:t>
            </a:r>
            <a:r>
              <a:rPr lang="es-ES" sz="2800" dirty="0" smtClean="0"/>
              <a:t>soldado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AAA79B-E7DD-4242-A637-B26D49F1850F}"/>
              </a:ext>
            </a:extLst>
          </p:cNvPr>
          <p:cNvSpPr txBox="1"/>
          <p:nvPr/>
        </p:nvSpPr>
        <p:spPr>
          <a:xfrm>
            <a:off x="2352585" y="3231619"/>
            <a:ext cx="4545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i="1" dirty="0">
                <a:solidFill>
                  <a:schemeClr val="bg1"/>
                </a:solidFill>
              </a:rPr>
              <a:t>“El soldado no se enreda en cosas que serían un obstáculo para su dedicación resuelta a </a:t>
            </a:r>
            <a:r>
              <a:rPr lang="en-US" sz="2400" i="1" dirty="0" err="1">
                <a:solidFill>
                  <a:schemeClr val="bg1"/>
                </a:solidFill>
              </a:rPr>
              <a:t>seguir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de </a:t>
            </a:r>
            <a:r>
              <a:rPr lang="en-US" sz="2400" i="1" dirty="0" err="1" smtClean="0">
                <a:solidFill>
                  <a:schemeClr val="bg1"/>
                </a:solidFill>
              </a:rPr>
              <a:t>buenas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ganas</a:t>
            </a:r>
            <a:r>
              <a:rPr lang="en-US" sz="2400" i="1" dirty="0" smtClean="0">
                <a:solidFill>
                  <a:schemeClr val="bg1"/>
                </a:solidFill>
              </a:rPr>
              <a:t> las </a:t>
            </a:r>
            <a:r>
              <a:rPr lang="en-US" sz="2400" i="1" dirty="0">
                <a:solidFill>
                  <a:schemeClr val="bg1"/>
                </a:solidFill>
              </a:rPr>
              <a:t>órdenes de su </a:t>
            </a:r>
            <a:r>
              <a:rPr lang="en-US" sz="2400" i="1" dirty="0" err="1">
                <a:solidFill>
                  <a:schemeClr val="bg1"/>
                </a:solidFill>
              </a:rPr>
              <a:t>líder</a:t>
            </a:r>
            <a:r>
              <a:rPr lang="en-US" sz="2400" i="1" dirty="0" smtClean="0">
                <a:solidFill>
                  <a:schemeClr val="bg1"/>
                </a:solidFill>
              </a:rPr>
              <a:t>”.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. Knight)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7" y="220021"/>
            <a:ext cx="8577942" cy="425782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baseline="30000" dirty="0" smtClean="0"/>
              <a:t>2:4 </a:t>
            </a:r>
            <a:r>
              <a:rPr lang="es-ES" sz="2800" dirty="0"/>
              <a:t>El soldado en servicio activo no se enreda en los negocios de la vida diaria, a fin de poder agradar al que lo reclutó como </a:t>
            </a:r>
            <a:r>
              <a:rPr lang="es-ES" sz="2800" dirty="0" smtClean="0"/>
              <a:t>soldado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AAA79B-E7DD-4242-A637-B26D49F1850F}"/>
              </a:ext>
            </a:extLst>
          </p:cNvPr>
          <p:cNvSpPr txBox="1"/>
          <p:nvPr/>
        </p:nvSpPr>
        <p:spPr>
          <a:xfrm>
            <a:off x="185615" y="2750355"/>
            <a:ext cx="8879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</a:rPr>
              <a:t>“</a:t>
            </a:r>
            <a:r>
              <a:rPr lang="en-US" sz="1800" i="1" dirty="0" err="1">
                <a:solidFill>
                  <a:schemeClr val="bg1"/>
                </a:solidFill>
              </a:rPr>
              <a:t>Abandona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propio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negocio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durante</a:t>
            </a:r>
            <a:r>
              <a:rPr lang="en-US" sz="1800" i="1" dirty="0">
                <a:solidFill>
                  <a:schemeClr val="bg1"/>
                </a:solidFill>
              </a:rPr>
              <a:t> el </a:t>
            </a:r>
            <a:r>
              <a:rPr lang="en-US" sz="1800" i="1" dirty="0" err="1">
                <a:solidFill>
                  <a:schemeClr val="bg1"/>
                </a:solidFill>
              </a:rPr>
              <a:t>tiempo</a:t>
            </a:r>
            <a:r>
              <a:rPr lang="en-US" sz="1800" i="1" dirty="0">
                <a:solidFill>
                  <a:schemeClr val="bg1"/>
                </a:solidFill>
              </a:rPr>
              <a:t> para el </a:t>
            </a:r>
            <a:r>
              <a:rPr lang="en-US" sz="1800" i="1" dirty="0" err="1">
                <a:solidFill>
                  <a:schemeClr val="bg1"/>
                </a:solidFill>
              </a:rPr>
              <a:t>cual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está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alistado</a:t>
            </a:r>
            <a:r>
              <a:rPr lang="en-US" sz="1800" i="1" dirty="0">
                <a:solidFill>
                  <a:schemeClr val="bg1"/>
                </a:solidFill>
              </a:rPr>
              <a:t> y se </a:t>
            </a:r>
            <a:r>
              <a:rPr lang="en-US" sz="1800" i="1" dirty="0" err="1">
                <a:solidFill>
                  <a:schemeClr val="bg1"/>
                </a:solidFill>
              </a:rPr>
              <a:t>dedica</a:t>
            </a:r>
            <a:r>
              <a:rPr lang="en-US" sz="1800" i="1" dirty="0">
                <a:solidFill>
                  <a:schemeClr val="bg1"/>
                </a:solidFill>
              </a:rPr>
              <a:t> al </a:t>
            </a:r>
            <a:r>
              <a:rPr lang="en-US" sz="1800" i="1" dirty="0" err="1">
                <a:solidFill>
                  <a:schemeClr val="bg1"/>
                </a:solidFill>
              </a:rPr>
              <a:t>servicio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país</a:t>
            </a:r>
            <a:r>
              <a:rPr lang="en-US" sz="1800" i="1" dirty="0">
                <a:solidFill>
                  <a:schemeClr val="bg1"/>
                </a:solidFill>
              </a:rPr>
              <a:t>. El </a:t>
            </a:r>
            <a:r>
              <a:rPr lang="en-US" sz="1800" i="1" dirty="0" err="1">
                <a:solidFill>
                  <a:schemeClr val="bg1"/>
                </a:solidFill>
              </a:rPr>
              <a:t>labrador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deja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arado</a:t>
            </a:r>
            <a:r>
              <a:rPr lang="en-US" sz="1800" i="1" dirty="0">
                <a:solidFill>
                  <a:schemeClr val="bg1"/>
                </a:solidFill>
              </a:rPr>
              <a:t>, el </a:t>
            </a:r>
            <a:r>
              <a:rPr lang="en-US" sz="1800" i="1" dirty="0" err="1">
                <a:solidFill>
                  <a:schemeClr val="bg1"/>
                </a:solidFill>
              </a:rPr>
              <a:t>mecánico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taller, el </a:t>
            </a:r>
            <a:r>
              <a:rPr lang="en-US" sz="1800" i="1" dirty="0" err="1">
                <a:solidFill>
                  <a:schemeClr val="bg1"/>
                </a:solidFill>
              </a:rPr>
              <a:t>mercader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tienda</a:t>
            </a:r>
            <a:r>
              <a:rPr lang="en-US" sz="1800" i="1" dirty="0">
                <a:solidFill>
                  <a:schemeClr val="bg1"/>
                </a:solidFill>
              </a:rPr>
              <a:t>, el </a:t>
            </a:r>
            <a:r>
              <a:rPr lang="en-US" sz="1800" i="1" dirty="0" err="1">
                <a:solidFill>
                  <a:schemeClr val="bg1"/>
                </a:solidFill>
              </a:rPr>
              <a:t>estudiante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libros</a:t>
            </a:r>
            <a:r>
              <a:rPr lang="en-US" sz="1800" i="1" dirty="0">
                <a:solidFill>
                  <a:schemeClr val="bg1"/>
                </a:solidFill>
              </a:rPr>
              <a:t> y el </a:t>
            </a:r>
            <a:r>
              <a:rPr lang="en-US" sz="1800" i="1" dirty="0" err="1">
                <a:solidFill>
                  <a:schemeClr val="bg1"/>
                </a:solidFill>
              </a:rPr>
              <a:t>abogado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informe</a:t>
            </a:r>
            <a:r>
              <a:rPr lang="en-US" sz="1800" i="1" dirty="0">
                <a:solidFill>
                  <a:schemeClr val="bg1"/>
                </a:solidFill>
              </a:rPr>
              <a:t>; y </a:t>
            </a:r>
            <a:r>
              <a:rPr lang="en-US" sz="1800" i="1" dirty="0" err="1">
                <a:solidFill>
                  <a:schemeClr val="bg1"/>
                </a:solidFill>
              </a:rPr>
              <a:t>ninguno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ellos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espera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seguir</a:t>
            </a:r>
            <a:r>
              <a:rPr lang="en-US" sz="1800" i="1" dirty="0" smtClean="0">
                <a:solidFill>
                  <a:schemeClr val="bg1"/>
                </a:solidFill>
              </a:rPr>
              <a:t> con </a:t>
            </a:r>
            <a:r>
              <a:rPr lang="en-US" sz="1800" i="1" dirty="0" err="1" smtClean="0">
                <a:solidFill>
                  <a:schemeClr val="bg1"/>
                </a:solidFill>
              </a:rPr>
              <a:t>estas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cosas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mientras</a:t>
            </a:r>
            <a:r>
              <a:rPr lang="en-US" sz="1800" i="1" dirty="0">
                <a:solidFill>
                  <a:schemeClr val="bg1"/>
                </a:solidFill>
              </a:rPr>
              <a:t> se </a:t>
            </a:r>
            <a:r>
              <a:rPr lang="en-US" sz="1800" i="1" dirty="0" err="1">
                <a:solidFill>
                  <a:schemeClr val="bg1"/>
                </a:solidFill>
              </a:rPr>
              <a:t>dedica</a:t>
            </a:r>
            <a:r>
              <a:rPr lang="en-US" sz="1800" i="1" dirty="0">
                <a:solidFill>
                  <a:schemeClr val="bg1"/>
                </a:solidFill>
              </a:rPr>
              <a:t> al </a:t>
            </a:r>
            <a:r>
              <a:rPr lang="en-US" sz="1800" i="1" dirty="0" err="1">
                <a:solidFill>
                  <a:schemeClr val="bg1"/>
                </a:solidFill>
              </a:rPr>
              <a:t>servicio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su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país</a:t>
            </a:r>
            <a:r>
              <a:rPr lang="en-US" sz="1800" i="1" dirty="0">
                <a:solidFill>
                  <a:schemeClr val="bg1"/>
                </a:solidFill>
              </a:rPr>
              <a:t>. </a:t>
            </a:r>
            <a:r>
              <a:rPr lang="en-US" sz="1800" i="1" dirty="0" err="1">
                <a:solidFill>
                  <a:schemeClr val="bg1"/>
                </a:solidFill>
              </a:rPr>
              <a:t>Sería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completamente</a:t>
            </a:r>
            <a:r>
              <a:rPr lang="en-US" sz="1800" i="1" dirty="0">
                <a:solidFill>
                  <a:schemeClr val="bg1"/>
                </a:solidFill>
              </a:rPr>
              <a:t> impracticable </a:t>
            </a:r>
            <a:r>
              <a:rPr lang="en-US" sz="1800" i="1" dirty="0" err="1">
                <a:solidFill>
                  <a:schemeClr val="bg1"/>
                </a:solidFill>
              </a:rPr>
              <a:t>llevar</a:t>
            </a:r>
            <a:r>
              <a:rPr lang="en-US" sz="1800" i="1" dirty="0">
                <a:solidFill>
                  <a:schemeClr val="bg1"/>
                </a:solidFill>
              </a:rPr>
              <a:t> a </a:t>
            </a:r>
            <a:r>
              <a:rPr lang="en-US" sz="1800" i="1" dirty="0" err="1">
                <a:solidFill>
                  <a:schemeClr val="bg1"/>
                </a:solidFill>
              </a:rPr>
              <a:t>cabo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los</a:t>
            </a:r>
            <a:r>
              <a:rPr lang="en-US" sz="1800" i="1" dirty="0">
                <a:solidFill>
                  <a:schemeClr val="bg1"/>
                </a:solidFill>
              </a:rPr>
              <a:t> planes de </a:t>
            </a:r>
            <a:r>
              <a:rPr lang="en-US" sz="1800" i="1" dirty="0" err="1">
                <a:solidFill>
                  <a:schemeClr val="bg1"/>
                </a:solidFill>
              </a:rPr>
              <a:t>una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campaña</a:t>
            </a:r>
            <a:r>
              <a:rPr lang="en-US" sz="1800" i="1" dirty="0">
                <a:solidFill>
                  <a:schemeClr val="bg1"/>
                </a:solidFill>
              </a:rPr>
              <a:t>, </a:t>
            </a:r>
            <a:r>
              <a:rPr lang="en-US" sz="1800" i="1" dirty="0" err="1">
                <a:solidFill>
                  <a:schemeClr val="bg1"/>
                </a:solidFill>
              </a:rPr>
              <a:t>si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cada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una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estas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clases</a:t>
            </a:r>
            <a:r>
              <a:rPr lang="en-US" sz="1800" i="1" dirty="0">
                <a:solidFill>
                  <a:schemeClr val="bg1"/>
                </a:solidFill>
              </a:rPr>
              <a:t> se </a:t>
            </a:r>
            <a:r>
              <a:rPr lang="en-US" sz="1800" i="1" dirty="0" err="1">
                <a:solidFill>
                  <a:schemeClr val="bg1"/>
                </a:solidFill>
              </a:rPr>
              <a:t>comprometiera</a:t>
            </a:r>
            <a:r>
              <a:rPr lang="en-US" sz="1800" i="1" dirty="0">
                <a:solidFill>
                  <a:schemeClr val="bg1"/>
                </a:solidFill>
              </a:rPr>
              <a:t> a </a:t>
            </a:r>
            <a:r>
              <a:rPr lang="en-US" sz="1800" i="1" dirty="0" err="1">
                <a:solidFill>
                  <a:schemeClr val="bg1"/>
                </a:solidFill>
              </a:rPr>
              <a:t>llevar</a:t>
            </a:r>
            <a:r>
              <a:rPr lang="en-US" sz="1800" i="1" dirty="0">
                <a:solidFill>
                  <a:schemeClr val="bg1"/>
                </a:solidFill>
              </a:rPr>
              <a:t> a </a:t>
            </a:r>
            <a:r>
              <a:rPr lang="en-US" sz="1800" i="1" dirty="0" err="1">
                <a:solidFill>
                  <a:schemeClr val="bg1"/>
                </a:solidFill>
              </a:rPr>
              <a:t>cabo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sus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negocios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privados</a:t>
            </a:r>
            <a:r>
              <a:rPr lang="en-US" sz="1800" i="1" dirty="0">
                <a:solidFill>
                  <a:schemeClr val="bg1"/>
                </a:solidFill>
              </a:rPr>
              <a:t>... A </a:t>
            </a:r>
            <a:r>
              <a:rPr lang="en-US" sz="1800" i="1" dirty="0" err="1">
                <a:solidFill>
                  <a:schemeClr val="bg1"/>
                </a:solidFill>
              </a:rPr>
              <a:t>los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soldados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romanos</a:t>
            </a:r>
            <a:r>
              <a:rPr lang="en-US" sz="1800" i="1" dirty="0">
                <a:solidFill>
                  <a:schemeClr val="bg1"/>
                </a:solidFill>
              </a:rPr>
              <a:t> no se les </a:t>
            </a:r>
            <a:r>
              <a:rPr lang="en-US" sz="1800" i="1" dirty="0" err="1">
                <a:solidFill>
                  <a:schemeClr val="bg1"/>
                </a:solidFill>
              </a:rPr>
              <a:t>permitía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casarse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dedicarse</a:t>
            </a:r>
            <a:r>
              <a:rPr lang="en-US" sz="1800" i="1" dirty="0">
                <a:solidFill>
                  <a:schemeClr val="bg1"/>
                </a:solidFill>
              </a:rPr>
              <a:t> a la </a:t>
            </a:r>
            <a:r>
              <a:rPr lang="en-US" sz="1800" i="1" dirty="0" err="1">
                <a:solidFill>
                  <a:schemeClr val="bg1"/>
                </a:solidFill>
              </a:rPr>
              <a:t>agricultura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ni</a:t>
            </a:r>
            <a:r>
              <a:rPr lang="en-US" sz="1800" i="1" dirty="0">
                <a:solidFill>
                  <a:schemeClr val="bg1"/>
                </a:solidFill>
              </a:rPr>
              <a:t> al </a:t>
            </a:r>
            <a:r>
              <a:rPr lang="en-US" sz="1800" i="1" dirty="0" err="1">
                <a:solidFill>
                  <a:schemeClr val="bg1"/>
                </a:solidFill>
              </a:rPr>
              <a:t>comercio</a:t>
            </a:r>
            <a:r>
              <a:rPr lang="en-US" sz="1800" i="1" dirty="0">
                <a:solidFill>
                  <a:schemeClr val="bg1"/>
                </a:solidFill>
              </a:rPr>
              <a:t>; y se les </a:t>
            </a:r>
            <a:r>
              <a:rPr lang="en-US" sz="1800" i="1" dirty="0" err="1">
                <a:solidFill>
                  <a:schemeClr val="bg1"/>
                </a:solidFill>
              </a:rPr>
              <a:t>prohibió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actuar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como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tutores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cualquier</a:t>
            </a:r>
            <a:r>
              <a:rPr lang="en-US" sz="1800" i="1" dirty="0">
                <a:solidFill>
                  <a:schemeClr val="bg1"/>
                </a:solidFill>
              </a:rPr>
              <a:t> persona, o </a:t>
            </a:r>
            <a:r>
              <a:rPr lang="en-US" sz="1800" i="1" dirty="0" err="1">
                <a:solidFill>
                  <a:schemeClr val="bg1"/>
                </a:solidFill>
              </a:rPr>
              <a:t>curadores</a:t>
            </a:r>
            <a:r>
              <a:rPr lang="en-US" sz="1800" i="1" dirty="0">
                <a:solidFill>
                  <a:schemeClr val="bg1"/>
                </a:solidFill>
              </a:rPr>
              <a:t> de la </a:t>
            </a:r>
            <a:r>
              <a:rPr lang="en-US" sz="1800" i="1" dirty="0" err="1">
                <a:solidFill>
                  <a:schemeClr val="bg1"/>
                </a:solidFill>
              </a:rPr>
              <a:t>herencia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cualquier</a:t>
            </a:r>
            <a:r>
              <a:rPr lang="en-US" sz="1800" i="1" dirty="0">
                <a:solidFill>
                  <a:schemeClr val="bg1"/>
                </a:solidFill>
              </a:rPr>
              <a:t> hombre, o </a:t>
            </a:r>
            <a:r>
              <a:rPr lang="en-US" sz="1800" i="1" dirty="0" err="1">
                <a:solidFill>
                  <a:schemeClr val="bg1"/>
                </a:solidFill>
              </a:rPr>
              <a:t>supervisores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en</a:t>
            </a:r>
            <a:r>
              <a:rPr lang="en-US" sz="1800" i="1" dirty="0">
                <a:solidFill>
                  <a:schemeClr val="bg1"/>
                </a:solidFill>
              </a:rPr>
              <a:t> la causa de </a:t>
            </a:r>
            <a:r>
              <a:rPr lang="en-US" sz="1800" i="1" dirty="0" err="1">
                <a:solidFill>
                  <a:schemeClr val="bg1"/>
                </a:solidFill>
              </a:rPr>
              <a:t>otros</a:t>
            </a:r>
            <a:r>
              <a:rPr lang="en-US" sz="1800" i="1" dirty="0">
                <a:solidFill>
                  <a:schemeClr val="bg1"/>
                </a:solidFill>
              </a:rPr>
              <a:t> hombres. El principio general era que </a:t>
            </a:r>
            <a:r>
              <a:rPr lang="en-US" sz="1800" i="1" dirty="0" err="1">
                <a:solidFill>
                  <a:schemeClr val="bg1"/>
                </a:solidFill>
              </a:rPr>
              <a:t>estaban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excluidos</a:t>
            </a:r>
            <a:r>
              <a:rPr lang="en-US" sz="1800" i="1" dirty="0">
                <a:solidFill>
                  <a:schemeClr val="bg1"/>
                </a:solidFill>
              </a:rPr>
              <a:t> de </a:t>
            </a:r>
            <a:r>
              <a:rPr lang="en-US" sz="1800" i="1" dirty="0" err="1">
                <a:solidFill>
                  <a:schemeClr val="bg1"/>
                </a:solidFill>
              </a:rPr>
              <a:t>esas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relaciones</a:t>
            </a:r>
            <a:r>
              <a:rPr lang="en-US" sz="1800" i="1" dirty="0">
                <a:solidFill>
                  <a:schemeClr val="bg1"/>
                </a:solidFill>
              </a:rPr>
              <a:t>, </a:t>
            </a:r>
            <a:r>
              <a:rPr lang="en-US" sz="1800" i="1" dirty="0" err="1">
                <a:solidFill>
                  <a:schemeClr val="bg1"/>
                </a:solidFill>
              </a:rPr>
              <a:t>agencias</a:t>
            </a:r>
            <a:r>
              <a:rPr lang="en-US" sz="1800" i="1" dirty="0">
                <a:solidFill>
                  <a:schemeClr val="bg1"/>
                </a:solidFill>
              </a:rPr>
              <a:t> y </a:t>
            </a:r>
            <a:r>
              <a:rPr lang="en-US" sz="1800" i="1" dirty="0" err="1" smtClean="0">
                <a:solidFill>
                  <a:schemeClr val="bg1"/>
                </a:solidFill>
              </a:rPr>
              <a:t>compromisos</a:t>
            </a:r>
            <a:r>
              <a:rPr lang="en-US" sz="1800" i="1" dirty="0" smtClean="0">
                <a:solidFill>
                  <a:schemeClr val="bg1"/>
                </a:solidFill>
              </a:rPr>
              <a:t>” </a:t>
            </a:r>
            <a:r>
              <a:rPr lang="en-US" sz="1800" dirty="0" smtClean="0">
                <a:solidFill>
                  <a:schemeClr val="bg1"/>
                </a:solidFill>
              </a:rPr>
              <a:t>(A</a:t>
            </a:r>
            <a:r>
              <a:rPr lang="en-US" sz="1800" dirty="0">
                <a:solidFill>
                  <a:schemeClr val="bg1"/>
                </a:solidFill>
              </a:rPr>
              <a:t>. Barnes)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7" y="220021"/>
            <a:ext cx="8577942" cy="425782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baseline="30000" dirty="0" smtClean="0"/>
              <a:t>2:4 </a:t>
            </a:r>
            <a:r>
              <a:rPr lang="es-ES" sz="2800" dirty="0"/>
              <a:t>El soldado en servicio activo no se enreda en los negocios de la vida diaria, a fin de poder agradar al que lo reclutó como </a:t>
            </a:r>
            <a:r>
              <a:rPr lang="es-ES" sz="2800" dirty="0" smtClean="0"/>
              <a:t>soldado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AAA79B-E7DD-4242-A637-B26D49F1850F}"/>
              </a:ext>
            </a:extLst>
          </p:cNvPr>
          <p:cNvSpPr txBox="1"/>
          <p:nvPr/>
        </p:nvSpPr>
        <p:spPr>
          <a:xfrm>
            <a:off x="1672389" y="3212020"/>
            <a:ext cx="5811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“Los </a:t>
            </a:r>
            <a:r>
              <a:rPr lang="en-US" sz="2400" i="1" dirty="0" err="1">
                <a:solidFill>
                  <a:schemeClr val="bg1"/>
                </a:solidFill>
              </a:rPr>
              <a:t>ministros</a:t>
            </a:r>
            <a:r>
              <a:rPr lang="en-US" sz="2400" i="1" dirty="0">
                <a:solidFill>
                  <a:schemeClr val="bg1"/>
                </a:solidFill>
              </a:rPr>
              <a:t> no </a:t>
            </a:r>
            <a:r>
              <a:rPr lang="en-US" sz="2400" i="1" dirty="0" err="1">
                <a:solidFill>
                  <a:schemeClr val="bg1"/>
                </a:solidFill>
              </a:rPr>
              <a:t>deben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distraerse</a:t>
            </a:r>
            <a:r>
              <a:rPr lang="en-US" sz="2400" i="1" dirty="0">
                <a:solidFill>
                  <a:schemeClr val="bg1"/>
                </a:solidFill>
              </a:rPr>
              <a:t> con </a:t>
            </a:r>
            <a:r>
              <a:rPr lang="en-US" sz="2400" i="1" dirty="0" err="1">
                <a:solidFill>
                  <a:schemeClr val="bg1"/>
                </a:solidFill>
              </a:rPr>
              <a:t>los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asuntos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normales</a:t>
            </a:r>
            <a:r>
              <a:rPr lang="en-US" sz="2400" i="1" dirty="0">
                <a:solidFill>
                  <a:schemeClr val="bg1"/>
                </a:solidFill>
              </a:rPr>
              <a:t> de la </a:t>
            </a:r>
            <a:r>
              <a:rPr lang="en-US" sz="2400" i="1" dirty="0" err="1">
                <a:solidFill>
                  <a:schemeClr val="bg1"/>
                </a:solidFill>
              </a:rPr>
              <a:t>vida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cotidiana</a:t>
            </a:r>
            <a:r>
              <a:rPr lang="en-US" sz="2400" i="1" dirty="0">
                <a:solidFill>
                  <a:schemeClr val="bg1"/>
                </a:solidFill>
              </a:rPr>
              <a:t> de </a:t>
            </a:r>
            <a:r>
              <a:rPr lang="en-US" sz="2400" i="1" dirty="0" err="1">
                <a:solidFill>
                  <a:schemeClr val="bg1"/>
                </a:solidFill>
              </a:rPr>
              <a:t>tal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manera</a:t>
            </a:r>
            <a:r>
              <a:rPr lang="en-US" sz="2400" i="1" dirty="0">
                <a:solidFill>
                  <a:schemeClr val="bg1"/>
                </a:solidFill>
              </a:rPr>
              <a:t> que no </a:t>
            </a:r>
            <a:r>
              <a:rPr lang="en-US" sz="2400" i="1" dirty="0" err="1">
                <a:solidFill>
                  <a:schemeClr val="bg1"/>
                </a:solidFill>
              </a:rPr>
              <a:t>puedan</a:t>
            </a:r>
            <a:r>
              <a:rPr lang="en-US" sz="2400" i="1" dirty="0">
                <a:solidFill>
                  <a:schemeClr val="bg1"/>
                </a:solidFill>
              </a:rPr>
              <a:t> y no se </a:t>
            </a:r>
            <a:r>
              <a:rPr lang="en-US" sz="2400" i="1" dirty="0" err="1">
                <a:solidFill>
                  <a:schemeClr val="bg1"/>
                </a:solidFill>
              </a:rPr>
              <a:t>entreguen</a:t>
            </a:r>
            <a:r>
              <a:rPr lang="en-US" sz="2400" i="1" dirty="0">
                <a:solidFill>
                  <a:schemeClr val="bg1"/>
                </a:solidFill>
              </a:rPr>
              <a:t> de </a:t>
            </a:r>
            <a:r>
              <a:rPr lang="en-US" sz="2400" i="1" dirty="0" err="1">
                <a:solidFill>
                  <a:schemeClr val="bg1"/>
                </a:solidFill>
              </a:rPr>
              <a:t>todo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corazón</a:t>
            </a:r>
            <a:r>
              <a:rPr lang="en-US" sz="2400" i="1" dirty="0">
                <a:solidFill>
                  <a:schemeClr val="bg1"/>
                </a:solidFill>
              </a:rPr>
              <a:t> a </a:t>
            </a:r>
            <a:r>
              <a:rPr lang="en-US" sz="2400" i="1" dirty="0" err="1">
                <a:solidFill>
                  <a:schemeClr val="bg1"/>
                </a:solidFill>
              </a:rPr>
              <a:t>su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comandante</a:t>
            </a:r>
            <a:r>
              <a:rPr lang="en-US" sz="2400" i="1" dirty="0">
                <a:solidFill>
                  <a:schemeClr val="bg1"/>
                </a:solidFill>
              </a:rPr>
              <a:t> y </a:t>
            </a:r>
            <a:r>
              <a:rPr lang="en-US" sz="2400" i="1" dirty="0" err="1">
                <a:solidFill>
                  <a:schemeClr val="bg1"/>
                </a:solidFill>
              </a:rPr>
              <a:t>sus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órdenes</a:t>
            </a:r>
            <a:r>
              <a:rPr lang="en-US" sz="2400" i="1" dirty="0" smtClean="0">
                <a:solidFill>
                  <a:schemeClr val="bg1"/>
                </a:solidFill>
              </a:rPr>
              <a:t>”.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. Knight)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13A7BDA-EE76-B347-8082-316DC43E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7" y="220021"/>
            <a:ext cx="8577942" cy="425782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baseline="30000" dirty="0" smtClean="0"/>
              <a:t>2:4 </a:t>
            </a:r>
            <a:r>
              <a:rPr lang="es-ES" sz="2800" dirty="0"/>
              <a:t>El soldado en servicio activo no se enreda en los negocios de la vida diaria, a fin de poder agradar al que lo reclutó como </a:t>
            </a:r>
            <a:r>
              <a:rPr lang="es-ES" sz="2800" dirty="0" smtClean="0"/>
              <a:t>soldado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6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11BE8630-5462-0891-86C7-1DF338EC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304271"/>
            <a:ext cx="8788894" cy="619007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“</a:t>
            </a:r>
            <a:r>
              <a:rPr lang="es-ES" sz="2200" i="1" dirty="0" smtClean="0"/>
              <a:t>Son </a:t>
            </a:r>
            <a:r>
              <a:rPr lang="es-ES" sz="2200" i="1" dirty="0"/>
              <a:t>ahogados por </a:t>
            </a:r>
            <a:r>
              <a:rPr lang="es-ES" sz="2200" b="1" i="1" u="sng" dirty="0"/>
              <a:t>las preocupaciones</a:t>
            </a:r>
            <a:r>
              <a:rPr lang="es-ES" sz="2200" i="1" dirty="0"/>
              <a:t>, </a:t>
            </a:r>
            <a:r>
              <a:rPr lang="es-ES" sz="2200" b="1" i="1" u="sng" dirty="0"/>
              <a:t>las riquezas</a:t>
            </a:r>
            <a:r>
              <a:rPr lang="es-ES" sz="2200" b="1" i="1" dirty="0"/>
              <a:t> </a:t>
            </a:r>
            <a:r>
              <a:rPr lang="es-ES" sz="2200" i="1" dirty="0"/>
              <a:t>y </a:t>
            </a:r>
            <a:r>
              <a:rPr lang="es-ES" sz="2200" b="1" i="1" u="sng" dirty="0"/>
              <a:t>los placeres de la vida</a:t>
            </a:r>
            <a:r>
              <a:rPr lang="en-US" sz="2200" i="1" dirty="0" smtClean="0"/>
              <a:t>…”</a:t>
            </a:r>
            <a:r>
              <a:rPr lang="en-US" sz="2200" dirty="0" smtClean="0"/>
              <a:t>(</a:t>
            </a:r>
            <a:r>
              <a:rPr lang="en-US" sz="2200" dirty="0"/>
              <a:t>Lucas 8:14)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72345C98-033C-1D46-E030-2FE2BE59A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3300" y="2046330"/>
            <a:ext cx="3886200" cy="2000026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F9ED94-D8F4-0DD7-EB57-8AC47096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180730"/>
            <a:ext cx="4266275" cy="3630967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080"/>
              </a:spcAft>
              <a:buNone/>
            </a:pPr>
            <a:r>
              <a:rPr lang="en-US" sz="2400" b="1" baseline="30000" dirty="0"/>
              <a:t>1 Cor. </a:t>
            </a:r>
            <a:r>
              <a:rPr lang="en-US" sz="2400" b="1" baseline="30000" dirty="0" smtClean="0"/>
              <a:t>7:33-34 </a:t>
            </a:r>
            <a:r>
              <a:rPr lang="en-US" sz="2400" dirty="0" smtClean="0"/>
              <a:t>“</a:t>
            </a:r>
            <a:r>
              <a:rPr lang="es-ES" sz="2400" dirty="0"/>
              <a:t>Pero el casado se preocupa </a:t>
            </a:r>
            <a:r>
              <a:rPr lang="es-ES" sz="1700" dirty="0" smtClean="0"/>
              <a:t>(tiene cuidado)</a:t>
            </a:r>
            <a:r>
              <a:rPr lang="es-ES" sz="2400" dirty="0" smtClean="0"/>
              <a:t> por </a:t>
            </a:r>
            <a:r>
              <a:rPr lang="es-ES" sz="2400" dirty="0"/>
              <a:t>las cosas del mundo, de cómo agradar a su mujer, </a:t>
            </a:r>
            <a:r>
              <a:rPr lang="es-ES" sz="2400" dirty="0" smtClean="0"/>
              <a:t>y </a:t>
            </a:r>
            <a:r>
              <a:rPr lang="es-ES" sz="2400" dirty="0"/>
              <a:t>sus intereses están divididos.</a:t>
            </a:r>
            <a:r>
              <a:rPr lang="en-US" sz="2400" dirty="0" smtClean="0"/>
              <a:t>…”</a:t>
            </a:r>
            <a:endParaRPr lang="en-US" sz="1800" dirty="0"/>
          </a:p>
          <a:p>
            <a:pPr marL="0" indent="0">
              <a:spcAft>
                <a:spcPts val="1080"/>
              </a:spcAft>
              <a:buNone/>
            </a:pPr>
            <a:r>
              <a:rPr lang="en-US" sz="2400" b="1" baseline="30000" dirty="0"/>
              <a:t>Lucas </a:t>
            </a:r>
            <a:r>
              <a:rPr lang="en-US" sz="2400" b="1" baseline="30000" dirty="0" smtClean="0"/>
              <a:t>12:15 </a:t>
            </a:r>
            <a:r>
              <a:rPr lang="en-US" sz="2400" dirty="0" smtClean="0"/>
              <a:t>“</a:t>
            </a:r>
            <a:r>
              <a:rPr lang="es-ES" sz="2400" dirty="0"/>
              <a:t>Estén atentos y cuídense de toda forma de avaricia</a:t>
            </a:r>
            <a:r>
              <a:rPr lang="en-US" sz="2400" dirty="0" smtClean="0"/>
              <a:t>…”</a:t>
            </a:r>
            <a:endParaRPr lang="en-US" sz="2400" dirty="0"/>
          </a:p>
          <a:p>
            <a:pPr marL="0" indent="0">
              <a:spcAft>
                <a:spcPts val="1080"/>
              </a:spcAft>
              <a:buNone/>
            </a:pPr>
            <a:r>
              <a:rPr lang="en-US" sz="2400" b="1" baseline="30000" dirty="0"/>
              <a:t>Marcos </a:t>
            </a:r>
            <a:r>
              <a:rPr lang="en-US" sz="2400" b="1" baseline="30000" dirty="0" smtClean="0"/>
              <a:t>4:19 </a:t>
            </a:r>
            <a:r>
              <a:rPr lang="en-US" sz="2400" dirty="0" smtClean="0"/>
              <a:t>“…</a:t>
            </a:r>
            <a:r>
              <a:rPr lang="es-ES" sz="2400" dirty="0"/>
              <a:t>el engaño de las riquezas, y los deseos de las demás cosas entran y ahogan la palabra</a:t>
            </a:r>
            <a:r>
              <a:rPr lang="en-US" sz="2400" dirty="0" smtClean="0"/>
              <a:t>…”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98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625</Words>
  <Application>Microsoft Office PowerPoint</Application>
  <PresentationFormat>On-screen Show (16:10)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Tema 2023</vt:lpstr>
      <vt:lpstr>PowerPoint Presentation</vt:lpstr>
      <vt:lpstr>PowerPoint Presentation</vt:lpstr>
      <vt:lpstr>“Sufre penalidades conmigo, como buen soldado de Cristo Jesús” (2:3).</vt:lpstr>
      <vt:lpstr>PowerPoint Presentation</vt:lpstr>
      <vt:lpstr>PowerPoint Presentation</vt:lpstr>
      <vt:lpstr>PowerPoint Presentation</vt:lpstr>
      <vt:lpstr>PowerPoint Presentation</vt:lpstr>
      <vt:lpstr>“Son ahogados por las preocupaciones, las riquezas y los placeres de la vida…”(Lucas 8:14)</vt:lpstr>
      <vt:lpstr>Cómo escapar de enredos</vt:lpstr>
      <vt:lpstr>PowerPoint Presentation</vt:lpstr>
      <vt:lpstr>Tema 2023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Esther Eubanks</cp:lastModifiedBy>
  <cp:revision>20</cp:revision>
  <dcterms:created xsi:type="dcterms:W3CDTF">2022-08-19T18:53:01Z</dcterms:created>
  <dcterms:modified xsi:type="dcterms:W3CDTF">2022-12-17T21:34:00Z</dcterms:modified>
</cp:coreProperties>
</file>