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83" r:id="rId3"/>
    <p:sldId id="289" r:id="rId4"/>
    <p:sldId id="290" r:id="rId5"/>
    <p:sldId id="292" r:id="rId6"/>
    <p:sldId id="291" r:id="rId7"/>
    <p:sldId id="293" r:id="rId8"/>
    <p:sldId id="301" r:id="rId9"/>
    <p:sldId id="298" r:id="rId10"/>
    <p:sldId id="300" r:id="rId11"/>
    <p:sldId id="305" r:id="rId12"/>
    <p:sldId id="302" r:id="rId13"/>
    <p:sldId id="304" r:id="rId14"/>
    <p:sldId id="303"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787"/>
    <a:srgbClr val="4FBFBC"/>
    <a:srgbClr val="48AAA5"/>
    <a:srgbClr val="44D1C0"/>
    <a:srgbClr val="3ED0D1"/>
    <a:srgbClr val="8BC8C1"/>
    <a:srgbClr val="AFD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2"/>
    <p:restoredTop sz="64372"/>
  </p:normalViewPr>
  <p:slideViewPr>
    <p:cSldViewPr snapToGrid="0" snapToObjects="1">
      <p:cViewPr>
        <p:scale>
          <a:sx n="75" d="100"/>
          <a:sy n="75" d="100"/>
        </p:scale>
        <p:origin x="195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98E5A-B846-9246-BE7B-C93EF96A88B4}" type="datetimeFigureOut">
              <a:rPr lang="en-US" smtClean="0"/>
              <a:t>2/1/23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1CE8B-3C5A-9549-8F3A-7B23E552130E}" type="slidenum">
              <a:rPr lang="en-US" smtClean="0"/>
              <a:t>‹#›</a:t>
            </a:fld>
            <a:endParaRPr lang="en-US"/>
          </a:p>
        </p:txBody>
      </p:sp>
    </p:spTree>
    <p:extLst>
      <p:ext uri="{BB962C8B-B14F-4D97-AF65-F5344CB8AC3E}">
        <p14:creationId xmlns:p14="http://schemas.microsoft.com/office/powerpoint/2010/main" val="216236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has set us up to see the problem clearly… The Colossians were being bombarded with empty philosophies…</a:t>
            </a:r>
          </a:p>
          <a:p>
            <a:endParaRPr lang="en-US" dirty="0"/>
          </a:p>
          <a:p>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1</a:t>
            </a:fld>
            <a:endParaRPr lang="en-US"/>
          </a:p>
        </p:txBody>
      </p:sp>
    </p:spTree>
    <p:extLst>
      <p:ext uri="{BB962C8B-B14F-4D97-AF65-F5344CB8AC3E}">
        <p14:creationId xmlns:p14="http://schemas.microsoft.com/office/powerpoint/2010/main" val="78120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1:24, 4:18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been on the front lines, suffering and praying for you, because I’m doing everything in my power (by God’s power) to make it possible for you to fully know God’s message.</a:t>
            </a:r>
          </a:p>
          <a:p>
            <a:endParaRPr lang="en-US" dirty="0"/>
          </a:p>
          <a:p>
            <a:r>
              <a:rPr lang="en-US" dirty="0"/>
              <a:t>He’s in prison, but He’s grateful for God’s blessings.</a:t>
            </a:r>
          </a:p>
          <a:p>
            <a:r>
              <a:rPr lang="en-US" dirty="0"/>
              <a:t>He’s in prison, but He’s serving others in the ways that he can. Writing to those he’s never even met.</a:t>
            </a:r>
          </a:p>
          <a:p>
            <a:r>
              <a:rPr lang="en-US" dirty="0"/>
              <a:t>He’s in prison, but His mind is set on things above.</a:t>
            </a:r>
          </a:p>
          <a:p>
            <a:endParaRPr lang="en-US" dirty="0"/>
          </a:p>
          <a:p>
            <a:endParaRPr lang="en-US" dirty="0"/>
          </a:p>
          <a:p>
            <a:endParaRPr lang="en-US" dirty="0"/>
          </a:p>
          <a:p>
            <a:endParaRPr lang="en-US" dirty="0"/>
          </a:p>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p:txBody>
      </p:sp>
      <p:sp>
        <p:nvSpPr>
          <p:cNvPr id="4" name="Slide Number Placeholder 3"/>
          <p:cNvSpPr>
            <a:spLocks noGrp="1"/>
          </p:cNvSpPr>
          <p:nvPr>
            <p:ph type="sldNum" sz="quarter" idx="5"/>
          </p:nvPr>
        </p:nvSpPr>
        <p:spPr/>
        <p:txBody>
          <a:bodyPr/>
          <a:lstStyle/>
          <a:p>
            <a:fld id="{4571CE8B-3C5A-9549-8F3A-7B23E552130E}" type="slidenum">
              <a:rPr lang="en-US" smtClean="0"/>
              <a:t>10</a:t>
            </a:fld>
            <a:endParaRPr lang="en-US"/>
          </a:p>
        </p:txBody>
      </p:sp>
    </p:spTree>
    <p:extLst>
      <p:ext uri="{BB962C8B-B14F-4D97-AF65-F5344CB8AC3E}">
        <p14:creationId xmlns:p14="http://schemas.microsoft.com/office/powerpoint/2010/main" val="309016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MUST… Look with Eyes of Faith At What Truly Lies Ahead.  Don’t let the thoughts and ideas of this world crowd out the GLORY of what is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11</a:t>
            </a:fld>
            <a:endParaRPr lang="en-US"/>
          </a:p>
        </p:txBody>
      </p:sp>
    </p:spTree>
    <p:extLst>
      <p:ext uri="{BB962C8B-B14F-4D97-AF65-F5344CB8AC3E}">
        <p14:creationId xmlns:p14="http://schemas.microsoft.com/office/powerpoint/2010/main" val="383438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set our minds on things above when there is so much happening all around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not aiming to just casually think about these ideas every few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being commanded to LOCK – IN on this mindset.  Like when you get a new phone – you set up all your apps and settings just the way you want.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am SET to know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Like Locking in our Destination for GPS – we are </a:t>
            </a:r>
            <a:r>
              <a:rPr lang="en-US" dirty="0" err="1"/>
              <a:t>enroute</a:t>
            </a:r>
            <a:r>
              <a:rPr lang="en-US" dirty="0"/>
              <a:t> and are not changing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going to Know Him, Love Him, Worship Him, Trust Him &amp; Obey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Point:  The very fact that Paul commands this action is evidence that it can be done, but it needs to be done intentionally!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general since… this is the term for “be wise”  (Homer).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 Actions –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intentionally addresses their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a whole new FIELD OF STUDY to master.  I want to really know what HE SAYS about this new path. I want to know what HE SAYS about how to respond when someone mistreats me. I want to know what HE DESIRES from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Thinking with Maturity (1 Cor. 13:11)</a:t>
            </a:r>
          </a:p>
          <a:p>
            <a:r>
              <a:rPr lang="en-US" dirty="0"/>
              <a:t>Thinking with Humility ( Rom 12:3)</a:t>
            </a:r>
          </a:p>
          <a:p>
            <a:r>
              <a:rPr lang="en-US" dirty="0"/>
              <a:t>Thinking to Determine Our Conviction (Acts 28:22, Phil. 3:15)</a:t>
            </a:r>
          </a:p>
          <a:p>
            <a:r>
              <a:rPr lang="en-US" dirty="0"/>
              <a:t>Thinking in Agreement ( Phil. 2:2, 4:2)</a:t>
            </a:r>
          </a:p>
          <a:p>
            <a:r>
              <a:rPr lang="en-US" dirty="0"/>
              <a:t>Thinking to Direct Our Mind To A Subject</a:t>
            </a:r>
            <a:br>
              <a:rPr lang="en-US" dirty="0"/>
            </a:br>
            <a:r>
              <a:rPr lang="en-US" dirty="0"/>
              <a:t>(Rom 8:5-6, Philippians 2:5, Colossians 3:2)</a:t>
            </a:r>
          </a:p>
          <a:p>
            <a:r>
              <a:rPr lang="en-US" dirty="0"/>
              <a:t>Thinking with Care For One (Phil. 4:10)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would the Colossians do this? They Would Have Their Shield Up &amp; Mind Rooted In Truth (To Resist False Teachings.)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MEDITATE: 3:16 – songs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OLD ME vs. NEW ME… How can this choice advance God’s kingdom?</a:t>
            </a:r>
          </a:p>
          <a:p>
            <a:r>
              <a:rPr lang="en-US" dirty="0"/>
              <a:t>What perspective and attitude would Christ bring to this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a fleshly desire or spiritual desire?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does your family imagine</a:t>
            </a:r>
            <a:br>
              <a:rPr lang="en-US" dirty="0"/>
            </a:br>
            <a:r>
              <a:rPr lang="en-US" dirty="0"/>
              <a:t>as the difference you will make</a:t>
            </a:r>
            <a:br>
              <a:rPr lang="en-US" dirty="0"/>
            </a:br>
            <a:r>
              <a:rPr lang="en-US" dirty="0"/>
              <a:t>with your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Teens: Set your mind on things above.  Don’t dream about the ultimate video game home theatre… Dream about one of your school friends being baptized.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dream of a day when there is less religious division – because we set aside our opinions and submit to the words of Scripture.</a:t>
            </a:r>
          </a:p>
          <a:p>
            <a:r>
              <a:rPr lang="en-US" dirty="0"/>
              <a:t>We dream of helping these teens avoid the pain of mistakes from our past.</a:t>
            </a:r>
          </a:p>
          <a:p>
            <a:r>
              <a:rPr lang="en-US" dirty="0"/>
              <a:t>We dream of supporting men to travel to places near and far where they don’t know about Jesus.</a:t>
            </a:r>
          </a:p>
          <a:p>
            <a:pPr lvl="1"/>
            <a:r>
              <a:rPr lang="en-US" dirty="0"/>
              <a:t>The entire world needs evangelism in EVERY generation.</a:t>
            </a:r>
          </a:p>
          <a:p>
            <a:r>
              <a:rPr lang="en-US" dirty="0"/>
              <a:t>I dream of being a husband who loves my wife with the selflessness and compassion of JESUS!</a:t>
            </a:r>
          </a:p>
          <a:p>
            <a:r>
              <a:rPr lang="en-US" dirty="0"/>
              <a:t>I dream of teaching my children with the patience and wisdom that God has exercised toward me!</a:t>
            </a:r>
          </a:p>
          <a:p>
            <a:r>
              <a:rPr lang="en-US" dirty="0"/>
              <a:t>I dream of doing my job with the gusto, the passion, the quality that surprises others…</a:t>
            </a:r>
          </a:p>
          <a:p>
            <a:r>
              <a:rPr lang="en-US" dirty="0"/>
              <a:t>I dream of knowing more and more of God’s insights about Himself, and His purposes…than just knowing more about my hobbies. </a:t>
            </a:r>
          </a:p>
          <a:p>
            <a:r>
              <a:rPr lang="en-US" dirty="0"/>
              <a:t>I dream of spending forever with people from all time and places who put their faith in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12</a:t>
            </a:fld>
            <a:endParaRPr lang="en-US"/>
          </a:p>
        </p:txBody>
      </p:sp>
    </p:spTree>
    <p:extLst>
      <p:ext uri="{BB962C8B-B14F-4D97-AF65-F5344CB8AC3E}">
        <p14:creationId xmlns:p14="http://schemas.microsoft.com/office/powerpoint/2010/main" val="352926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Christians, we have a new…</a:t>
            </a:r>
          </a:p>
          <a:p>
            <a:endParaRPr lang="en-US" dirty="0"/>
          </a:p>
          <a:p>
            <a:r>
              <a:rPr lang="en-US" dirty="0"/>
              <a:t>Let’s live this week, and all the weeks ahead – with the NEW MINSET of JESUS.  Excited about and pursuing the things above, not the temporary things here that are passing away.</a:t>
            </a:r>
          </a:p>
        </p:txBody>
      </p:sp>
      <p:sp>
        <p:nvSpPr>
          <p:cNvPr id="4" name="Slide Number Placeholder 3"/>
          <p:cNvSpPr>
            <a:spLocks noGrp="1"/>
          </p:cNvSpPr>
          <p:nvPr>
            <p:ph type="sldNum" sz="quarter" idx="5"/>
          </p:nvPr>
        </p:nvSpPr>
        <p:spPr/>
        <p:txBody>
          <a:bodyPr/>
          <a:lstStyle/>
          <a:p>
            <a:fld id="{4571CE8B-3C5A-9549-8F3A-7B23E552130E}" type="slidenum">
              <a:rPr lang="en-US" smtClean="0"/>
              <a:t>13</a:t>
            </a:fld>
            <a:endParaRPr lang="en-US"/>
          </a:p>
        </p:txBody>
      </p:sp>
    </p:spTree>
    <p:extLst>
      <p:ext uri="{BB962C8B-B14F-4D97-AF65-F5344CB8AC3E}">
        <p14:creationId xmlns:p14="http://schemas.microsoft.com/office/powerpoint/2010/main" val="252491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tonight’s lesson has helped you RE-CONNECT with that HEAVEN-CENTERED mindset of Christ and of Paul.</a:t>
            </a:r>
          </a:p>
          <a:p>
            <a:endParaRPr lang="en-US" dirty="0"/>
          </a:p>
          <a:p>
            <a:r>
              <a:rPr lang="en-US" dirty="0"/>
              <a:t>If you want this new Life, and new King and new home to be yours – then don’t wait.  Come and be baptized into Christ Jesus for the forgiveness of your sins.</a:t>
            </a:r>
          </a:p>
        </p:txBody>
      </p:sp>
      <p:sp>
        <p:nvSpPr>
          <p:cNvPr id="4" name="Slide Number Placeholder 3"/>
          <p:cNvSpPr>
            <a:spLocks noGrp="1"/>
          </p:cNvSpPr>
          <p:nvPr>
            <p:ph type="sldNum" sz="quarter" idx="5"/>
          </p:nvPr>
        </p:nvSpPr>
        <p:spPr/>
        <p:txBody>
          <a:bodyPr/>
          <a:lstStyle/>
          <a:p>
            <a:fld id="{4571CE8B-3C5A-9549-8F3A-7B23E552130E}" type="slidenum">
              <a:rPr lang="en-US" smtClean="0"/>
              <a:t>14</a:t>
            </a:fld>
            <a:endParaRPr lang="en-US"/>
          </a:p>
        </p:txBody>
      </p:sp>
    </p:spTree>
    <p:extLst>
      <p:ext uri="{BB962C8B-B14F-4D97-AF65-F5344CB8AC3E}">
        <p14:creationId xmlns:p14="http://schemas.microsoft.com/office/powerpoint/2010/main" val="288181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LIFE:  </a:t>
            </a:r>
            <a:r>
              <a:rPr lang="en-US" sz="1200" b="0" i="1" kern="1200" dirty="0">
                <a:solidFill>
                  <a:schemeClr val="tx1"/>
                </a:solidFill>
                <a:effectLst/>
                <a:latin typeface="+mn-lt"/>
                <a:ea typeface="+mn-ea"/>
                <a:cs typeface="+mn-cs"/>
              </a:rPr>
              <a:t>Greek,</a:t>
            </a:r>
            <a:r>
              <a:rPr lang="en-US" sz="1200" b="0" i="0" kern="1200" dirty="0">
                <a:solidFill>
                  <a:schemeClr val="tx1"/>
                </a:solidFill>
                <a:effectLst/>
                <a:latin typeface="+mn-lt"/>
                <a:ea typeface="+mn-ea"/>
                <a:cs typeface="+mn-cs"/>
              </a:rPr>
              <a:t> aorist tense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AORIST tense </a:t>
            </a:r>
            <a:r>
              <a:rPr lang="en-US" sz="1200" b="1" i="0" kern="1200" dirty="0">
                <a:solidFill>
                  <a:schemeClr val="tx1"/>
                </a:solidFill>
                <a:effectLst/>
                <a:latin typeface="+mn-lt"/>
                <a:ea typeface="+mn-ea"/>
                <a:cs typeface="+mn-cs"/>
              </a:rPr>
              <a:t>always conveys a single, discreet action</a:t>
            </a:r>
            <a:r>
              <a:rPr lang="en-US" sz="1200" b="0" i="0" kern="1200" dirty="0">
                <a:solidFill>
                  <a:schemeClr val="tx1"/>
                </a:solidFill>
                <a:effectLst/>
                <a:latin typeface="+mn-lt"/>
                <a:ea typeface="+mn-ea"/>
                <a:cs typeface="+mn-cs"/>
              </a:rPr>
              <a:t> (i.e. simple aspect). This is the most common tense for referring to action in the past. The IMPERFECT tense always conveys past activity that was more than a single action in some way (i.e. ongoing aspect).</a:t>
            </a:r>
          </a:p>
          <a:p>
            <a:endParaRPr lang="en-US" sz="1200" b="0" i="0" kern="1200" dirty="0">
              <a:solidFill>
                <a:schemeClr val="tx1"/>
              </a:solidFill>
              <a:effectLst/>
              <a:latin typeface="+mn-lt"/>
              <a:ea typeface="+mn-ea"/>
              <a:cs typeface="+mn-cs"/>
            </a:endParaRPr>
          </a:p>
          <a:p>
            <a:r>
              <a:rPr lang="en-US" dirty="0"/>
              <a:t>Point: We have been </a:t>
            </a:r>
            <a:r>
              <a:rPr lang="en-US" i="1" u="sng" dirty="0"/>
              <a:t>definitively</a:t>
            </a:r>
            <a:r>
              <a:rPr lang="en-US" dirty="0"/>
              <a:t> raised up.  Therefore “keep seeking…”. When we became a Christian, we decided to seek things above, not just treasures here.</a:t>
            </a:r>
          </a:p>
          <a:p>
            <a:r>
              <a:rPr lang="en-US" dirty="0"/>
              <a:t>Keep on this journey; don’t let anyone lure you away from it. Remember the transformation you’ve undergone. You have died.  When we lived in the world, we were concerned about all of those practices, but we are different people now.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KING… A king who rules out of total love and goodness.  A King who defeated demons and the devil, who healed sickness and sadness.  A King who conquered over criticism, rejection, and death.  A king who endured my punishment so that I could join HIS family!  What a KING!!!   He has brought us into a NEW COVENANT. Not like the old, but a covenant of the heart.</a:t>
            </a:r>
          </a:p>
          <a:p>
            <a:endParaRPr lang="en-US" dirty="0"/>
          </a:p>
          <a:p>
            <a:endParaRPr lang="en-US" dirty="0"/>
          </a:p>
          <a:p>
            <a:r>
              <a:rPr lang="en-US" dirty="0"/>
              <a:t>NEW HOME… A place prepared for us by Jesus.  A place prepared where in a resurrected body we can enjoy ETERNAL LIFE with God.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look up and be in awe of God’s glory, of Christ’s pre-eminence, of this new fresh start we have been given – and start to dream about a life that is overflowing with praise to HIM.</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a:p>
            <a:endParaRPr lang="en-US" dirty="0"/>
          </a:p>
          <a:p>
            <a:endParaRPr lang="en-US" dirty="0"/>
          </a:p>
          <a:p>
            <a:r>
              <a:rPr lang="en-US" dirty="0"/>
              <a:t>Ch 1: Our Lives Are Devoted To The Greatest King To Ever Exist.</a:t>
            </a:r>
          </a:p>
          <a:p>
            <a:r>
              <a:rPr lang="en-US" dirty="0"/>
              <a:t>Ch 2: Our Lives Are Guided By The Highest Wisdom The World Will Ever Know. </a:t>
            </a:r>
          </a:p>
          <a:p>
            <a:r>
              <a:rPr lang="en-US" dirty="0"/>
              <a:t>Ch 3: Our Hearts Are Transformed By The Deepest Love We Can Possibly Receive.</a:t>
            </a:r>
          </a:p>
          <a:p>
            <a:r>
              <a:rPr lang="en-US" dirty="0"/>
              <a:t>Ch 4: Our Concerns Are Elevated To The Spiritual Consequences Over The Physical.</a:t>
            </a:r>
          </a:p>
          <a:p>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2</a:t>
            </a:fld>
            <a:endParaRPr lang="en-US"/>
          </a:p>
        </p:txBody>
      </p:sp>
    </p:spTree>
    <p:extLst>
      <p:ext uri="{BB962C8B-B14F-4D97-AF65-F5344CB8AC3E}">
        <p14:creationId xmlns:p14="http://schemas.microsoft.com/office/powerpoint/2010/main" val="91661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help us consider just how ENORMOUS this new life is by imagining…</a:t>
            </a:r>
          </a:p>
          <a:p>
            <a:endParaRPr lang="en-US" dirty="0"/>
          </a:p>
          <a:p>
            <a:r>
              <a:rPr lang="en-US" dirty="0"/>
              <a:t>If we were moving to Australia in 6 weeks, our minds would be LOCKED IN on this upcoming reality.</a:t>
            </a:r>
          </a:p>
          <a:p>
            <a:endParaRPr lang="en-US" dirty="0"/>
          </a:p>
          <a:p>
            <a:r>
              <a:rPr lang="en-US" dirty="0"/>
              <a:t>We’d want to learn everything we could about our new home and the new government we’d be living under.</a:t>
            </a:r>
          </a:p>
          <a:p>
            <a:endParaRPr lang="en-US" dirty="0"/>
          </a:p>
          <a:p>
            <a:endParaRPr lang="en-US" dirty="0"/>
          </a:p>
          <a:p>
            <a:r>
              <a:rPr lang="en-US" dirty="0"/>
              <a:t>I have a brand new life!  If you moved to Australia, you’d be all about that house, and that food, and those relationships… You’d be building a new life based on your new position.  </a:t>
            </a:r>
          </a:p>
          <a:p>
            <a:endParaRPr lang="en-US" dirty="0"/>
          </a:p>
          <a:p>
            <a:r>
              <a:rPr lang="en-US" dirty="0"/>
              <a:t>Likewise: Paul is telling us. We have a whole new life to build.  The pursuits and aims of the world don’t even make sense any more.  The pursuits and aims of pagan religions have no pull, no sway, for us. We can see them as totally irrelevant.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were moving out of state, and our best friend had purchased a beautiful home for us, our family was already there to get settled in, the moving truck had already taken our furniture…and we were just finishing a few jobs and handling the last few boxes.  Our mind would be set on that new home.</a:t>
            </a:r>
          </a:p>
          <a:p>
            <a:endParaRPr lang="en-US" dirty="0"/>
          </a:p>
          <a:p>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3</a:t>
            </a:fld>
            <a:endParaRPr lang="en-US"/>
          </a:p>
        </p:txBody>
      </p:sp>
    </p:spTree>
    <p:extLst>
      <p:ext uri="{BB962C8B-B14F-4D97-AF65-F5344CB8AC3E}">
        <p14:creationId xmlns:p14="http://schemas.microsoft.com/office/powerpoint/2010/main" val="426254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fld id="{4571CE8B-3C5A-9549-8F3A-7B23E552130E}" type="slidenum">
              <a:rPr lang="en-US" smtClean="0"/>
              <a:t>4</a:t>
            </a:fld>
            <a:endParaRPr lang="en-US"/>
          </a:p>
        </p:txBody>
      </p:sp>
    </p:spTree>
    <p:extLst>
      <p:ext uri="{BB962C8B-B14F-4D97-AF65-F5344CB8AC3E}">
        <p14:creationId xmlns:p14="http://schemas.microsoft.com/office/powerpoint/2010/main" val="671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our minds became more and more consumed with our new home, our curiosity would grow for what unexpected adventures await us…</a:t>
            </a:r>
          </a:p>
          <a:p>
            <a:endParaRPr lang="en-US" dirty="0"/>
          </a:p>
          <a:p>
            <a:r>
              <a:rPr lang="en-US" dirty="0"/>
              <a:t>New parts of creation we haven’t really experienced…</a:t>
            </a:r>
          </a:p>
        </p:txBody>
      </p:sp>
      <p:sp>
        <p:nvSpPr>
          <p:cNvPr id="4" name="Slide Number Placeholder 3"/>
          <p:cNvSpPr>
            <a:spLocks noGrp="1"/>
          </p:cNvSpPr>
          <p:nvPr>
            <p:ph type="sldNum" sz="quarter" idx="5"/>
          </p:nvPr>
        </p:nvSpPr>
        <p:spPr/>
        <p:txBody>
          <a:bodyPr/>
          <a:lstStyle/>
          <a:p>
            <a:fld id="{4571CE8B-3C5A-9549-8F3A-7B23E552130E}" type="slidenum">
              <a:rPr lang="en-US" smtClean="0"/>
              <a:t>5</a:t>
            </a:fld>
            <a:endParaRPr lang="en-US"/>
          </a:p>
        </p:txBody>
      </p:sp>
    </p:spTree>
    <p:extLst>
      <p:ext uri="{BB962C8B-B14F-4D97-AF65-F5344CB8AC3E}">
        <p14:creationId xmlns:p14="http://schemas.microsoft.com/office/powerpoint/2010/main" val="246679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 just what activities we might experience in this new place…but all the people who are there.</a:t>
            </a:r>
          </a:p>
          <a:p>
            <a:endParaRPr lang="en-US" dirty="0"/>
          </a:p>
          <a:p>
            <a:r>
              <a:rPr lang="en-US" dirty="0"/>
              <a:t>We think fondly of finally seeing Jesus face to face.  Of being in the glory of God.</a:t>
            </a:r>
          </a:p>
          <a:p>
            <a:endParaRPr lang="en-US" dirty="0"/>
          </a:p>
          <a:p>
            <a:r>
              <a:rPr lang="en-US" dirty="0"/>
              <a:t>We think of the reunion with our friends or family who have gone to be with the Lord.</a:t>
            </a:r>
          </a:p>
          <a:p>
            <a:endParaRPr lang="en-US" dirty="0"/>
          </a:p>
          <a:p>
            <a:r>
              <a:rPr lang="en-US" dirty="0"/>
              <a:t>We think of the Great Cloud of Witnesses – heroes of faith – women and men who have run their race…</a:t>
            </a:r>
          </a:p>
          <a:p>
            <a:endParaRPr lang="en-US" dirty="0"/>
          </a:p>
          <a:p>
            <a:r>
              <a:rPr lang="en-US" dirty="0"/>
              <a:t>So we get ready. We prepare.</a:t>
            </a:r>
          </a:p>
        </p:txBody>
      </p:sp>
      <p:sp>
        <p:nvSpPr>
          <p:cNvPr id="4" name="Slide Number Placeholder 3"/>
          <p:cNvSpPr>
            <a:spLocks noGrp="1"/>
          </p:cNvSpPr>
          <p:nvPr>
            <p:ph type="sldNum" sz="quarter" idx="5"/>
          </p:nvPr>
        </p:nvSpPr>
        <p:spPr/>
        <p:txBody>
          <a:bodyPr/>
          <a:lstStyle/>
          <a:p>
            <a:fld id="{4571CE8B-3C5A-9549-8F3A-7B23E552130E}" type="slidenum">
              <a:rPr lang="en-US" smtClean="0"/>
              <a:t>6</a:t>
            </a:fld>
            <a:endParaRPr lang="en-US"/>
          </a:p>
        </p:txBody>
      </p:sp>
    </p:spTree>
    <p:extLst>
      <p:ext uri="{BB962C8B-B14F-4D97-AF65-F5344CB8AC3E}">
        <p14:creationId xmlns:p14="http://schemas.microsoft.com/office/powerpoint/2010/main" val="239557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you to see tonight, that Paul isn’t asking us to IGNORE what’s happening around us.</a:t>
            </a:r>
          </a:p>
          <a:p>
            <a:r>
              <a:rPr lang="en-US" dirty="0"/>
              <a:t>He’s just asking us to respond to these events, relationships, and concerns in LIGHT of the NEW LIFE we have in CHRIST.</a:t>
            </a:r>
          </a:p>
          <a:p>
            <a:endParaRPr lang="en-US" dirty="0"/>
          </a:p>
          <a:p>
            <a:endParaRPr lang="en-US" dirty="0"/>
          </a:p>
          <a:p>
            <a:r>
              <a:rPr lang="en-US" dirty="0"/>
              <a:t>In Christ – I am going to respond with concern for your soul, not just your conditions.</a:t>
            </a:r>
          </a:p>
          <a:p>
            <a:endParaRPr lang="en-US" dirty="0"/>
          </a:p>
          <a:p>
            <a:r>
              <a:rPr lang="en-US" dirty="0"/>
              <a:t>In Christ – I am going to respond according to what is LOVING, not just what is legal.</a:t>
            </a:r>
          </a:p>
          <a:p>
            <a:endParaRPr lang="en-US" dirty="0"/>
          </a:p>
          <a:p>
            <a:r>
              <a:rPr lang="en-US" dirty="0"/>
              <a:t>In Christ – I am going to respond by talking to GOD, not just talking behind your back.</a:t>
            </a:r>
          </a:p>
          <a:p>
            <a:endParaRPr lang="en-US" dirty="0"/>
          </a:p>
          <a:p>
            <a:r>
              <a:rPr lang="en-US" dirty="0"/>
              <a:t>In Christ – I can see how much we have in COMMON, not the things the world says make us different.</a:t>
            </a:r>
          </a:p>
          <a:p>
            <a:endParaRPr lang="en-US" dirty="0"/>
          </a:p>
          <a:p>
            <a:r>
              <a:rPr lang="en-US" dirty="0"/>
              <a:t>In Christ – I am not concerned with what appears religious, but with a heart that loves like Jesus loved.</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15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makes this VIVIDLY CLEAR in the parable of the Bigger Barns in Luke 12:16-21…. Here is a man full of worldly thinking!  His mind is set only on what he can see, and what he can use for his own purposes.</a:t>
            </a:r>
          </a:p>
          <a:p>
            <a:endParaRPr lang="en-US" dirty="0"/>
          </a:p>
          <a:p>
            <a:r>
              <a:rPr lang="en-US" dirty="0"/>
              <a:t>Like Jesus, Colossians is helping us to GET OUT of that empty way of thinking….</a:t>
            </a:r>
          </a:p>
          <a:p>
            <a:endParaRPr lang="en-US" dirty="0"/>
          </a:p>
          <a:p>
            <a:r>
              <a:rPr lang="en-US" dirty="0"/>
              <a:t>FLESH vs. SPIRIT… (1:21 “hostile in mind” and 3:18 “fleshly mind”)</a:t>
            </a:r>
          </a:p>
          <a:p>
            <a:pPr marL="171450" indent="-171450">
              <a:buFontTx/>
              <a:buChar char="-"/>
            </a:pPr>
            <a:r>
              <a:rPr lang="en-US" dirty="0"/>
              <a:t>Physical Appetites vs. Spiritual Appetites.  We want to satisfy the hunger of our souls.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Instead of the pursuit of happiness, we are in pursuit of holiness.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Instead of wanting people to serve us, we are looking for ways to serve others.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a:p>
            <a:pPr marL="171450" indent="-171450">
              <a:buFontTx/>
              <a:buChar char="-"/>
            </a:pPr>
            <a:endParaRPr lang="en-US" dirty="0"/>
          </a:p>
          <a:p>
            <a:pPr marL="0" indent="0">
              <a:buFontTx/>
              <a:buNone/>
            </a:pPr>
            <a:r>
              <a:rPr lang="en-US" dirty="0"/>
              <a:t>TEMPORARY vs. ETERNAL:  Treasure of the world vs. Treasure in Heaven.</a:t>
            </a:r>
          </a:p>
          <a:p>
            <a:r>
              <a:rPr lang="en-US" dirty="0"/>
              <a:t>-  Instead of working to become wealthy, we are working to become generous.</a:t>
            </a:r>
          </a:p>
          <a:p>
            <a:endParaRPr lang="en-US" dirty="0"/>
          </a:p>
          <a:p>
            <a:r>
              <a:rPr lang="en-US" dirty="0"/>
              <a:t>APPEARANCE vs. REALITY:</a:t>
            </a:r>
          </a:p>
          <a:p>
            <a:pPr marL="171450" indent="-171450">
              <a:buFontTx/>
              <a:buChar char="-"/>
            </a:pPr>
            <a:r>
              <a:rPr lang="en-US" dirty="0"/>
              <a:t>Instead of judging things or people based on their appearance, we are concerned with the heart. (3:11)</a:t>
            </a:r>
          </a:p>
          <a:p>
            <a:pPr marL="171450" indent="-171450">
              <a:buFontTx/>
              <a:buChar char="-"/>
            </a:pPr>
            <a:endParaRPr lang="en-US" dirty="0"/>
          </a:p>
          <a:p>
            <a:pPr marL="171450" indent="-171450">
              <a:buFontTx/>
              <a:buChar char="-"/>
            </a:pPr>
            <a:endParaRPr lang="en-US" dirty="0"/>
          </a:p>
          <a:p>
            <a:pPr marL="0" indent="0">
              <a:buFontTx/>
              <a:buNone/>
            </a:pPr>
            <a:r>
              <a:rPr lang="en-US" dirty="0"/>
              <a:t>These 3 SHIFTS in perspective are really well captured in Bill Hall’s little book “Two Men.”</a:t>
            </a:r>
          </a:p>
          <a:p>
            <a:endParaRPr lang="en-US" dirty="0"/>
          </a:p>
          <a:p>
            <a:endParaRPr lang="en-US" dirty="0"/>
          </a:p>
          <a:p>
            <a:r>
              <a:rPr lang="en-US" dirty="0"/>
              <a:t> * * This is clear in 2:23… we aren’t interested in things that just “appear” religious. We want an actual walk with God!</a:t>
            </a:r>
          </a:p>
          <a:p>
            <a:r>
              <a:rPr lang="en-US" dirty="0"/>
              <a:t> * * 1:10-12, the very thing Paul wants for them is to walk worthy, knowing the truth and doing good.</a:t>
            </a:r>
          </a:p>
          <a:p>
            <a:endParaRPr lang="en-US" dirty="0"/>
          </a:p>
          <a:p>
            <a:r>
              <a:rPr lang="en-US" dirty="0"/>
              <a:t>&gt; We Count What We Can’t See… If you ask me to count my blessings, that’s different because I’m a Christian.  I ”count” my salvation. I ”count” God’s patience. I “count” God’s promises.  I “count” the Holy Spirit.  I “count” my church family.  I count many things that worldly people can’t count at all.</a:t>
            </a:r>
          </a:p>
          <a:p>
            <a:endParaRPr lang="en-US" dirty="0"/>
          </a:p>
          <a:p>
            <a:endParaRPr lang="en-US" dirty="0"/>
          </a:p>
          <a:p>
            <a:endParaRPr lang="en-US" dirty="0"/>
          </a:p>
          <a:p>
            <a:endParaRPr lang="en-US" dirty="0"/>
          </a:p>
          <a:p>
            <a:r>
              <a:rPr lang="en-US" dirty="0"/>
              <a:t>– we are laying up treasure in heaven.</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9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love to get even more specific on this point, but we will save that for lesson 4 when we do a deep dive into chapter 3 and 4.</a:t>
            </a:r>
          </a:p>
          <a:p>
            <a:endParaRPr lang="en-US" dirty="0"/>
          </a:p>
          <a:p>
            <a:r>
              <a:rPr lang="en-US" dirty="0"/>
              <a:t>But there are some big picture points, I should include tonight…. </a:t>
            </a:r>
          </a:p>
          <a:p>
            <a:r>
              <a:rPr lang="en-US" dirty="0"/>
              <a:t>Setting our minds on things above is NOT quitting our job and moving to a remote island while we wait for Jesus to return.  </a:t>
            </a:r>
          </a:p>
          <a:p>
            <a:r>
              <a:rPr lang="en-US" dirty="0"/>
              <a:t>Setting our minds on things above is APPROACHING our DAILY relationships and responsibilities in a way that pleases and honors God.</a:t>
            </a:r>
          </a:p>
          <a:p>
            <a:endParaRPr lang="en-US" dirty="0"/>
          </a:p>
          <a:p>
            <a:endParaRPr lang="en-US" dirty="0"/>
          </a:p>
          <a:p>
            <a:r>
              <a:rPr lang="en-US" dirty="0"/>
              <a:t>I want you to see tonight, that Paul isn’t asking us to IGNORE what’s happening around us.</a:t>
            </a:r>
          </a:p>
          <a:p>
            <a:r>
              <a:rPr lang="en-US" dirty="0"/>
              <a:t>He’s just asking us to respond to these events, relationships, and concerns in LIGHT of the NEW LIFE we have in CHRIST.</a:t>
            </a:r>
          </a:p>
          <a:p>
            <a:endParaRPr lang="en-US" dirty="0"/>
          </a:p>
          <a:p>
            <a:endParaRPr lang="en-US" dirty="0"/>
          </a:p>
          <a:p>
            <a:endParaRPr lang="en-US" dirty="0"/>
          </a:p>
          <a:p>
            <a:endParaRPr lang="en-US" dirty="0"/>
          </a:p>
          <a:p>
            <a:r>
              <a:rPr lang="en-US" dirty="0"/>
              <a:t>Our Problems Are Smaller.</a:t>
            </a:r>
          </a:p>
          <a:p>
            <a:endParaRPr lang="en-US" dirty="0"/>
          </a:p>
          <a:p>
            <a:endParaRPr lang="en-US" dirty="0"/>
          </a:p>
          <a:p>
            <a:endParaRPr lang="en-US" dirty="0"/>
          </a:p>
          <a:p>
            <a:endParaRPr lang="en-US" dirty="0"/>
          </a:p>
          <a:p>
            <a:r>
              <a:rPr lang="en-US" dirty="0"/>
              <a:t>In Christ – I am going to respond with concern for your soul, not just your conditions.</a:t>
            </a:r>
          </a:p>
          <a:p>
            <a:endParaRPr lang="en-US" dirty="0"/>
          </a:p>
          <a:p>
            <a:r>
              <a:rPr lang="en-US" dirty="0"/>
              <a:t>In Christ – I am going to respond according to what is LOVING, not just what is legal.</a:t>
            </a:r>
          </a:p>
          <a:p>
            <a:endParaRPr lang="en-US" dirty="0"/>
          </a:p>
          <a:p>
            <a:r>
              <a:rPr lang="en-US" dirty="0"/>
              <a:t>In Christ – I am going to respond by talking to GOD, not just talking behind your back.</a:t>
            </a:r>
          </a:p>
          <a:p>
            <a:endParaRPr lang="en-US" dirty="0"/>
          </a:p>
          <a:p>
            <a:r>
              <a:rPr lang="en-US" dirty="0"/>
              <a:t>In Christ – I can see how much we have in COMMON, not the things the world says make us different.</a:t>
            </a:r>
          </a:p>
          <a:p>
            <a:endParaRPr lang="en-US" dirty="0"/>
          </a:p>
          <a:p>
            <a:r>
              <a:rPr lang="en-US" dirty="0"/>
              <a:t>In Christ – I am not concerned with what appears religious, but with a heart that loves like Jesus loved.</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18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6258364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4094942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0186897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73100929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8AC23-C040-9647-8037-F7D635B280E9}"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11293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8AC23-C040-9647-8037-F7D635B280E9}" type="datetimeFigureOut">
              <a:rPr lang="en-US" smtClean="0"/>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1137184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78AC23-C040-9647-8037-F7D635B280E9}" type="datetimeFigureOut">
              <a:rPr lang="en-US" smtClean="0"/>
              <a:t>1/31/23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4303293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78AC23-C040-9647-8037-F7D635B280E9}" type="datetimeFigureOut">
              <a:rPr lang="en-US" smtClean="0"/>
              <a:t>1/31/23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9138605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AC23-C040-9647-8037-F7D635B280E9}" type="datetimeFigureOut">
              <a:rPr lang="en-US" smtClean="0"/>
              <a:t>1/31/23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89254249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5261230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4285089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378AC23-C040-9647-8037-F7D635B280E9}" type="datetimeFigureOut">
              <a:rPr lang="en-US" smtClean="0"/>
              <a:t>1/31/23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F309B2D-4B0B-4E4B-A7C8-1D4A5A012634}" type="slidenum">
              <a:rPr lang="en-US" smtClean="0"/>
              <a:t>‹#›</a:t>
            </a:fld>
            <a:endParaRPr lang="en-US"/>
          </a:p>
        </p:txBody>
      </p:sp>
    </p:spTree>
    <p:extLst>
      <p:ext uri="{BB962C8B-B14F-4D97-AF65-F5344CB8AC3E}">
        <p14:creationId xmlns:p14="http://schemas.microsoft.com/office/powerpoint/2010/main" val="2161777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5934-C0E7-584A-9B23-A5F176452A11}"/>
              </a:ext>
            </a:extLst>
          </p:cNvPr>
          <p:cNvSpPr>
            <a:spLocks noGrp="1"/>
          </p:cNvSpPr>
          <p:nvPr>
            <p:ph type="ctrTitle"/>
          </p:nvPr>
        </p:nvSpPr>
        <p:spPr/>
        <p:txBody>
          <a:bodyPr/>
          <a:lstStyle/>
          <a:p>
            <a:r>
              <a:rPr lang="en-US" dirty="0"/>
              <a:t>Things Above</a:t>
            </a:r>
          </a:p>
        </p:txBody>
      </p:sp>
      <p:sp>
        <p:nvSpPr>
          <p:cNvPr id="3" name="Subtitle 2">
            <a:extLst>
              <a:ext uri="{FF2B5EF4-FFF2-40B4-BE49-F238E27FC236}">
                <a16:creationId xmlns:a16="http://schemas.microsoft.com/office/drawing/2014/main" id="{B9770A9A-689A-8244-837D-FBD14F5F367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6A8B095-AB8C-6146-B845-9B2C1B65EE68}"/>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18004762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875EEB-22B3-1F4C-9849-1FDD168D42DD}"/>
              </a:ext>
            </a:extLst>
          </p:cNvPr>
          <p:cNvGrpSpPr/>
          <p:nvPr/>
        </p:nvGrpSpPr>
        <p:grpSpPr>
          <a:xfrm>
            <a:off x="2800100" y="743855"/>
            <a:ext cx="4658433" cy="707886"/>
            <a:chOff x="3816096" y="1404255"/>
            <a:chExt cx="4658433" cy="707886"/>
          </a:xfrm>
        </p:grpSpPr>
        <p:sp>
          <p:nvSpPr>
            <p:cNvPr id="5" name="TextBox 4">
              <a:extLst>
                <a:ext uri="{FF2B5EF4-FFF2-40B4-BE49-F238E27FC236}">
                  <a16:creationId xmlns:a16="http://schemas.microsoft.com/office/drawing/2014/main" id="{B54E50A7-1466-6543-B690-F48DDD7F107F}"/>
                </a:ext>
              </a:extLst>
            </p:cNvPr>
            <p:cNvSpPr txBox="1"/>
            <p:nvPr/>
          </p:nvSpPr>
          <p:spPr>
            <a:xfrm>
              <a:off x="4359729" y="1404255"/>
              <a:ext cx="4114800" cy="707886"/>
            </a:xfrm>
            <a:prstGeom prst="rect">
              <a:avLst/>
            </a:prstGeom>
            <a:noFill/>
          </p:spPr>
          <p:txBody>
            <a:bodyPr wrap="square" rtlCol="0">
              <a:spAutoFit/>
            </a:bodyPr>
            <a:lstStyle/>
            <a:p>
              <a:r>
                <a:rPr lang="en-US" sz="4000" i="1" dirty="0"/>
                <a:t>Paul’s Mindset…</a:t>
              </a:r>
            </a:p>
          </p:txBody>
        </p:sp>
        <p:sp>
          <p:nvSpPr>
            <p:cNvPr id="4" name="Triangle 3">
              <a:extLst>
                <a:ext uri="{FF2B5EF4-FFF2-40B4-BE49-F238E27FC236}">
                  <a16:creationId xmlns:a16="http://schemas.microsoft.com/office/drawing/2014/main" id="{9CAA4D55-35C7-2A47-8CFE-8ABDFE353CD5}"/>
                </a:ext>
              </a:extLst>
            </p:cNvPr>
            <p:cNvSpPr/>
            <p:nvPr/>
          </p:nvSpPr>
          <p:spPr>
            <a:xfrm rot="5400000">
              <a:off x="3800313" y="16186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62BB233-DBC9-8D4F-BE70-381F5C7C3351}"/>
              </a:ext>
            </a:extLst>
          </p:cNvPr>
          <p:cNvSpPr txBox="1"/>
          <p:nvPr/>
        </p:nvSpPr>
        <p:spPr>
          <a:xfrm>
            <a:off x="3343733" y="1412737"/>
            <a:ext cx="5478536" cy="892552"/>
          </a:xfrm>
          <a:prstGeom prst="rect">
            <a:avLst/>
          </a:prstGeom>
          <a:noFill/>
        </p:spPr>
        <p:txBody>
          <a:bodyPr wrap="square" rtlCol="0">
            <a:spAutoFit/>
          </a:bodyPr>
          <a:lstStyle/>
          <a:p>
            <a:r>
              <a:rPr lang="en-US" sz="2600" i="1" dirty="0">
                <a:solidFill>
                  <a:srgbClr val="288787"/>
                </a:solidFill>
              </a:rPr>
              <a:t>“For to me, to live is Christ and to die</a:t>
            </a:r>
            <a:br>
              <a:rPr lang="en-US" sz="2600" i="1" dirty="0">
                <a:solidFill>
                  <a:srgbClr val="288787"/>
                </a:solidFill>
              </a:rPr>
            </a:br>
            <a:r>
              <a:rPr lang="en-US" sz="2600" i="1" dirty="0">
                <a:solidFill>
                  <a:srgbClr val="288787"/>
                </a:solidFill>
              </a:rPr>
              <a:t> is gain.” </a:t>
            </a:r>
            <a:r>
              <a:rPr lang="en-US" sz="2000" i="1" dirty="0">
                <a:solidFill>
                  <a:srgbClr val="288787"/>
                </a:solidFill>
              </a:rPr>
              <a:t>Philippians 1:21</a:t>
            </a:r>
            <a:endParaRPr lang="en-US" sz="2600" i="1" dirty="0">
              <a:solidFill>
                <a:srgbClr val="288787"/>
              </a:solidFill>
            </a:endParaRPr>
          </a:p>
        </p:txBody>
      </p:sp>
      <p:sp>
        <p:nvSpPr>
          <p:cNvPr id="14" name="TextBox 13">
            <a:extLst>
              <a:ext uri="{FF2B5EF4-FFF2-40B4-BE49-F238E27FC236}">
                <a16:creationId xmlns:a16="http://schemas.microsoft.com/office/drawing/2014/main" id="{3BC7DE76-5827-B445-A6D8-A68E4583A3AE}"/>
              </a:ext>
            </a:extLst>
          </p:cNvPr>
          <p:cNvSpPr txBox="1"/>
          <p:nvPr/>
        </p:nvSpPr>
        <p:spPr>
          <a:xfrm>
            <a:off x="3343733" y="2510905"/>
            <a:ext cx="5478536" cy="1292662"/>
          </a:xfrm>
          <a:prstGeom prst="rect">
            <a:avLst/>
          </a:prstGeom>
          <a:noFill/>
        </p:spPr>
        <p:txBody>
          <a:bodyPr wrap="square" rtlCol="0">
            <a:spAutoFit/>
          </a:bodyPr>
          <a:lstStyle/>
          <a:p>
            <a:r>
              <a:rPr lang="en-US" sz="2600" i="1" dirty="0">
                <a:solidFill>
                  <a:srgbClr val="288787"/>
                </a:solidFill>
              </a:rPr>
              <a:t>“But whatever things were gain to me, those things I have counted as loss for the sake of Christ.” </a:t>
            </a:r>
            <a:r>
              <a:rPr lang="en-US" sz="2000" i="1" dirty="0">
                <a:solidFill>
                  <a:srgbClr val="288787"/>
                </a:solidFill>
              </a:rPr>
              <a:t>Philippians 3:8</a:t>
            </a:r>
            <a:endParaRPr lang="en-US" sz="2600" i="1" dirty="0">
              <a:solidFill>
                <a:srgbClr val="288787"/>
              </a:solidFill>
            </a:endParaRPr>
          </a:p>
        </p:txBody>
      </p:sp>
      <p:sp>
        <p:nvSpPr>
          <p:cNvPr id="15" name="TextBox 14">
            <a:extLst>
              <a:ext uri="{FF2B5EF4-FFF2-40B4-BE49-F238E27FC236}">
                <a16:creationId xmlns:a16="http://schemas.microsoft.com/office/drawing/2014/main" id="{A88BD048-1C1E-5040-B83D-2506E8FE751B}"/>
              </a:ext>
            </a:extLst>
          </p:cNvPr>
          <p:cNvSpPr txBox="1"/>
          <p:nvPr/>
        </p:nvSpPr>
        <p:spPr>
          <a:xfrm>
            <a:off x="3343733" y="3993398"/>
            <a:ext cx="5478536" cy="1292662"/>
          </a:xfrm>
          <a:prstGeom prst="rect">
            <a:avLst/>
          </a:prstGeom>
          <a:noFill/>
        </p:spPr>
        <p:txBody>
          <a:bodyPr wrap="square" rtlCol="0">
            <a:spAutoFit/>
          </a:bodyPr>
          <a:lstStyle/>
          <a:p>
            <a:r>
              <a:rPr lang="en-US" sz="2600" i="1" dirty="0">
                <a:solidFill>
                  <a:srgbClr val="288787"/>
                </a:solidFill>
              </a:rPr>
              <a:t>“I press on toward the goal for the prize of the upward call of God in Christ Jesus.” </a:t>
            </a:r>
            <a:r>
              <a:rPr lang="en-US" sz="2000" i="1" dirty="0">
                <a:solidFill>
                  <a:srgbClr val="288787"/>
                </a:solidFill>
              </a:rPr>
              <a:t>Philippians 3:14</a:t>
            </a:r>
            <a:endParaRPr lang="en-US" sz="2600" i="1" dirty="0">
              <a:solidFill>
                <a:srgbClr val="288787"/>
              </a:solidFill>
            </a:endParaRPr>
          </a:p>
        </p:txBody>
      </p:sp>
    </p:spTree>
    <p:extLst>
      <p:ext uri="{BB962C8B-B14F-4D97-AF65-F5344CB8AC3E}">
        <p14:creationId xmlns:p14="http://schemas.microsoft.com/office/powerpoint/2010/main" val="38673153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4E50A7-1466-6543-B690-F48DDD7F107F}"/>
              </a:ext>
            </a:extLst>
          </p:cNvPr>
          <p:cNvSpPr txBox="1"/>
          <p:nvPr/>
        </p:nvSpPr>
        <p:spPr>
          <a:xfrm>
            <a:off x="3246196" y="743855"/>
            <a:ext cx="5664803" cy="707886"/>
          </a:xfrm>
          <a:prstGeom prst="rect">
            <a:avLst/>
          </a:prstGeom>
          <a:noFill/>
        </p:spPr>
        <p:txBody>
          <a:bodyPr wrap="square" rtlCol="0">
            <a:spAutoFit/>
          </a:bodyPr>
          <a:lstStyle/>
          <a:p>
            <a:r>
              <a:rPr lang="en-US" sz="4000" i="1" dirty="0"/>
              <a:t>We Are Citizens of Heaven</a:t>
            </a:r>
          </a:p>
        </p:txBody>
      </p:sp>
      <p:sp>
        <p:nvSpPr>
          <p:cNvPr id="7" name="TextBox 6">
            <a:extLst>
              <a:ext uri="{FF2B5EF4-FFF2-40B4-BE49-F238E27FC236}">
                <a16:creationId xmlns:a16="http://schemas.microsoft.com/office/drawing/2014/main" id="{962BB233-DBC9-8D4F-BE70-381F5C7C3351}"/>
              </a:ext>
            </a:extLst>
          </p:cNvPr>
          <p:cNvSpPr txBox="1"/>
          <p:nvPr/>
        </p:nvSpPr>
        <p:spPr>
          <a:xfrm>
            <a:off x="3343733" y="1412737"/>
            <a:ext cx="5478536" cy="3939540"/>
          </a:xfrm>
          <a:prstGeom prst="rect">
            <a:avLst/>
          </a:prstGeom>
          <a:noFill/>
        </p:spPr>
        <p:txBody>
          <a:bodyPr wrap="square" rtlCol="0">
            <a:spAutoFit/>
          </a:bodyPr>
          <a:lstStyle/>
          <a:p>
            <a:r>
              <a:rPr lang="en-US" sz="2500" i="1" dirty="0">
                <a:solidFill>
                  <a:srgbClr val="288787"/>
                </a:solidFill>
              </a:rPr>
              <a:t>“And I heard a loud voice from the throne, saying, “Behold, the tabernacle of God is among men, and He will dwell among them, and they shall be His people, and God Himself will be among them, </a:t>
            </a:r>
            <a:r>
              <a:rPr lang="en-US" sz="2500" b="1" i="1" baseline="30000" dirty="0">
                <a:solidFill>
                  <a:srgbClr val="288787"/>
                </a:solidFill>
              </a:rPr>
              <a:t>4</a:t>
            </a:r>
            <a:r>
              <a:rPr lang="en-US" sz="2500" i="1" dirty="0">
                <a:solidFill>
                  <a:srgbClr val="288787"/>
                </a:solidFill>
              </a:rPr>
              <a:t>and He will wipe away every tear from their eyes; and there will no longer be any death; there will no longer be any mourning, or crying, or pain; the first things have passed away.” </a:t>
            </a:r>
            <a:r>
              <a:rPr lang="en-US" sz="2000" i="1" dirty="0">
                <a:solidFill>
                  <a:srgbClr val="288787"/>
                </a:solidFill>
              </a:rPr>
              <a:t>Rev. 21:3-4</a:t>
            </a:r>
            <a:endParaRPr lang="en-US" sz="2500" i="1" dirty="0">
              <a:solidFill>
                <a:srgbClr val="288787"/>
              </a:solidFill>
            </a:endParaRPr>
          </a:p>
        </p:txBody>
      </p:sp>
      <p:sp>
        <p:nvSpPr>
          <p:cNvPr id="8" name="Triangle 7">
            <a:extLst>
              <a:ext uri="{FF2B5EF4-FFF2-40B4-BE49-F238E27FC236}">
                <a16:creationId xmlns:a16="http://schemas.microsoft.com/office/drawing/2014/main" id="{E6AB2D65-D75C-C34D-AE57-55359D232B83}"/>
              </a:ext>
            </a:extLst>
          </p:cNvPr>
          <p:cNvSpPr/>
          <p:nvPr/>
        </p:nvSpPr>
        <p:spPr>
          <a:xfrm rot="5400000">
            <a:off x="2784317" y="9582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067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4E50A7-1466-6543-B690-F48DDD7F107F}"/>
              </a:ext>
            </a:extLst>
          </p:cNvPr>
          <p:cNvSpPr txBox="1"/>
          <p:nvPr/>
        </p:nvSpPr>
        <p:spPr>
          <a:xfrm>
            <a:off x="3343733" y="743855"/>
            <a:ext cx="5478536" cy="707886"/>
          </a:xfrm>
          <a:prstGeom prst="rect">
            <a:avLst/>
          </a:prstGeom>
          <a:noFill/>
        </p:spPr>
        <p:txBody>
          <a:bodyPr wrap="square" rtlCol="0">
            <a:spAutoFit/>
          </a:bodyPr>
          <a:lstStyle/>
          <a:p>
            <a:r>
              <a:rPr lang="en-US" sz="4000" i="1" dirty="0"/>
              <a:t>We Will “Set” Our Minds</a:t>
            </a:r>
          </a:p>
        </p:txBody>
      </p:sp>
      <p:sp>
        <p:nvSpPr>
          <p:cNvPr id="4" name="Triangle 3">
            <a:extLst>
              <a:ext uri="{FF2B5EF4-FFF2-40B4-BE49-F238E27FC236}">
                <a16:creationId xmlns:a16="http://schemas.microsoft.com/office/drawing/2014/main" id="{9CAA4D55-35C7-2A47-8CFE-8ABDFE353CD5}"/>
              </a:ext>
            </a:extLst>
          </p:cNvPr>
          <p:cNvSpPr/>
          <p:nvPr/>
        </p:nvSpPr>
        <p:spPr>
          <a:xfrm rot="5400000">
            <a:off x="2784317" y="9582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2BB233-DBC9-8D4F-BE70-381F5C7C3351}"/>
              </a:ext>
            </a:extLst>
          </p:cNvPr>
          <p:cNvSpPr txBox="1"/>
          <p:nvPr/>
        </p:nvSpPr>
        <p:spPr>
          <a:xfrm>
            <a:off x="3343733" y="1412737"/>
            <a:ext cx="5478536" cy="892552"/>
          </a:xfrm>
          <a:prstGeom prst="rect">
            <a:avLst/>
          </a:prstGeom>
          <a:noFill/>
        </p:spPr>
        <p:txBody>
          <a:bodyPr wrap="square" rtlCol="0">
            <a:spAutoFit/>
          </a:bodyPr>
          <a:lstStyle/>
          <a:p>
            <a:r>
              <a:rPr lang="en-US" sz="2600" i="1" dirty="0">
                <a:solidFill>
                  <a:srgbClr val="288787"/>
                </a:solidFill>
              </a:rPr>
              <a:t>By being intentional about the things we meditate on. </a:t>
            </a:r>
          </a:p>
        </p:txBody>
      </p:sp>
      <p:sp>
        <p:nvSpPr>
          <p:cNvPr id="14" name="TextBox 13">
            <a:extLst>
              <a:ext uri="{FF2B5EF4-FFF2-40B4-BE49-F238E27FC236}">
                <a16:creationId xmlns:a16="http://schemas.microsoft.com/office/drawing/2014/main" id="{3BC7DE76-5827-B445-A6D8-A68E4583A3AE}"/>
              </a:ext>
            </a:extLst>
          </p:cNvPr>
          <p:cNvSpPr txBox="1"/>
          <p:nvPr/>
        </p:nvSpPr>
        <p:spPr>
          <a:xfrm>
            <a:off x="3343733" y="2510905"/>
            <a:ext cx="5478536" cy="1292662"/>
          </a:xfrm>
          <a:prstGeom prst="rect">
            <a:avLst/>
          </a:prstGeom>
          <a:noFill/>
        </p:spPr>
        <p:txBody>
          <a:bodyPr wrap="square" rtlCol="0">
            <a:spAutoFit/>
          </a:bodyPr>
          <a:lstStyle/>
          <a:p>
            <a:r>
              <a:rPr lang="en-US" sz="2600" i="1" dirty="0">
                <a:solidFill>
                  <a:srgbClr val="288787"/>
                </a:solidFill>
              </a:rPr>
              <a:t>By asking what would the “old me”</a:t>
            </a:r>
            <a:br>
              <a:rPr lang="en-US" sz="2600" i="1" dirty="0">
                <a:solidFill>
                  <a:srgbClr val="288787"/>
                </a:solidFill>
              </a:rPr>
            </a:br>
            <a:r>
              <a:rPr lang="en-US" sz="2600" i="1" dirty="0">
                <a:solidFill>
                  <a:srgbClr val="288787"/>
                </a:solidFill>
              </a:rPr>
              <a:t>do in this situation, and what is the “new me” going to do differently?</a:t>
            </a:r>
          </a:p>
        </p:txBody>
      </p:sp>
      <p:sp>
        <p:nvSpPr>
          <p:cNvPr id="15" name="TextBox 14">
            <a:extLst>
              <a:ext uri="{FF2B5EF4-FFF2-40B4-BE49-F238E27FC236}">
                <a16:creationId xmlns:a16="http://schemas.microsoft.com/office/drawing/2014/main" id="{A88BD048-1C1E-5040-B83D-2506E8FE751B}"/>
              </a:ext>
            </a:extLst>
          </p:cNvPr>
          <p:cNvSpPr txBox="1"/>
          <p:nvPr/>
        </p:nvSpPr>
        <p:spPr>
          <a:xfrm>
            <a:off x="3343733" y="4111935"/>
            <a:ext cx="5478536" cy="1292662"/>
          </a:xfrm>
          <a:prstGeom prst="rect">
            <a:avLst/>
          </a:prstGeom>
          <a:noFill/>
        </p:spPr>
        <p:txBody>
          <a:bodyPr wrap="square" rtlCol="0">
            <a:spAutoFit/>
          </a:bodyPr>
          <a:lstStyle/>
          <a:p>
            <a:r>
              <a:rPr lang="en-US" sz="2600" i="1" dirty="0">
                <a:solidFill>
                  <a:srgbClr val="288787"/>
                </a:solidFill>
              </a:rPr>
              <a:t>By dreaming about the ways we can carry out the Greatest Commandments and the Great Commission.</a:t>
            </a:r>
          </a:p>
        </p:txBody>
      </p:sp>
    </p:spTree>
    <p:extLst>
      <p:ext uri="{BB962C8B-B14F-4D97-AF65-F5344CB8AC3E}">
        <p14:creationId xmlns:p14="http://schemas.microsoft.com/office/powerpoint/2010/main" val="2526408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ppt_w/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ppt_w/2"/>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875EEB-22B3-1F4C-9849-1FDD168D42DD}"/>
              </a:ext>
            </a:extLst>
          </p:cNvPr>
          <p:cNvGrpSpPr/>
          <p:nvPr/>
        </p:nvGrpSpPr>
        <p:grpSpPr>
          <a:xfrm>
            <a:off x="2800100" y="743855"/>
            <a:ext cx="4658433" cy="707886"/>
            <a:chOff x="3816096" y="1404255"/>
            <a:chExt cx="4658433" cy="707886"/>
          </a:xfrm>
        </p:grpSpPr>
        <p:sp>
          <p:nvSpPr>
            <p:cNvPr id="5" name="TextBox 4">
              <a:extLst>
                <a:ext uri="{FF2B5EF4-FFF2-40B4-BE49-F238E27FC236}">
                  <a16:creationId xmlns:a16="http://schemas.microsoft.com/office/drawing/2014/main" id="{B54E50A7-1466-6543-B690-F48DDD7F107F}"/>
                </a:ext>
              </a:extLst>
            </p:cNvPr>
            <p:cNvSpPr txBox="1"/>
            <p:nvPr/>
          </p:nvSpPr>
          <p:spPr>
            <a:xfrm>
              <a:off x="4359729" y="1404255"/>
              <a:ext cx="4114800" cy="707886"/>
            </a:xfrm>
            <a:prstGeom prst="rect">
              <a:avLst/>
            </a:prstGeom>
            <a:noFill/>
          </p:spPr>
          <p:txBody>
            <a:bodyPr wrap="square" rtlCol="0">
              <a:spAutoFit/>
            </a:bodyPr>
            <a:lstStyle/>
            <a:p>
              <a:r>
                <a:rPr lang="en-US" sz="4000" i="1" dirty="0"/>
                <a:t>A New Life </a:t>
              </a:r>
            </a:p>
          </p:txBody>
        </p:sp>
        <p:sp>
          <p:nvSpPr>
            <p:cNvPr id="4" name="Triangle 3">
              <a:extLst>
                <a:ext uri="{FF2B5EF4-FFF2-40B4-BE49-F238E27FC236}">
                  <a16:creationId xmlns:a16="http://schemas.microsoft.com/office/drawing/2014/main" id="{9CAA4D55-35C7-2A47-8CFE-8ABDFE353CD5}"/>
                </a:ext>
              </a:extLst>
            </p:cNvPr>
            <p:cNvSpPr/>
            <p:nvPr/>
          </p:nvSpPr>
          <p:spPr>
            <a:xfrm rot="5400000">
              <a:off x="3800313" y="16186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CD557A9-8365-B443-B79D-98723D99133D}"/>
              </a:ext>
            </a:extLst>
          </p:cNvPr>
          <p:cNvGrpSpPr/>
          <p:nvPr/>
        </p:nvGrpSpPr>
        <p:grpSpPr>
          <a:xfrm>
            <a:off x="2800099" y="2294083"/>
            <a:ext cx="4658434" cy="707886"/>
            <a:chOff x="3816095" y="2471055"/>
            <a:chExt cx="4658434" cy="707886"/>
          </a:xfrm>
        </p:grpSpPr>
        <p:sp>
          <p:nvSpPr>
            <p:cNvPr id="10" name="TextBox 9">
              <a:extLst>
                <a:ext uri="{FF2B5EF4-FFF2-40B4-BE49-F238E27FC236}">
                  <a16:creationId xmlns:a16="http://schemas.microsoft.com/office/drawing/2014/main" id="{A8F6243A-5271-814D-BDA9-E048F2D5DDEC}"/>
                </a:ext>
              </a:extLst>
            </p:cNvPr>
            <p:cNvSpPr txBox="1"/>
            <p:nvPr/>
          </p:nvSpPr>
          <p:spPr>
            <a:xfrm>
              <a:off x="4359729" y="2471055"/>
              <a:ext cx="4114800" cy="707886"/>
            </a:xfrm>
            <a:prstGeom prst="rect">
              <a:avLst/>
            </a:prstGeom>
            <a:noFill/>
          </p:spPr>
          <p:txBody>
            <a:bodyPr wrap="square" rtlCol="0">
              <a:spAutoFit/>
            </a:bodyPr>
            <a:lstStyle/>
            <a:p>
              <a:r>
                <a:rPr lang="en-US" sz="4000" i="1" dirty="0"/>
                <a:t>A New King</a:t>
              </a:r>
            </a:p>
          </p:txBody>
        </p:sp>
        <p:sp>
          <p:nvSpPr>
            <p:cNvPr id="12" name="Triangle 11">
              <a:extLst>
                <a:ext uri="{FF2B5EF4-FFF2-40B4-BE49-F238E27FC236}">
                  <a16:creationId xmlns:a16="http://schemas.microsoft.com/office/drawing/2014/main" id="{B2169E90-D4CE-E549-99DF-268F028696A0}"/>
                </a:ext>
              </a:extLst>
            </p:cNvPr>
            <p:cNvSpPr/>
            <p:nvPr/>
          </p:nvSpPr>
          <p:spPr>
            <a:xfrm rot="5400000">
              <a:off x="3800312" y="26854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0DF9372-FEC1-7A43-82A2-7FA0DF924AED}"/>
              </a:ext>
            </a:extLst>
          </p:cNvPr>
          <p:cNvGrpSpPr/>
          <p:nvPr/>
        </p:nvGrpSpPr>
        <p:grpSpPr>
          <a:xfrm>
            <a:off x="2800098" y="3844312"/>
            <a:ext cx="4658435" cy="707886"/>
            <a:chOff x="3816094" y="3537855"/>
            <a:chExt cx="4658435" cy="707886"/>
          </a:xfrm>
        </p:grpSpPr>
        <p:sp>
          <p:nvSpPr>
            <p:cNvPr id="11" name="TextBox 10">
              <a:extLst>
                <a:ext uri="{FF2B5EF4-FFF2-40B4-BE49-F238E27FC236}">
                  <a16:creationId xmlns:a16="http://schemas.microsoft.com/office/drawing/2014/main" id="{9CA890CC-8058-9D4F-B9A9-9459819451AC}"/>
                </a:ext>
              </a:extLst>
            </p:cNvPr>
            <p:cNvSpPr txBox="1"/>
            <p:nvPr/>
          </p:nvSpPr>
          <p:spPr>
            <a:xfrm>
              <a:off x="4359729" y="3537855"/>
              <a:ext cx="4114800" cy="707886"/>
            </a:xfrm>
            <a:prstGeom prst="rect">
              <a:avLst/>
            </a:prstGeom>
            <a:noFill/>
          </p:spPr>
          <p:txBody>
            <a:bodyPr wrap="square" rtlCol="0">
              <a:spAutoFit/>
            </a:bodyPr>
            <a:lstStyle/>
            <a:p>
              <a:r>
                <a:rPr lang="en-US" sz="4000" i="1" dirty="0"/>
                <a:t>A New Home</a:t>
              </a:r>
            </a:p>
          </p:txBody>
        </p:sp>
        <p:sp>
          <p:nvSpPr>
            <p:cNvPr id="13" name="Triangle 12">
              <a:extLst>
                <a:ext uri="{FF2B5EF4-FFF2-40B4-BE49-F238E27FC236}">
                  <a16:creationId xmlns:a16="http://schemas.microsoft.com/office/drawing/2014/main" id="{763BEE8D-8264-3845-8C56-7691155C4B8D}"/>
                </a:ext>
              </a:extLst>
            </p:cNvPr>
            <p:cNvSpPr/>
            <p:nvPr/>
          </p:nvSpPr>
          <p:spPr>
            <a:xfrm rot="5400000">
              <a:off x="3800311" y="37522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62BB233-DBC9-8D4F-BE70-381F5C7C3351}"/>
              </a:ext>
            </a:extLst>
          </p:cNvPr>
          <p:cNvSpPr txBox="1"/>
          <p:nvPr/>
        </p:nvSpPr>
        <p:spPr>
          <a:xfrm>
            <a:off x="3343733" y="1412737"/>
            <a:ext cx="5478536" cy="492443"/>
          </a:xfrm>
          <a:prstGeom prst="rect">
            <a:avLst/>
          </a:prstGeom>
          <a:noFill/>
        </p:spPr>
        <p:txBody>
          <a:bodyPr wrap="square" rtlCol="0">
            <a:spAutoFit/>
          </a:bodyPr>
          <a:lstStyle/>
          <a:p>
            <a:r>
              <a:rPr lang="en-US" sz="2600" i="1" dirty="0">
                <a:solidFill>
                  <a:srgbClr val="288787"/>
                </a:solidFill>
              </a:rPr>
              <a:t>“you have been raised up with Christ”</a:t>
            </a:r>
          </a:p>
        </p:txBody>
      </p:sp>
      <p:sp>
        <p:nvSpPr>
          <p:cNvPr id="14" name="TextBox 13">
            <a:extLst>
              <a:ext uri="{FF2B5EF4-FFF2-40B4-BE49-F238E27FC236}">
                <a16:creationId xmlns:a16="http://schemas.microsoft.com/office/drawing/2014/main" id="{3BC7DE76-5827-B445-A6D8-A68E4583A3AE}"/>
              </a:ext>
            </a:extLst>
          </p:cNvPr>
          <p:cNvSpPr txBox="1"/>
          <p:nvPr/>
        </p:nvSpPr>
        <p:spPr>
          <a:xfrm>
            <a:off x="3343733" y="3001969"/>
            <a:ext cx="5478536" cy="492443"/>
          </a:xfrm>
          <a:prstGeom prst="rect">
            <a:avLst/>
          </a:prstGeom>
          <a:noFill/>
        </p:spPr>
        <p:txBody>
          <a:bodyPr wrap="square" rtlCol="0">
            <a:spAutoFit/>
          </a:bodyPr>
          <a:lstStyle/>
          <a:p>
            <a:r>
              <a:rPr lang="en-US" sz="2600" i="1" dirty="0">
                <a:solidFill>
                  <a:srgbClr val="288787"/>
                </a:solidFill>
              </a:rPr>
              <a:t>“seated at the right hand of God”</a:t>
            </a:r>
          </a:p>
        </p:txBody>
      </p:sp>
      <p:sp>
        <p:nvSpPr>
          <p:cNvPr id="15" name="TextBox 14">
            <a:extLst>
              <a:ext uri="{FF2B5EF4-FFF2-40B4-BE49-F238E27FC236}">
                <a16:creationId xmlns:a16="http://schemas.microsoft.com/office/drawing/2014/main" id="{A88BD048-1C1E-5040-B83D-2506E8FE751B}"/>
              </a:ext>
            </a:extLst>
          </p:cNvPr>
          <p:cNvSpPr txBox="1"/>
          <p:nvPr/>
        </p:nvSpPr>
        <p:spPr>
          <a:xfrm>
            <a:off x="3343733" y="4552198"/>
            <a:ext cx="5478536" cy="492443"/>
          </a:xfrm>
          <a:prstGeom prst="rect">
            <a:avLst/>
          </a:prstGeom>
          <a:noFill/>
        </p:spPr>
        <p:txBody>
          <a:bodyPr wrap="square" rtlCol="0">
            <a:spAutoFit/>
          </a:bodyPr>
          <a:lstStyle/>
          <a:p>
            <a:r>
              <a:rPr lang="en-US" sz="2600" i="1" dirty="0">
                <a:solidFill>
                  <a:srgbClr val="288787"/>
                </a:solidFill>
              </a:rPr>
              <a:t>“things above, not…on earth.”</a:t>
            </a:r>
          </a:p>
        </p:txBody>
      </p:sp>
    </p:spTree>
    <p:extLst>
      <p:ext uri="{BB962C8B-B14F-4D97-AF65-F5344CB8AC3E}">
        <p14:creationId xmlns:p14="http://schemas.microsoft.com/office/powerpoint/2010/main" val="348163195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5934-C0E7-584A-9B23-A5F176452A11}"/>
              </a:ext>
            </a:extLst>
          </p:cNvPr>
          <p:cNvSpPr>
            <a:spLocks noGrp="1"/>
          </p:cNvSpPr>
          <p:nvPr>
            <p:ph type="ctrTitle"/>
          </p:nvPr>
        </p:nvSpPr>
        <p:spPr/>
        <p:txBody>
          <a:bodyPr/>
          <a:lstStyle/>
          <a:p>
            <a:r>
              <a:rPr lang="en-US" dirty="0"/>
              <a:t>Things Above</a:t>
            </a:r>
          </a:p>
        </p:txBody>
      </p:sp>
      <p:sp>
        <p:nvSpPr>
          <p:cNvPr id="3" name="Subtitle 2">
            <a:extLst>
              <a:ext uri="{FF2B5EF4-FFF2-40B4-BE49-F238E27FC236}">
                <a16:creationId xmlns:a16="http://schemas.microsoft.com/office/drawing/2014/main" id="{B9770A9A-689A-8244-837D-FBD14F5F367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6A8B095-AB8C-6146-B845-9B2C1B65EE68}"/>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360443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875EEB-22B3-1F4C-9849-1FDD168D42DD}"/>
              </a:ext>
            </a:extLst>
          </p:cNvPr>
          <p:cNvGrpSpPr/>
          <p:nvPr/>
        </p:nvGrpSpPr>
        <p:grpSpPr>
          <a:xfrm>
            <a:off x="2935564" y="743855"/>
            <a:ext cx="4658433" cy="707886"/>
            <a:chOff x="3816096" y="1404255"/>
            <a:chExt cx="4658433" cy="707886"/>
          </a:xfrm>
        </p:grpSpPr>
        <p:sp>
          <p:nvSpPr>
            <p:cNvPr id="5" name="TextBox 4">
              <a:extLst>
                <a:ext uri="{FF2B5EF4-FFF2-40B4-BE49-F238E27FC236}">
                  <a16:creationId xmlns:a16="http://schemas.microsoft.com/office/drawing/2014/main" id="{B54E50A7-1466-6543-B690-F48DDD7F107F}"/>
                </a:ext>
              </a:extLst>
            </p:cNvPr>
            <p:cNvSpPr txBox="1"/>
            <p:nvPr/>
          </p:nvSpPr>
          <p:spPr>
            <a:xfrm>
              <a:off x="4359729" y="1404255"/>
              <a:ext cx="4114800" cy="707886"/>
            </a:xfrm>
            <a:prstGeom prst="rect">
              <a:avLst/>
            </a:prstGeom>
            <a:noFill/>
          </p:spPr>
          <p:txBody>
            <a:bodyPr wrap="square" rtlCol="0">
              <a:spAutoFit/>
            </a:bodyPr>
            <a:lstStyle/>
            <a:p>
              <a:r>
                <a:rPr lang="en-US" sz="4000" i="1" dirty="0"/>
                <a:t>A New Life </a:t>
              </a:r>
            </a:p>
          </p:txBody>
        </p:sp>
        <p:sp>
          <p:nvSpPr>
            <p:cNvPr id="4" name="Triangle 3">
              <a:extLst>
                <a:ext uri="{FF2B5EF4-FFF2-40B4-BE49-F238E27FC236}">
                  <a16:creationId xmlns:a16="http://schemas.microsoft.com/office/drawing/2014/main" id="{9CAA4D55-35C7-2A47-8CFE-8ABDFE353CD5}"/>
                </a:ext>
              </a:extLst>
            </p:cNvPr>
            <p:cNvSpPr/>
            <p:nvPr/>
          </p:nvSpPr>
          <p:spPr>
            <a:xfrm rot="5400000">
              <a:off x="3800313" y="16186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CD557A9-8365-B443-B79D-98723D99133D}"/>
              </a:ext>
            </a:extLst>
          </p:cNvPr>
          <p:cNvGrpSpPr/>
          <p:nvPr/>
        </p:nvGrpSpPr>
        <p:grpSpPr>
          <a:xfrm>
            <a:off x="2935563" y="2294083"/>
            <a:ext cx="4658434" cy="707886"/>
            <a:chOff x="3816095" y="2471055"/>
            <a:chExt cx="4658434" cy="707886"/>
          </a:xfrm>
        </p:grpSpPr>
        <p:sp>
          <p:nvSpPr>
            <p:cNvPr id="10" name="TextBox 9">
              <a:extLst>
                <a:ext uri="{FF2B5EF4-FFF2-40B4-BE49-F238E27FC236}">
                  <a16:creationId xmlns:a16="http://schemas.microsoft.com/office/drawing/2014/main" id="{A8F6243A-5271-814D-BDA9-E048F2D5DDEC}"/>
                </a:ext>
              </a:extLst>
            </p:cNvPr>
            <p:cNvSpPr txBox="1"/>
            <p:nvPr/>
          </p:nvSpPr>
          <p:spPr>
            <a:xfrm>
              <a:off x="4359729" y="2471055"/>
              <a:ext cx="4114800" cy="707886"/>
            </a:xfrm>
            <a:prstGeom prst="rect">
              <a:avLst/>
            </a:prstGeom>
            <a:noFill/>
          </p:spPr>
          <p:txBody>
            <a:bodyPr wrap="square" rtlCol="0">
              <a:spAutoFit/>
            </a:bodyPr>
            <a:lstStyle/>
            <a:p>
              <a:r>
                <a:rPr lang="en-US" sz="4000" i="1" dirty="0"/>
                <a:t>A New King</a:t>
              </a:r>
            </a:p>
          </p:txBody>
        </p:sp>
        <p:sp>
          <p:nvSpPr>
            <p:cNvPr id="12" name="Triangle 11">
              <a:extLst>
                <a:ext uri="{FF2B5EF4-FFF2-40B4-BE49-F238E27FC236}">
                  <a16:creationId xmlns:a16="http://schemas.microsoft.com/office/drawing/2014/main" id="{B2169E90-D4CE-E549-99DF-268F028696A0}"/>
                </a:ext>
              </a:extLst>
            </p:cNvPr>
            <p:cNvSpPr/>
            <p:nvPr/>
          </p:nvSpPr>
          <p:spPr>
            <a:xfrm rot="5400000">
              <a:off x="3800312" y="26854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0DF9372-FEC1-7A43-82A2-7FA0DF924AED}"/>
              </a:ext>
            </a:extLst>
          </p:cNvPr>
          <p:cNvGrpSpPr/>
          <p:nvPr/>
        </p:nvGrpSpPr>
        <p:grpSpPr>
          <a:xfrm>
            <a:off x="2935562" y="3844312"/>
            <a:ext cx="4658435" cy="707886"/>
            <a:chOff x="3816094" y="3537855"/>
            <a:chExt cx="4658435" cy="707886"/>
          </a:xfrm>
        </p:grpSpPr>
        <p:sp>
          <p:nvSpPr>
            <p:cNvPr id="11" name="TextBox 10">
              <a:extLst>
                <a:ext uri="{FF2B5EF4-FFF2-40B4-BE49-F238E27FC236}">
                  <a16:creationId xmlns:a16="http://schemas.microsoft.com/office/drawing/2014/main" id="{9CA890CC-8058-9D4F-B9A9-9459819451AC}"/>
                </a:ext>
              </a:extLst>
            </p:cNvPr>
            <p:cNvSpPr txBox="1"/>
            <p:nvPr/>
          </p:nvSpPr>
          <p:spPr>
            <a:xfrm>
              <a:off x="4359729" y="3537855"/>
              <a:ext cx="4114800" cy="707886"/>
            </a:xfrm>
            <a:prstGeom prst="rect">
              <a:avLst/>
            </a:prstGeom>
            <a:noFill/>
          </p:spPr>
          <p:txBody>
            <a:bodyPr wrap="square" rtlCol="0">
              <a:spAutoFit/>
            </a:bodyPr>
            <a:lstStyle/>
            <a:p>
              <a:r>
                <a:rPr lang="en-US" sz="4000" i="1" dirty="0"/>
                <a:t>A New Home</a:t>
              </a:r>
            </a:p>
          </p:txBody>
        </p:sp>
        <p:sp>
          <p:nvSpPr>
            <p:cNvPr id="13" name="Triangle 12">
              <a:extLst>
                <a:ext uri="{FF2B5EF4-FFF2-40B4-BE49-F238E27FC236}">
                  <a16:creationId xmlns:a16="http://schemas.microsoft.com/office/drawing/2014/main" id="{763BEE8D-8264-3845-8C56-7691155C4B8D}"/>
                </a:ext>
              </a:extLst>
            </p:cNvPr>
            <p:cNvSpPr/>
            <p:nvPr/>
          </p:nvSpPr>
          <p:spPr>
            <a:xfrm rot="5400000">
              <a:off x="3800311" y="37522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62BB233-DBC9-8D4F-BE70-381F5C7C3351}"/>
              </a:ext>
            </a:extLst>
          </p:cNvPr>
          <p:cNvSpPr txBox="1"/>
          <p:nvPr/>
        </p:nvSpPr>
        <p:spPr>
          <a:xfrm>
            <a:off x="3479197" y="1412737"/>
            <a:ext cx="5478536" cy="492443"/>
          </a:xfrm>
          <a:prstGeom prst="rect">
            <a:avLst/>
          </a:prstGeom>
          <a:noFill/>
        </p:spPr>
        <p:txBody>
          <a:bodyPr wrap="square" rtlCol="0">
            <a:spAutoFit/>
          </a:bodyPr>
          <a:lstStyle/>
          <a:p>
            <a:r>
              <a:rPr lang="en-US" sz="2600" i="1" dirty="0">
                <a:solidFill>
                  <a:srgbClr val="288787"/>
                </a:solidFill>
              </a:rPr>
              <a:t>“you have been raised up with Christ”</a:t>
            </a:r>
          </a:p>
        </p:txBody>
      </p:sp>
      <p:sp>
        <p:nvSpPr>
          <p:cNvPr id="14" name="TextBox 13">
            <a:extLst>
              <a:ext uri="{FF2B5EF4-FFF2-40B4-BE49-F238E27FC236}">
                <a16:creationId xmlns:a16="http://schemas.microsoft.com/office/drawing/2014/main" id="{3BC7DE76-5827-B445-A6D8-A68E4583A3AE}"/>
              </a:ext>
            </a:extLst>
          </p:cNvPr>
          <p:cNvSpPr txBox="1"/>
          <p:nvPr/>
        </p:nvSpPr>
        <p:spPr>
          <a:xfrm>
            <a:off x="3479197" y="3001969"/>
            <a:ext cx="5478536" cy="492443"/>
          </a:xfrm>
          <a:prstGeom prst="rect">
            <a:avLst/>
          </a:prstGeom>
          <a:noFill/>
        </p:spPr>
        <p:txBody>
          <a:bodyPr wrap="square" rtlCol="0">
            <a:spAutoFit/>
          </a:bodyPr>
          <a:lstStyle/>
          <a:p>
            <a:r>
              <a:rPr lang="en-US" sz="2600" i="1" dirty="0">
                <a:solidFill>
                  <a:srgbClr val="288787"/>
                </a:solidFill>
              </a:rPr>
              <a:t>“seated at the right hand of God”</a:t>
            </a:r>
          </a:p>
        </p:txBody>
      </p:sp>
      <p:sp>
        <p:nvSpPr>
          <p:cNvPr id="15" name="TextBox 14">
            <a:extLst>
              <a:ext uri="{FF2B5EF4-FFF2-40B4-BE49-F238E27FC236}">
                <a16:creationId xmlns:a16="http://schemas.microsoft.com/office/drawing/2014/main" id="{A88BD048-1C1E-5040-B83D-2506E8FE751B}"/>
              </a:ext>
            </a:extLst>
          </p:cNvPr>
          <p:cNvSpPr txBox="1"/>
          <p:nvPr/>
        </p:nvSpPr>
        <p:spPr>
          <a:xfrm>
            <a:off x="3479197" y="4552198"/>
            <a:ext cx="5478536" cy="492443"/>
          </a:xfrm>
          <a:prstGeom prst="rect">
            <a:avLst/>
          </a:prstGeom>
          <a:noFill/>
        </p:spPr>
        <p:txBody>
          <a:bodyPr wrap="square" rtlCol="0">
            <a:spAutoFit/>
          </a:bodyPr>
          <a:lstStyle/>
          <a:p>
            <a:r>
              <a:rPr lang="en-US" sz="2600" i="1" dirty="0">
                <a:solidFill>
                  <a:srgbClr val="288787"/>
                </a:solidFill>
              </a:rPr>
              <a:t>“things above, not…on earth.”</a:t>
            </a:r>
          </a:p>
        </p:txBody>
      </p:sp>
    </p:spTree>
    <p:extLst>
      <p:ext uri="{BB962C8B-B14F-4D97-AF65-F5344CB8AC3E}">
        <p14:creationId xmlns:p14="http://schemas.microsoft.com/office/powerpoint/2010/main" val="10997640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ppt_w/2"/>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ppt_w/2"/>
                                          </p:val>
                                        </p:tav>
                                        <p:tav tm="100000">
                                          <p:val>
                                            <p:strVal val="#ppt_x"/>
                                          </p:val>
                                        </p:tav>
                                      </p:tavLst>
                                    </p:anim>
                                    <p:anim calcmode="lin" valueType="num">
                                      <p:cBhvr>
                                        <p:cTn id="40" dur="500" fill="hold"/>
                                        <p:tgtEl>
                                          <p:spTgt spid="3"/>
                                        </p:tgtEl>
                                        <p:attrNameLst>
                                          <p:attrName>ppt_y</p:attrName>
                                        </p:attrNameLst>
                                      </p:cBhvr>
                                      <p:tavLst>
                                        <p:tav tm="0">
                                          <p:val>
                                            <p:strVal val="#ppt_y"/>
                                          </p:val>
                                        </p:tav>
                                        <p:tav tm="100000">
                                          <p:val>
                                            <p:strVal val="#ppt_y"/>
                                          </p:val>
                                        </p:tav>
                                      </p:tavLst>
                                    </p:anim>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ppt_x-#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F0B8B2-7FD8-744C-9C6D-FB1EFE9814B6}"/>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19090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0036CD-09F4-CC4C-94F5-5A0B31B4CBF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4722232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614D9-90CA-784F-90CC-7FFFE9ED8AC8}"/>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28205596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F2BD4-A5A9-4145-AB32-AA476CE340F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3511715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66161-2872-DC40-A01F-32ECC6462CEB}"/>
              </a:ext>
            </a:extLst>
          </p:cNvPr>
          <p:cNvSpPr>
            <a:spLocks noGrp="1"/>
          </p:cNvSpPr>
          <p:nvPr>
            <p:ph type="title"/>
          </p:nvPr>
        </p:nvSpPr>
        <p:spPr>
          <a:xfrm>
            <a:off x="493184" y="219606"/>
            <a:ext cx="7886700" cy="4960456"/>
          </a:xfrm>
        </p:spPr>
        <p:txBody>
          <a:bodyPr>
            <a:normAutofit/>
          </a:bodyPr>
          <a:lstStyle/>
          <a:p>
            <a:r>
              <a:rPr lang="en-US" sz="3600" dirty="0"/>
              <a:t>We think about all of our </a:t>
            </a:r>
            <a:br>
              <a:rPr lang="en-US" sz="3600" dirty="0"/>
            </a:br>
            <a:r>
              <a:rPr lang="en-US" sz="3600" dirty="0"/>
              <a:t>relationships and responsibilities </a:t>
            </a:r>
            <a:br>
              <a:rPr lang="en-US" sz="3600" dirty="0"/>
            </a:br>
            <a:r>
              <a:rPr lang="en-US" sz="3600" dirty="0"/>
              <a:t>in a whole new light.</a:t>
            </a:r>
          </a:p>
        </p:txBody>
      </p:sp>
    </p:spTree>
    <p:extLst>
      <p:ext uri="{BB962C8B-B14F-4D97-AF65-F5344CB8AC3E}">
        <p14:creationId xmlns:p14="http://schemas.microsoft.com/office/powerpoint/2010/main" val="9010896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66161-2872-DC40-A01F-32ECC6462CEB}"/>
              </a:ext>
            </a:extLst>
          </p:cNvPr>
          <p:cNvSpPr>
            <a:spLocks noGrp="1"/>
          </p:cNvSpPr>
          <p:nvPr>
            <p:ph type="title"/>
          </p:nvPr>
        </p:nvSpPr>
        <p:spPr>
          <a:xfrm>
            <a:off x="493184" y="219606"/>
            <a:ext cx="7886700" cy="4960456"/>
          </a:xfrm>
        </p:spPr>
        <p:txBody>
          <a:bodyPr>
            <a:normAutofit/>
          </a:bodyPr>
          <a:lstStyle/>
          <a:p>
            <a:r>
              <a:rPr lang="en-US" sz="3600" dirty="0"/>
              <a:t>A mind set on things above</a:t>
            </a:r>
            <a:br>
              <a:rPr lang="en-US" sz="3600" dirty="0"/>
            </a:br>
            <a:r>
              <a:rPr lang="en-US" sz="3600" b="1" i="1" dirty="0">
                <a:solidFill>
                  <a:srgbClr val="288787"/>
                </a:solidFill>
              </a:rPr>
              <a:t>replaces worldly thinking </a:t>
            </a:r>
            <a:r>
              <a:rPr lang="en-US" sz="3600" dirty="0"/>
              <a:t>with</a:t>
            </a:r>
            <a:br>
              <a:rPr lang="en-US" sz="3600" dirty="0"/>
            </a:br>
            <a:r>
              <a:rPr lang="en-US" sz="3600" b="1" i="1" dirty="0">
                <a:solidFill>
                  <a:srgbClr val="288787"/>
                </a:solidFill>
              </a:rPr>
              <a:t>new godly concerns</a:t>
            </a:r>
            <a:r>
              <a:rPr lang="en-US" sz="3600" dirty="0">
                <a:solidFill>
                  <a:srgbClr val="288787"/>
                </a:solidFill>
              </a:rPr>
              <a:t>.</a:t>
            </a:r>
          </a:p>
        </p:txBody>
      </p:sp>
      <p:sp>
        <p:nvSpPr>
          <p:cNvPr id="2" name="Pentagon 1">
            <a:extLst>
              <a:ext uri="{FF2B5EF4-FFF2-40B4-BE49-F238E27FC236}">
                <a16:creationId xmlns:a16="http://schemas.microsoft.com/office/drawing/2014/main" id="{0E4270E6-A46E-2F41-96B9-142BB8BA4080}"/>
              </a:ext>
            </a:extLst>
          </p:cNvPr>
          <p:cNvSpPr/>
          <p:nvPr/>
        </p:nvSpPr>
        <p:spPr>
          <a:xfrm>
            <a:off x="493184" y="4199467"/>
            <a:ext cx="4315883" cy="524934"/>
          </a:xfrm>
          <a:prstGeom prst="homePlate">
            <a:avLst/>
          </a:prstGeom>
          <a:solidFill>
            <a:srgbClr val="48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i="1" u="none" strike="noStrike" kern="1200" cap="none" spc="0" normalizeH="0" baseline="0" noProof="0" dirty="0">
                <a:ln>
                  <a:noFill/>
                </a:ln>
                <a:solidFill>
                  <a:prstClr val="white"/>
                </a:solidFill>
                <a:effectLst/>
                <a:uLnTx/>
                <a:uFillTx/>
                <a:latin typeface="Calibri" panose="020F0502020204030204"/>
                <a:ea typeface="+mn-ea"/>
                <a:cs typeface="+mn-cs"/>
              </a:rPr>
              <a:t>Temporary vs. </a:t>
            </a:r>
            <a:r>
              <a:rPr kumimoji="0" lang="en-US" sz="2600" b="1" i="1" u="none" strike="noStrike" kern="1200" cap="none" spc="0" normalizeH="0" baseline="0" noProof="0" dirty="0">
                <a:ln>
                  <a:noFill/>
                </a:ln>
                <a:solidFill>
                  <a:prstClr val="white"/>
                </a:solidFill>
                <a:effectLst/>
                <a:uLnTx/>
                <a:uFillTx/>
                <a:latin typeface="Calibri" panose="020F0502020204030204"/>
                <a:ea typeface="+mn-ea"/>
                <a:cs typeface="+mn-cs"/>
              </a:rPr>
              <a:t>Eternal</a:t>
            </a:r>
          </a:p>
        </p:txBody>
      </p:sp>
      <p:sp>
        <p:nvSpPr>
          <p:cNvPr id="5" name="Pentagon 4">
            <a:extLst>
              <a:ext uri="{FF2B5EF4-FFF2-40B4-BE49-F238E27FC236}">
                <a16:creationId xmlns:a16="http://schemas.microsoft.com/office/drawing/2014/main" id="{2C585FFC-F4EB-8C4A-A436-DF0D0942C1D7}"/>
              </a:ext>
            </a:extLst>
          </p:cNvPr>
          <p:cNvSpPr/>
          <p:nvPr/>
        </p:nvSpPr>
        <p:spPr>
          <a:xfrm>
            <a:off x="493183" y="3606801"/>
            <a:ext cx="5027084" cy="524934"/>
          </a:xfrm>
          <a:prstGeom prst="homePlate">
            <a:avLst/>
          </a:prstGeom>
          <a:solidFill>
            <a:srgbClr val="4F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i="1" u="none" strike="noStrike" kern="1200" cap="none" spc="0" normalizeH="0" baseline="0" noProof="0" dirty="0">
                <a:ln>
                  <a:noFill/>
                </a:ln>
                <a:solidFill>
                  <a:prstClr val="white"/>
                </a:solidFill>
                <a:effectLst/>
                <a:uLnTx/>
                <a:uFillTx/>
                <a:latin typeface="Calibri" panose="020F0502020204030204"/>
                <a:ea typeface="+mn-ea"/>
                <a:cs typeface="+mn-cs"/>
              </a:rPr>
              <a:t>The Flesh vs. </a:t>
            </a:r>
            <a:r>
              <a:rPr kumimoji="0" lang="en-US" sz="2600" b="1" i="1" u="none" strike="noStrike" kern="1200" cap="none" spc="0" normalizeH="0" baseline="0" noProof="0" dirty="0">
                <a:ln>
                  <a:noFill/>
                </a:ln>
                <a:solidFill>
                  <a:prstClr val="white"/>
                </a:solidFill>
                <a:effectLst/>
                <a:uLnTx/>
                <a:uFillTx/>
                <a:latin typeface="Calibri" panose="020F0502020204030204"/>
                <a:ea typeface="+mn-ea"/>
                <a:cs typeface="+mn-cs"/>
              </a:rPr>
              <a:t>The Spirit</a:t>
            </a:r>
          </a:p>
        </p:txBody>
      </p:sp>
      <p:sp>
        <p:nvSpPr>
          <p:cNvPr id="6" name="Pentagon 5">
            <a:extLst>
              <a:ext uri="{FF2B5EF4-FFF2-40B4-BE49-F238E27FC236}">
                <a16:creationId xmlns:a16="http://schemas.microsoft.com/office/drawing/2014/main" id="{A8D3AE22-0765-CA43-A718-41AE7EAC5ADE}"/>
              </a:ext>
            </a:extLst>
          </p:cNvPr>
          <p:cNvSpPr/>
          <p:nvPr/>
        </p:nvSpPr>
        <p:spPr>
          <a:xfrm>
            <a:off x="493182" y="4790592"/>
            <a:ext cx="3740151" cy="524934"/>
          </a:xfrm>
          <a:prstGeom prst="homePlate">
            <a:avLst/>
          </a:prstGeom>
          <a:solidFill>
            <a:srgbClr val="28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i="1" u="none" strike="noStrike" kern="1200" cap="none" spc="0" normalizeH="0" baseline="0" noProof="0" dirty="0">
                <a:ln>
                  <a:noFill/>
                </a:ln>
                <a:solidFill>
                  <a:prstClr val="white"/>
                </a:solidFill>
                <a:effectLst/>
                <a:uLnTx/>
                <a:uFillTx/>
                <a:latin typeface="Calibri" panose="020F0502020204030204"/>
                <a:ea typeface="+mn-ea"/>
                <a:cs typeface="+mn-cs"/>
              </a:rPr>
              <a:t>Appearance vs. </a:t>
            </a:r>
            <a:r>
              <a:rPr lang="en-US" sz="2600" b="1" i="1" dirty="0" err="1">
                <a:solidFill>
                  <a:prstClr val="white"/>
                </a:solidFill>
                <a:latin typeface="Calibri" panose="020F0502020204030204"/>
              </a:rPr>
              <a:t>Realit</a:t>
            </a:r>
            <a:r>
              <a:rPr kumimoji="0" lang="en-US" sz="2600" b="1" i="1" u="none" strike="noStrike" kern="1200" cap="none" spc="0" normalizeH="0" baseline="0" noProof="0" dirty="0">
                <a:ln>
                  <a:noFill/>
                </a:ln>
                <a:solidFill>
                  <a:prstClr val="white"/>
                </a:solidFill>
                <a:effectLst/>
                <a:uLnTx/>
                <a:uFillTx/>
                <a:latin typeface="Calibri" panose="020F0502020204030204"/>
                <a:ea typeface="+mn-ea"/>
                <a:cs typeface="+mn-cs"/>
              </a:rPr>
              <a:t>y</a:t>
            </a:r>
          </a:p>
        </p:txBody>
      </p:sp>
    </p:spTree>
    <p:extLst>
      <p:ext uri="{BB962C8B-B14F-4D97-AF65-F5344CB8AC3E}">
        <p14:creationId xmlns:p14="http://schemas.microsoft.com/office/powerpoint/2010/main" val="3880036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66161-2872-DC40-A01F-32ECC6462CEB}"/>
              </a:ext>
            </a:extLst>
          </p:cNvPr>
          <p:cNvSpPr>
            <a:spLocks noGrp="1"/>
          </p:cNvSpPr>
          <p:nvPr>
            <p:ph type="title"/>
          </p:nvPr>
        </p:nvSpPr>
        <p:spPr>
          <a:xfrm>
            <a:off x="493184" y="219606"/>
            <a:ext cx="7886700" cy="4960456"/>
          </a:xfrm>
        </p:spPr>
        <p:txBody>
          <a:bodyPr>
            <a:normAutofit/>
          </a:bodyPr>
          <a:lstStyle/>
          <a:p>
            <a:r>
              <a:rPr lang="en-US" sz="3600" dirty="0"/>
              <a:t>A mind set on things above</a:t>
            </a:r>
            <a:br>
              <a:rPr lang="en-US" sz="3600" dirty="0"/>
            </a:br>
            <a:r>
              <a:rPr lang="en-US" sz="3600" dirty="0"/>
              <a:t>carries out </a:t>
            </a:r>
            <a:r>
              <a:rPr lang="en-US" sz="3600" b="1" i="1" dirty="0">
                <a:solidFill>
                  <a:srgbClr val="288787"/>
                </a:solidFill>
              </a:rPr>
              <a:t>earthly tasks </a:t>
            </a:r>
            <a:r>
              <a:rPr lang="en-US" sz="3600" dirty="0"/>
              <a:t>with</a:t>
            </a:r>
            <a:br>
              <a:rPr lang="en-US" sz="3600" dirty="0"/>
            </a:br>
            <a:r>
              <a:rPr lang="en-US" sz="3600" b="1" i="1" dirty="0">
                <a:solidFill>
                  <a:srgbClr val="288787"/>
                </a:solidFill>
              </a:rPr>
              <a:t>heavenly wisdom.</a:t>
            </a:r>
          </a:p>
        </p:txBody>
      </p:sp>
      <p:sp>
        <p:nvSpPr>
          <p:cNvPr id="3" name="Pentagon 2">
            <a:extLst>
              <a:ext uri="{FF2B5EF4-FFF2-40B4-BE49-F238E27FC236}">
                <a16:creationId xmlns:a16="http://schemas.microsoft.com/office/drawing/2014/main" id="{5F1776A4-EB24-2E42-B25A-E414BC3EB0E7}"/>
              </a:ext>
            </a:extLst>
          </p:cNvPr>
          <p:cNvSpPr/>
          <p:nvPr/>
        </p:nvSpPr>
        <p:spPr>
          <a:xfrm>
            <a:off x="493184" y="4199467"/>
            <a:ext cx="4315883" cy="524934"/>
          </a:xfrm>
          <a:prstGeom prst="homePlate">
            <a:avLst/>
          </a:prstGeom>
          <a:solidFill>
            <a:srgbClr val="48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Our Talents Are God-Given</a:t>
            </a:r>
          </a:p>
        </p:txBody>
      </p:sp>
      <p:sp>
        <p:nvSpPr>
          <p:cNvPr id="5" name="Pentagon 4">
            <a:extLst>
              <a:ext uri="{FF2B5EF4-FFF2-40B4-BE49-F238E27FC236}">
                <a16:creationId xmlns:a16="http://schemas.microsoft.com/office/drawing/2014/main" id="{49411072-4721-634D-A6B4-631436F7BFA5}"/>
              </a:ext>
            </a:extLst>
          </p:cNvPr>
          <p:cNvSpPr/>
          <p:nvPr/>
        </p:nvSpPr>
        <p:spPr>
          <a:xfrm>
            <a:off x="493183" y="3606801"/>
            <a:ext cx="5027084" cy="524934"/>
          </a:xfrm>
          <a:prstGeom prst="homePlate">
            <a:avLst/>
          </a:prstGeom>
          <a:solidFill>
            <a:srgbClr val="4F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Our Whole Duty Is Clear</a:t>
            </a:r>
          </a:p>
        </p:txBody>
      </p:sp>
      <p:sp>
        <p:nvSpPr>
          <p:cNvPr id="6" name="Pentagon 5">
            <a:extLst>
              <a:ext uri="{FF2B5EF4-FFF2-40B4-BE49-F238E27FC236}">
                <a16:creationId xmlns:a16="http://schemas.microsoft.com/office/drawing/2014/main" id="{DEF5DEDE-A9F6-9E43-B8CD-4C14297EBF55}"/>
              </a:ext>
            </a:extLst>
          </p:cNvPr>
          <p:cNvSpPr/>
          <p:nvPr/>
        </p:nvSpPr>
        <p:spPr>
          <a:xfrm>
            <a:off x="493182" y="4790592"/>
            <a:ext cx="3740151" cy="524934"/>
          </a:xfrm>
          <a:prstGeom prst="homePlate">
            <a:avLst/>
          </a:prstGeom>
          <a:solidFill>
            <a:srgbClr val="28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  Our Problems Are Smaller</a:t>
            </a:r>
          </a:p>
        </p:txBody>
      </p:sp>
    </p:spTree>
    <p:extLst>
      <p:ext uri="{BB962C8B-B14F-4D97-AF65-F5344CB8AC3E}">
        <p14:creationId xmlns:p14="http://schemas.microsoft.com/office/powerpoint/2010/main" val="135678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2602</TotalTime>
  <Words>2872</Words>
  <Application>Microsoft Macintosh PowerPoint</Application>
  <PresentationFormat>On-screen Show (16:10)</PresentationFormat>
  <Paragraphs>265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Things Above</vt:lpstr>
      <vt:lpstr>PowerPoint Presentation</vt:lpstr>
      <vt:lpstr>PowerPoint Presentation</vt:lpstr>
      <vt:lpstr>PowerPoint Presentation</vt:lpstr>
      <vt:lpstr>PowerPoint Presentation</vt:lpstr>
      <vt:lpstr>PowerPoint Presentation</vt:lpstr>
      <vt:lpstr>We think about all of our  relationships and responsibilities  in a whole new light.</vt:lpstr>
      <vt:lpstr>A mind set on things above replaces worldly thinking with new godly concerns.</vt:lpstr>
      <vt:lpstr>A mind set on things above carries out earthly tasks with heavenly wisdom.</vt:lpstr>
      <vt:lpstr>PowerPoint Presentation</vt:lpstr>
      <vt:lpstr>PowerPoint Presentation</vt:lpstr>
      <vt:lpstr>PowerPoint Presentation</vt:lpstr>
      <vt:lpstr>PowerPoint Presentation</vt:lpstr>
      <vt:lpstr>Things Above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Above</dc:title>
  <dc:creator>Phillip Shumake</dc:creator>
  <cp:lastModifiedBy>Phillip Shumake</cp:lastModifiedBy>
  <cp:revision>134</cp:revision>
  <dcterms:created xsi:type="dcterms:W3CDTF">2023-01-16T18:53:14Z</dcterms:created>
  <dcterms:modified xsi:type="dcterms:W3CDTF">2023-02-02T18:28:55Z</dcterms:modified>
</cp:coreProperties>
</file>