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88" r:id="rId2"/>
    <p:sldId id="284" r:id="rId3"/>
    <p:sldId id="285" r:id="rId4"/>
    <p:sldId id="286" r:id="rId5"/>
    <p:sldId id="287" r:id="rId6"/>
    <p:sldId id="289" r:id="rId7"/>
    <p:sldId id="292" r:id="rId8"/>
    <p:sldId id="294" r:id="rId9"/>
    <p:sldId id="293" r:id="rId10"/>
    <p:sldId id="295" r:id="rId11"/>
    <p:sldId id="296" r:id="rId12"/>
    <p:sldId id="297" r:id="rId13"/>
    <p:sldId id="298" r:id="rId14"/>
    <p:sldId id="299" r:id="rId15"/>
    <p:sldId id="301" r:id="rId16"/>
    <p:sldId id="302" r:id="rId17"/>
  </p:sldIdLst>
  <p:sldSz cx="9144000" cy="5715000" type="screen16x1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68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19809-93B6-4196-ADF8-DAF207E1EF07}" v="28" dt="2023-04-23T18:39:55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4" autoAdjust="0"/>
    <p:restoredTop sz="82968" autoAdjust="0"/>
  </p:normalViewPr>
  <p:slideViewPr>
    <p:cSldViewPr snapToGrid="0">
      <p:cViewPr varScale="1">
        <p:scale>
          <a:sx n="44" d="100"/>
          <a:sy n="44" d="100"/>
        </p:scale>
        <p:origin x="147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B4A19DB1-7FD1-4161-9D1E-4DD0070B7437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160463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1C7D8E7D-75F5-4BB7-B100-0B36A867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6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8E7D-75F5-4BB7-B100-0B36A86745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73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8E7D-75F5-4BB7-B100-0B36A86745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00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8E7D-75F5-4BB7-B100-0B36A86745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7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8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7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5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3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9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9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1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8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3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54DD-22D5-4283-BE8C-E5C767B313B9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22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9108AFE6-6A7B-F7C6-74F8-28F2FBC6FE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714375" y="714375"/>
            <a:ext cx="5715000" cy="4286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B1903A-A1DF-8CDC-B220-9990152E7BE8}"/>
              </a:ext>
            </a:extLst>
          </p:cNvPr>
          <p:cNvSpPr txBox="1"/>
          <p:nvPr/>
        </p:nvSpPr>
        <p:spPr>
          <a:xfrm>
            <a:off x="5274645" y="2129590"/>
            <a:ext cx="33367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Training the Twelve to Think Spiritually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BB482E-B71A-9635-CD6B-5A8A439F2FE0}"/>
              </a:ext>
            </a:extLst>
          </p:cNvPr>
          <p:cNvSpPr txBox="1"/>
          <p:nvPr/>
        </p:nvSpPr>
        <p:spPr>
          <a:xfrm>
            <a:off x="4857752" y="1030865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 Major Challenge: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4945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D73E1D-F35D-E40C-DD9E-0AF3C62E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872" y="-70255"/>
            <a:ext cx="8098255" cy="1104636"/>
          </a:xfrm>
        </p:spPr>
        <p:txBody>
          <a:bodyPr>
            <a:noAutofit/>
          </a:bodyPr>
          <a:lstStyle/>
          <a:p>
            <a:pPr algn="ctr"/>
            <a:r>
              <a:rPr lang="en-US" sz="4000" b="1" i="0" dirty="0">
                <a:solidFill>
                  <a:srgbClr val="FFFFFF"/>
                </a:solidFill>
                <a:effectLst/>
                <a:latin typeface="system-ui"/>
              </a:rPr>
              <a:t>2 Peter 2:1-3</a:t>
            </a:r>
            <a:endParaRPr lang="en-US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2E4244-3A60-7C53-F773-4B4E6CBD8CBC}"/>
              </a:ext>
            </a:extLst>
          </p:cNvPr>
          <p:cNvSpPr txBox="1"/>
          <p:nvPr/>
        </p:nvSpPr>
        <p:spPr>
          <a:xfrm>
            <a:off x="192506" y="770023"/>
            <a:ext cx="877503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i="0" dirty="0">
                <a:solidFill>
                  <a:srgbClr val="FFFFFF"/>
                </a:solidFill>
                <a:effectLst/>
                <a:latin typeface="system-ui"/>
              </a:rPr>
              <a:t>2 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But there were also false prophets among the people</a:t>
            </a:r>
            <a:r>
              <a:rPr lang="en-US" sz="32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, even as there will be false teachers among you,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 who will secretly bring in destructive heresies, even denying the Lord who bought them, 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system-ui"/>
              </a:rPr>
              <a:t>and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 bring on themselves swift destruction. </a:t>
            </a:r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2 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And many will follow their destructive ways, because of whom the way of truth will be blasphemed. </a:t>
            </a:r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3 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By covetousness they will exploit you with deceptive words; for a long time their judgment has not been idle, and their destruction does not slumber. </a:t>
            </a:r>
          </a:p>
          <a:p>
            <a:pPr algn="l"/>
            <a:endParaRPr lang="en-US" sz="3200" b="1" i="0" dirty="0">
              <a:solidFill>
                <a:srgbClr val="FFFFFF"/>
              </a:solidFill>
              <a:effectLst/>
              <a:latin typeface="system-ui"/>
            </a:endParaRPr>
          </a:p>
          <a:p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0F88B69-626C-C884-912E-ED3356145C94}"/>
              </a:ext>
            </a:extLst>
          </p:cNvPr>
          <p:cNvCxnSpPr>
            <a:cxnSpLocks/>
          </p:cNvCxnSpPr>
          <p:nvPr/>
        </p:nvCxnSpPr>
        <p:spPr>
          <a:xfrm flipH="1">
            <a:off x="2569861" y="2264714"/>
            <a:ext cx="121083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3D68CF-7620-E63A-90B4-1ED3C39F9C82}"/>
              </a:ext>
            </a:extLst>
          </p:cNvPr>
          <p:cNvCxnSpPr>
            <a:cxnSpLocks/>
          </p:cNvCxnSpPr>
          <p:nvPr/>
        </p:nvCxnSpPr>
        <p:spPr>
          <a:xfrm flipH="1">
            <a:off x="5272030" y="2264714"/>
            <a:ext cx="334909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3DC77B-0884-D5F3-A7F5-E12795EC24B1}"/>
              </a:ext>
            </a:extLst>
          </p:cNvPr>
          <p:cNvCxnSpPr>
            <a:cxnSpLocks/>
          </p:cNvCxnSpPr>
          <p:nvPr/>
        </p:nvCxnSpPr>
        <p:spPr>
          <a:xfrm flipH="1">
            <a:off x="6655353" y="3261175"/>
            <a:ext cx="152149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42294F-0FAB-2CF0-536E-F62C158B1B79}"/>
              </a:ext>
            </a:extLst>
          </p:cNvPr>
          <p:cNvCxnSpPr>
            <a:cxnSpLocks/>
          </p:cNvCxnSpPr>
          <p:nvPr/>
        </p:nvCxnSpPr>
        <p:spPr>
          <a:xfrm flipH="1">
            <a:off x="308500" y="3753544"/>
            <a:ext cx="4755869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4336476-C824-1FBB-5E23-0D3A350A1858}"/>
              </a:ext>
            </a:extLst>
          </p:cNvPr>
          <p:cNvCxnSpPr>
            <a:cxnSpLocks/>
          </p:cNvCxnSpPr>
          <p:nvPr/>
        </p:nvCxnSpPr>
        <p:spPr>
          <a:xfrm flipH="1">
            <a:off x="6526400" y="4222467"/>
            <a:ext cx="224832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9806C00-C322-B25A-DFD5-9DC6AAC9D6A9}"/>
              </a:ext>
            </a:extLst>
          </p:cNvPr>
          <p:cNvCxnSpPr>
            <a:cxnSpLocks/>
          </p:cNvCxnSpPr>
          <p:nvPr/>
        </p:nvCxnSpPr>
        <p:spPr>
          <a:xfrm flipH="1">
            <a:off x="308500" y="4750006"/>
            <a:ext cx="697153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2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9FDCB-878C-0CE4-240E-BDBE33B4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75" y="990530"/>
            <a:ext cx="2356072" cy="3733939"/>
          </a:xfrm>
        </p:spPr>
        <p:txBody>
          <a:bodyPr>
            <a:normAutofit/>
          </a:bodyPr>
          <a:lstStyle/>
          <a:p>
            <a:pPr algn="r"/>
            <a:r>
              <a:rPr lang="en-US" sz="4000" b="1"/>
              <a:t>Four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96F1E-8653-AF1B-A776-48BC95600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2152" y="1111795"/>
            <a:ext cx="5061205" cy="3483785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Why was their doctrine so dangerous?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Why was false doctrine called leaven?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Do we need to fear false doctrine now?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How can we detect     false doctrine? </a:t>
            </a:r>
          </a:p>
        </p:txBody>
      </p:sp>
    </p:spTree>
    <p:extLst>
      <p:ext uri="{BB962C8B-B14F-4D97-AF65-F5344CB8AC3E}">
        <p14:creationId xmlns:p14="http://schemas.microsoft.com/office/powerpoint/2010/main" val="248057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BD9F1-C8BD-BBE3-C2F3-E8FA6AB00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65" y="0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1 John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B5E0C-9342-4A39-2D8E-2FDA936EC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1007"/>
            <a:ext cx="8932984" cy="5057424"/>
          </a:xfrm>
        </p:spPr>
        <p:txBody>
          <a:bodyPr>
            <a:normAutofit lnSpcReduction="10000"/>
          </a:bodyPr>
          <a:lstStyle/>
          <a:p>
            <a:r>
              <a:rPr lang="en-US" sz="3200" b="1" u="sng" dirty="0"/>
              <a:t>1:1-2</a:t>
            </a:r>
            <a:r>
              <a:rPr lang="en-US" sz="3200" u="sng" dirty="0"/>
              <a:t> 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system-ui"/>
              </a:rPr>
              <a:t>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That which was from the beginning, which </a:t>
            </a:r>
            <a:r>
              <a:rPr lang="en-US" sz="36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we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 have heard, which we have seen with our eyes, which we have looked upon, and our hands have handled, concerning the Word of life—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2 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the life was manifested, and we have seen, and bear witness, and declare to you that eternal life which was with the Father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system-ui"/>
              </a:rPr>
              <a:t> 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and was manifested to us—</a:t>
            </a:r>
          </a:p>
          <a:p>
            <a:r>
              <a:rPr lang="en-US" sz="3200" b="1" i="0" u="sng" dirty="0">
                <a:solidFill>
                  <a:srgbClr val="FFFFFF"/>
                </a:solidFill>
                <a:effectLst/>
                <a:latin typeface="system-ui"/>
              </a:rPr>
              <a:t>4:1</a:t>
            </a:r>
            <a:r>
              <a:rPr lang="en-US" sz="3200" b="1" i="0" dirty="0">
                <a:solidFill>
                  <a:srgbClr val="FFFFFF"/>
                </a:solidFill>
                <a:effectLst/>
                <a:latin typeface="system-ui"/>
              </a:rPr>
              <a:t> 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system-ui"/>
              </a:rPr>
              <a:t>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Beloved, do not believe every spirit, but test the spirits, whether they are of God; because</a:t>
            </a:r>
            <a:r>
              <a:rPr lang="en-US" sz="2800" b="0" i="0" u="sng" dirty="0">
                <a:solidFill>
                  <a:srgbClr val="FFFF00"/>
                </a:solidFill>
                <a:effectLst/>
                <a:latin typeface="system-ui"/>
              </a:rPr>
              <a:t> many false prophets have gone out into the world. </a:t>
            </a:r>
          </a:p>
          <a:p>
            <a:r>
              <a:rPr lang="en-US" sz="3200" b="1" i="0" u="sng" dirty="0">
                <a:solidFill>
                  <a:srgbClr val="FFFFFF"/>
                </a:solidFill>
                <a:effectLst/>
                <a:latin typeface="system-ui"/>
              </a:rPr>
              <a:t>4:6 </a:t>
            </a:r>
            <a:r>
              <a:rPr lang="en-US" sz="3200" b="1" i="0" dirty="0">
                <a:solidFill>
                  <a:srgbClr val="FFFFFF"/>
                </a:solidFill>
                <a:effectLst/>
                <a:latin typeface="system-ui"/>
              </a:rPr>
              <a:t> </a:t>
            </a:r>
            <a:r>
              <a:rPr lang="en-US" sz="32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We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system-ui"/>
              </a:rPr>
              <a:t> 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are of God. He who knows God hears us;               he who is not of God does not hear us. By this we know  the spirit of truth and the spirit of error.</a:t>
            </a:r>
          </a:p>
          <a:p>
            <a:endParaRPr lang="en-US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9BE761-60BB-6EF9-F414-968A14DA1C1C}"/>
              </a:ext>
            </a:extLst>
          </p:cNvPr>
          <p:cNvCxnSpPr>
            <a:cxnSpLocks/>
          </p:cNvCxnSpPr>
          <p:nvPr/>
        </p:nvCxnSpPr>
        <p:spPr>
          <a:xfrm>
            <a:off x="5996349" y="5045704"/>
            <a:ext cx="2303584" cy="108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BD6676-D936-9B60-3DF8-496588E254E5}"/>
              </a:ext>
            </a:extLst>
          </p:cNvPr>
          <p:cNvCxnSpPr>
            <a:cxnSpLocks/>
          </p:cNvCxnSpPr>
          <p:nvPr/>
        </p:nvCxnSpPr>
        <p:spPr>
          <a:xfrm>
            <a:off x="293077" y="5346896"/>
            <a:ext cx="570327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23CE7F8-3D46-DF34-75CE-A16284FD50C6}"/>
              </a:ext>
            </a:extLst>
          </p:cNvPr>
          <p:cNvCxnSpPr>
            <a:cxnSpLocks/>
          </p:cNvCxnSpPr>
          <p:nvPr/>
        </p:nvCxnSpPr>
        <p:spPr>
          <a:xfrm>
            <a:off x="1007599" y="4699783"/>
            <a:ext cx="213711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33A5EE8-3F85-8F57-E0A6-63CA7519FD67}"/>
              </a:ext>
            </a:extLst>
          </p:cNvPr>
          <p:cNvCxnSpPr>
            <a:cxnSpLocks/>
          </p:cNvCxnSpPr>
          <p:nvPr/>
        </p:nvCxnSpPr>
        <p:spPr>
          <a:xfrm>
            <a:off x="293077" y="4992949"/>
            <a:ext cx="542192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48FED56-B68C-0BB4-5476-322F668C313B}"/>
              </a:ext>
            </a:extLst>
          </p:cNvPr>
          <p:cNvCxnSpPr>
            <a:cxnSpLocks/>
          </p:cNvCxnSpPr>
          <p:nvPr/>
        </p:nvCxnSpPr>
        <p:spPr>
          <a:xfrm>
            <a:off x="3236153" y="4699783"/>
            <a:ext cx="420096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58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E13229-D143-4BFA-F11A-A064EB02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2 Timothy 3:16-17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F708A4-94CA-A99B-F62D-04528D1A8EEC}"/>
              </a:ext>
            </a:extLst>
          </p:cNvPr>
          <p:cNvSpPr txBox="1"/>
          <p:nvPr/>
        </p:nvSpPr>
        <p:spPr>
          <a:xfrm>
            <a:off x="628650" y="1408907"/>
            <a:ext cx="80124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baseline="30000" dirty="0">
                <a:solidFill>
                  <a:srgbClr val="FFFFFF"/>
                </a:solidFill>
                <a:effectLst/>
                <a:latin typeface="system-ui"/>
              </a:rPr>
              <a:t>16 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All </a:t>
            </a:r>
            <a:r>
              <a:rPr lang="en-US" sz="3600" b="1" i="0" dirty="0">
                <a:solidFill>
                  <a:srgbClr val="FFFF00"/>
                </a:solidFill>
                <a:effectLst/>
                <a:latin typeface="system-ui"/>
              </a:rPr>
              <a:t>Scripture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 </a:t>
            </a:r>
            <a:r>
              <a:rPr lang="en-US" sz="3600" b="0" i="1" dirty="0">
                <a:solidFill>
                  <a:srgbClr val="FFFFFF"/>
                </a:solidFill>
                <a:effectLst/>
                <a:latin typeface="system-ui"/>
              </a:rPr>
              <a:t>is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 given by inspiration of God, and </a:t>
            </a:r>
            <a:r>
              <a:rPr lang="en-US" sz="3600" b="0" i="1" dirty="0">
                <a:solidFill>
                  <a:srgbClr val="FFFFFF"/>
                </a:solidFill>
                <a:effectLst/>
                <a:latin typeface="system-ui"/>
              </a:rPr>
              <a:t>is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 profitable for doctrine, for reproof, for correction, for instruction in righteousness, </a:t>
            </a:r>
            <a:r>
              <a:rPr lang="en-US" sz="3600" b="1" i="0" baseline="30000" dirty="0">
                <a:solidFill>
                  <a:srgbClr val="FFFFFF"/>
                </a:solidFill>
                <a:effectLst/>
                <a:latin typeface="system-ui"/>
              </a:rPr>
              <a:t>17 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that the man of God may be complete, thoroughly equipped for every good work.</a:t>
            </a:r>
            <a:endParaRPr lang="en-US" sz="3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2D0776-40A3-959C-1021-81C0E9276C39}"/>
              </a:ext>
            </a:extLst>
          </p:cNvPr>
          <p:cNvCxnSpPr>
            <a:cxnSpLocks/>
          </p:cNvCxnSpPr>
          <p:nvPr/>
        </p:nvCxnSpPr>
        <p:spPr>
          <a:xfrm>
            <a:off x="3845753" y="2017543"/>
            <a:ext cx="420096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9CFB6F-682B-35F7-5CAB-3EB5B472F704}"/>
              </a:ext>
            </a:extLst>
          </p:cNvPr>
          <p:cNvCxnSpPr>
            <a:cxnSpLocks/>
          </p:cNvCxnSpPr>
          <p:nvPr/>
        </p:nvCxnSpPr>
        <p:spPr>
          <a:xfrm>
            <a:off x="752033" y="2550943"/>
            <a:ext cx="66528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D16BF4-F72B-60B2-DB6F-00012AFD5255}"/>
              </a:ext>
            </a:extLst>
          </p:cNvPr>
          <p:cNvCxnSpPr>
            <a:cxnSpLocks/>
          </p:cNvCxnSpPr>
          <p:nvPr/>
        </p:nvCxnSpPr>
        <p:spPr>
          <a:xfrm>
            <a:off x="5416060" y="2550943"/>
            <a:ext cx="161544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FA1353F-E445-C923-0EAF-0D89DB709D2B}"/>
              </a:ext>
            </a:extLst>
          </p:cNvPr>
          <p:cNvCxnSpPr>
            <a:cxnSpLocks/>
          </p:cNvCxnSpPr>
          <p:nvPr/>
        </p:nvCxnSpPr>
        <p:spPr>
          <a:xfrm>
            <a:off x="752033" y="3084343"/>
            <a:ext cx="133584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74513D-6CC5-2A14-4BCF-AE80DAEB1DE4}"/>
              </a:ext>
            </a:extLst>
          </p:cNvPr>
          <p:cNvCxnSpPr>
            <a:cxnSpLocks/>
          </p:cNvCxnSpPr>
          <p:nvPr/>
        </p:nvCxnSpPr>
        <p:spPr>
          <a:xfrm>
            <a:off x="2900873" y="3084343"/>
            <a:ext cx="202164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716F6F-F250-D9AA-02D9-25B76E59A82F}"/>
              </a:ext>
            </a:extLst>
          </p:cNvPr>
          <p:cNvCxnSpPr>
            <a:cxnSpLocks/>
          </p:cNvCxnSpPr>
          <p:nvPr/>
        </p:nvCxnSpPr>
        <p:spPr>
          <a:xfrm>
            <a:off x="5720273" y="3084343"/>
            <a:ext cx="202164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414442F-E1C5-62D3-07E7-1CFAD2CD405E}"/>
              </a:ext>
            </a:extLst>
          </p:cNvPr>
          <p:cNvCxnSpPr>
            <a:cxnSpLocks/>
          </p:cNvCxnSpPr>
          <p:nvPr/>
        </p:nvCxnSpPr>
        <p:spPr>
          <a:xfrm>
            <a:off x="1280160" y="4196863"/>
            <a:ext cx="1752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25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642ED-9E55-C321-CE30-AE5AD1D0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72111"/>
            <a:ext cx="7886700" cy="1104636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But what if people don’t want doctrine?</a:t>
            </a:r>
            <a:endParaRPr lang="en-US" sz="4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4F284D4-DD05-587F-D2F0-C315995A1B7B}"/>
              </a:ext>
            </a:extLst>
          </p:cNvPr>
          <p:cNvSpPr txBox="1">
            <a:spLocks/>
          </p:cNvSpPr>
          <p:nvPr/>
        </p:nvSpPr>
        <p:spPr>
          <a:xfrm>
            <a:off x="628650" y="3744028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/>
              <a:t>Don’t be surprised!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8577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23939E-9C27-2C67-285D-3241B80DF957}"/>
              </a:ext>
            </a:extLst>
          </p:cNvPr>
          <p:cNvSpPr txBox="1"/>
          <p:nvPr/>
        </p:nvSpPr>
        <p:spPr>
          <a:xfrm>
            <a:off x="484822" y="0"/>
            <a:ext cx="82934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2 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Preach the word! Be ready in season 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system-ui"/>
              </a:rPr>
              <a:t>and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 out of season. Convince, rebuke, exhort, with all longsuffering and teaching (doctrine). </a:t>
            </a:r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3 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For the time will come when they will not endure sound doctrine, but according to their own desires, 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system-ui"/>
              </a:rPr>
              <a:t>because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 they have itching ears, they will heap up for themselves teachers; </a:t>
            </a:r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4 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and they will turn 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system-ui"/>
              </a:rPr>
              <a:t>their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 ears away from the truth, and be turned aside to fables. </a:t>
            </a:r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5 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But you be watchful in all things, endure afflictions, do the work of an evangelist, fulfill your ministry. (2 Timothy 4:2-5)</a:t>
            </a:r>
            <a:endParaRPr lang="en-US" sz="32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B77281F-CAEA-1A8B-2783-DB68D0B180FA}"/>
              </a:ext>
            </a:extLst>
          </p:cNvPr>
          <p:cNvCxnSpPr>
            <a:cxnSpLocks/>
          </p:cNvCxnSpPr>
          <p:nvPr/>
        </p:nvCxnSpPr>
        <p:spPr>
          <a:xfrm>
            <a:off x="767273" y="539263"/>
            <a:ext cx="276840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03799CF-B956-7CD3-726B-AF529FC6869F}"/>
              </a:ext>
            </a:extLst>
          </p:cNvPr>
          <p:cNvCxnSpPr>
            <a:cxnSpLocks/>
          </p:cNvCxnSpPr>
          <p:nvPr/>
        </p:nvCxnSpPr>
        <p:spPr>
          <a:xfrm>
            <a:off x="5278313" y="560366"/>
            <a:ext cx="3380865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28914B-73EC-E3C4-C167-656BC33505BE}"/>
              </a:ext>
            </a:extLst>
          </p:cNvPr>
          <p:cNvCxnSpPr>
            <a:cxnSpLocks/>
          </p:cNvCxnSpPr>
          <p:nvPr/>
        </p:nvCxnSpPr>
        <p:spPr>
          <a:xfrm flipV="1">
            <a:off x="650631" y="1011703"/>
            <a:ext cx="1071489" cy="820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6E6DBD-1C71-519E-D45C-79FDCCD820B3}"/>
              </a:ext>
            </a:extLst>
          </p:cNvPr>
          <p:cNvCxnSpPr>
            <a:cxnSpLocks/>
          </p:cNvCxnSpPr>
          <p:nvPr/>
        </p:nvCxnSpPr>
        <p:spPr>
          <a:xfrm>
            <a:off x="1940753" y="1011703"/>
            <a:ext cx="138156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58EF75-1195-90DD-EB36-7B39F0912B50}"/>
              </a:ext>
            </a:extLst>
          </p:cNvPr>
          <p:cNvCxnSpPr>
            <a:cxnSpLocks/>
          </p:cNvCxnSpPr>
          <p:nvPr/>
        </p:nvCxnSpPr>
        <p:spPr>
          <a:xfrm>
            <a:off x="3647440" y="1005840"/>
            <a:ext cx="118872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45B006-D9B3-0C50-FB4E-42B83345E5B6}"/>
              </a:ext>
            </a:extLst>
          </p:cNvPr>
          <p:cNvCxnSpPr>
            <a:cxnSpLocks/>
          </p:cNvCxnSpPr>
          <p:nvPr/>
        </p:nvCxnSpPr>
        <p:spPr>
          <a:xfrm>
            <a:off x="4958080" y="975360"/>
            <a:ext cx="1117600" cy="1817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0C8AE6-F396-27E9-E59B-69D1DCA021BB}"/>
              </a:ext>
            </a:extLst>
          </p:cNvPr>
          <p:cNvCxnSpPr>
            <a:cxnSpLocks/>
          </p:cNvCxnSpPr>
          <p:nvPr/>
        </p:nvCxnSpPr>
        <p:spPr>
          <a:xfrm>
            <a:off x="3535680" y="1494695"/>
            <a:ext cx="1422400" cy="1914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09ABAB8-F44C-BFE2-4540-D427CD723F40}"/>
              </a:ext>
            </a:extLst>
          </p:cNvPr>
          <p:cNvCxnSpPr>
            <a:cxnSpLocks/>
          </p:cNvCxnSpPr>
          <p:nvPr/>
        </p:nvCxnSpPr>
        <p:spPr>
          <a:xfrm>
            <a:off x="7072132" y="1494695"/>
            <a:ext cx="1069545" cy="1914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150EC2C-CE54-F373-C5BC-629D033DE82C}"/>
              </a:ext>
            </a:extLst>
          </p:cNvPr>
          <p:cNvCxnSpPr>
            <a:cxnSpLocks/>
          </p:cNvCxnSpPr>
          <p:nvPr/>
        </p:nvCxnSpPr>
        <p:spPr>
          <a:xfrm>
            <a:off x="594553" y="2464583"/>
            <a:ext cx="142728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C5EE1D5-99E3-C273-0D4B-9BA2CCB80F12}"/>
              </a:ext>
            </a:extLst>
          </p:cNvPr>
          <p:cNvCxnSpPr>
            <a:cxnSpLocks/>
          </p:cNvCxnSpPr>
          <p:nvPr/>
        </p:nvCxnSpPr>
        <p:spPr>
          <a:xfrm>
            <a:off x="4572000" y="4431326"/>
            <a:ext cx="373888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86EE60A-FC4A-0419-75FE-7CADB61DF238}"/>
              </a:ext>
            </a:extLst>
          </p:cNvPr>
          <p:cNvCxnSpPr>
            <a:cxnSpLocks/>
          </p:cNvCxnSpPr>
          <p:nvPr/>
        </p:nvCxnSpPr>
        <p:spPr>
          <a:xfrm>
            <a:off x="2231290" y="4919006"/>
            <a:ext cx="294151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E57266A-F8E2-45D3-354F-93EC65C7590F}"/>
              </a:ext>
            </a:extLst>
          </p:cNvPr>
          <p:cNvCxnSpPr>
            <a:cxnSpLocks/>
          </p:cNvCxnSpPr>
          <p:nvPr/>
        </p:nvCxnSpPr>
        <p:spPr>
          <a:xfrm>
            <a:off x="594553" y="4919006"/>
            <a:ext cx="142728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79E229C-A20C-6A76-A2EC-CC0ACC22687A}"/>
              </a:ext>
            </a:extLst>
          </p:cNvPr>
          <p:cNvCxnSpPr>
            <a:cxnSpLocks/>
          </p:cNvCxnSpPr>
          <p:nvPr/>
        </p:nvCxnSpPr>
        <p:spPr>
          <a:xfrm>
            <a:off x="5435600" y="4919006"/>
            <a:ext cx="2875280" cy="1875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39D817C-8DD8-DEF9-5BAE-BBC6236FA1EB}"/>
              </a:ext>
            </a:extLst>
          </p:cNvPr>
          <p:cNvCxnSpPr>
            <a:cxnSpLocks/>
          </p:cNvCxnSpPr>
          <p:nvPr/>
        </p:nvCxnSpPr>
        <p:spPr>
          <a:xfrm>
            <a:off x="513466" y="5406686"/>
            <a:ext cx="170141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6B08807-D8A1-B1C8-B820-43162771B206}"/>
              </a:ext>
            </a:extLst>
          </p:cNvPr>
          <p:cNvCxnSpPr>
            <a:cxnSpLocks/>
          </p:cNvCxnSpPr>
          <p:nvPr/>
        </p:nvCxnSpPr>
        <p:spPr>
          <a:xfrm>
            <a:off x="2403033" y="5406686"/>
            <a:ext cx="3113847" cy="1445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02B093-7991-1BF6-A029-449ADE289E84}"/>
              </a:ext>
            </a:extLst>
          </p:cNvPr>
          <p:cNvCxnSpPr>
            <a:cxnSpLocks/>
          </p:cNvCxnSpPr>
          <p:nvPr/>
        </p:nvCxnSpPr>
        <p:spPr>
          <a:xfrm>
            <a:off x="513466" y="2025749"/>
            <a:ext cx="800550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ABC0966-8A70-0B85-B198-EE3EC19A862C}"/>
              </a:ext>
            </a:extLst>
          </p:cNvPr>
          <p:cNvSpPr txBox="1"/>
          <p:nvPr/>
        </p:nvSpPr>
        <p:spPr>
          <a:xfrm>
            <a:off x="2336800" y="2268415"/>
            <a:ext cx="3888154" cy="646331"/>
          </a:xfrm>
          <a:prstGeom prst="rect">
            <a:avLst/>
          </a:prstGeom>
          <a:solidFill>
            <a:schemeClr val="tx2">
              <a:lumMod val="10000"/>
            </a:schemeClr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What are we to do?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83D50BB-3A3F-781E-C42F-383C48A9D58B}"/>
              </a:ext>
            </a:extLst>
          </p:cNvPr>
          <p:cNvSpPr/>
          <p:nvPr/>
        </p:nvSpPr>
        <p:spPr>
          <a:xfrm>
            <a:off x="183951" y="975360"/>
            <a:ext cx="2863364" cy="56271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2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3B3C62C-81DF-9104-5731-3575DF89F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Acts 17:11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16F970-7721-CE4E-ED54-0641ED022428}"/>
              </a:ext>
            </a:extLst>
          </p:cNvPr>
          <p:cNvSpPr txBox="1"/>
          <p:nvPr/>
        </p:nvSpPr>
        <p:spPr>
          <a:xfrm>
            <a:off x="677004" y="1408907"/>
            <a:ext cx="7886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11 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These were more noble than those in Thessalonica, in that they received the word with all readiness of mind, and searched the scriptures daily, whether those things were so.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8E1E35-D292-0C2E-1DB3-B55657E3AB78}"/>
              </a:ext>
            </a:extLst>
          </p:cNvPr>
          <p:cNvSpPr txBox="1"/>
          <p:nvPr/>
        </p:nvSpPr>
        <p:spPr>
          <a:xfrm>
            <a:off x="721895" y="3705928"/>
            <a:ext cx="7700210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Unsound doctrine is a more serious problem than a lack of food!</a:t>
            </a:r>
          </a:p>
        </p:txBody>
      </p:sp>
    </p:spTree>
    <p:extLst>
      <p:ext uri="{BB962C8B-B14F-4D97-AF65-F5344CB8AC3E}">
        <p14:creationId xmlns:p14="http://schemas.microsoft.com/office/powerpoint/2010/main" val="362952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20F1D3E-9899-C230-35D8-81B24BB08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438400"/>
            <a:ext cx="6858000" cy="1263118"/>
          </a:xfrm>
          <a:ln w="31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/>
              <a:t>                                                                    </a:t>
            </a:r>
            <a:r>
              <a:rPr lang="en-US" sz="4900" b="1" dirty="0"/>
              <a:t>“Beware of the Leaven of the</a:t>
            </a:r>
            <a:br>
              <a:rPr lang="en-US" sz="4900" b="1" dirty="0"/>
            </a:br>
            <a:r>
              <a:rPr lang="en-US" sz="4900" b="1" dirty="0"/>
              <a:t>Pharisees and Sadducees”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20291B11-9B0F-0168-8DA9-8E7195AD3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054" y="109945"/>
            <a:ext cx="8534399" cy="1379802"/>
          </a:xfrm>
        </p:spPr>
        <p:txBody>
          <a:bodyPr>
            <a:noAutofit/>
          </a:bodyPr>
          <a:lstStyle/>
          <a:p>
            <a:r>
              <a:rPr lang="en-US" sz="3600" b="1" i="0" u="sng" baseline="30000" dirty="0">
                <a:solidFill>
                  <a:srgbClr val="FFFFFF"/>
                </a:solidFill>
                <a:effectLst/>
                <a:latin typeface="system-ui"/>
              </a:rPr>
              <a:t>MATTHEW </a:t>
            </a:r>
            <a:r>
              <a:rPr lang="en-US" sz="3600" b="1" i="0" baseline="30000" dirty="0">
                <a:solidFill>
                  <a:srgbClr val="FFFFFF"/>
                </a:solidFill>
                <a:effectLst/>
                <a:latin typeface="system-ui"/>
              </a:rPr>
              <a:t>16:5 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Now when His disciples had come to the other side, they had forgotten to take bread.</a:t>
            </a:r>
          </a:p>
          <a:p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 </a:t>
            </a:r>
            <a:r>
              <a:rPr lang="en-US" sz="3600" b="1" i="0" baseline="30000" dirty="0">
                <a:solidFill>
                  <a:srgbClr val="FFFFFF"/>
                </a:solidFill>
                <a:effectLst/>
                <a:latin typeface="system-ui"/>
              </a:rPr>
              <a:t>6 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Then Jesus said to them, “Take heed and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1A1D2F-B2DE-C89A-2431-5AA85DAE1E1D}"/>
              </a:ext>
            </a:extLst>
          </p:cNvPr>
          <p:cNvSpPr txBox="1"/>
          <p:nvPr/>
        </p:nvSpPr>
        <p:spPr>
          <a:xfrm>
            <a:off x="401053" y="3852333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baseline="30000" dirty="0">
                <a:solidFill>
                  <a:srgbClr val="FFFFFF"/>
                </a:solidFill>
                <a:latin typeface="system-ui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system-ui"/>
              </a:rPr>
              <a:t> 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And they reasoned among themselves, saying, “</a:t>
            </a:r>
            <a:r>
              <a:rPr lang="en-US" sz="3600" b="0" i="1" dirty="0">
                <a:solidFill>
                  <a:srgbClr val="FFFFFF"/>
                </a:solidFill>
                <a:effectLst/>
                <a:latin typeface="system-ui"/>
              </a:rPr>
              <a:t>It is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 because we have taken no bread.”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928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C07341-1190-BC7C-28D3-D8E22A7DD687}"/>
              </a:ext>
            </a:extLst>
          </p:cNvPr>
          <p:cNvSpPr txBox="1"/>
          <p:nvPr/>
        </p:nvSpPr>
        <p:spPr>
          <a:xfrm>
            <a:off x="417095" y="144382"/>
            <a:ext cx="84541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8 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But Jesus, being aware of 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system-ui"/>
              </a:rPr>
              <a:t>it,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 said to them, “O you of little faith, why do you reason among yourselves because you have brought no bread? </a:t>
            </a:r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9 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Do you not yet understand, or remember the five loaves of the five thousand and how many baskets you took up? </a:t>
            </a:r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10 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Nor the seven loaves of the four thousand and how many large baskets you took up? </a:t>
            </a:r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11 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How is it you do not understand that I did not speak to you concerning bread?—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system-ui"/>
              </a:rPr>
              <a:t>but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 to beware of the leaven of the Pharisees and Sadducees.”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468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2BD0DF-B814-013D-09D4-7C2A28741811}"/>
              </a:ext>
            </a:extLst>
          </p:cNvPr>
          <p:cNvSpPr txBox="1"/>
          <p:nvPr/>
        </p:nvSpPr>
        <p:spPr>
          <a:xfrm>
            <a:off x="625643" y="385011"/>
            <a:ext cx="8197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12 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Then they understood that He did not </a:t>
            </a:r>
            <a:r>
              <a:rPr lang="en-US" sz="3200" dirty="0">
                <a:solidFill>
                  <a:srgbClr val="FFFFFF"/>
                </a:solidFill>
                <a:latin typeface="system-ui"/>
              </a:rPr>
              <a:t>tell     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system-ui"/>
              </a:rPr>
              <a:t>them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 to beware of the leaven of bread, but of the </a:t>
            </a:r>
            <a:r>
              <a:rPr lang="en-US" sz="3200" b="1" i="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doctrine</a:t>
            </a:r>
            <a:r>
              <a:rPr lang="en-US" sz="3200" b="0" i="0" dirty="0">
                <a:solidFill>
                  <a:srgbClr val="FFFF00"/>
                </a:solidFill>
                <a:effectLst/>
                <a:latin typeface="system-ui"/>
              </a:rPr>
              <a:t> 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of the Pharisees and Sadducees.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36F309-A0F9-B5E6-22BE-98F8E65A75C5}"/>
              </a:ext>
            </a:extLst>
          </p:cNvPr>
          <p:cNvSpPr txBox="1"/>
          <p:nvPr/>
        </p:nvSpPr>
        <p:spPr>
          <a:xfrm>
            <a:off x="625643" y="2566736"/>
            <a:ext cx="7700210" cy="230832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Unsound doctrine                       is a more serious problem than a lack of food!</a:t>
            </a:r>
          </a:p>
        </p:txBody>
      </p:sp>
    </p:spTree>
    <p:extLst>
      <p:ext uri="{BB962C8B-B14F-4D97-AF65-F5344CB8AC3E}">
        <p14:creationId xmlns:p14="http://schemas.microsoft.com/office/powerpoint/2010/main" val="141300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268110"/>
            <a:ext cx="8660121" cy="5178779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2779889"/>
            <a:ext cx="2468880" cy="26670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519395"/>
            <a:ext cx="8178790" cy="467323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89FDCB-878C-0CE4-240E-BDBE33B4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75" y="990530"/>
            <a:ext cx="2356072" cy="3733939"/>
          </a:xfrm>
        </p:spPr>
        <p:txBody>
          <a:bodyPr>
            <a:normAutofit/>
          </a:bodyPr>
          <a:lstStyle/>
          <a:p>
            <a:pPr algn="r"/>
            <a:r>
              <a:rPr lang="en-US" sz="4000" b="1"/>
              <a:t>Four Questions: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544052"/>
            <a:ext cx="0" cy="2697079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96F1E-8653-AF1B-A776-48BC95600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195" y="1115607"/>
            <a:ext cx="4182899" cy="3483785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Why was their doctrine so dangerous?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Why was false doctrine called leaven?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Do we need to fear false doctrine now?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How can we detect     false doctrine? </a:t>
            </a:r>
          </a:p>
        </p:txBody>
      </p:sp>
    </p:spTree>
    <p:extLst>
      <p:ext uri="{BB962C8B-B14F-4D97-AF65-F5344CB8AC3E}">
        <p14:creationId xmlns:p14="http://schemas.microsoft.com/office/powerpoint/2010/main" val="118823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B11FC-3264-0B4D-3716-531D9C98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683"/>
            <a:ext cx="7886700" cy="1104636"/>
          </a:xfrm>
        </p:spPr>
        <p:txBody>
          <a:bodyPr>
            <a:noAutofit/>
          </a:bodyPr>
          <a:lstStyle/>
          <a:p>
            <a:r>
              <a:rPr lang="en-US" sz="3600" b="1" dirty="0"/>
              <a:t>1. Why was their Doctrine so Dangerous?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96626-C318-FF0F-2F6A-A8DEFFD73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95" y="1184319"/>
            <a:ext cx="8438147" cy="4237912"/>
          </a:xfrm>
        </p:spPr>
        <p:txBody>
          <a:bodyPr>
            <a:normAutofit/>
          </a:bodyPr>
          <a:lstStyle/>
          <a:p>
            <a:r>
              <a:rPr lang="en-US" sz="3200" dirty="0"/>
              <a:t>They were recognized as spiritual leaders.</a:t>
            </a:r>
          </a:p>
          <a:p>
            <a:pPr marL="0" indent="0">
              <a:buNone/>
            </a:pPr>
            <a:r>
              <a:rPr lang="en-US" sz="3200" dirty="0"/>
              <a:t>	They were hypocrites (Luke 12:1; Matt. 7:15).</a:t>
            </a:r>
          </a:p>
          <a:p>
            <a:r>
              <a:rPr lang="en-US" sz="3200" dirty="0"/>
              <a:t>They taught some truth (Matthew 23:1)</a:t>
            </a:r>
          </a:p>
          <a:p>
            <a:r>
              <a:rPr lang="en-US" sz="3200" dirty="0"/>
              <a:t>They justified disobedience (Matt. 15:4-6)</a:t>
            </a:r>
          </a:p>
          <a:p>
            <a:r>
              <a:rPr lang="en-US" sz="3200" dirty="0"/>
              <a:t>They added their traditions (Matt. 15:9)</a:t>
            </a:r>
          </a:p>
          <a:p>
            <a:r>
              <a:rPr lang="en-US" sz="3200" dirty="0"/>
              <a:t>Would do anything to protect their position.</a:t>
            </a:r>
          </a:p>
          <a:p>
            <a:r>
              <a:rPr lang="en-US" sz="3200" dirty="0"/>
              <a:t>Sadducees denied resurrection (Acts 23:8)</a:t>
            </a:r>
          </a:p>
        </p:txBody>
      </p:sp>
    </p:spTree>
    <p:extLst>
      <p:ext uri="{BB962C8B-B14F-4D97-AF65-F5344CB8AC3E}">
        <p14:creationId xmlns:p14="http://schemas.microsoft.com/office/powerpoint/2010/main" val="32145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9FDCB-878C-0CE4-240E-BDBE33B4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75" y="990530"/>
            <a:ext cx="2356072" cy="3733939"/>
          </a:xfrm>
        </p:spPr>
        <p:txBody>
          <a:bodyPr>
            <a:normAutofit/>
          </a:bodyPr>
          <a:lstStyle/>
          <a:p>
            <a:pPr algn="r"/>
            <a:r>
              <a:rPr lang="en-US" sz="4000" b="1"/>
              <a:t>Four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96F1E-8653-AF1B-A776-48BC95600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195" y="1115607"/>
            <a:ext cx="4182899" cy="3483785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Why was their doctrine so dangerous?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Why was false doctrine called leaven?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582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8F6169-1B19-99C9-C38C-54BDB0F7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641"/>
            <a:ext cx="7886700" cy="1104636"/>
          </a:xfrm>
        </p:spPr>
        <p:txBody>
          <a:bodyPr>
            <a:normAutofit/>
          </a:bodyPr>
          <a:lstStyle/>
          <a:p>
            <a:r>
              <a:rPr lang="en-US" sz="3600" b="1" dirty="0"/>
              <a:t> 2. Why was False Doctrine Called Leaven?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307C50-FD66-5302-FE9D-471ED28EB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144740"/>
            <a:ext cx="8226592" cy="457026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/>
              <a:t>Like leaven, it affects everything around it.</a:t>
            </a:r>
          </a:p>
          <a:p>
            <a:pPr marL="0" indent="0">
              <a:buNone/>
            </a:pPr>
            <a:r>
              <a:rPr lang="en-US" sz="3500" dirty="0"/>
              <a:t>	It is contagious, spreading to other people.</a:t>
            </a:r>
          </a:p>
          <a:p>
            <a:pPr marL="0" indent="0">
              <a:buNone/>
            </a:pPr>
            <a:r>
              <a:rPr lang="en-US" sz="3500" dirty="0"/>
              <a:t>	It leads to other error (Calvinism)</a:t>
            </a:r>
          </a:p>
          <a:p>
            <a:pPr marL="0" indent="0">
              <a:buNone/>
            </a:pPr>
            <a:r>
              <a:rPr lang="en-US" sz="3500" dirty="0"/>
              <a:t>	It leads to sin (Genesis 3)</a:t>
            </a:r>
          </a:p>
          <a:p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 </a:t>
            </a:r>
            <a:r>
              <a:rPr lang="en-US" sz="3500" b="0" i="0" dirty="0">
                <a:solidFill>
                  <a:srgbClr val="FFFFFF"/>
                </a:solidFill>
                <a:effectLst/>
                <a:latin typeface="system-ui"/>
              </a:rPr>
              <a:t>But shun profane </a:t>
            </a:r>
            <a:r>
              <a:rPr lang="en-US" sz="3500" b="0" i="1" dirty="0">
                <a:solidFill>
                  <a:srgbClr val="FFFFFF"/>
                </a:solidFill>
                <a:effectLst/>
                <a:latin typeface="system-ui"/>
              </a:rPr>
              <a:t>and</a:t>
            </a:r>
            <a:r>
              <a:rPr lang="en-US" sz="3500" b="0" i="0" dirty="0">
                <a:solidFill>
                  <a:srgbClr val="FFFFFF"/>
                </a:solidFill>
                <a:effectLst/>
                <a:latin typeface="system-ui"/>
              </a:rPr>
              <a:t> </a:t>
            </a:r>
            <a:r>
              <a:rPr lang="en-US" sz="3500" b="0" i="0" baseline="30000" dirty="0">
                <a:solidFill>
                  <a:srgbClr val="FFFFFF"/>
                </a:solidFill>
                <a:effectLst/>
                <a:latin typeface="system-ui"/>
              </a:rPr>
              <a:t> </a:t>
            </a:r>
            <a:r>
              <a:rPr lang="en-US" sz="3500" b="0" i="0" dirty="0">
                <a:solidFill>
                  <a:srgbClr val="FFFFFF"/>
                </a:solidFill>
                <a:effectLst/>
                <a:latin typeface="system-ui"/>
              </a:rPr>
              <a:t>idle babblings, for they will increase to more ungodliness. </a:t>
            </a:r>
            <a:r>
              <a:rPr lang="en-US" sz="3500" b="1" i="0" baseline="30000" dirty="0">
                <a:solidFill>
                  <a:srgbClr val="FFFFFF"/>
                </a:solidFill>
                <a:effectLst/>
                <a:latin typeface="system-ui"/>
              </a:rPr>
              <a:t>17 </a:t>
            </a:r>
            <a:r>
              <a:rPr lang="en-US" sz="3500" b="0" i="0" dirty="0">
                <a:solidFill>
                  <a:srgbClr val="FFFFFF"/>
                </a:solidFill>
                <a:effectLst/>
                <a:latin typeface="system-ui"/>
              </a:rPr>
              <a:t>And their message will spread like cancer. Hymenaeus and </a:t>
            </a:r>
            <a:r>
              <a:rPr lang="en-US" sz="3500" b="0" i="0" dirty="0" err="1">
                <a:solidFill>
                  <a:srgbClr val="FFFFFF"/>
                </a:solidFill>
                <a:effectLst/>
                <a:latin typeface="system-ui"/>
              </a:rPr>
              <a:t>Philetus</a:t>
            </a:r>
            <a:r>
              <a:rPr lang="en-US" sz="3500" b="0" i="0" dirty="0">
                <a:solidFill>
                  <a:srgbClr val="FFFFFF"/>
                </a:solidFill>
                <a:effectLst/>
                <a:latin typeface="system-ui"/>
              </a:rPr>
              <a:t> are of this sort, </a:t>
            </a:r>
            <a:r>
              <a:rPr lang="en-US" sz="3500" b="1" i="0" baseline="30000" dirty="0">
                <a:solidFill>
                  <a:srgbClr val="FFFFFF"/>
                </a:solidFill>
                <a:effectLst/>
                <a:latin typeface="system-ui"/>
              </a:rPr>
              <a:t>18 </a:t>
            </a:r>
            <a:r>
              <a:rPr lang="en-US" sz="3500" b="0" i="0" dirty="0">
                <a:solidFill>
                  <a:srgbClr val="FFFFFF"/>
                </a:solidFill>
                <a:effectLst/>
                <a:latin typeface="system-ui"/>
              </a:rPr>
              <a:t>who have           strayed concerning the truth, saying that the resurrection is already past; and they             overthrow the faith of some. (2 Tim. 2:16-18)</a:t>
            </a:r>
            <a:endParaRPr lang="en-US" sz="35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FDEB4ED-3701-A42E-6371-93D76197022E}"/>
              </a:ext>
            </a:extLst>
          </p:cNvPr>
          <p:cNvCxnSpPr>
            <a:cxnSpLocks/>
          </p:cNvCxnSpPr>
          <p:nvPr/>
        </p:nvCxnSpPr>
        <p:spPr>
          <a:xfrm flipH="1">
            <a:off x="628650" y="3611478"/>
            <a:ext cx="532597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4F43B27-6F42-C66E-91E5-C8C7009DC605}"/>
              </a:ext>
            </a:extLst>
          </p:cNvPr>
          <p:cNvCxnSpPr>
            <a:cxnSpLocks/>
          </p:cNvCxnSpPr>
          <p:nvPr/>
        </p:nvCxnSpPr>
        <p:spPr>
          <a:xfrm flipH="1">
            <a:off x="2059907" y="3970421"/>
            <a:ext cx="365108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2B6C33A-CE6B-23EE-B966-C1B45A7D50FD}"/>
              </a:ext>
            </a:extLst>
          </p:cNvPr>
          <p:cNvCxnSpPr>
            <a:cxnSpLocks/>
          </p:cNvCxnSpPr>
          <p:nvPr/>
        </p:nvCxnSpPr>
        <p:spPr>
          <a:xfrm flipH="1">
            <a:off x="481264" y="4652207"/>
            <a:ext cx="473242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2EFC2A9-429F-148A-9329-FA7E46B03A18}"/>
              </a:ext>
            </a:extLst>
          </p:cNvPr>
          <p:cNvCxnSpPr>
            <a:cxnSpLocks/>
          </p:cNvCxnSpPr>
          <p:nvPr/>
        </p:nvCxnSpPr>
        <p:spPr>
          <a:xfrm flipH="1">
            <a:off x="497306" y="4997113"/>
            <a:ext cx="452387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7796E61-4A71-3950-FDAA-7BE907635DAA}"/>
              </a:ext>
            </a:extLst>
          </p:cNvPr>
          <p:cNvCxnSpPr>
            <a:cxnSpLocks/>
          </p:cNvCxnSpPr>
          <p:nvPr/>
        </p:nvCxnSpPr>
        <p:spPr>
          <a:xfrm flipH="1">
            <a:off x="481264" y="5309937"/>
            <a:ext cx="473242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74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9FDCB-878C-0CE4-240E-BDBE33B4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75" y="990530"/>
            <a:ext cx="2356072" cy="3733939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/>
              <a:t>Four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96F1E-8653-AF1B-A776-48BC95600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195" y="1115607"/>
            <a:ext cx="4664163" cy="3483785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546882"/>
                </a:solidFill>
              </a:rPr>
              <a:t>Why was their doctrine so dangerous?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>
              <a:solidFill>
                <a:srgbClr val="54688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Why was false doctrine called leaven?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Do we need to fear false doctrine now?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3B0ED8-E42F-B045-C417-4D4DF9932D59}"/>
              </a:ext>
            </a:extLst>
          </p:cNvPr>
          <p:cNvSpPr txBox="1"/>
          <p:nvPr/>
        </p:nvSpPr>
        <p:spPr>
          <a:xfrm>
            <a:off x="1625613" y="4383802"/>
            <a:ext cx="5892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24 of the 27 books of the New Testament contain warnings!</a:t>
            </a:r>
          </a:p>
        </p:txBody>
      </p:sp>
    </p:spTree>
    <p:extLst>
      <p:ext uri="{BB962C8B-B14F-4D97-AF65-F5344CB8AC3E}">
        <p14:creationId xmlns:p14="http://schemas.microsoft.com/office/powerpoint/2010/main" val="65454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FFFFFF"/>
      </a:dk1>
      <a:lt1>
        <a:sysClr val="window" lastClr="00000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00000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1212</TotalTime>
  <Words>985</Words>
  <Application>Microsoft Office PowerPoint</Application>
  <PresentationFormat>On-screen Show (16:10)</PresentationFormat>
  <Paragraphs>68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system-ui</vt:lpstr>
      <vt:lpstr>Office Theme</vt:lpstr>
      <vt:lpstr>PowerPoint Presentation</vt:lpstr>
      <vt:lpstr>                                                                    “Beware of the Leaven of the Pharisees and Sadducees”</vt:lpstr>
      <vt:lpstr>PowerPoint Presentation</vt:lpstr>
      <vt:lpstr>PowerPoint Presentation</vt:lpstr>
      <vt:lpstr>Four Questions:</vt:lpstr>
      <vt:lpstr>1. Why was their Doctrine so Dangerous?</vt:lpstr>
      <vt:lpstr>Four Questions:</vt:lpstr>
      <vt:lpstr> 2. Why was False Doctrine Called Leaven?</vt:lpstr>
      <vt:lpstr>Four Questions:</vt:lpstr>
      <vt:lpstr>2 Peter 2:1-3</vt:lpstr>
      <vt:lpstr>Four Questions:</vt:lpstr>
      <vt:lpstr>1 John </vt:lpstr>
      <vt:lpstr>2 Timothy 3:16-17</vt:lpstr>
      <vt:lpstr>But what if people don’t want doctrine?</vt:lpstr>
      <vt:lpstr>PowerPoint Presentation</vt:lpstr>
      <vt:lpstr>Acts 17:11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Sewell Hall</dc:creator>
  <cp:lastModifiedBy>Sewell Hall</cp:lastModifiedBy>
  <cp:revision>8</cp:revision>
  <cp:lastPrinted>2023-04-08T22:32:00Z</cp:lastPrinted>
  <dcterms:created xsi:type="dcterms:W3CDTF">2023-04-06T19:30:20Z</dcterms:created>
  <dcterms:modified xsi:type="dcterms:W3CDTF">2023-04-23T18:50:37Z</dcterms:modified>
</cp:coreProperties>
</file>