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60" r:id="rId4"/>
    <p:sldId id="261" r:id="rId5"/>
    <p:sldId id="271" r:id="rId6"/>
    <p:sldId id="263" r:id="rId7"/>
    <p:sldId id="272" r:id="rId8"/>
    <p:sldId id="273" r:id="rId9"/>
    <p:sldId id="266" r:id="rId10"/>
    <p:sldId id="274" r:id="rId11"/>
    <p:sldId id="276" r:id="rId12"/>
    <p:sldId id="277" r:id="rId13"/>
    <p:sldId id="278" r:id="rId14"/>
    <p:sldId id="258" r:id="rId15"/>
    <p:sldId id="259" r:id="rId16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53" d="100"/>
          <a:sy n="53" d="100"/>
        </p:scale>
        <p:origin x="44" y="4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B301F9-EE12-3844-8D8B-8FD194BA1175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36284-B8D2-0C4F-B5B8-2324564BA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961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2F136284-B8D2-0C4F-B5B8-2324564BA00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300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6CDF-0086-2B4C-9CF4-94CFF065913C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38C11-0C93-6F4D-B9CC-0EA09B9B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83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6CDF-0086-2B4C-9CF4-94CFF065913C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38C11-0C93-6F4D-B9CC-0EA09B9B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16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6CDF-0086-2B4C-9CF4-94CFF065913C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38C11-0C93-6F4D-B9CC-0EA09B9B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43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6CDF-0086-2B4C-9CF4-94CFF065913C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38C11-0C93-6F4D-B9CC-0EA09B9B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071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6CDF-0086-2B4C-9CF4-94CFF065913C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38C11-0C93-6F4D-B9CC-0EA09B9B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12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6CDF-0086-2B4C-9CF4-94CFF065913C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38C11-0C93-6F4D-B9CC-0EA09B9B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03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6CDF-0086-2B4C-9CF4-94CFF065913C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38C11-0C93-6F4D-B9CC-0EA09B9B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267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6CDF-0086-2B4C-9CF4-94CFF065913C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38C11-0C93-6F4D-B9CC-0EA09B9B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453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6CDF-0086-2B4C-9CF4-94CFF065913C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38C11-0C93-6F4D-B9CC-0EA09B9B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230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6CDF-0086-2B4C-9CF4-94CFF065913C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38C11-0C93-6F4D-B9CC-0EA09B9B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98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6CDF-0086-2B4C-9CF4-94CFF065913C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38C11-0C93-6F4D-B9CC-0EA09B9B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096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76CDF-0086-2B4C-9CF4-94CFF065913C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38C11-0C93-6F4D-B9CC-0EA09B9B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5966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8EAEE1-D83E-B22E-1F97-29F198756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862666"/>
            <a:ext cx="6858000" cy="1989667"/>
          </a:xfrm>
        </p:spPr>
        <p:txBody>
          <a:bodyPr anchor="ctr">
            <a:normAutofit/>
          </a:bodyPr>
          <a:lstStyle/>
          <a:p>
            <a:pPr rtl="0"/>
            <a:r>
              <a:rPr lang="en-US" sz="4800" dirty="0" smtClean="0"/>
              <a:t>La </a:t>
            </a:r>
            <a:r>
              <a:rPr lang="en-US" sz="4800" dirty="0" err="1" smtClean="0"/>
              <a:t>bondad</a:t>
            </a:r>
            <a:r>
              <a:rPr lang="en-US" sz="4800" dirty="0" smtClean="0"/>
              <a:t> </a:t>
            </a:r>
            <a:r>
              <a:rPr lang="en-US" sz="4800" dirty="0"/>
              <a:t>y </a:t>
            </a:r>
            <a:r>
              <a:rPr lang="en-US" sz="4800" dirty="0" smtClean="0"/>
              <a:t>la </a:t>
            </a:r>
            <a:r>
              <a:rPr lang="en-US" sz="4800" dirty="0" err="1"/>
              <a:t>g</a:t>
            </a:r>
            <a:r>
              <a:rPr lang="en-US" sz="4800" dirty="0" err="1" smtClean="0"/>
              <a:t>racia</a:t>
            </a:r>
            <a:r>
              <a:rPr lang="en-US" sz="4800" dirty="0" smtClean="0"/>
              <a:t> </a:t>
            </a:r>
            <a:r>
              <a:rPr lang="en-US" sz="4800" dirty="0"/>
              <a:t>en</a:t>
            </a:r>
            <a:br>
              <a:rPr lang="en-US" sz="4800" dirty="0"/>
            </a:br>
            <a:r>
              <a:rPr lang="en-US" sz="4800" dirty="0"/>
              <a:t>la vida de </a:t>
            </a:r>
            <a:r>
              <a:rPr lang="en-US" sz="4800" dirty="0" err="1" smtClean="0"/>
              <a:t>Manas</a:t>
            </a:r>
            <a:r>
              <a:rPr lang="es-ES" sz="4800" dirty="0" smtClean="0"/>
              <a:t>é</a:t>
            </a:r>
            <a:r>
              <a:rPr lang="en-US" sz="4800" dirty="0" smtClean="0"/>
              <a:t>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72656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CDD1FF-1CA7-5547-656C-9FC34CB5B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213"/>
            <a:ext cx="7886700" cy="1104636"/>
          </a:xfrm>
        </p:spPr>
        <p:txBody>
          <a:bodyPr/>
          <a:lstStyle/>
          <a:p>
            <a:pPr algn="ctr" rtl="0"/>
            <a:r>
              <a:rPr lang="en-US" dirty="0"/>
              <a:t>Manasés estaba vivo por la bondad y la gracia de Dios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8D259927-4B54-C0E9-57DB-C97BC3567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23744" y="1119849"/>
            <a:ext cx="6620256" cy="4595151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</a:rPr>
              <a:t>12 Cuando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estaba en angustia, </a:t>
            </a:r>
            <a:r>
              <a:rPr lang="es-ES" sz="2000" b="1" i="1" dirty="0">
                <a:latin typeface="Calibri" panose="020F0502020204030204" pitchFamily="34" charset="0"/>
                <a:ea typeface="Calibri" panose="020F0502020204030204" pitchFamily="34" charset="0"/>
              </a:rPr>
              <a:t>Manasés imploró al SEÑOR su Dios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, y </a:t>
            </a:r>
            <a:r>
              <a:rPr lang="es-ES" sz="2000" b="1" i="1" dirty="0">
                <a:latin typeface="Calibri" panose="020F0502020204030204" pitchFamily="34" charset="0"/>
                <a:ea typeface="Calibri" panose="020F0502020204030204" pitchFamily="34" charset="0"/>
              </a:rPr>
              <a:t>se humilló grandemente delante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 del </a:t>
            </a:r>
            <a:r>
              <a:rPr lang="es-ES" sz="2000" b="1" i="1" dirty="0">
                <a:latin typeface="Calibri" panose="020F0502020204030204" pitchFamily="34" charset="0"/>
                <a:ea typeface="Calibri" panose="020F0502020204030204" pitchFamily="34" charset="0"/>
              </a:rPr>
              <a:t>Dios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 de sus padres.  13  Y cuando </a:t>
            </a:r>
            <a:r>
              <a:rPr lang="es-ES" sz="2000" b="1" i="1" dirty="0">
                <a:latin typeface="Calibri" panose="020F0502020204030204" pitchFamily="34" charset="0"/>
                <a:ea typeface="Calibri" panose="020F0502020204030204" pitchFamily="34" charset="0"/>
              </a:rPr>
              <a:t>oró a Él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, Dios se conmovió por su ruego, oyó su súplica y lo trajo de nuevo a Jerusalén, a su reino. Entonces Manasés reconoció que el SEÑOR era Dios.  14  Después de esto, Manasés edificó la muralla exterior de la ciudad de David al occidente de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Gihón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, en el valle, hasta la entrada de la puerta del Pescado; y rodeó con ella el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Ofel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 y la hizo muy alta. Entonces puso capitanes del ejército en todas las ciudades fortificadas de Judá.  15  También quitó los dioses extranjeros y el ídolo de la casa del SEÑOR, así como todos los altares que había edificado en el monte de la casa del SEÑOR y en Jerusalén, y los arrojó fuera de la ciudad.  16  Reparó el altar del SEÑOR, y sacrificó sobre él ofrendas de paz y ofrendas de gratitud; y ordenó a Judá que sirviera al SEÑOR, Dios de Israel.  17  Sin embargo, el pueblo aún sacrificaba en los lugares altos, aunque solo al SEÑOR su Dios.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xmlns="" id="{EE00DC77-D581-1373-2D4B-DD8BB0B53800}"/>
              </a:ext>
            </a:extLst>
          </p:cNvPr>
          <p:cNvSpPr txBox="1">
            <a:spLocks/>
          </p:cNvSpPr>
          <p:nvPr/>
        </p:nvSpPr>
        <p:spPr>
          <a:xfrm>
            <a:off x="134874" y="1521355"/>
            <a:ext cx="2498598" cy="993246"/>
          </a:xfrm>
          <a:prstGeom prst="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2400" dirty="0"/>
              <a:t>…pero lo ignora para vivir en pecado.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xmlns="" id="{36B44319-2BE5-8EF3-5CA1-966AB21BFBC5}"/>
              </a:ext>
            </a:extLst>
          </p:cNvPr>
          <p:cNvSpPr txBox="1">
            <a:spLocks/>
          </p:cNvSpPr>
          <p:nvPr/>
        </p:nvSpPr>
        <p:spPr>
          <a:xfrm>
            <a:off x="134874" y="2857500"/>
            <a:ext cx="2498598" cy="993246"/>
          </a:xfrm>
          <a:prstGeom prst="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2400" dirty="0"/>
              <a:t>…y es castigado pero no destruido.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xmlns="" id="{B0C06CBE-A508-1ACB-3FEC-8D3B292E599D}"/>
              </a:ext>
            </a:extLst>
          </p:cNvPr>
          <p:cNvSpPr txBox="1">
            <a:spLocks/>
          </p:cNvSpPr>
          <p:nvPr/>
        </p:nvSpPr>
        <p:spPr>
          <a:xfrm>
            <a:off x="134874" y="4193644"/>
            <a:ext cx="2498598" cy="1340881"/>
          </a:xfrm>
          <a:prstGeom prst="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2400" dirty="0"/>
              <a:t>…y le permite arrepentirse, volver y ser restaurado.</a:t>
            </a:r>
          </a:p>
        </p:txBody>
      </p:sp>
    </p:spTree>
    <p:extLst>
      <p:ext uri="{BB962C8B-B14F-4D97-AF65-F5344CB8AC3E}">
        <p14:creationId xmlns:p14="http://schemas.microsoft.com/office/powerpoint/2010/main" val="2900579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CDD1FF-1CA7-5547-656C-9FC34CB5B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213"/>
            <a:ext cx="7886700" cy="1104636"/>
          </a:xfrm>
        </p:spPr>
        <p:txBody>
          <a:bodyPr/>
          <a:lstStyle/>
          <a:p>
            <a:pPr algn="ctr" rtl="0"/>
            <a:r>
              <a:rPr lang="en-US" dirty="0"/>
              <a:t>Manasés estaba vivo por la bondad y la gracia de Dios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8D259927-4B54-C0E9-57DB-C97BC3567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23744" y="1119849"/>
            <a:ext cx="6620256" cy="4595151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</a:rPr>
              <a:t>12 Cuando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estaba en angustia, Manasés imploró al SEÑOR su Dios, y se humilló grandemente delante del Dios de sus padres.  13  Y cuando oró a Él, </a:t>
            </a:r>
            <a:r>
              <a:rPr lang="es-ES" sz="2000" b="1" i="1" dirty="0">
                <a:latin typeface="Calibri" panose="020F0502020204030204" pitchFamily="34" charset="0"/>
                <a:ea typeface="Calibri" panose="020F0502020204030204" pitchFamily="34" charset="0"/>
              </a:rPr>
              <a:t>Dios se conmovió por su ruego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s-ES" sz="2000" b="1" i="1" dirty="0">
                <a:latin typeface="Calibri" panose="020F0502020204030204" pitchFamily="34" charset="0"/>
                <a:ea typeface="Calibri" panose="020F0502020204030204" pitchFamily="34" charset="0"/>
              </a:rPr>
              <a:t>oyó su súplica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 y </a:t>
            </a:r>
            <a:r>
              <a:rPr lang="es-ES" sz="2000" b="1" i="1" dirty="0">
                <a:latin typeface="Calibri" panose="020F0502020204030204" pitchFamily="34" charset="0"/>
                <a:ea typeface="Calibri" panose="020F0502020204030204" pitchFamily="34" charset="0"/>
              </a:rPr>
              <a:t>lo trajo de nuevo a Jerusalén, a su reino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. Entonces Manasés reconoció que el SEÑOR era Dios.  14  Después de esto, Manasés edificó la muralla exterior de la ciudad de David al occidente de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Gihón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, en el valle, hasta la entrada de la puerta del Pescado; y rodeó con ella el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Ofel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 y la hizo muy alta. Entonces puso capitanes del ejército en todas las ciudades fortificadas de Judá.  15  También quitó los dioses extranjeros y el ídolo de la casa del SEÑOR, así como todos los altares que había edificado en el monte de la casa del SEÑOR y en Jerusalén, y los arrojó fuera de la ciudad.  16  Reparó el altar del SEÑOR, y sacrificó sobre él ofrendas de paz y ofrendas de gratitud; y ordenó a Judá que sirviera al SEÑOR, Dios de Israel.  17  Sin embargo, el pueblo aún sacrificaba en los lugares altos, aunque solo al SEÑOR su Dios.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xmlns="" id="{EE00DC77-D581-1373-2D4B-DD8BB0B53800}"/>
              </a:ext>
            </a:extLst>
          </p:cNvPr>
          <p:cNvSpPr txBox="1">
            <a:spLocks/>
          </p:cNvSpPr>
          <p:nvPr/>
        </p:nvSpPr>
        <p:spPr>
          <a:xfrm>
            <a:off x="134874" y="1521355"/>
            <a:ext cx="2498598" cy="993246"/>
          </a:xfrm>
          <a:prstGeom prst="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2400" dirty="0"/>
              <a:t>…pero lo ignora para vivir en pecado.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xmlns="" id="{36B44319-2BE5-8EF3-5CA1-966AB21BFBC5}"/>
              </a:ext>
            </a:extLst>
          </p:cNvPr>
          <p:cNvSpPr txBox="1">
            <a:spLocks/>
          </p:cNvSpPr>
          <p:nvPr/>
        </p:nvSpPr>
        <p:spPr>
          <a:xfrm>
            <a:off x="134874" y="2857500"/>
            <a:ext cx="2498598" cy="993246"/>
          </a:xfrm>
          <a:prstGeom prst="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2400" dirty="0"/>
              <a:t>…y es castigado pero no destruido.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xmlns="" id="{B0C06CBE-A508-1ACB-3FEC-8D3B292E599D}"/>
              </a:ext>
            </a:extLst>
          </p:cNvPr>
          <p:cNvSpPr txBox="1">
            <a:spLocks/>
          </p:cNvSpPr>
          <p:nvPr/>
        </p:nvSpPr>
        <p:spPr>
          <a:xfrm>
            <a:off x="134874" y="4193644"/>
            <a:ext cx="2498598" cy="1340881"/>
          </a:xfrm>
          <a:prstGeom prst="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2400" dirty="0"/>
              <a:t>…y le permite arrepentirse, volver y ser restaurado.</a:t>
            </a:r>
          </a:p>
        </p:txBody>
      </p:sp>
    </p:spTree>
    <p:extLst>
      <p:ext uri="{BB962C8B-B14F-4D97-AF65-F5344CB8AC3E}">
        <p14:creationId xmlns:p14="http://schemas.microsoft.com/office/powerpoint/2010/main" val="3258741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CDD1FF-1CA7-5547-656C-9FC34CB5B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213"/>
            <a:ext cx="7886700" cy="1104636"/>
          </a:xfrm>
        </p:spPr>
        <p:txBody>
          <a:bodyPr/>
          <a:lstStyle/>
          <a:p>
            <a:pPr algn="ctr" rtl="0"/>
            <a:r>
              <a:rPr lang="en-US" dirty="0"/>
              <a:t>Manasés estaba vivo por la bondad y la gracia de Dios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8D259927-4B54-C0E9-57DB-C97BC3567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23744" y="1119849"/>
            <a:ext cx="6620256" cy="4595151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</a:rPr>
              <a:t>12 Cuando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estaba en angustia, Manasés imploró al SEÑOR su Dios, y se humilló grandemente delante del Dios de sus padres.  13  Y cuando oró a Él, Dios se conmovió por su ruego, oyó su súplica y lo trajo de nuevo a Jerusalén, a su reino. </a:t>
            </a:r>
            <a:r>
              <a:rPr lang="es-ES" sz="2000" b="1" i="1" dirty="0">
                <a:latin typeface="Calibri" panose="020F0502020204030204" pitchFamily="34" charset="0"/>
                <a:ea typeface="Calibri" panose="020F0502020204030204" pitchFamily="34" charset="0"/>
              </a:rPr>
              <a:t>Entonces Manasés reconoció que el SEÑOR era Dios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.  14  Después de esto, Manasés edificó la muralla exterior de la ciudad de David al occidente de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Gihón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, en el valle, hasta la entrada de la puerta del Pescado; y rodeó con ella el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Ofel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 y la hizo muy alta. Entonces puso capitanes del ejército en todas las ciudades fortificadas de Judá.  15  También quitó los dioses extranjeros y el ídolo de la casa del SEÑOR, así como todos los altares que había edificado en el monte de la casa del SEÑOR y en Jerusalén, y los arrojó fuera de la ciudad.  16  Reparó el altar del SEÑOR, y sacrificó sobre él ofrendas de paz y ofrendas de gratitud; y ordenó a Judá que sirviera al SEÑOR, Dios de Israel.  17  Sin embargo, el pueblo aún sacrificaba en los lugares altos, aunque solo al SEÑOR su Dios.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xmlns="" id="{EE00DC77-D581-1373-2D4B-DD8BB0B53800}"/>
              </a:ext>
            </a:extLst>
          </p:cNvPr>
          <p:cNvSpPr txBox="1">
            <a:spLocks/>
          </p:cNvSpPr>
          <p:nvPr/>
        </p:nvSpPr>
        <p:spPr>
          <a:xfrm>
            <a:off x="134874" y="1521355"/>
            <a:ext cx="2498598" cy="993246"/>
          </a:xfrm>
          <a:prstGeom prst="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2400" dirty="0"/>
              <a:t>…pero lo ignora para vivir en pecado.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xmlns="" id="{36B44319-2BE5-8EF3-5CA1-966AB21BFBC5}"/>
              </a:ext>
            </a:extLst>
          </p:cNvPr>
          <p:cNvSpPr txBox="1">
            <a:spLocks/>
          </p:cNvSpPr>
          <p:nvPr/>
        </p:nvSpPr>
        <p:spPr>
          <a:xfrm>
            <a:off x="134874" y="2857500"/>
            <a:ext cx="2498598" cy="993246"/>
          </a:xfrm>
          <a:prstGeom prst="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2400" dirty="0"/>
              <a:t>…y es castigado pero no destruido.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xmlns="" id="{B0C06CBE-A508-1ACB-3FEC-8D3B292E599D}"/>
              </a:ext>
            </a:extLst>
          </p:cNvPr>
          <p:cNvSpPr txBox="1">
            <a:spLocks/>
          </p:cNvSpPr>
          <p:nvPr/>
        </p:nvSpPr>
        <p:spPr>
          <a:xfrm>
            <a:off x="134874" y="4193644"/>
            <a:ext cx="2498598" cy="1340881"/>
          </a:xfrm>
          <a:prstGeom prst="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2400" dirty="0"/>
              <a:t>…y le permite arrepentirse, volver y ser restaurado.</a:t>
            </a:r>
          </a:p>
        </p:txBody>
      </p:sp>
    </p:spTree>
    <p:extLst>
      <p:ext uri="{BB962C8B-B14F-4D97-AF65-F5344CB8AC3E}">
        <p14:creationId xmlns:p14="http://schemas.microsoft.com/office/powerpoint/2010/main" val="1497449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CDD1FF-1CA7-5547-656C-9FC34CB5B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213"/>
            <a:ext cx="7886700" cy="1104636"/>
          </a:xfrm>
        </p:spPr>
        <p:txBody>
          <a:bodyPr/>
          <a:lstStyle/>
          <a:p>
            <a:pPr algn="ctr" rtl="0"/>
            <a:r>
              <a:rPr lang="en-US" dirty="0"/>
              <a:t>Manasés estaba vivo por la bondad y la gracia de Dios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8D259927-4B54-C0E9-57DB-C97BC3567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23744" y="1119849"/>
            <a:ext cx="6620256" cy="4595151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</a:rPr>
              <a:t>12 Cuando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estaba en angustia, Manasés imploró al SEÑOR su Dios, y se humilló grandemente delante del Dios de sus padres.  13  Y cuando oró a Él, Dios se conmovió por su ruego, oyó su súplica y lo trajo de nuevo a Jerusalén, a su reino. </a:t>
            </a:r>
            <a:r>
              <a:rPr lang="es-ES" sz="2000" b="1" i="1" dirty="0">
                <a:latin typeface="Calibri" panose="020F0502020204030204" pitchFamily="34" charset="0"/>
                <a:ea typeface="Calibri" panose="020F0502020204030204" pitchFamily="34" charset="0"/>
              </a:rPr>
              <a:t>Entonces Manasés reconoció que el SEÑOR era Dios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.  14  </a:t>
            </a:r>
            <a:r>
              <a:rPr lang="es-ES" sz="2000" b="1" i="1" dirty="0">
                <a:latin typeface="Calibri" panose="020F0502020204030204" pitchFamily="34" charset="0"/>
                <a:ea typeface="Calibri" panose="020F0502020204030204" pitchFamily="34" charset="0"/>
              </a:rPr>
              <a:t>Después de esto, Manasés edificó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 la muralla exterior de la ciudad de David al occidente de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Gihón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, en el valle, hasta la entrada de la puerta del Pescado; y rodeó con ella el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Ofel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 y la hizo muy alta. </a:t>
            </a:r>
            <a:r>
              <a:rPr lang="es-ES" sz="2000" b="1" i="1" dirty="0">
                <a:latin typeface="Calibri" panose="020F0502020204030204" pitchFamily="34" charset="0"/>
                <a:ea typeface="Calibri" panose="020F0502020204030204" pitchFamily="34" charset="0"/>
              </a:rPr>
              <a:t>Entonces puso capitanes del ejército en todas las ciudades fortificadas de Judá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.  15  También </a:t>
            </a:r>
            <a:r>
              <a:rPr lang="es-ES" sz="2000" b="1" i="1" dirty="0">
                <a:latin typeface="Calibri" panose="020F0502020204030204" pitchFamily="34" charset="0"/>
                <a:ea typeface="Calibri" panose="020F0502020204030204" pitchFamily="34" charset="0"/>
              </a:rPr>
              <a:t>quitó los dioses extranjeros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 y </a:t>
            </a:r>
            <a:r>
              <a:rPr lang="es-ES" sz="2000" b="1" i="1" dirty="0">
                <a:latin typeface="Calibri" panose="020F0502020204030204" pitchFamily="34" charset="0"/>
                <a:ea typeface="Calibri" panose="020F0502020204030204" pitchFamily="34" charset="0"/>
              </a:rPr>
              <a:t>el ídolo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 de la casa del SEÑOR, </a:t>
            </a:r>
            <a:r>
              <a:rPr lang="es-ES" sz="2000" b="1" i="1" dirty="0">
                <a:latin typeface="Calibri" panose="020F0502020204030204" pitchFamily="34" charset="0"/>
                <a:ea typeface="Calibri" panose="020F0502020204030204" pitchFamily="34" charset="0"/>
              </a:rPr>
              <a:t>así como todos los altares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 que había edificado en el monte de la casa del SEÑOR y en Jerusalén, y </a:t>
            </a:r>
            <a:r>
              <a:rPr lang="es-ES" sz="2000" b="1" i="1" dirty="0">
                <a:latin typeface="Calibri" panose="020F0502020204030204" pitchFamily="34" charset="0"/>
                <a:ea typeface="Calibri" panose="020F0502020204030204" pitchFamily="34" charset="0"/>
              </a:rPr>
              <a:t>los arrojó fuera de la ciudad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.  16  </a:t>
            </a:r>
            <a:r>
              <a:rPr lang="es-ES" sz="2000" b="1" i="1" dirty="0">
                <a:latin typeface="Calibri" panose="020F0502020204030204" pitchFamily="34" charset="0"/>
                <a:ea typeface="Calibri" panose="020F0502020204030204" pitchFamily="34" charset="0"/>
              </a:rPr>
              <a:t>Reparó el altar del SEÑOR, y sacrificó sobre él ofrendas de paz y ofrendas de gratitud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; y </a:t>
            </a:r>
            <a:r>
              <a:rPr lang="es-ES" sz="2000" b="1" i="1" dirty="0">
                <a:latin typeface="Calibri" panose="020F0502020204030204" pitchFamily="34" charset="0"/>
                <a:ea typeface="Calibri" panose="020F0502020204030204" pitchFamily="34" charset="0"/>
              </a:rPr>
              <a:t>ordenó a Judá que sirviera al SEÑOR, Dios de Israel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.  17  Sin embargo, el pueblo aún sacrificaba en los lugares altos, aunque solo al SEÑOR su Dios.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xmlns="" id="{EE00DC77-D581-1373-2D4B-DD8BB0B53800}"/>
              </a:ext>
            </a:extLst>
          </p:cNvPr>
          <p:cNvSpPr txBox="1">
            <a:spLocks/>
          </p:cNvSpPr>
          <p:nvPr/>
        </p:nvSpPr>
        <p:spPr>
          <a:xfrm>
            <a:off x="134874" y="1521355"/>
            <a:ext cx="2498598" cy="993246"/>
          </a:xfrm>
          <a:prstGeom prst="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2400" dirty="0"/>
              <a:t>…pero lo ignora para vivir en pecado.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xmlns="" id="{36B44319-2BE5-8EF3-5CA1-966AB21BFBC5}"/>
              </a:ext>
            </a:extLst>
          </p:cNvPr>
          <p:cNvSpPr txBox="1">
            <a:spLocks/>
          </p:cNvSpPr>
          <p:nvPr/>
        </p:nvSpPr>
        <p:spPr>
          <a:xfrm>
            <a:off x="134874" y="2857500"/>
            <a:ext cx="2498598" cy="993246"/>
          </a:xfrm>
          <a:prstGeom prst="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2400" dirty="0"/>
              <a:t>…y es castigado pero no destruido.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xmlns="" id="{B0C06CBE-A508-1ACB-3FEC-8D3B292E599D}"/>
              </a:ext>
            </a:extLst>
          </p:cNvPr>
          <p:cNvSpPr txBox="1">
            <a:spLocks/>
          </p:cNvSpPr>
          <p:nvPr/>
        </p:nvSpPr>
        <p:spPr>
          <a:xfrm>
            <a:off x="134874" y="4193644"/>
            <a:ext cx="2498598" cy="1340881"/>
          </a:xfrm>
          <a:prstGeom prst="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2400" dirty="0"/>
              <a:t>…y le permite arrepentirse, volver y ser restaurado.</a:t>
            </a:r>
          </a:p>
        </p:txBody>
      </p:sp>
    </p:spTree>
    <p:extLst>
      <p:ext uri="{BB962C8B-B14F-4D97-AF65-F5344CB8AC3E}">
        <p14:creationId xmlns:p14="http://schemas.microsoft.com/office/powerpoint/2010/main" val="209421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995EBF-405F-B823-12DD-6C8D159C6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8872"/>
            <a:ext cx="7886700" cy="1290035"/>
          </a:xfrm>
        </p:spPr>
        <p:txBody>
          <a:bodyPr>
            <a:normAutofit/>
          </a:bodyPr>
          <a:lstStyle/>
          <a:p>
            <a:pPr algn="ctr" rtl="0"/>
            <a:r>
              <a:rPr lang="en-US" sz="4000" dirty="0" smtClean="0"/>
              <a:t>Lo que sea el </a:t>
            </a:r>
            <a:r>
              <a:rPr lang="en-US" sz="4000" dirty="0"/>
              <a:t>Manasés</a:t>
            </a:r>
            <a:br>
              <a:rPr lang="en-US" sz="4000" dirty="0"/>
            </a:br>
            <a:r>
              <a:rPr lang="en-US" sz="4000" dirty="0" smtClean="0"/>
              <a:t>que </a:t>
            </a:r>
            <a:r>
              <a:rPr lang="en-US" sz="4000" dirty="0" err="1" smtClean="0"/>
              <a:t>tú</a:t>
            </a:r>
            <a:r>
              <a:rPr lang="en-US" sz="4000" dirty="0" smtClean="0"/>
              <a:t> </a:t>
            </a:r>
            <a:r>
              <a:rPr lang="en-US" sz="4000" dirty="0" err="1" smtClean="0"/>
              <a:t>eres</a:t>
            </a:r>
            <a:r>
              <a:rPr lang="en-US" sz="4000" dirty="0" smtClean="0"/>
              <a:t> </a:t>
            </a:r>
            <a:r>
              <a:rPr lang="en-US" sz="4000" dirty="0"/>
              <a:t>hoy...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ACD89A-366B-A809-F19F-70C94D9FF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368" y="1631079"/>
            <a:ext cx="2844312" cy="2694034"/>
          </a:xfrm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anchor="ctr">
            <a:normAutofit fontScale="92500"/>
          </a:bodyPr>
          <a:lstStyle/>
          <a:p>
            <a:pPr marL="0" indent="0" algn="ctr" rtl="0">
              <a:buNone/>
            </a:pPr>
            <a:r>
              <a:rPr lang="en-US" sz="3600" dirty="0"/>
              <a:t>Dios ha invertido en ti mucho más de lo que puedes imaginar.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AB75BF95-553F-F2DE-C3A4-9DB2E4FB1570}"/>
              </a:ext>
            </a:extLst>
          </p:cNvPr>
          <p:cNvSpPr txBox="1">
            <a:spLocks/>
          </p:cNvSpPr>
          <p:nvPr/>
        </p:nvSpPr>
        <p:spPr>
          <a:xfrm>
            <a:off x="3158520" y="1631080"/>
            <a:ext cx="2844312" cy="2694034"/>
          </a:xfrm>
          <a:prstGeom prst="rect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3600" dirty="0"/>
              <a:t>Puedes arrepentirte y regresar de cualquier pecado que hayas cometido.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E31D7164-87B3-666E-57F9-9F35472991F9}"/>
              </a:ext>
            </a:extLst>
          </p:cNvPr>
          <p:cNvSpPr txBox="1">
            <a:spLocks/>
          </p:cNvSpPr>
          <p:nvPr/>
        </p:nvSpPr>
        <p:spPr>
          <a:xfrm>
            <a:off x="6171672" y="1631079"/>
            <a:ext cx="2844312" cy="2694034"/>
          </a:xfrm>
          <a:prstGeom prst="rect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3600" dirty="0" smtClean="0"/>
              <a:t>Ten </a:t>
            </a:r>
            <a:r>
              <a:rPr lang="en-US" sz="3600" dirty="0"/>
              <a:t>cuidado con la mentalidad de “me arrepentiré más tarde”.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78AB9DD7-E86F-22D8-5821-139D6B5B3735}"/>
              </a:ext>
            </a:extLst>
          </p:cNvPr>
          <p:cNvSpPr txBox="1">
            <a:spLocks/>
          </p:cNvSpPr>
          <p:nvPr/>
        </p:nvSpPr>
        <p:spPr>
          <a:xfrm>
            <a:off x="145368" y="4547285"/>
            <a:ext cx="2844312" cy="1048843"/>
          </a:xfrm>
          <a:prstGeom prst="rect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3600" dirty="0"/>
              <a:t>No lo </a:t>
            </a:r>
            <a:r>
              <a:rPr lang="en-US" sz="3600" dirty="0" smtClean="0"/>
              <a:t>“</a:t>
            </a:r>
            <a:r>
              <a:rPr lang="en-US" sz="3600" dirty="0" err="1" smtClean="0"/>
              <a:t>Manasés</a:t>
            </a:r>
            <a:r>
              <a:rPr lang="en-US" sz="3600" dirty="0"/>
              <a:t>”.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12DEC07A-2F6B-1753-476D-7990AA77AAE1}"/>
              </a:ext>
            </a:extLst>
          </p:cNvPr>
          <p:cNvSpPr txBox="1">
            <a:spLocks/>
          </p:cNvSpPr>
          <p:nvPr/>
        </p:nvSpPr>
        <p:spPr>
          <a:xfrm>
            <a:off x="3158520" y="4547284"/>
            <a:ext cx="2844312" cy="1048843"/>
          </a:xfrm>
          <a:prstGeom prst="rect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3600" dirty="0"/>
              <a:t>Él puede "Manasés"</a:t>
            </a:r>
          </a:p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3600" dirty="0"/>
              <a:t>tu pasado.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B9C914A4-00C2-2B70-3EB9-2B7363FB0998}"/>
              </a:ext>
            </a:extLst>
          </p:cNvPr>
          <p:cNvSpPr txBox="1">
            <a:spLocks/>
          </p:cNvSpPr>
          <p:nvPr/>
        </p:nvSpPr>
        <p:spPr>
          <a:xfrm>
            <a:off x="6171672" y="4547284"/>
            <a:ext cx="2844312" cy="1048843"/>
          </a:xfrm>
          <a:prstGeom prst="rect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3600" dirty="0"/>
              <a:t>Porque algunas personas no "Manasés"</a:t>
            </a:r>
          </a:p>
        </p:txBody>
      </p:sp>
    </p:spTree>
    <p:extLst>
      <p:ext uri="{BB962C8B-B14F-4D97-AF65-F5344CB8AC3E}">
        <p14:creationId xmlns:p14="http://schemas.microsoft.com/office/powerpoint/2010/main" val="160163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1E07AB-8D91-8F49-548D-654C4141F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/>
              <a:t>Preguntas finales a considerar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92C913-F39C-822E-0E92-B38FB9A37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03158"/>
            <a:ext cx="9035716" cy="4356394"/>
          </a:xfrm>
        </p:spPr>
        <p:txBody>
          <a:bodyPr>
            <a:normAutofit/>
          </a:bodyPr>
          <a:lstStyle/>
          <a:p>
            <a:pPr algn="l" rtl="0"/>
            <a:r>
              <a:rPr lang="en-US" sz="2600" dirty="0"/>
              <a:t>¿Con qué </a:t>
            </a:r>
            <a:r>
              <a:rPr lang="en-US" sz="2600" dirty="0" err="1"/>
              <a:t>frecuencia</a:t>
            </a:r>
            <a:r>
              <a:rPr lang="en-US" sz="2600" dirty="0"/>
              <a:t> </a:t>
            </a:r>
            <a:r>
              <a:rPr lang="en-US" sz="2600" dirty="0" err="1" smtClean="0"/>
              <a:t>consideras</a:t>
            </a:r>
            <a:r>
              <a:rPr lang="en-US" sz="2600" dirty="0" smtClean="0"/>
              <a:t> el </a:t>
            </a:r>
            <a:r>
              <a:rPr lang="en-US" sz="2600" dirty="0"/>
              <a:t>efecto que </a:t>
            </a:r>
            <a:r>
              <a:rPr lang="en-US" sz="2600" dirty="0" err="1"/>
              <a:t>tiene</a:t>
            </a:r>
            <a:r>
              <a:rPr lang="en-US" sz="2600" dirty="0"/>
              <a:t> </a:t>
            </a:r>
            <a:r>
              <a:rPr lang="en-US" sz="2600" dirty="0" err="1" smtClean="0"/>
              <a:t>tu</a:t>
            </a:r>
            <a:r>
              <a:rPr lang="en-US" sz="2600" dirty="0" smtClean="0"/>
              <a:t> </a:t>
            </a:r>
            <a:r>
              <a:rPr lang="en-US" sz="2600" dirty="0"/>
              <a:t>ejemplo en el mundo que </a:t>
            </a:r>
            <a:r>
              <a:rPr lang="en-US" sz="2600" dirty="0" err="1" smtClean="0"/>
              <a:t>te</a:t>
            </a:r>
            <a:r>
              <a:rPr lang="en-US" sz="2600" dirty="0" smtClean="0"/>
              <a:t> </a:t>
            </a:r>
            <a:r>
              <a:rPr lang="en-US" sz="2600" dirty="0"/>
              <a:t>rodea?</a:t>
            </a:r>
          </a:p>
          <a:p>
            <a:pPr algn="l" rtl="0"/>
            <a:r>
              <a:rPr lang="en-US" sz="2600" dirty="0"/>
              <a:t>¿</a:t>
            </a:r>
            <a:r>
              <a:rPr lang="en-US" sz="2600" dirty="0" err="1" smtClean="0"/>
              <a:t>Eres</a:t>
            </a:r>
            <a:r>
              <a:rPr lang="en-US" sz="2600" dirty="0" smtClean="0"/>
              <a:t> </a:t>
            </a:r>
            <a:r>
              <a:rPr lang="en-US" sz="2600" dirty="0"/>
              <a:t>consciente de </a:t>
            </a:r>
            <a:r>
              <a:rPr lang="en-US" sz="2600" dirty="0" err="1"/>
              <a:t>cómo</a:t>
            </a:r>
            <a:r>
              <a:rPr lang="en-US" sz="2600" dirty="0"/>
              <a:t> </a:t>
            </a:r>
            <a:r>
              <a:rPr lang="en-US" sz="2600" dirty="0" err="1" smtClean="0"/>
              <a:t>tu</a:t>
            </a:r>
            <a:r>
              <a:rPr lang="en-US" sz="2600" dirty="0" smtClean="0"/>
              <a:t> </a:t>
            </a:r>
            <a:r>
              <a:rPr lang="en-US" sz="2600" dirty="0"/>
              <a:t>pecado podría estar afectando tu entorno? ¿Cómo podría ser posible que sea más fácil para otros que podrían estar predispuestos a ciertos pecados caer </a:t>
            </a:r>
            <a:r>
              <a:rPr lang="en-US" sz="2600" dirty="0" err="1"/>
              <a:t>en</a:t>
            </a:r>
            <a:r>
              <a:rPr lang="en-US" sz="2600" dirty="0"/>
              <a:t> </a:t>
            </a:r>
            <a:r>
              <a:rPr lang="en-US" sz="2600" dirty="0" err="1" smtClean="0"/>
              <a:t>ellos</a:t>
            </a:r>
            <a:r>
              <a:rPr lang="en-US" sz="2600" dirty="0" smtClean="0"/>
              <a:t>?</a:t>
            </a:r>
            <a:endParaRPr lang="en-US" sz="2600" dirty="0"/>
          </a:p>
          <a:p>
            <a:pPr algn="l" rtl="0"/>
            <a:r>
              <a:rPr lang="en-US" sz="2600" dirty="0"/>
              <a:t>¿Eres consciente de que la bondad y la gracia de Dios no anulan Su justicia y las consecuencias de los errores que cometes?</a:t>
            </a:r>
          </a:p>
          <a:p>
            <a:pPr algn="l" rtl="0"/>
            <a:r>
              <a:rPr lang="en-US" sz="2600" dirty="0"/>
              <a:t>¿Estás tratando de </a:t>
            </a:r>
            <a:r>
              <a:rPr lang="en-US" sz="2600" dirty="0" err="1"/>
              <a:t>arreglarte</a:t>
            </a:r>
            <a:r>
              <a:rPr lang="en-US" sz="2600" dirty="0"/>
              <a:t> </a:t>
            </a:r>
            <a:r>
              <a:rPr lang="en-US" sz="2600" dirty="0" smtClean="0"/>
              <a:t>a </a:t>
            </a:r>
            <a:r>
              <a:rPr lang="en-US" sz="2600" dirty="0" err="1" smtClean="0"/>
              <a:t>ti</a:t>
            </a:r>
            <a:r>
              <a:rPr lang="en-US" sz="2600" dirty="0" smtClean="0"/>
              <a:t> </a:t>
            </a:r>
            <a:r>
              <a:rPr lang="en-US" sz="2600" dirty="0" err="1" smtClean="0"/>
              <a:t>mismo</a:t>
            </a:r>
            <a:r>
              <a:rPr lang="en-US" sz="2600" dirty="0" smtClean="0"/>
              <a:t> antes </a:t>
            </a:r>
            <a:r>
              <a:rPr lang="en-US" sz="2600" dirty="0"/>
              <a:t>de arrepentirte?</a:t>
            </a:r>
          </a:p>
          <a:p>
            <a:pPr algn="l" rtl="0"/>
            <a:r>
              <a:rPr lang="en-US" sz="2600" dirty="0"/>
              <a:t>¿Continuarás haciendo que tu camino hacia el Señor sea más difícil de lo necesario a través del pecado continuo?</a:t>
            </a:r>
          </a:p>
          <a:p>
            <a:pPr algn="l" rtl="0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91900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CDD1FF-1CA7-5547-656C-9FC34CB5B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213"/>
            <a:ext cx="7886700" cy="1104636"/>
          </a:xfrm>
        </p:spPr>
        <p:txBody>
          <a:bodyPr/>
          <a:lstStyle/>
          <a:p>
            <a:pPr algn="ctr" rtl="0"/>
            <a:r>
              <a:rPr lang="en-US" dirty="0"/>
              <a:t>Manasés estaba vivo por la bondad y la gracia de Dios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31B32DF-958A-7C97-12A8-0DACDCE36D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4874" y="1521354"/>
            <a:ext cx="2498598" cy="3626115"/>
          </a:xfrm>
        </p:spPr>
        <p:txBody>
          <a:bodyPr/>
          <a:lstStyle/>
          <a:p>
            <a:pPr algn="l" rtl="0"/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8D259927-4B54-C0E9-57DB-C97BC3567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4874" y="2382253"/>
            <a:ext cx="9009126" cy="33327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Crónicas 33:1 </a:t>
            </a:r>
            <a:r>
              <a:rPr lang="es-ES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Manasés </a:t>
            </a:r>
            <a:r>
              <a:rPr lang="es-ES" sz="2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tenía doce años </a:t>
            </a:r>
            <a:r>
              <a:rPr lang="es-ES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cuando comenzó a reinar, y reinó cincuenta y cinco años en Jerusalén. </a:t>
            </a:r>
            <a:endParaRPr lang="es-ES" sz="2800" kern="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800" kern="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Crónicas 32:24 </a:t>
            </a:r>
            <a:r>
              <a:rPr lang="es-ES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aquellos días Ezequías cayó enfermo de muerte; y oró al SEÑOR, y Él le habló y le dio una señal.  </a:t>
            </a:r>
            <a:r>
              <a:rPr lang="en-US" sz="2800" kern="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800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2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Fueron 15 </a:t>
            </a:r>
            <a:r>
              <a:rPr lang="en-US" sz="2800" b="1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años</a:t>
            </a:r>
            <a:r>
              <a:rPr lang="en-US" sz="2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kern="1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adicionales</a:t>
            </a:r>
            <a:r>
              <a:rPr lang="en-US" sz="2800" b="1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vida</a:t>
            </a:r>
            <a:r>
              <a:rPr lang="en-US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643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8D259927-4B54-C0E9-57DB-C97BC3567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180473"/>
            <a:ext cx="9144000" cy="5534527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2400" u="sng" kern="1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Obras</a:t>
            </a:r>
            <a:r>
              <a:rPr lang="en-US" sz="2400" u="sng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sng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su padre Ezequías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sz="2400" kern="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kern="100" baseline="30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Crónicas</a:t>
            </a:r>
            <a:r>
              <a:rPr lang="en-US" sz="2400" kern="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29:10 – </a:t>
            </a:r>
            <a:r>
              <a:rPr lang="en-US" sz="2400" kern="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s-ES" sz="2400" i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Ahora he decidido en mi corazón hacer un pacto con el SEÑOR, Dios de </a:t>
            </a:r>
            <a:r>
              <a:rPr lang="es-ES" sz="2400" i="1" kern="1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Israel</a:t>
            </a:r>
            <a:r>
              <a:rPr lang="en-US" sz="2400" i="1" kern="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228600" algn="l" rtl="0">
              <a:spcBef>
                <a:spcPts val="0"/>
              </a:spcBef>
              <a:buFont typeface="Wingdings" pitchFamily="2" charset="2"/>
              <a:buChar char="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Él restaura la adoración del templo en Jerusalén. (29:29-36)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228600" algn="l" rtl="0">
              <a:spcBef>
                <a:spcPts val="0"/>
              </a:spcBef>
              <a:buFont typeface="Wingdings" pitchFamily="2" charset="2"/>
              <a:buChar char="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Invita a todo Israel (probablemente a los que </a:t>
            </a:r>
            <a:r>
              <a:rPr lang="en-US" sz="2400" kern="1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dejó</a:t>
            </a:r>
            <a:r>
              <a:rPr lang="en-US" sz="2400" kern="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Asiria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a venir y participar de la Pascua. (30:1-12)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228600" algn="l" rtl="0">
              <a:spcBef>
                <a:spcPts val="0"/>
              </a:spcBef>
              <a:buFont typeface="Wingdings" pitchFamily="2" charset="2"/>
              <a:buChar char="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Él reinstituye la Pascua y hay un gran regocijo y canto </a:t>
            </a:r>
            <a:r>
              <a:rPr lang="en-US" sz="2400" kern="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tales </a:t>
            </a:r>
            <a:r>
              <a:rPr lang="en-US" sz="2400" kern="1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como</a:t>
            </a:r>
            <a:r>
              <a:rPr lang="en-US" sz="2400" kern="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no </a:t>
            </a:r>
            <a:r>
              <a:rPr lang="en-US" sz="2400" kern="1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hubo</a:t>
            </a:r>
            <a:r>
              <a:rPr lang="en-US" sz="2400" kern="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desde</a:t>
            </a:r>
            <a:r>
              <a:rPr lang="en-US" sz="2400" kern="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los días de Salomón.</a:t>
            </a:r>
          </a:p>
          <a:p>
            <a:pPr marL="800100" lvl="1" indent="-228600" algn="l" rtl="0">
              <a:spcBef>
                <a:spcPts val="0"/>
              </a:spcBef>
              <a:buFont typeface="Wingdings" pitchFamily="2" charset="2"/>
              <a:buChar char="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Destruyó los ídolos que estaban en todo Judá y de nuevo llegó hasta partes de Israel. (31:1-2)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228600" algn="l" rtl="0">
              <a:spcBef>
                <a:spcPts val="0"/>
              </a:spcBef>
              <a:buFont typeface="Wingdings" pitchFamily="2" charset="2"/>
              <a:buChar char=""/>
            </a:pP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Él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ofrenda</a:t>
            </a:r>
            <a:r>
              <a:rPr lang="en-US" sz="2400" kern="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2400" kern="1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sus</a:t>
            </a:r>
            <a:r>
              <a:rPr lang="en-US" sz="2400" kern="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porciones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reales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así</a:t>
            </a:r>
            <a:r>
              <a:rPr lang="en-US" sz="2400" kern="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como</a:t>
            </a:r>
            <a:r>
              <a:rPr lang="en-US" sz="2400" kern="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debe</a:t>
            </a:r>
            <a:r>
              <a:rPr lang="en-US" sz="2400" kern="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Él está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guiando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 pueblo a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adorar a Dios.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228600" algn="l" rtl="0">
              <a:spcBef>
                <a:spcPts val="0"/>
              </a:spcBef>
              <a:buFont typeface="Wingdings" pitchFamily="2" charset="2"/>
              <a:buChar char="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 cuando los problemas vienen de los asirios, se </a:t>
            </a:r>
            <a:r>
              <a:rPr lang="en-US" sz="2400" kern="1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derrama</a:t>
            </a:r>
            <a:r>
              <a:rPr lang="en-US" sz="2400" kern="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2400" kern="1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sí</a:t>
            </a:r>
            <a:r>
              <a:rPr lang="en-US" sz="2400" kern="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mismo</a:t>
            </a:r>
            <a:r>
              <a:rPr lang="en-US" sz="2400" kern="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ante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Dios y Dios lo salva de una manera milagrosa.</a:t>
            </a: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228600">
              <a:spcBef>
                <a:spcPts val="0"/>
              </a:spcBef>
              <a:buFont typeface="Wingdings" pitchFamily="2" charset="2"/>
              <a:buChar char=""/>
            </a:pPr>
            <a:r>
              <a:rPr lang="en-US" sz="2400" kern="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31:20 </a:t>
            </a:r>
            <a:r>
              <a:rPr lang="es-ES" sz="2400" i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Así hizo Ezequías por todo Judá; y él hizo lo bueno, lo recto y lo verdadero delante del SEÑOR su </a:t>
            </a:r>
            <a:r>
              <a:rPr lang="es-ES" sz="2400" i="1" kern="1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Dios</a:t>
            </a:r>
            <a:r>
              <a:rPr lang="en-US" sz="2400" i="1" kern="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l" rtl="0">
              <a:buNone/>
            </a:pPr>
            <a:endParaRPr lang="en-US" sz="2400" u="sn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12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8D259927-4B54-C0E9-57DB-C97BC3567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23744" y="1"/>
            <a:ext cx="6620256" cy="5715000"/>
          </a:xfrm>
        </p:spPr>
        <p:txBody>
          <a:bodyPr>
            <a:noAutofit/>
          </a:bodyPr>
          <a:lstStyle/>
          <a:p>
            <a:pPr marL="0" indent="0" algn="ctr" rtl="0">
              <a:buNone/>
            </a:pPr>
            <a:r>
              <a:rPr lang="en-US" sz="1800" u="sng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</a:t>
            </a:r>
            <a:r>
              <a:rPr lang="en-US" sz="1800" u="sng" kern="1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obras</a:t>
            </a:r>
            <a:r>
              <a:rPr lang="en-US" sz="1800" u="sng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u="sng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n-US" sz="1800" u="sng" kern="1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Manasés</a:t>
            </a:r>
            <a:endParaRPr lang="en-US" sz="1800" u="sng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 algn="ctr">
              <a:spcBef>
                <a:spcPts val="0"/>
              </a:spcBef>
              <a:buNone/>
            </a:pPr>
            <a:r>
              <a:rPr lang="en-US" sz="1800" kern="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en-US" sz="1800" kern="1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Crónicas</a:t>
            </a:r>
            <a:r>
              <a:rPr lang="en-US" sz="1800" kern="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33:</a:t>
            </a:r>
            <a:r>
              <a:rPr lang="en-US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 </a:t>
            </a:r>
            <a:r>
              <a:rPr lang="es-ES" sz="1800" dirty="0" smtClean="0">
                <a:latin typeface="Calibri" panose="020F0502020204030204" pitchFamily="34" charset="0"/>
                <a:ea typeface="Calibri" panose="020F0502020204030204" pitchFamily="34" charset="0"/>
              </a:rPr>
              <a:t>Pero 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</a:rPr>
              <a:t>hizo lo malo ante los ojos del SEÑOR conforme a las abominaciones de las naciones que el SEÑOR había expulsado delante de los israelitas.  3  Porque reedificó los lugares altos que su padre Ezequías había derribado. Levantó también altares a los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Baales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</a:rPr>
              <a:t> e hizo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Aseras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</a:rPr>
              <a:t>, y adoró a todo el ejército de los cielos y los sirvió.  4  Edificó altares en la casa del SEÑOR, de la cual el SEÑOR había dicho: «Mi nombre estará en Jerusalén para siempre».  5  Edificó altares a todo el ejército de los cielos en los dos atrios de la casa del SEÑOR.  6  Además, Manasés hizo pasar por el fuego a sus hijos en el valle de Ben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Hinom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</a:rPr>
              <a:t>; practicó la hechicería, usó la adivinación, practicó la brujería y trató con adivinos y espiritistas. Hizo mucho mal ante los ojos del SEÑOR, provocándolo a ira.  7  Colocó la imagen tallada del ídolo que había hecho, en la casa de Dios, de la cual Dios había dicho a David y a su hijo Salomón: «En esta casa y en Jerusalén, que he escogido de entre todas las tribus de Israel, pondré Mi nombre para siempre,  8  y no volveré a quitar el pie de Israel de la tierra que Yo he asignado para sus padres, con tal de que cuiden de hacer todo lo que les he mandado conforme a toda la ley, los estatutos y las ordenanzas dados por medio de Moisés».  9  Así Manasés hizo extraviar a Judá y a los habitantes de Jerusalén para que hicieran lo malo más que las naciones que el SEÑOR había destruido delante de los israelitas.</a:t>
            </a:r>
            <a:endParaRPr lang="en-US" sz="1800" u="sn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65CDD1FF-1CA7-5547-656C-9FC34CB5B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6" y="316003"/>
            <a:ext cx="2755232" cy="1104636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dirty="0"/>
              <a:t>Manasés estaba vivo por la bondad y la gracia de Dios</a:t>
            </a:r>
          </a:p>
        </p:txBody>
      </p:sp>
    </p:spTree>
    <p:extLst>
      <p:ext uri="{BB962C8B-B14F-4D97-AF65-F5344CB8AC3E}">
        <p14:creationId xmlns:p14="http://schemas.microsoft.com/office/powerpoint/2010/main" val="3108480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8D259927-4B54-C0E9-57DB-C97BC3567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23744" y="1"/>
            <a:ext cx="6620256" cy="5715000"/>
          </a:xfrm>
        </p:spPr>
        <p:txBody>
          <a:bodyPr>
            <a:noAutofit/>
          </a:bodyPr>
          <a:lstStyle/>
          <a:p>
            <a:pPr marL="0" indent="0" algn="ctr" rtl="0">
              <a:buNone/>
            </a:pPr>
            <a:r>
              <a:rPr lang="en-US" sz="1800" u="sng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</a:t>
            </a:r>
            <a:r>
              <a:rPr lang="en-US" sz="1800" u="sng" kern="1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obras</a:t>
            </a:r>
            <a:r>
              <a:rPr lang="en-US" sz="1800" u="sng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u="sng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n-US" sz="1800" u="sng" kern="1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Manasés</a:t>
            </a:r>
            <a:endParaRPr lang="en-US" sz="1800" u="sng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 algn="ctr">
              <a:spcBef>
                <a:spcPts val="0"/>
              </a:spcBef>
              <a:buNone/>
            </a:pPr>
            <a:r>
              <a:rPr lang="en-US" sz="1800" kern="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en-US" sz="1800" kern="1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Crónicas</a:t>
            </a:r>
            <a:r>
              <a:rPr lang="en-US" sz="1800" kern="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33:</a:t>
            </a:r>
            <a:r>
              <a:rPr lang="en-US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 </a:t>
            </a:r>
            <a:r>
              <a:rPr lang="es-ES" sz="1800" dirty="0" smtClean="0">
                <a:latin typeface="Calibri" panose="020F0502020204030204" pitchFamily="34" charset="0"/>
                <a:ea typeface="Calibri" panose="020F0502020204030204" pitchFamily="34" charset="0"/>
              </a:rPr>
              <a:t>Pero </a:t>
            </a:r>
            <a:r>
              <a:rPr lang="es-ES" sz="1800" b="1" i="1" dirty="0">
                <a:latin typeface="Calibri" panose="020F0502020204030204" pitchFamily="34" charset="0"/>
                <a:ea typeface="Calibri" panose="020F0502020204030204" pitchFamily="34" charset="0"/>
              </a:rPr>
              <a:t>hizo lo malo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</a:rPr>
              <a:t> ante los ojos del SEÑOR </a:t>
            </a:r>
            <a:r>
              <a:rPr lang="es-ES" sz="1800" b="1" i="1" dirty="0">
                <a:latin typeface="Calibri" panose="020F0502020204030204" pitchFamily="34" charset="0"/>
                <a:ea typeface="Calibri" panose="020F0502020204030204" pitchFamily="34" charset="0"/>
              </a:rPr>
              <a:t>conforme a las abominaciones de las naciones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</a:rPr>
              <a:t> que el SEÑOR había expulsado delante de los israelitas.  3  Porque </a:t>
            </a:r>
            <a:r>
              <a:rPr lang="es-ES" sz="1800" b="1" i="1" dirty="0">
                <a:latin typeface="Calibri" panose="020F0502020204030204" pitchFamily="34" charset="0"/>
                <a:ea typeface="Calibri" panose="020F0502020204030204" pitchFamily="34" charset="0"/>
              </a:rPr>
              <a:t>reedificó los lugares altos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</a:rPr>
              <a:t> que su padre Ezequías había derribado. </a:t>
            </a:r>
            <a:r>
              <a:rPr lang="es-ES" sz="1800" b="1" i="1" dirty="0">
                <a:latin typeface="Calibri" panose="020F0502020204030204" pitchFamily="34" charset="0"/>
                <a:ea typeface="Calibri" panose="020F0502020204030204" pitchFamily="34" charset="0"/>
              </a:rPr>
              <a:t>Levantó también altares a los </a:t>
            </a:r>
            <a:r>
              <a:rPr lang="es-ES" sz="1800" b="1" i="1" dirty="0" err="1">
                <a:latin typeface="Calibri" panose="020F0502020204030204" pitchFamily="34" charset="0"/>
                <a:ea typeface="Calibri" panose="020F0502020204030204" pitchFamily="34" charset="0"/>
              </a:rPr>
              <a:t>Baales</a:t>
            </a:r>
            <a:r>
              <a:rPr lang="es-ES" sz="1800" b="1" i="1" dirty="0">
                <a:latin typeface="Calibri" panose="020F0502020204030204" pitchFamily="34" charset="0"/>
                <a:ea typeface="Calibri" panose="020F0502020204030204" pitchFamily="34" charset="0"/>
              </a:rPr>
              <a:t> e hizo </a:t>
            </a:r>
            <a:r>
              <a:rPr lang="es-ES" sz="1800" b="1" i="1" dirty="0" err="1">
                <a:latin typeface="Calibri" panose="020F0502020204030204" pitchFamily="34" charset="0"/>
                <a:ea typeface="Calibri" panose="020F0502020204030204" pitchFamily="34" charset="0"/>
              </a:rPr>
              <a:t>Aseras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</a:rPr>
              <a:t>, y </a:t>
            </a:r>
            <a:r>
              <a:rPr lang="es-ES" sz="1800" b="1" i="1" u="sng" dirty="0">
                <a:latin typeface="Calibri" panose="020F0502020204030204" pitchFamily="34" charset="0"/>
                <a:ea typeface="Calibri" panose="020F0502020204030204" pitchFamily="34" charset="0"/>
              </a:rPr>
              <a:t>adoró a todo el ejército de los cielos y los sirvió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</a:rPr>
              <a:t>.  4  </a:t>
            </a:r>
            <a:r>
              <a:rPr lang="es-ES" sz="1800" b="1" i="1" dirty="0">
                <a:latin typeface="Calibri" panose="020F0502020204030204" pitchFamily="34" charset="0"/>
                <a:ea typeface="Calibri" panose="020F0502020204030204" pitchFamily="34" charset="0"/>
              </a:rPr>
              <a:t>Edificó altares en la casa del SEÑOR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</a:rPr>
              <a:t>, de la cual el SEÑOR había dicho: «Mi nombre estará en Jerusalén para siempre».  5  Edificó altares a todo el ejército de los cielos en los dos atrios de la casa del SEÑOR.  6  Además, </a:t>
            </a:r>
            <a:r>
              <a:rPr lang="es-ES" sz="1800" b="1" i="1" dirty="0">
                <a:latin typeface="Calibri" panose="020F0502020204030204" pitchFamily="34" charset="0"/>
                <a:ea typeface="Calibri" panose="020F0502020204030204" pitchFamily="34" charset="0"/>
              </a:rPr>
              <a:t>Manasés hizo pasar por el fuego a sus hijos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</a:rPr>
              <a:t> en el valle de Ben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Hinom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</a:rPr>
              <a:t>; </a:t>
            </a:r>
            <a:r>
              <a:rPr lang="es-ES" sz="1800" b="1" i="1" dirty="0">
                <a:latin typeface="Calibri" panose="020F0502020204030204" pitchFamily="34" charset="0"/>
                <a:ea typeface="Calibri" panose="020F0502020204030204" pitchFamily="34" charset="0"/>
              </a:rPr>
              <a:t>practicó la hechicería, usó la adivinación, practicó la brujería y trató con adivinos y espiritistas. Hizo mucho mal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</a:rPr>
              <a:t> ante los ojos del SEÑOR, provocándolo a ira.  7  </a:t>
            </a:r>
            <a:r>
              <a:rPr lang="es-ES" sz="1800" b="1" i="1" dirty="0">
                <a:latin typeface="Calibri" panose="020F0502020204030204" pitchFamily="34" charset="0"/>
                <a:ea typeface="Calibri" panose="020F0502020204030204" pitchFamily="34" charset="0"/>
              </a:rPr>
              <a:t>Colocó la imagen tallada del ídolo que había hecho, en la casa de Dios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</a:rPr>
              <a:t>, de la cual Dios había dicho a David y a su hijo Salomón: «En esta casa y en Jerusalén, que he escogido de entre todas las tribus de Israel, pondré Mi nombre para siempre,  8  y no volveré a quitar el pie de Israel de la tierra que Yo he asignado para sus padres, con tal de que cuiden de hacer todo lo que les he mandado conforme a toda la ley, los estatutos y las ordenanzas dados por medio de Moisés».  9  </a:t>
            </a:r>
            <a:r>
              <a:rPr lang="es-ES" sz="1800" b="1" i="1" dirty="0">
                <a:latin typeface="Calibri" panose="020F0502020204030204" pitchFamily="34" charset="0"/>
                <a:ea typeface="Calibri" panose="020F0502020204030204" pitchFamily="34" charset="0"/>
              </a:rPr>
              <a:t>Así Manasés hizo extraviar a Judá 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</a:rPr>
              <a:t>y a los habitantes de Jerusalén </a:t>
            </a:r>
            <a:r>
              <a:rPr lang="es-ES" sz="1800" b="1" i="1" dirty="0">
                <a:latin typeface="Calibri" panose="020F0502020204030204" pitchFamily="34" charset="0"/>
                <a:ea typeface="Calibri" panose="020F0502020204030204" pitchFamily="34" charset="0"/>
              </a:rPr>
              <a:t>para que hicieran lo malo más que las naciones que el SEÑOR había destruido 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</a:rPr>
              <a:t>delante de los israelitas.</a:t>
            </a:r>
            <a:endParaRPr lang="en-US" sz="1800" u="sn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65CDD1FF-1CA7-5547-656C-9FC34CB5B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6" y="316003"/>
            <a:ext cx="2755232" cy="1104636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dirty="0"/>
              <a:t>Manasés estaba vivo por la bondad y la gracia de Dios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31B32DF-958A-7C97-12A8-0DACDCE36D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1343" y="1736641"/>
            <a:ext cx="2498598" cy="993246"/>
          </a:xfr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anchor="ctr">
            <a:noAutofit/>
          </a:bodyPr>
          <a:lstStyle/>
          <a:p>
            <a:pPr marL="0" indent="0" algn="ctr" rtl="0">
              <a:buNone/>
            </a:pPr>
            <a:r>
              <a:rPr lang="en-US" sz="2400" dirty="0"/>
              <a:t>…pero lo ignora para vivir en pecado.</a:t>
            </a:r>
          </a:p>
        </p:txBody>
      </p:sp>
    </p:spTree>
    <p:extLst>
      <p:ext uri="{BB962C8B-B14F-4D97-AF65-F5344CB8AC3E}">
        <p14:creationId xmlns:p14="http://schemas.microsoft.com/office/powerpoint/2010/main" val="271252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CDD1FF-1CA7-5547-656C-9FC34CB5B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213"/>
            <a:ext cx="7886700" cy="1104636"/>
          </a:xfrm>
        </p:spPr>
        <p:txBody>
          <a:bodyPr/>
          <a:lstStyle/>
          <a:p>
            <a:pPr algn="ctr" rtl="0"/>
            <a:r>
              <a:rPr lang="en-US" dirty="0"/>
              <a:t>Manasés estaba vivo por la bondad y la gracia de Dios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8D259927-4B54-C0E9-57DB-C97BC3567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23744" y="1119849"/>
            <a:ext cx="6620256" cy="459515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s-ES" sz="2800" dirty="0" smtClean="0">
                <a:latin typeface="Calibri" panose="020F0502020204030204" pitchFamily="34" charset="0"/>
                <a:ea typeface="Calibri" panose="020F0502020204030204" pitchFamily="34" charset="0"/>
              </a:rPr>
              <a:t>9 Así </a:t>
            </a:r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</a:rPr>
              <a:t>Manasés hizo extraviar a Judá y a los habitantes de Jerusalén para que hicieran lo malo más que las naciones que el SEÑOR había destruido delante de los israelitas.  10  El SEÑOR habló a Manasés y a su pueblo, pero ellos no hicieron caso.  11  Por eso el SEÑOR hizo venir contra ellos a los capitanes del ejército del rey de Asiria, que capturaron a Manasés con garfios, lo ataron con cadenas de bronce y lo llevaron a Babilonia.</a:t>
            </a:r>
            <a:endParaRPr lang="en-US" sz="2800" u="sng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xmlns="" id="{A7D3F525-691D-1918-8C43-B22711E0EB74}"/>
              </a:ext>
            </a:extLst>
          </p:cNvPr>
          <p:cNvSpPr txBox="1">
            <a:spLocks/>
          </p:cNvSpPr>
          <p:nvPr/>
        </p:nvSpPr>
        <p:spPr>
          <a:xfrm>
            <a:off x="134874" y="1521355"/>
            <a:ext cx="2498598" cy="993246"/>
          </a:xfrm>
          <a:prstGeom prst="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2400"/>
              <a:t>…pero lo ignora para vivir en pecado.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9285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CDD1FF-1CA7-5547-656C-9FC34CB5B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213"/>
            <a:ext cx="7886700" cy="1104636"/>
          </a:xfrm>
        </p:spPr>
        <p:txBody>
          <a:bodyPr/>
          <a:lstStyle/>
          <a:p>
            <a:pPr algn="ctr" rtl="0"/>
            <a:r>
              <a:rPr lang="en-US" dirty="0"/>
              <a:t>Manasés estaba vivo por la bondad y la gracia de Dios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8D259927-4B54-C0E9-57DB-C97BC3567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23744" y="1119849"/>
            <a:ext cx="6620256" cy="459515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s-ES" sz="2800" dirty="0" smtClean="0">
                <a:latin typeface="Calibri" panose="020F0502020204030204" pitchFamily="34" charset="0"/>
                <a:ea typeface="Calibri" panose="020F0502020204030204" pitchFamily="34" charset="0"/>
              </a:rPr>
              <a:t>9 Así </a:t>
            </a:r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</a:rPr>
              <a:t>Manasés hizo extraviar a Judá y a los habitantes de Jerusalén para que hicieran lo malo más que las naciones que el SEÑOR había destruido delante de los israelitas.  10  </a:t>
            </a:r>
            <a:r>
              <a:rPr lang="es-ES" sz="2800" b="1" i="1" dirty="0">
                <a:latin typeface="Calibri" panose="020F0502020204030204" pitchFamily="34" charset="0"/>
                <a:ea typeface="Calibri" panose="020F0502020204030204" pitchFamily="34" charset="0"/>
              </a:rPr>
              <a:t>El SEÑOR habló a Manasés y a su pueblo, pero ellos no hicieron caso.  </a:t>
            </a:r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</a:rPr>
              <a:t>11  Por eso el SEÑOR hizo venir contra ellos a los capitanes del ejército del rey de Asiria, que capturaron a Manasés con garfios, lo ataron con cadenas de bronce y lo llevaron a Babilonia.</a:t>
            </a:r>
            <a:endParaRPr lang="en-US" sz="2800" u="sng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xmlns="" id="{A7D3F525-691D-1918-8C43-B22711E0EB74}"/>
              </a:ext>
            </a:extLst>
          </p:cNvPr>
          <p:cNvSpPr txBox="1">
            <a:spLocks/>
          </p:cNvSpPr>
          <p:nvPr/>
        </p:nvSpPr>
        <p:spPr>
          <a:xfrm>
            <a:off x="134874" y="1521355"/>
            <a:ext cx="2498598" cy="993246"/>
          </a:xfrm>
          <a:prstGeom prst="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2400"/>
              <a:t>…pero lo ignora para vivir en pecado.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1823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CDD1FF-1CA7-5547-656C-9FC34CB5B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213"/>
            <a:ext cx="7886700" cy="1104636"/>
          </a:xfrm>
        </p:spPr>
        <p:txBody>
          <a:bodyPr/>
          <a:lstStyle/>
          <a:p>
            <a:pPr algn="ctr" rtl="0"/>
            <a:r>
              <a:rPr lang="en-US" dirty="0"/>
              <a:t>Manasés estaba vivo por la bondad y la gracia de Dios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8D259927-4B54-C0E9-57DB-C97BC3567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23744" y="1119849"/>
            <a:ext cx="6620256" cy="459515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s-ES" sz="2800" dirty="0" smtClean="0">
                <a:latin typeface="Calibri" panose="020F0502020204030204" pitchFamily="34" charset="0"/>
                <a:ea typeface="Calibri" panose="020F0502020204030204" pitchFamily="34" charset="0"/>
              </a:rPr>
              <a:t>9 Así </a:t>
            </a:r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</a:rPr>
              <a:t>Manasés hizo extraviar a Judá y a los habitantes de Jerusalén para que hicieran lo malo más que las naciones que el SEÑOR había destruido delante de los israelitas.  10  </a:t>
            </a:r>
            <a:r>
              <a:rPr lang="es-ES" sz="2800" b="1" i="1" dirty="0">
                <a:latin typeface="Calibri" panose="020F0502020204030204" pitchFamily="34" charset="0"/>
                <a:ea typeface="Calibri" panose="020F0502020204030204" pitchFamily="34" charset="0"/>
              </a:rPr>
              <a:t>El SEÑOR habló a Manasés y a su pueblo, pero ellos no hicieron caso.  </a:t>
            </a:r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</a:rPr>
              <a:t>11  Por eso el SEÑOR hizo venir contra ellos a los capitanes del ejército del rey de Asiria, que </a:t>
            </a:r>
            <a:r>
              <a:rPr lang="es-ES" sz="2800" b="1" i="1" u="sng" dirty="0">
                <a:latin typeface="Calibri" panose="020F0502020204030204" pitchFamily="34" charset="0"/>
                <a:ea typeface="Calibri" panose="020F0502020204030204" pitchFamily="34" charset="0"/>
              </a:rPr>
              <a:t>capturaron a Manasés con garfios, lo ataron con cadenas de bronce y lo llevaron a Babilonia</a:t>
            </a:r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2800" u="sng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xmlns="" id="{A7D3F525-691D-1918-8C43-B22711E0EB74}"/>
              </a:ext>
            </a:extLst>
          </p:cNvPr>
          <p:cNvSpPr txBox="1">
            <a:spLocks/>
          </p:cNvSpPr>
          <p:nvPr/>
        </p:nvSpPr>
        <p:spPr>
          <a:xfrm>
            <a:off x="134874" y="1521355"/>
            <a:ext cx="2498598" cy="993246"/>
          </a:xfrm>
          <a:prstGeom prst="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2400"/>
              <a:t>…pero lo ignora para vivir en pecado.</a:t>
            </a:r>
            <a:endParaRPr lang="en-US" sz="2400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xmlns="" id="{749CB2AC-96DF-42AE-BF52-C75019464081}"/>
              </a:ext>
            </a:extLst>
          </p:cNvPr>
          <p:cNvSpPr txBox="1">
            <a:spLocks/>
          </p:cNvSpPr>
          <p:nvPr/>
        </p:nvSpPr>
        <p:spPr>
          <a:xfrm>
            <a:off x="134874" y="2857500"/>
            <a:ext cx="2498598" cy="993246"/>
          </a:xfrm>
          <a:prstGeom prst="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2400" dirty="0"/>
              <a:t>…y es castigado pero no destruido.</a:t>
            </a:r>
          </a:p>
        </p:txBody>
      </p:sp>
    </p:spTree>
    <p:extLst>
      <p:ext uri="{BB962C8B-B14F-4D97-AF65-F5344CB8AC3E}">
        <p14:creationId xmlns:p14="http://schemas.microsoft.com/office/powerpoint/2010/main" val="1507921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CDD1FF-1CA7-5547-656C-9FC34CB5B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213"/>
            <a:ext cx="7886700" cy="1104636"/>
          </a:xfrm>
        </p:spPr>
        <p:txBody>
          <a:bodyPr/>
          <a:lstStyle/>
          <a:p>
            <a:pPr algn="ctr" rtl="0"/>
            <a:r>
              <a:rPr lang="en-US" dirty="0"/>
              <a:t>Manasés estaba vivo por la bondad y la gracia de Dios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8D259927-4B54-C0E9-57DB-C97BC3567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23744" y="1119849"/>
            <a:ext cx="6620256" cy="4595151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</a:rPr>
              <a:t>12 Cuando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estaba en angustia, Manasés imploró al SEÑOR su Dios, y se humilló grandemente delante del Dios de sus padres.  13  Y cuando oró a Él, Dios se conmovió por su ruego, oyó su súplica y lo trajo de nuevo a Jerusalén, a su reino. Entonces Manasés reconoció que el SEÑOR era Dios.  14  Después de esto, Manasés edificó la muralla exterior de la ciudad de David al occidente de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Gihón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, en el valle, hasta la entrada de la puerta del Pescado; y rodeó con ella el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Ofel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 y la hizo muy alta. Entonces puso capitanes del ejército en todas las ciudades fortificadas de Judá.  15  También quitó los dioses extranjeros y el ídolo de la casa del SEÑOR, así como todos los altares que había edificado en el monte de la casa del SEÑOR y en Jerusalén, y los arrojó fuera de la ciudad.  16  Reparó el altar del SEÑOR, y sacrificó sobre él ofrendas de paz y ofrendas de gratitud; y ordenó a Judá que sirviera al SEÑOR, Dios de Israel.  17  Sin embargo, el pueblo aún sacrificaba en los lugares altos, aunque solo al SEÑOR su Dios.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xmlns="" id="{EE00DC77-D581-1373-2D4B-DD8BB0B53800}"/>
              </a:ext>
            </a:extLst>
          </p:cNvPr>
          <p:cNvSpPr txBox="1">
            <a:spLocks/>
          </p:cNvSpPr>
          <p:nvPr/>
        </p:nvSpPr>
        <p:spPr>
          <a:xfrm>
            <a:off x="134874" y="1521355"/>
            <a:ext cx="2498598" cy="993246"/>
          </a:xfrm>
          <a:prstGeom prst="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2400" dirty="0"/>
              <a:t>…pero lo ignora para vivir en pecado.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xmlns="" id="{36B44319-2BE5-8EF3-5CA1-966AB21BFBC5}"/>
              </a:ext>
            </a:extLst>
          </p:cNvPr>
          <p:cNvSpPr txBox="1">
            <a:spLocks/>
          </p:cNvSpPr>
          <p:nvPr/>
        </p:nvSpPr>
        <p:spPr>
          <a:xfrm>
            <a:off x="134874" y="2857500"/>
            <a:ext cx="2498598" cy="993246"/>
          </a:xfrm>
          <a:prstGeom prst="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2400" dirty="0"/>
              <a:t>…y es castigado pero no destruido.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xmlns="" id="{B0C06CBE-A508-1ACB-3FEC-8D3B292E599D}"/>
              </a:ext>
            </a:extLst>
          </p:cNvPr>
          <p:cNvSpPr txBox="1">
            <a:spLocks/>
          </p:cNvSpPr>
          <p:nvPr/>
        </p:nvSpPr>
        <p:spPr>
          <a:xfrm>
            <a:off x="134874" y="4193644"/>
            <a:ext cx="2498598" cy="1340881"/>
          </a:xfrm>
          <a:prstGeom prst="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2400" dirty="0"/>
              <a:t>…y le permite arrepentirse, volver y ser restaurado.</a:t>
            </a:r>
          </a:p>
        </p:txBody>
      </p:sp>
    </p:spTree>
    <p:extLst>
      <p:ext uri="{BB962C8B-B14F-4D97-AF65-F5344CB8AC3E}">
        <p14:creationId xmlns:p14="http://schemas.microsoft.com/office/powerpoint/2010/main" val="120581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159</TotalTime>
  <Words>2626</Words>
  <Application>Microsoft Office PowerPoint</Application>
  <PresentationFormat>On-screen Show (16:10)</PresentationFormat>
  <Paragraphs>70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Office Theme</vt:lpstr>
      <vt:lpstr>La bondad y la gracia en la vida de Manasés</vt:lpstr>
      <vt:lpstr>Manasés estaba vivo por la bondad y la gracia de Dios</vt:lpstr>
      <vt:lpstr>PowerPoint Presentation</vt:lpstr>
      <vt:lpstr>Manasés estaba vivo por la bondad y la gracia de Dios</vt:lpstr>
      <vt:lpstr>Manasés estaba vivo por la bondad y la gracia de Dios</vt:lpstr>
      <vt:lpstr>Manasés estaba vivo por la bondad y la gracia de Dios</vt:lpstr>
      <vt:lpstr>Manasés estaba vivo por la bondad y la gracia de Dios</vt:lpstr>
      <vt:lpstr>Manasés estaba vivo por la bondad y la gracia de Dios</vt:lpstr>
      <vt:lpstr>Manasés estaba vivo por la bondad y la gracia de Dios</vt:lpstr>
      <vt:lpstr>Manasés estaba vivo por la bondad y la gracia de Dios</vt:lpstr>
      <vt:lpstr>Manasés estaba vivo por la bondad y la gracia de Dios</vt:lpstr>
      <vt:lpstr>Manasés estaba vivo por la bondad y la gracia de Dios</vt:lpstr>
      <vt:lpstr>Manasés estaba vivo por la bondad y la gracia de Dios</vt:lpstr>
      <vt:lpstr>Lo que sea el Manasés que tú eres hoy...</vt:lpstr>
      <vt:lpstr>Preguntas finales a considerar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Goodness and Grace in the life of Manasseh</dc:title>
  <dc:creator>Bill Sanchez</dc:creator>
  <cp:lastModifiedBy>Esther Eubanks</cp:lastModifiedBy>
  <cp:revision>6</cp:revision>
  <dcterms:created xsi:type="dcterms:W3CDTF">2023-04-02T17:30:29Z</dcterms:created>
  <dcterms:modified xsi:type="dcterms:W3CDTF">2023-04-02T20:23:42Z</dcterms:modified>
</cp:coreProperties>
</file>