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20"/>
  </p:notesMasterIdLst>
  <p:sldIdLst>
    <p:sldId id="257" r:id="rId3"/>
    <p:sldId id="268" r:id="rId4"/>
    <p:sldId id="269" r:id="rId5"/>
    <p:sldId id="404" r:id="rId6"/>
    <p:sldId id="405" r:id="rId7"/>
    <p:sldId id="301" r:id="rId8"/>
    <p:sldId id="304" r:id="rId9"/>
    <p:sldId id="303" r:id="rId10"/>
    <p:sldId id="305" r:id="rId11"/>
    <p:sldId id="306" r:id="rId12"/>
    <p:sldId id="393" r:id="rId13"/>
    <p:sldId id="409" r:id="rId14"/>
    <p:sldId id="410" r:id="rId15"/>
    <p:sldId id="356" r:id="rId16"/>
    <p:sldId id="394" r:id="rId17"/>
    <p:sldId id="283" r:id="rId18"/>
    <p:sldId id="392" r:id="rId1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24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113DD3-405F-4676-B64D-EBA8F7F0FCD3}" v="1" dt="2023-05-03T22:50:33.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83264" autoAdjust="0"/>
  </p:normalViewPr>
  <p:slideViewPr>
    <p:cSldViewPr snapToGrid="0">
      <p:cViewPr varScale="1">
        <p:scale>
          <a:sx n="77" d="100"/>
          <a:sy n="77" d="100"/>
        </p:scale>
        <p:origin x="1397"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32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Windows Live" clId="Web-{2A113DD3-405F-4676-B64D-EBA8F7F0FCD3}"/>
    <pc:docChg chg="modSld">
      <pc:chgData name="Bill Sanchez" userId="be5fc328e6f0cb13" providerId="Windows Live" clId="Web-{2A113DD3-405F-4676-B64D-EBA8F7F0FCD3}" dt="2023-05-03T22:50:33.017" v="0"/>
      <pc:docMkLst>
        <pc:docMk/>
      </pc:docMkLst>
      <pc:sldChg chg="delSp">
        <pc:chgData name="Bill Sanchez" userId="be5fc328e6f0cb13" providerId="Windows Live" clId="Web-{2A113DD3-405F-4676-B64D-EBA8F7F0FCD3}" dt="2023-05-03T22:50:33.017" v="0"/>
        <pc:sldMkLst>
          <pc:docMk/>
          <pc:sldMk cId="183598244" sldId="257"/>
        </pc:sldMkLst>
        <pc:spChg chg="del">
          <ac:chgData name="Bill Sanchez" userId="be5fc328e6f0cb13" providerId="Windows Live" clId="Web-{2A113DD3-405F-4676-B64D-EBA8F7F0FCD3}" dt="2023-05-03T22:50:33.017" v="0"/>
          <ac:spMkLst>
            <pc:docMk/>
            <pc:sldMk cId="183598244" sldId="257"/>
            <ac:spMk id="10" creationId="{C5D0EF68-28A9-2358-ED60-129CF667FEC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D120A-B341-7F4B-9525-75CFE47A8A5B}" type="datetimeFigureOut">
              <a:rPr lang="en-US" smtClean="0"/>
              <a:t>5/3/2023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AE20C-4441-E04D-8F0A-C96481A9E03E}" type="slidenum">
              <a:rPr lang="en-US" smtClean="0"/>
              <a:t>‹#›</a:t>
            </a:fld>
            <a:endParaRPr lang="en-US"/>
          </a:p>
        </p:txBody>
      </p:sp>
    </p:spTree>
    <p:extLst>
      <p:ext uri="{BB962C8B-B14F-4D97-AF65-F5344CB8AC3E}">
        <p14:creationId xmlns:p14="http://schemas.microsoft.com/office/powerpoint/2010/main" val="244912577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Jesus is the promised Messiah</a:t>
            </a:r>
          </a:p>
          <a:p>
            <a:r>
              <a:rPr lang="en-US" sz="1400" dirty="0"/>
              <a:t>Orderly (well-organized) account after investigating the eyewitness accounts of Jesus’ ministry and life</a:t>
            </a:r>
          </a:p>
          <a:p>
            <a:r>
              <a:rPr lang="en-US" sz="1400" dirty="0"/>
              <a:t>Written to Theophilus – most excellent so high standing</a:t>
            </a:r>
          </a:p>
          <a:p>
            <a:r>
              <a:rPr lang="en-US" sz="1400" dirty="0"/>
              <a:t>Jesus, is the rightful heir to the throne of King David</a:t>
            </a:r>
          </a:p>
          <a:p>
            <a:r>
              <a:rPr lang="en-US" sz="1400" dirty="0"/>
              <a:t>Fulfillment (accomplished, fully established)</a:t>
            </a:r>
          </a:p>
          <a:p>
            <a:r>
              <a:rPr lang="en-US" sz="1400" dirty="0"/>
              <a:t>Upside-down kingdom of God, not like the kingdoms of this world</a:t>
            </a:r>
          </a:p>
          <a:p>
            <a:r>
              <a:rPr lang="en-US" sz="1400" dirty="0"/>
              <a:t>Kingdom is for the poor, weak, lowly, sick, sinners</a:t>
            </a:r>
          </a:p>
          <a:p>
            <a:r>
              <a:rPr lang="en-US" sz="1400" dirty="0"/>
              <a:t>Working through those we would deem not as important</a:t>
            </a:r>
          </a:p>
          <a:p>
            <a:r>
              <a:rPr lang="en-US" sz="1400" dirty="0"/>
              <a:t>Jesus contrasted against religious and political leaders</a:t>
            </a:r>
          </a:p>
          <a:p>
            <a:r>
              <a:rPr lang="en-US" sz="1400" dirty="0"/>
              <a:t>Rejection, Jesus will be rejected</a:t>
            </a:r>
          </a:p>
          <a:p>
            <a:r>
              <a:rPr lang="en-US" sz="1400" dirty="0"/>
              <a:t>Gospel of the Savior for the lost people everywhere (Key chapter in the middle Ch 15 about the lost – Lost Sheep, Lost Coin, Lost Son</a:t>
            </a:r>
          </a:p>
          <a:p>
            <a:r>
              <a:rPr lang="en-US" sz="1400" dirty="0"/>
              <a:t>Luke 19:10 – Son of Man came to seek and to save the lost</a:t>
            </a:r>
          </a:p>
          <a:p>
            <a:r>
              <a:rPr lang="en-US" sz="1400" dirty="0"/>
              <a:t>Compare and contrast</a:t>
            </a:r>
          </a:p>
          <a:p>
            <a:r>
              <a:rPr lang="en-US" sz="1400" dirty="0"/>
              <a:t>Jesus provokes a response – rejection or followers</a:t>
            </a:r>
          </a:p>
          <a:p>
            <a:r>
              <a:rPr lang="en-US" sz="1400" dirty="0"/>
              <a:t>Jesus sets his eyes on Jerusalem</a:t>
            </a:r>
          </a:p>
          <a:p>
            <a:r>
              <a:rPr lang="en-US" sz="1400" dirty="0"/>
              <a:t>Well written, more formal gospel</a:t>
            </a:r>
          </a:p>
          <a:p>
            <a:r>
              <a:rPr lang="en-US" sz="1400" dirty="0"/>
              <a:t>Connected to Acts</a:t>
            </a:r>
          </a:p>
          <a:p>
            <a:r>
              <a:rPr lang="en-US" sz="1400" dirty="0"/>
              <a:t>Old Testament Allusions</a:t>
            </a:r>
          </a:p>
          <a:p>
            <a:r>
              <a:rPr lang="en-US" sz="1400" dirty="0"/>
              <a:t>As a companion of Paul, Luke experienced rejection first hand as a believer</a:t>
            </a:r>
          </a:p>
          <a:p>
            <a:r>
              <a:rPr lang="en-US" sz="1400" dirty="0"/>
              <a:t>Longest of the gospels (covering longer time period – birth to ascension)</a:t>
            </a:r>
          </a:p>
          <a:p>
            <a:r>
              <a:rPr lang="en-US" sz="1400" dirty="0"/>
              <a:t>Only Luke records anything about Jesus’ childhood when he was 12</a:t>
            </a:r>
          </a:p>
          <a:p>
            <a:r>
              <a:rPr lang="en-US" sz="1400" dirty="0"/>
              <a:t>Unique record of encounter with 2 disciples on the road to the town of Emmaus</a:t>
            </a:r>
          </a:p>
          <a:p>
            <a:r>
              <a:rPr lang="en-US" sz="1400" dirty="0"/>
              <a:t>Luke</a:t>
            </a:r>
          </a:p>
          <a:p>
            <a:r>
              <a:rPr lang="en-US" sz="1400" dirty="0"/>
              <a:t>-physician (Col 4:14)</a:t>
            </a:r>
          </a:p>
          <a:p>
            <a:r>
              <a:rPr lang="en-US" sz="1400" dirty="0"/>
              <a:t>-Coworker with Paul (Philemon 24)</a:t>
            </a:r>
          </a:p>
          <a:p>
            <a:r>
              <a:rPr lang="en-US" sz="1400" dirty="0"/>
              <a:t>-Joined Paul in Toas on Paul’s second missionary journey, stayed in Philippi</a:t>
            </a:r>
          </a:p>
          <a:p>
            <a:r>
              <a:rPr lang="en-US" sz="1400" dirty="0"/>
              <a:t>-Rejoined Paul on 3</a:t>
            </a:r>
            <a:r>
              <a:rPr lang="en-US" sz="1400" baseline="30000" dirty="0"/>
              <a:t>rd</a:t>
            </a:r>
            <a:r>
              <a:rPr lang="en-US" sz="1400" dirty="0"/>
              <a:t> missionary journey</a:t>
            </a:r>
          </a:p>
          <a:p>
            <a:r>
              <a:rPr lang="en-US" sz="1400" dirty="0"/>
              <a:t>-Accompanied to Rome</a:t>
            </a:r>
          </a:p>
          <a:p>
            <a:r>
              <a:rPr lang="en-US" sz="1400" dirty="0"/>
              <a:t>-Possible Gentile</a:t>
            </a:r>
          </a:p>
        </p:txBody>
      </p:sp>
      <p:sp>
        <p:nvSpPr>
          <p:cNvPr id="4" name="Slide Number Placeholder 3"/>
          <p:cNvSpPr>
            <a:spLocks noGrp="1"/>
          </p:cNvSpPr>
          <p:nvPr>
            <p:ph type="sldNum" sz="quarter" idx="5"/>
          </p:nvPr>
        </p:nvSpPr>
        <p:spPr/>
        <p:txBody>
          <a:bodyPr/>
          <a:lstStyle/>
          <a:p>
            <a:fld id="{5FDAE20C-4441-E04D-8F0A-C96481A9E03E}" type="slidenum">
              <a:rPr lang="en-US" smtClean="0"/>
              <a:t>1</a:t>
            </a:fld>
            <a:endParaRPr lang="en-US"/>
          </a:p>
        </p:txBody>
      </p:sp>
    </p:spTree>
    <p:extLst>
      <p:ext uri="{BB962C8B-B14F-4D97-AF65-F5344CB8AC3E}">
        <p14:creationId xmlns:p14="http://schemas.microsoft.com/office/powerpoint/2010/main" val="4156000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And we are no longer separated from God</a:t>
            </a:r>
          </a:p>
        </p:txBody>
      </p:sp>
      <p:sp>
        <p:nvSpPr>
          <p:cNvPr id="4" name="Slide Number Placeholder 3"/>
          <p:cNvSpPr>
            <a:spLocks noGrp="1"/>
          </p:cNvSpPr>
          <p:nvPr>
            <p:ph type="sldNum" sz="quarter" idx="5"/>
          </p:nvPr>
        </p:nvSpPr>
        <p:spPr/>
        <p:txBody>
          <a:bodyPr/>
          <a:lstStyle/>
          <a:p>
            <a:fld id="{5FDAE20C-4441-E04D-8F0A-C96481A9E03E}" type="slidenum">
              <a:rPr lang="en-US" smtClean="0"/>
              <a:t>10</a:t>
            </a:fld>
            <a:endParaRPr lang="en-US"/>
          </a:p>
        </p:txBody>
      </p:sp>
    </p:spTree>
    <p:extLst>
      <p:ext uri="{BB962C8B-B14F-4D97-AF65-F5344CB8AC3E}">
        <p14:creationId xmlns:p14="http://schemas.microsoft.com/office/powerpoint/2010/main" val="330402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But let’s back up a few versus in chapter 24. The book of Luke is the only gospel to record Jesus’ encounter with two disciples on the road to the town Emmaus. We will discuss this interaction later in the class, but wanted to bring out this statement made by the two disciples. As they were leaving Jerusalem they were talking about all the things that happened and Jesus drew near and walked with them. These two disciples were sad and in disbelief, and verse 21 tells us why.</a:t>
            </a:r>
          </a:p>
          <a:p>
            <a:r>
              <a:rPr lang="en-US" sz="1400" dirty="0"/>
              <a:t>READ</a:t>
            </a:r>
          </a:p>
          <a:p>
            <a:r>
              <a:rPr lang="en-US" sz="1400" dirty="0"/>
              <a:t>We talked about this some on Sunday, but we see hear that they were convinced of a different type of hope/outcome. Maybe their personal gain played a role in this hope.</a:t>
            </a:r>
          </a:p>
          <a:p>
            <a:r>
              <a:rPr lang="en-US" sz="1400" dirty="0"/>
              <a:t>By the way, do we ever think this way? But I hoped this would turn out differently for me.</a:t>
            </a:r>
          </a:p>
          <a:p>
            <a:r>
              <a:rPr lang="en-US" sz="1400" dirty="0"/>
              <a:t>So did he redeem Israel? (Yes, a new Israel.)</a:t>
            </a:r>
          </a:p>
          <a:p>
            <a:r>
              <a:rPr lang="en-US" sz="1400" dirty="0"/>
              <a:t>Luke also starts out with blessing and prophecies of this hope. Let’s go back to Luke 1. NEXT SLIDE</a:t>
            </a:r>
          </a:p>
        </p:txBody>
      </p:sp>
      <p:sp>
        <p:nvSpPr>
          <p:cNvPr id="4" name="Slide Number Placeholder 3"/>
          <p:cNvSpPr>
            <a:spLocks noGrp="1"/>
          </p:cNvSpPr>
          <p:nvPr>
            <p:ph type="sldNum" sz="quarter" idx="5"/>
          </p:nvPr>
        </p:nvSpPr>
        <p:spPr/>
        <p:txBody>
          <a:bodyPr/>
          <a:lstStyle/>
          <a:p>
            <a:fld id="{5FDAE20C-4441-E04D-8F0A-C96481A9E03E}" type="slidenum">
              <a:rPr lang="en-US" smtClean="0"/>
              <a:t>11</a:t>
            </a:fld>
            <a:endParaRPr lang="en-US"/>
          </a:p>
        </p:txBody>
      </p:sp>
    </p:spTree>
    <p:extLst>
      <p:ext uri="{BB962C8B-B14F-4D97-AF65-F5344CB8AC3E}">
        <p14:creationId xmlns:p14="http://schemas.microsoft.com/office/powerpoint/2010/main" val="4187231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Look at how Luke records these praises and prophecies of what God’s plan is through the cross.</a:t>
            </a:r>
          </a:p>
          <a:p>
            <a:r>
              <a:rPr lang="en-US" sz="1400" dirty="0"/>
              <a:t>READ</a:t>
            </a:r>
          </a:p>
          <a:p>
            <a:r>
              <a:rPr lang="en-US" sz="1400" dirty="0"/>
              <a:t>This is the redemption of Israel that they didn’t understand. This was accomplished through the cross.</a:t>
            </a:r>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12</a:t>
            </a:fld>
            <a:endParaRPr lang="en-US"/>
          </a:p>
        </p:txBody>
      </p:sp>
    </p:spTree>
    <p:extLst>
      <p:ext uri="{BB962C8B-B14F-4D97-AF65-F5344CB8AC3E}">
        <p14:creationId xmlns:p14="http://schemas.microsoft.com/office/powerpoint/2010/main" val="452465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Look at how Luke records these praises and prophecies of what God’s plan is through the cross.</a:t>
            </a:r>
          </a:p>
          <a:p>
            <a:r>
              <a:rPr lang="en-US" sz="1400" dirty="0"/>
              <a:t>READ</a:t>
            </a:r>
          </a:p>
          <a:p>
            <a:r>
              <a:rPr lang="en-US" sz="1400" dirty="0"/>
              <a:t>And Anna, the prophetess, advanced in years was giving thanks to God and began speaking of him to all who were waiting for the redemption of Jerusalem.</a:t>
            </a:r>
          </a:p>
          <a:p>
            <a:r>
              <a:rPr lang="en-US" sz="1400" dirty="0"/>
              <a:t>What did Jesus come to do?</a:t>
            </a:r>
          </a:p>
          <a:p>
            <a:r>
              <a:rPr lang="en-US" sz="1400" dirty="0"/>
              <a:t>This is the redemption of Israel that they didn’t understand. This was accomplished through the cross.</a:t>
            </a:r>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13</a:t>
            </a:fld>
            <a:endParaRPr lang="en-US"/>
          </a:p>
        </p:txBody>
      </p:sp>
    </p:spTree>
    <p:extLst>
      <p:ext uri="{BB962C8B-B14F-4D97-AF65-F5344CB8AC3E}">
        <p14:creationId xmlns:p14="http://schemas.microsoft.com/office/powerpoint/2010/main" val="4039007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As Jesus was beginning his ministry, in His hometown, and he was given a scroll of the prophet Isaiah and read this in the synagogue.</a:t>
            </a:r>
          </a:p>
          <a:p>
            <a:r>
              <a:rPr lang="en-US" sz="1400" dirty="0"/>
              <a:t>READ</a:t>
            </a:r>
          </a:p>
          <a:p>
            <a:r>
              <a:rPr lang="en-US" sz="1400" dirty="0"/>
              <a:t>What did Jesus come to do?</a:t>
            </a:r>
          </a:p>
          <a:p>
            <a:r>
              <a:rPr lang="en-US" sz="1400" dirty="0"/>
              <a:t>This is the redemption of Israel that they didn’t understand. This was accomplished through the cross.</a:t>
            </a:r>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14</a:t>
            </a:fld>
            <a:endParaRPr lang="en-US"/>
          </a:p>
        </p:txBody>
      </p:sp>
    </p:spTree>
    <p:extLst>
      <p:ext uri="{BB962C8B-B14F-4D97-AF65-F5344CB8AC3E}">
        <p14:creationId xmlns:p14="http://schemas.microsoft.com/office/powerpoint/2010/main" val="2416557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What was Jesus’ response to these two disciples?</a:t>
            </a:r>
          </a:p>
          <a:p>
            <a:r>
              <a:rPr lang="en-US" sz="1400" dirty="0"/>
              <a:t>READ</a:t>
            </a:r>
          </a:p>
          <a:p>
            <a:r>
              <a:rPr lang="en-US" sz="1400" dirty="0"/>
              <a:t>Luke provides clear pictures of the contrast between God’s plan of the cross as compared to man’s hopes.</a:t>
            </a:r>
          </a:p>
          <a:p>
            <a:r>
              <a:rPr lang="en-US" sz="1400" dirty="0"/>
              <a:t>In Luke, we see Jesus was clear on this plan from the beginning of his ministry.</a:t>
            </a:r>
          </a:p>
          <a:p>
            <a:r>
              <a:rPr lang="en-US" sz="1400" dirty="0"/>
              <a:t>As we review the cross in the eyes of Luke, we will contrast the responses to the cross. Luke gives us these pictures of how our responses can be very different base on how we see Jesus. Do we accept Him and the life He has called us to through the cross?</a:t>
            </a:r>
          </a:p>
          <a:p>
            <a:r>
              <a:rPr lang="en-US" sz="1400" dirty="0"/>
              <a:t>(contrast disturbed/sad to heart burning within them)</a:t>
            </a:r>
          </a:p>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15</a:t>
            </a:fld>
            <a:endParaRPr lang="en-US"/>
          </a:p>
        </p:txBody>
      </p:sp>
    </p:spTree>
    <p:extLst>
      <p:ext uri="{BB962C8B-B14F-4D97-AF65-F5344CB8AC3E}">
        <p14:creationId xmlns:p14="http://schemas.microsoft.com/office/powerpoint/2010/main" val="3125129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Prayer in the Garden of Gethsemane/Mount of Olives compared to temptations</a:t>
            </a:r>
          </a:p>
          <a:p>
            <a:r>
              <a:rPr lang="en-US" sz="1400" dirty="0"/>
              <a:t>	-Physical and Spiritual distress</a:t>
            </a:r>
          </a:p>
          <a:p>
            <a:r>
              <a:rPr lang="en-US" sz="1400" dirty="0"/>
              <a:t>	-Angel strengthening Him</a:t>
            </a:r>
          </a:p>
          <a:p>
            <a:r>
              <a:rPr lang="en-US" sz="1400" dirty="0"/>
              <a:t>	-Alone</a:t>
            </a:r>
          </a:p>
          <a:p>
            <a:r>
              <a:rPr lang="en-US" sz="1400" dirty="0"/>
              <a:t>	-Praying</a:t>
            </a:r>
          </a:p>
          <a:p>
            <a:r>
              <a:rPr lang="en-US" sz="1400" dirty="0"/>
              <a:t>Luke 23:39 ; 40-43 </a:t>
            </a:r>
          </a:p>
          <a:p>
            <a:r>
              <a:rPr lang="en-US" sz="1400" dirty="0"/>
              <a:t>	–criminal responses to Jesus</a:t>
            </a:r>
          </a:p>
          <a:p>
            <a:r>
              <a:rPr lang="en-US" sz="1400" dirty="0"/>
              <a:t>Luke 15:11-32 Prodigal Son ; sacrifice of Jesus</a:t>
            </a:r>
          </a:p>
          <a:p>
            <a:r>
              <a:rPr lang="en-US" sz="1400" dirty="0"/>
              <a:t>	-The Father gave His sons everything so that they would be home.  </a:t>
            </a:r>
          </a:p>
          <a:p>
            <a:r>
              <a:rPr lang="en-US" sz="1400" dirty="0"/>
              <a:t>	-Think of the blessings spent, the shame he went through, the dealing with the hurt of having a son he considered to be dead.  </a:t>
            </a:r>
          </a:p>
          <a:p>
            <a:r>
              <a:rPr lang="en-US" sz="1400" dirty="0"/>
              <a:t>	-At the cross we see what it cost the Father to bring us home. It cost Him the blood of His beloved son Jesus. (Luke 23:33-36) </a:t>
            </a:r>
          </a:p>
          <a:p>
            <a:r>
              <a:rPr lang="en-US" sz="1400" dirty="0"/>
              <a:t>	-Luke reminds you that it has always cost God more than it cost you. Yes, He asks a lot of you, but only because He gave more. </a:t>
            </a:r>
          </a:p>
          <a:p>
            <a:r>
              <a:rPr lang="en-US" sz="1400" dirty="0"/>
              <a:t>Luke 1:8-23 ; 24:50-53</a:t>
            </a:r>
          </a:p>
          <a:p>
            <a:r>
              <a:rPr lang="en-US" sz="1400" dirty="0"/>
              <a:t>	-What does the temple often represent; the presence of God; </a:t>
            </a:r>
          </a:p>
          <a:p>
            <a:r>
              <a:rPr lang="en-US" sz="1400" dirty="0"/>
              <a:t>	-Luke shows us that Jesus came lived, died, and rose again to show us the way home. The true way home. And that our time here is a foretaste of our true home. The one 	where Jesus is now. That’s why studying Luke is so important with others. </a:t>
            </a:r>
          </a:p>
          <a:p>
            <a:r>
              <a:rPr lang="en-US" sz="1400" dirty="0"/>
              <a:t>	-God did redeem the Temple; it’s just not the physical one they were wanting.</a:t>
            </a:r>
          </a:p>
          <a:p>
            <a:r>
              <a:rPr lang="en-US" sz="1400" dirty="0"/>
              <a:t>Luke 24:8-12; Peter looking marveling; others did not believe</a:t>
            </a:r>
          </a:p>
          <a:p>
            <a:r>
              <a:rPr lang="en-US" sz="1400" dirty="0"/>
              <a:t>Luke 24:13-24 ; 25-32; eyes were opened to him</a:t>
            </a:r>
          </a:p>
          <a:p>
            <a:r>
              <a:rPr lang="en-US" sz="1400" dirty="0"/>
              <a:t>Luke 22:60-62; Jesus looking at Peter</a:t>
            </a:r>
          </a:p>
          <a:p>
            <a:r>
              <a:rPr lang="en-US" sz="1400" dirty="0"/>
              <a:t>	What are the different responses when we look at Jesus?</a:t>
            </a:r>
          </a:p>
          <a:p>
            <a:r>
              <a:rPr lang="en-US" sz="1400" dirty="0"/>
              <a:t>		-disbelief, sorrow, shame, marveling, amazement, heart burning within us</a:t>
            </a:r>
          </a:p>
          <a:p>
            <a:endParaRPr lang="en-US" sz="1400" dirty="0"/>
          </a:p>
          <a:p>
            <a:endParaRPr lang="en-US" sz="1400" dirty="0"/>
          </a:p>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16</a:t>
            </a:fld>
            <a:endParaRPr lang="en-US"/>
          </a:p>
        </p:txBody>
      </p:sp>
    </p:spTree>
    <p:extLst>
      <p:ext uri="{BB962C8B-B14F-4D97-AF65-F5344CB8AC3E}">
        <p14:creationId xmlns:p14="http://schemas.microsoft.com/office/powerpoint/2010/main" val="569954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24:36-43</a:t>
            </a:r>
          </a:p>
        </p:txBody>
      </p:sp>
      <p:sp>
        <p:nvSpPr>
          <p:cNvPr id="4" name="Slide Number Placeholder 3"/>
          <p:cNvSpPr>
            <a:spLocks noGrp="1"/>
          </p:cNvSpPr>
          <p:nvPr>
            <p:ph type="sldNum" sz="quarter" idx="5"/>
          </p:nvPr>
        </p:nvSpPr>
        <p:spPr/>
        <p:txBody>
          <a:bodyPr/>
          <a:lstStyle/>
          <a:p>
            <a:fld id="{5FDAE20C-4441-E04D-8F0A-C96481A9E03E}" type="slidenum">
              <a:rPr lang="en-US" smtClean="0"/>
              <a:t>17</a:t>
            </a:fld>
            <a:endParaRPr lang="en-US"/>
          </a:p>
        </p:txBody>
      </p:sp>
    </p:spTree>
    <p:extLst>
      <p:ext uri="{BB962C8B-B14F-4D97-AF65-F5344CB8AC3E}">
        <p14:creationId xmlns:p14="http://schemas.microsoft.com/office/powerpoint/2010/main" val="3649399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evening we’re continuing our study on the Cross and in lesson 6 looking at the cross from the gospel of Luke.</a:t>
            </a:r>
          </a:p>
        </p:txBody>
      </p:sp>
      <p:sp>
        <p:nvSpPr>
          <p:cNvPr id="4" name="Slide Number Placeholder 3"/>
          <p:cNvSpPr>
            <a:spLocks noGrp="1"/>
          </p:cNvSpPr>
          <p:nvPr>
            <p:ph type="sldNum" sz="quarter" idx="5"/>
          </p:nvPr>
        </p:nvSpPr>
        <p:spPr/>
        <p:txBody>
          <a:bodyPr/>
          <a:lstStyle/>
          <a:p>
            <a:fld id="{5FDAE20C-4441-E04D-8F0A-C96481A9E03E}" type="slidenum">
              <a:rPr lang="en-US" smtClean="0"/>
              <a:t>2</a:t>
            </a:fld>
            <a:endParaRPr lang="en-US"/>
          </a:p>
        </p:txBody>
      </p:sp>
    </p:spTree>
    <p:extLst>
      <p:ext uri="{BB962C8B-B14F-4D97-AF65-F5344CB8AC3E}">
        <p14:creationId xmlns:p14="http://schemas.microsoft.com/office/powerpoint/2010/main" val="298876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We are focused on the cross and resurrection in the eyes of Luke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9519F56-13DA-E946-9377-A80445F57E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732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As we focus on the Cross, let’s start in Luke 1:1-4 with how he opens up his gospel account.</a:t>
            </a:r>
          </a:p>
          <a:p>
            <a:r>
              <a:rPr lang="en-US" sz="1400" dirty="0"/>
              <a:t>READ</a:t>
            </a:r>
          </a:p>
          <a:p>
            <a:r>
              <a:rPr lang="en-US" sz="1400" dirty="0"/>
              <a:t>We see here that Luke’s purpose is to write an orderly account so that we may have </a:t>
            </a:r>
            <a:r>
              <a:rPr lang="en-US" sz="1400" u="sng" dirty="0"/>
              <a:t>certainty</a:t>
            </a:r>
            <a:r>
              <a:rPr lang="en-US" sz="1400" dirty="0"/>
              <a:t> concerning the things we’ve been taught and in verse 1 Luke highlights that these things have been accomplished. Some of your versions may say “fulfilled.”</a:t>
            </a:r>
          </a:p>
          <a:p>
            <a:r>
              <a:rPr lang="en-US" sz="1400" dirty="0"/>
              <a:t>Now let’s look at Luke 24.</a:t>
            </a:r>
          </a:p>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4</a:t>
            </a:fld>
            <a:endParaRPr lang="en-US"/>
          </a:p>
        </p:txBody>
      </p:sp>
    </p:spTree>
    <p:extLst>
      <p:ext uri="{BB962C8B-B14F-4D97-AF65-F5344CB8AC3E}">
        <p14:creationId xmlns:p14="http://schemas.microsoft.com/office/powerpoint/2010/main" val="2271569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when Jesus appeared to His disciples after the resurrection.</a:t>
            </a:r>
          </a:p>
          <a:p>
            <a:r>
              <a:rPr lang="en-US" sz="1400" dirty="0"/>
              <a:t>READ</a:t>
            </a:r>
          </a:p>
          <a:p>
            <a:r>
              <a:rPr lang="en-US" sz="1400" dirty="0"/>
              <a:t>One of the main ideas Luke is writing about is how Jesus fulfilled </a:t>
            </a:r>
            <a:r>
              <a:rPr lang="en-US" sz="1400" u="sng" dirty="0"/>
              <a:t>everything</a:t>
            </a:r>
            <a:r>
              <a:rPr lang="en-US" sz="1400" dirty="0"/>
              <a:t> written about Him and this was accomplished through the cross and His resurrection. This supports the key objectives of this class.</a:t>
            </a:r>
          </a:p>
          <a:p>
            <a:r>
              <a:rPr lang="en-US" sz="1400" dirty="0"/>
              <a:t>NEXT SLIDE</a:t>
            </a:r>
          </a:p>
          <a:p>
            <a:endParaRPr lang="en-US" dirty="0"/>
          </a:p>
        </p:txBody>
      </p:sp>
      <p:sp>
        <p:nvSpPr>
          <p:cNvPr id="4" name="Slide Number Placeholder 3"/>
          <p:cNvSpPr>
            <a:spLocks noGrp="1"/>
          </p:cNvSpPr>
          <p:nvPr>
            <p:ph type="sldNum" sz="quarter" idx="5"/>
          </p:nvPr>
        </p:nvSpPr>
        <p:spPr/>
        <p:txBody>
          <a:bodyPr/>
          <a:lstStyle/>
          <a:p>
            <a:fld id="{5FDAE20C-4441-E04D-8F0A-C96481A9E03E}" type="slidenum">
              <a:rPr lang="en-US" smtClean="0"/>
              <a:t>5</a:t>
            </a:fld>
            <a:endParaRPr lang="en-US"/>
          </a:p>
        </p:txBody>
      </p:sp>
    </p:spTree>
    <p:extLst>
      <p:ext uri="{BB962C8B-B14F-4D97-AF65-F5344CB8AC3E}">
        <p14:creationId xmlns:p14="http://schemas.microsoft.com/office/powerpoint/2010/main" val="609118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These are our key takeaways from this study on the cross of Jesus</a:t>
            </a:r>
          </a:p>
        </p:txBody>
      </p:sp>
      <p:sp>
        <p:nvSpPr>
          <p:cNvPr id="4" name="Slide Number Placeholder 3"/>
          <p:cNvSpPr>
            <a:spLocks noGrp="1"/>
          </p:cNvSpPr>
          <p:nvPr>
            <p:ph type="sldNum" sz="quarter" idx="5"/>
          </p:nvPr>
        </p:nvSpPr>
        <p:spPr/>
        <p:txBody>
          <a:bodyPr/>
          <a:lstStyle/>
          <a:p>
            <a:fld id="{5FDAE20C-4441-E04D-8F0A-C96481A9E03E}" type="slidenum">
              <a:rPr lang="en-US" smtClean="0"/>
              <a:t>6</a:t>
            </a:fld>
            <a:endParaRPr lang="en-US"/>
          </a:p>
        </p:txBody>
      </p:sp>
    </p:spTree>
    <p:extLst>
      <p:ext uri="{BB962C8B-B14F-4D97-AF65-F5344CB8AC3E}">
        <p14:creationId xmlns:p14="http://schemas.microsoft.com/office/powerpoint/2010/main" val="365404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AE20C-4441-E04D-8F0A-C96481A9E03E}" type="slidenum">
              <a:rPr lang="en-US" smtClean="0"/>
              <a:t>7</a:t>
            </a:fld>
            <a:endParaRPr lang="en-US"/>
          </a:p>
        </p:txBody>
      </p:sp>
    </p:spTree>
    <p:extLst>
      <p:ext uri="{BB962C8B-B14F-4D97-AF65-F5344CB8AC3E}">
        <p14:creationId xmlns:p14="http://schemas.microsoft.com/office/powerpoint/2010/main" val="288788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AE20C-4441-E04D-8F0A-C96481A9E03E}" type="slidenum">
              <a:rPr lang="en-US" smtClean="0"/>
              <a:t>8</a:t>
            </a:fld>
            <a:endParaRPr lang="en-US"/>
          </a:p>
        </p:txBody>
      </p:sp>
    </p:spTree>
    <p:extLst>
      <p:ext uri="{BB962C8B-B14F-4D97-AF65-F5344CB8AC3E}">
        <p14:creationId xmlns:p14="http://schemas.microsoft.com/office/powerpoint/2010/main" val="1821162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AE20C-4441-E04D-8F0A-C96481A9E03E}" type="slidenum">
              <a:rPr lang="en-US" smtClean="0"/>
              <a:t>9</a:t>
            </a:fld>
            <a:endParaRPr lang="en-US"/>
          </a:p>
        </p:txBody>
      </p:sp>
    </p:spTree>
    <p:extLst>
      <p:ext uri="{BB962C8B-B14F-4D97-AF65-F5344CB8AC3E}">
        <p14:creationId xmlns:p14="http://schemas.microsoft.com/office/powerpoint/2010/main" val="1136224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417001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231381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779784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66988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736592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E17E6-22FF-A743-930F-C2762F3AA02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740761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0E17E6-22FF-A743-930F-C2762F3AA020}"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659209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0E17E6-22FF-A743-930F-C2762F3AA020}"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798103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E17E6-22FF-A743-930F-C2762F3AA020}"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797007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E17E6-22FF-A743-930F-C2762F3AA020}"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341918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13274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B09E-A05F-C44C-BD7D-8816A065E83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3415822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591965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90393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65070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C2B09E-A05F-C44C-BD7D-8816A065E83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338178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C2B09E-A05F-C44C-BD7D-8816A065E83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90648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C2B09E-A05F-C44C-BD7D-8816A065E831}"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126531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C2B09E-A05F-C44C-BD7D-8816A065E831}"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30169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2B09E-A05F-C44C-BD7D-8816A065E831}"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40654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C2B09E-A05F-C44C-BD7D-8816A065E83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295738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C2B09E-A05F-C44C-BD7D-8816A065E83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2E3FB-7044-7F4D-AA2B-0045712AF779}" type="slidenum">
              <a:rPr lang="en-US" smtClean="0"/>
              <a:t>‹#›</a:t>
            </a:fld>
            <a:endParaRPr lang="en-US"/>
          </a:p>
        </p:txBody>
      </p:sp>
    </p:spTree>
    <p:extLst>
      <p:ext uri="{BB962C8B-B14F-4D97-AF65-F5344CB8AC3E}">
        <p14:creationId xmlns:p14="http://schemas.microsoft.com/office/powerpoint/2010/main" val="79705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CC2B09E-A05F-C44C-BD7D-8816A065E831}" type="datetimeFigureOut">
              <a:rPr lang="en-US" smtClean="0"/>
              <a:t>5/3/2023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0B2E3FB-7044-7F4D-AA2B-0045712AF779}" type="slidenum">
              <a:rPr lang="en-US" smtClean="0"/>
              <a:t>‹#›</a:t>
            </a:fld>
            <a:endParaRPr lang="en-US"/>
          </a:p>
        </p:txBody>
      </p:sp>
    </p:spTree>
    <p:extLst>
      <p:ext uri="{BB962C8B-B14F-4D97-AF65-F5344CB8AC3E}">
        <p14:creationId xmlns:p14="http://schemas.microsoft.com/office/powerpoint/2010/main" val="6566729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F0E17E6-22FF-A743-930F-C2762F3AA020}" type="datetimeFigureOut">
              <a:rPr lang="en-US" smtClean="0"/>
              <a:t>5/3/2023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9C89DFD-35BF-CF41-9AC3-396A125DDB24}" type="slidenum">
              <a:rPr lang="en-US" smtClean="0"/>
              <a:t>‹#›</a:t>
            </a:fld>
            <a:endParaRPr lang="en-US"/>
          </a:p>
        </p:txBody>
      </p:sp>
    </p:spTree>
    <p:extLst>
      <p:ext uri="{BB962C8B-B14F-4D97-AF65-F5344CB8AC3E}">
        <p14:creationId xmlns:p14="http://schemas.microsoft.com/office/powerpoint/2010/main" val="44047286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title"/>
          </p:nvPr>
        </p:nvSpPr>
        <p:spPr>
          <a:xfrm>
            <a:off x="628650" y="18300"/>
            <a:ext cx="7886700" cy="1104636"/>
          </a:xfrm>
        </p:spPr>
        <p:txBody>
          <a:bodyPr>
            <a:normAutofit/>
          </a:bodyPr>
          <a:lstStyle/>
          <a:p>
            <a:pPr algn="ctr"/>
            <a:r>
              <a:rPr lang="en-US" sz="4800" u="sng" dirty="0">
                <a:gradFill flip="none" rotWithShape="1">
                  <a:gsLst>
                    <a:gs pos="0">
                      <a:schemeClr val="accent1">
                        <a:lumMod val="60000"/>
                        <a:lumOff val="4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6200000" scaled="1"/>
                  <a:tileRect/>
                </a:gradFill>
              </a:rPr>
              <a:t>Pre-class assignment</a:t>
            </a:r>
          </a:p>
        </p:txBody>
      </p:sp>
      <p:sp>
        <p:nvSpPr>
          <p:cNvPr id="3" name="Subtitle 2">
            <a:extLst>
              <a:ext uri="{FF2B5EF4-FFF2-40B4-BE49-F238E27FC236}">
                <a16:creationId xmlns:a16="http://schemas.microsoft.com/office/drawing/2014/main" id="{D2ED12FA-1F66-6CD2-DF55-893A3459B609}"/>
              </a:ext>
            </a:extLst>
          </p:cNvPr>
          <p:cNvSpPr>
            <a:spLocks noGrp="1"/>
          </p:cNvSpPr>
          <p:nvPr>
            <p:ph type="subTitle" idx="4294967295"/>
          </p:nvPr>
        </p:nvSpPr>
        <p:spPr>
          <a:xfrm>
            <a:off x="0" y="1122936"/>
            <a:ext cx="9144000" cy="4573764"/>
          </a:xfrm>
        </p:spPr>
        <p:txBody>
          <a:bodyPr>
            <a:normAutofit/>
          </a:bodyPr>
          <a:lstStyle/>
          <a:p>
            <a:pPr marL="0" indent="0" algn="ctr">
              <a:buNone/>
            </a:pPr>
            <a:endParaRPr lang="en-US" sz="3200" u="sng" dirty="0"/>
          </a:p>
          <a:p>
            <a:pPr marL="0" indent="0" algn="ctr">
              <a:buNone/>
            </a:pPr>
            <a:r>
              <a:rPr lang="en-US" sz="3200" u="sng" dirty="0"/>
              <a:t>Discuss with those around you: </a:t>
            </a:r>
          </a:p>
          <a:p>
            <a:pPr marL="0" indent="0" algn="ctr">
              <a:buNone/>
            </a:pPr>
            <a:r>
              <a:rPr lang="en-US" sz="4000" dirty="0"/>
              <a:t>When you consider the gospel of Luke, what are some major themes you find in the book?</a:t>
            </a:r>
          </a:p>
        </p:txBody>
      </p:sp>
      <p:grpSp>
        <p:nvGrpSpPr>
          <p:cNvPr id="4" name="Google Shape;570;p17">
            <a:extLst>
              <a:ext uri="{FF2B5EF4-FFF2-40B4-BE49-F238E27FC236}">
                <a16:creationId xmlns:a16="http://schemas.microsoft.com/office/drawing/2014/main" id="{17BFEFF2-0C83-886F-153A-120996BE6F0A}"/>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AE6679C8-2040-C16F-A73E-A32C0DC67EB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EC016B72-86DC-FB85-23E9-3CDB5AC9ED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9E7E5BDA-5317-3407-D187-7CE084EB9179}"/>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31DE5287-4D91-323E-A8D2-6DD31014C57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8359824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1086679" y="3568229"/>
            <a:ext cx="3273767" cy="1620608"/>
          </a:xfrm>
          <a:prstGeom prst="rect">
            <a:avLst/>
          </a:prstGeom>
          <a:ln w="25400">
            <a:solidFill>
              <a:schemeClr val="tx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we can see the severity of sin, God's justice and his love for us.</a:t>
            </a:r>
          </a:p>
        </p:txBody>
      </p:sp>
      <p:sp>
        <p:nvSpPr>
          <p:cNvPr id="11" name="Content Placeholder 2">
            <a:extLst>
              <a:ext uri="{FF2B5EF4-FFF2-40B4-BE49-F238E27FC236}">
                <a16:creationId xmlns:a16="http://schemas.microsoft.com/office/drawing/2014/main" id="{11C7E303-D3F5-3649-427C-136898260371}"/>
              </a:ext>
            </a:extLst>
          </p:cNvPr>
          <p:cNvSpPr txBox="1">
            <a:spLocks/>
          </p:cNvSpPr>
          <p:nvPr/>
        </p:nvSpPr>
        <p:spPr>
          <a:xfrm>
            <a:off x="4507181" y="356822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the God of life, gave us life once more.</a:t>
            </a:r>
          </a:p>
        </p:txBody>
      </p:sp>
    </p:spTree>
    <p:extLst>
      <p:ext uri="{BB962C8B-B14F-4D97-AF65-F5344CB8AC3E}">
        <p14:creationId xmlns:p14="http://schemas.microsoft.com/office/powerpoint/2010/main" val="3045568195"/>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155428"/>
            <a:ext cx="7182394" cy="2456633"/>
          </a:xfrm>
        </p:spPr>
        <p:txBody>
          <a:bodyPr anchor="ctr">
            <a:noAutofit/>
          </a:bodyPr>
          <a:lstStyle/>
          <a:p>
            <a:br>
              <a:rPr lang="en-US" sz="4400" dirty="0"/>
            </a:br>
            <a:r>
              <a:rPr lang="en-US" sz="4400" b="1" u="sng" dirty="0"/>
              <a:t>Luke 24:21</a:t>
            </a:r>
            <a:br>
              <a:rPr lang="en-US" sz="4400" b="1" u="sng" dirty="0"/>
            </a:br>
            <a:r>
              <a:rPr lang="en-US" sz="3600" dirty="0"/>
              <a:t>But we had hoped that he was the one to redeem Israel…</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3" name="Title 1">
            <a:extLst>
              <a:ext uri="{FF2B5EF4-FFF2-40B4-BE49-F238E27FC236}">
                <a16:creationId xmlns:a16="http://schemas.microsoft.com/office/drawing/2014/main" id="{9A094D5C-4417-4F11-F2DA-DC0CE82F45DC}"/>
              </a:ext>
            </a:extLst>
          </p:cNvPr>
          <p:cNvSpPr txBox="1">
            <a:spLocks/>
          </p:cNvSpPr>
          <p:nvPr/>
        </p:nvSpPr>
        <p:spPr>
          <a:xfrm>
            <a:off x="980803" y="1155427"/>
            <a:ext cx="7182394" cy="2456633"/>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br>
              <a:rPr lang="en-US" sz="4400" dirty="0"/>
            </a:br>
            <a:r>
              <a:rPr lang="en-US" sz="4400" b="1" u="sng" dirty="0"/>
              <a:t>Luke 24:21</a:t>
            </a:r>
            <a:br>
              <a:rPr lang="en-US" sz="4400" b="1" u="sng" dirty="0"/>
            </a:br>
            <a:r>
              <a:rPr lang="en-US" sz="3600" dirty="0">
                <a:solidFill>
                  <a:srgbClr val="E5C243"/>
                </a:solidFill>
              </a:rPr>
              <a:t>But we had hoped </a:t>
            </a:r>
            <a:r>
              <a:rPr lang="en-US" sz="3600" dirty="0"/>
              <a:t>that he was the one to redeem Israel…</a:t>
            </a:r>
          </a:p>
        </p:txBody>
      </p:sp>
    </p:spTree>
    <p:extLst>
      <p:ext uri="{BB962C8B-B14F-4D97-AF65-F5344CB8AC3E}">
        <p14:creationId xmlns:p14="http://schemas.microsoft.com/office/powerpoint/2010/main" val="689195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240608" y="1151166"/>
            <a:ext cx="8662783" cy="2855867"/>
          </a:xfrm>
        </p:spPr>
        <p:txBody>
          <a:bodyPr anchor="ctr">
            <a:noAutofit/>
          </a:bodyPr>
          <a:lstStyle/>
          <a:p>
            <a:br>
              <a:rPr lang="en-US" sz="4400" dirty="0"/>
            </a:br>
            <a:r>
              <a:rPr lang="en-US" sz="4400" b="1" u="sng" dirty="0"/>
              <a:t>Luke 1:51-54</a:t>
            </a:r>
            <a:br>
              <a:rPr lang="en-US" sz="4400" b="1" u="sng" dirty="0"/>
            </a:br>
            <a:r>
              <a:rPr lang="en-US" sz="3200" dirty="0"/>
              <a:t>51 He has shown strength with his arm;</a:t>
            </a:r>
            <a:br>
              <a:rPr lang="en-US" sz="3200" dirty="0"/>
            </a:br>
            <a:r>
              <a:rPr lang="en-US" sz="3200" dirty="0"/>
              <a:t>    he has scattered the proud in the thoughts of their hearts;</a:t>
            </a:r>
            <a:br>
              <a:rPr lang="en-US" sz="3200" dirty="0"/>
            </a:br>
            <a:r>
              <a:rPr lang="en-US" sz="3200" dirty="0"/>
              <a:t>52 he has brought down the mighty from their thrones</a:t>
            </a:r>
            <a:br>
              <a:rPr lang="en-US" sz="3200" dirty="0"/>
            </a:br>
            <a:r>
              <a:rPr lang="en-US" sz="3200" dirty="0"/>
              <a:t>    and exalted those of humble estate;</a:t>
            </a:r>
            <a:br>
              <a:rPr lang="en-US" sz="3200" dirty="0"/>
            </a:br>
            <a:r>
              <a:rPr lang="en-US" sz="3200" dirty="0"/>
              <a:t>53 he has filled the hungry with good things,</a:t>
            </a:r>
            <a:br>
              <a:rPr lang="en-US" sz="3200" dirty="0"/>
            </a:br>
            <a:r>
              <a:rPr lang="en-US" sz="3200" dirty="0"/>
              <a:t>    and the rich he has sent away empty.</a:t>
            </a:r>
            <a:br>
              <a:rPr lang="en-US" sz="3200" dirty="0"/>
            </a:br>
            <a:r>
              <a:rPr lang="en-US" sz="3200" dirty="0"/>
              <a:t>54 He has helped his servant Israel,</a:t>
            </a:r>
            <a:br>
              <a:rPr lang="en-US" sz="3200" dirty="0"/>
            </a:br>
            <a:r>
              <a:rPr lang="en-US" sz="3200" dirty="0"/>
              <a:t>    in remembrance of his mercy,</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43561467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240608" y="1151166"/>
            <a:ext cx="8662783" cy="2855867"/>
          </a:xfrm>
        </p:spPr>
        <p:txBody>
          <a:bodyPr anchor="ctr">
            <a:noAutofit/>
          </a:bodyPr>
          <a:lstStyle/>
          <a:p>
            <a:br>
              <a:rPr lang="en-US" sz="4400" dirty="0"/>
            </a:br>
            <a:r>
              <a:rPr lang="en-US" sz="4400" b="1" u="sng" dirty="0"/>
              <a:t>Luke 1:68</a:t>
            </a:r>
            <a:br>
              <a:rPr lang="en-US" sz="4400" b="1" u="sng" dirty="0"/>
            </a:br>
            <a:r>
              <a:rPr lang="en-US" sz="3200" dirty="0"/>
              <a:t>68 “Blessed be the Lord God of Israel,</a:t>
            </a:r>
            <a:br>
              <a:rPr lang="en-US" sz="3200" dirty="0"/>
            </a:br>
            <a:r>
              <a:rPr lang="en-US" sz="3200" dirty="0"/>
              <a:t>    for he has visited and redeemed his people</a:t>
            </a:r>
            <a:br>
              <a:rPr lang="en-US" sz="3200" dirty="0"/>
            </a:br>
            <a:br>
              <a:rPr lang="en-US" sz="3200" dirty="0"/>
            </a:br>
            <a:r>
              <a:rPr lang="en-US" sz="4400" b="1" u="sng" dirty="0"/>
              <a:t>Luke 2:29-32</a:t>
            </a:r>
            <a:br>
              <a:rPr lang="en-US" sz="4400" b="1" u="sng" dirty="0"/>
            </a:br>
            <a:r>
              <a:rPr lang="en-US" sz="2800" dirty="0"/>
              <a:t>29 “Lord, now you are letting your servant depart in peace,</a:t>
            </a:r>
            <a:br>
              <a:rPr lang="en-US" sz="2800" dirty="0"/>
            </a:br>
            <a:r>
              <a:rPr lang="en-US" sz="2800" dirty="0"/>
              <a:t>    according to your word;</a:t>
            </a:r>
            <a:br>
              <a:rPr lang="en-US" sz="2800" dirty="0"/>
            </a:br>
            <a:r>
              <a:rPr lang="en-US" sz="2800" dirty="0"/>
              <a:t>30 for my eyes have seen your salvation</a:t>
            </a:r>
            <a:br>
              <a:rPr lang="en-US" sz="2800" dirty="0"/>
            </a:br>
            <a:r>
              <a:rPr lang="en-US" sz="2800" dirty="0"/>
              <a:t>31     that you have prepared in the presence of all peoples,</a:t>
            </a:r>
            <a:br>
              <a:rPr lang="en-US" sz="2800" dirty="0"/>
            </a:br>
            <a:r>
              <a:rPr lang="en-US" sz="2800" dirty="0"/>
              <a:t>32 a light for revelation to the Gentiles,</a:t>
            </a:r>
            <a:br>
              <a:rPr lang="en-US" sz="2800" dirty="0"/>
            </a:br>
            <a:r>
              <a:rPr lang="en-US" sz="2800" dirty="0"/>
              <a:t>    and for glory to your people Israel.”</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59229376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240608" y="1151166"/>
            <a:ext cx="8662783" cy="2855867"/>
          </a:xfrm>
        </p:spPr>
        <p:txBody>
          <a:bodyPr anchor="ctr">
            <a:noAutofit/>
          </a:bodyPr>
          <a:lstStyle/>
          <a:p>
            <a:br>
              <a:rPr lang="en-US" sz="4400" dirty="0"/>
            </a:br>
            <a:r>
              <a:rPr lang="en-US" sz="4400" b="1" u="sng" dirty="0"/>
              <a:t>Luke 4:18-19</a:t>
            </a:r>
            <a:br>
              <a:rPr lang="en-US" sz="4400" b="1" u="sng" dirty="0"/>
            </a:br>
            <a:r>
              <a:rPr lang="en-US" sz="3200" dirty="0"/>
              <a:t>18 “The Spirit of the Lord is upon me,</a:t>
            </a:r>
            <a:br>
              <a:rPr lang="en-US" sz="3200" dirty="0"/>
            </a:br>
            <a:r>
              <a:rPr lang="en-US" sz="3200" dirty="0"/>
              <a:t>    because he has anointed me</a:t>
            </a:r>
            <a:br>
              <a:rPr lang="en-US" sz="3200" dirty="0"/>
            </a:br>
            <a:r>
              <a:rPr lang="en-US" sz="3200" dirty="0"/>
              <a:t>    to proclaim good news to the poor.</a:t>
            </a:r>
            <a:br>
              <a:rPr lang="en-US" sz="3200" dirty="0"/>
            </a:br>
            <a:r>
              <a:rPr lang="en-US" sz="3200" dirty="0"/>
              <a:t>He has sent me to proclaim liberty to the captives</a:t>
            </a:r>
            <a:br>
              <a:rPr lang="en-US" sz="3200" dirty="0"/>
            </a:br>
            <a:r>
              <a:rPr lang="en-US" sz="3200" dirty="0"/>
              <a:t>    and recovering of sight to the blind,</a:t>
            </a:r>
            <a:br>
              <a:rPr lang="en-US" sz="3200" dirty="0"/>
            </a:br>
            <a:r>
              <a:rPr lang="en-US" sz="3200" dirty="0"/>
              <a:t>    to set at liberty those who are oppressed,</a:t>
            </a:r>
            <a:br>
              <a:rPr lang="en-US" sz="3200" dirty="0"/>
            </a:br>
            <a:r>
              <a:rPr lang="en-US" sz="3200" dirty="0"/>
              <a:t>19 to proclaim the year of the Lord's favor.”</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4" name="Title 1">
            <a:extLst>
              <a:ext uri="{FF2B5EF4-FFF2-40B4-BE49-F238E27FC236}">
                <a16:creationId xmlns:a16="http://schemas.microsoft.com/office/drawing/2014/main" id="{E5104C07-9627-78D2-3356-EEE1CD7C6DC9}"/>
              </a:ext>
            </a:extLst>
          </p:cNvPr>
          <p:cNvSpPr txBox="1">
            <a:spLocks/>
          </p:cNvSpPr>
          <p:nvPr/>
        </p:nvSpPr>
        <p:spPr>
          <a:xfrm>
            <a:off x="240608" y="1151165"/>
            <a:ext cx="8662783"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br>
              <a:rPr lang="en-US" sz="4400" dirty="0"/>
            </a:br>
            <a:r>
              <a:rPr lang="en-US" sz="4400" b="1" u="sng" dirty="0"/>
              <a:t>Luke 4:18-19</a:t>
            </a:r>
            <a:br>
              <a:rPr lang="en-US" sz="4400" b="1" u="sng" dirty="0"/>
            </a:br>
            <a:r>
              <a:rPr lang="en-US" sz="3200" dirty="0"/>
              <a:t>18 “The Spirit of the Lord is upon me,</a:t>
            </a:r>
            <a:br>
              <a:rPr lang="en-US" sz="3200" dirty="0"/>
            </a:br>
            <a:r>
              <a:rPr lang="en-US" sz="3200" dirty="0"/>
              <a:t>    because he has anointed me</a:t>
            </a:r>
            <a:br>
              <a:rPr lang="en-US" sz="3200" dirty="0"/>
            </a:br>
            <a:r>
              <a:rPr lang="en-US" sz="3200" dirty="0"/>
              <a:t>    to </a:t>
            </a:r>
            <a:r>
              <a:rPr lang="en-US" sz="3200" dirty="0">
                <a:solidFill>
                  <a:srgbClr val="E5C243"/>
                </a:solidFill>
              </a:rPr>
              <a:t>proclaim good news to the poor</a:t>
            </a:r>
            <a:r>
              <a:rPr lang="en-US" sz="3200" dirty="0"/>
              <a:t>.</a:t>
            </a:r>
            <a:br>
              <a:rPr lang="en-US" sz="3200" dirty="0"/>
            </a:br>
            <a:r>
              <a:rPr lang="en-US" sz="3200" dirty="0"/>
              <a:t>He has sent me to proclaim </a:t>
            </a:r>
            <a:r>
              <a:rPr lang="en-US" sz="3200" dirty="0">
                <a:solidFill>
                  <a:srgbClr val="E5C243"/>
                </a:solidFill>
              </a:rPr>
              <a:t>liberty to the captives</a:t>
            </a:r>
            <a:br>
              <a:rPr lang="en-US" sz="3200" dirty="0"/>
            </a:br>
            <a:r>
              <a:rPr lang="en-US" sz="3200" dirty="0"/>
              <a:t>    and recovering of </a:t>
            </a:r>
            <a:r>
              <a:rPr lang="en-US" sz="3200" dirty="0">
                <a:solidFill>
                  <a:srgbClr val="E5C243"/>
                </a:solidFill>
              </a:rPr>
              <a:t>sight to the blind</a:t>
            </a:r>
            <a:r>
              <a:rPr lang="en-US" sz="3200" dirty="0"/>
              <a:t>,</a:t>
            </a:r>
            <a:br>
              <a:rPr lang="en-US" sz="3200" dirty="0"/>
            </a:br>
            <a:r>
              <a:rPr lang="en-US" sz="3200" dirty="0"/>
              <a:t>    to set at </a:t>
            </a:r>
            <a:r>
              <a:rPr lang="en-US" sz="3200" dirty="0">
                <a:solidFill>
                  <a:srgbClr val="E5C243"/>
                </a:solidFill>
              </a:rPr>
              <a:t>liberty those who are oppressed</a:t>
            </a:r>
            <a:r>
              <a:rPr lang="en-US" sz="3200" dirty="0"/>
              <a:t>,</a:t>
            </a:r>
            <a:br>
              <a:rPr lang="en-US" sz="3200" dirty="0"/>
            </a:br>
            <a:r>
              <a:rPr lang="en-US" sz="3200" dirty="0"/>
              <a:t>19 to </a:t>
            </a:r>
            <a:r>
              <a:rPr lang="en-US" sz="3200" dirty="0">
                <a:solidFill>
                  <a:srgbClr val="E5C243"/>
                </a:solidFill>
              </a:rPr>
              <a:t>proclaim the year of the Lord's favor</a:t>
            </a:r>
            <a:r>
              <a:rPr lang="en-US" sz="3200" dirty="0"/>
              <a:t>.”</a:t>
            </a:r>
          </a:p>
        </p:txBody>
      </p:sp>
    </p:spTree>
    <p:extLst>
      <p:ext uri="{BB962C8B-B14F-4D97-AF65-F5344CB8AC3E}">
        <p14:creationId xmlns:p14="http://schemas.microsoft.com/office/powerpoint/2010/main" val="35910246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br>
              <a:rPr lang="en-US" sz="4400" dirty="0"/>
            </a:br>
            <a:r>
              <a:rPr lang="en-US" sz="4400" b="1" u="sng" dirty="0"/>
              <a:t>Luke 24:26</a:t>
            </a:r>
            <a:br>
              <a:rPr lang="en-US" sz="4400" b="1" u="sng" dirty="0"/>
            </a:br>
            <a:r>
              <a:rPr lang="en-US" sz="3600" dirty="0"/>
              <a:t>Was it not necessary that the Christ should suffer these things and enter into his glory?”</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3" name="Title 1">
            <a:extLst>
              <a:ext uri="{FF2B5EF4-FFF2-40B4-BE49-F238E27FC236}">
                <a16:creationId xmlns:a16="http://schemas.microsoft.com/office/drawing/2014/main" id="{7210F4F6-C955-5EA2-39F0-C783DB170C85}"/>
              </a:ext>
            </a:extLst>
          </p:cNvPr>
          <p:cNvSpPr txBox="1">
            <a:spLocks/>
          </p:cNvSpPr>
          <p:nvPr/>
        </p:nvSpPr>
        <p:spPr>
          <a:xfrm>
            <a:off x="980803" y="1429565"/>
            <a:ext cx="7182394" cy="28558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br>
              <a:rPr lang="en-US" sz="4400" dirty="0"/>
            </a:br>
            <a:r>
              <a:rPr lang="en-US" sz="4400" b="1" u="sng" dirty="0"/>
              <a:t>Luke 24:26</a:t>
            </a:r>
            <a:br>
              <a:rPr lang="en-US" sz="4400" b="1" u="sng" dirty="0"/>
            </a:br>
            <a:r>
              <a:rPr lang="en-US" sz="3600" dirty="0">
                <a:solidFill>
                  <a:srgbClr val="E5C243"/>
                </a:solidFill>
              </a:rPr>
              <a:t>Was it not necessary </a:t>
            </a:r>
            <a:r>
              <a:rPr lang="en-US" sz="3600" dirty="0"/>
              <a:t>that the Christ should suffer these things and enter into his glory?”</a:t>
            </a:r>
          </a:p>
        </p:txBody>
      </p:sp>
    </p:spTree>
    <p:extLst>
      <p:ext uri="{BB962C8B-B14F-4D97-AF65-F5344CB8AC3E}">
        <p14:creationId xmlns:p14="http://schemas.microsoft.com/office/powerpoint/2010/main" val="10193466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CB753C-6F86-6272-AE55-9406A29551ED}"/>
              </a:ext>
            </a:extLst>
          </p:cNvPr>
          <p:cNvGraphicFramePr>
            <a:graphicFrameLocks noGrp="1"/>
          </p:cNvGraphicFramePr>
          <p:nvPr>
            <p:extLst>
              <p:ext uri="{D42A27DB-BD31-4B8C-83A1-F6EECF244321}">
                <p14:modId xmlns:p14="http://schemas.microsoft.com/office/powerpoint/2010/main" val="519819856"/>
              </p:ext>
            </p:extLst>
          </p:nvPr>
        </p:nvGraphicFramePr>
        <p:xfrm>
          <a:off x="0" y="0"/>
          <a:ext cx="9144000" cy="5715001"/>
        </p:xfrm>
        <a:graphic>
          <a:graphicData uri="http://schemas.openxmlformats.org/drawingml/2006/table">
            <a:tbl>
              <a:tblPr>
                <a:tableStyleId>{D7AC3CCA-C797-4891-BE02-D94E43425B78}</a:tableStyleId>
              </a:tblPr>
              <a:tblGrid>
                <a:gridCol w="4572000">
                  <a:extLst>
                    <a:ext uri="{9D8B030D-6E8A-4147-A177-3AD203B41FA5}">
                      <a16:colId xmlns:a16="http://schemas.microsoft.com/office/drawing/2014/main" val="3375775638"/>
                    </a:ext>
                  </a:extLst>
                </a:gridCol>
                <a:gridCol w="4572000">
                  <a:extLst>
                    <a:ext uri="{9D8B030D-6E8A-4147-A177-3AD203B41FA5}">
                      <a16:colId xmlns:a16="http://schemas.microsoft.com/office/drawing/2014/main" val="3513053783"/>
                    </a:ext>
                  </a:extLst>
                </a:gridCol>
              </a:tblGrid>
              <a:tr h="990984">
                <a:tc gridSpan="2">
                  <a:txBody>
                    <a:bodyPr/>
                    <a:lstStyle/>
                    <a:p>
                      <a:pPr marL="0" lvl="0" indent="0" algn="ctr" rtl="0">
                        <a:spcBef>
                          <a:spcPts val="0"/>
                        </a:spcBef>
                        <a:spcAft>
                          <a:spcPts val="0"/>
                        </a:spcAft>
                        <a:buNone/>
                      </a:pPr>
                      <a:r>
                        <a:rPr lang="en-US" sz="2400" b="0" cap="none" spc="0" dirty="0">
                          <a:ln w="0"/>
                          <a:solidFill>
                            <a:schemeClr val="tx1"/>
                          </a:solidFill>
                          <a:effectLst>
                            <a:outerShdw blurRad="38100" dist="19050" dir="2700000" algn="tl" rotWithShape="0">
                              <a:schemeClr val="dk1">
                                <a:alpha val="40000"/>
                              </a:schemeClr>
                            </a:outerShdw>
                          </a:effectLst>
                          <a:latin typeface="Actor"/>
                          <a:sym typeface="Actor"/>
                        </a:rPr>
                        <a:t>Compare/Contrast the following passages:</a:t>
                      </a:r>
                    </a:p>
                  </a:txBody>
                  <a:tcPr marL="91425" marR="91425" marT="91425" marB="91425" anchor="ctr">
                    <a:solidFill>
                      <a:schemeClr val="bg1">
                        <a:lumMod val="75000"/>
                        <a:lumOff val="25000"/>
                      </a:schemeClr>
                    </a:solidFill>
                  </a:tcPr>
                </a:tc>
                <a:tc hMerge="1">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Questions to answer:</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1) In your passage, how does Jesus react?</a:t>
                      </a:r>
                    </a:p>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2) How does this reaction confirm He is the Son of God?</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658815215"/>
                  </a:ext>
                </a:extLst>
              </a:tr>
              <a:tr h="990984">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22:39-46</a:t>
                      </a:r>
                    </a:p>
                  </a:txBody>
                  <a:tcPr marL="91425" marR="91425" marT="91425" marB="91425" anchor="ctr">
                    <a:solidFill>
                      <a:schemeClr val="bg1">
                        <a:lumMod val="75000"/>
                        <a:lumOff val="2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4:1-11; Matthew 4:11</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720321126"/>
                  </a:ext>
                </a:extLst>
              </a:tr>
              <a:tr h="942903">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23:39</a:t>
                      </a:r>
                    </a:p>
                  </a:txBody>
                  <a:tcPr marL="91425" marR="91425" marT="91425" marB="91425" anchor="ctr">
                    <a:solidFill>
                      <a:schemeClr val="bg1">
                        <a:lumMod val="75000"/>
                        <a:lumOff val="2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23:40-43</a:t>
                      </a:r>
                    </a:p>
                  </a:txBody>
                  <a:tcPr marL="91425" marR="91425" marT="91425" marB="91425" anchor="ctr">
                    <a:solidFill>
                      <a:schemeClr val="bg1">
                        <a:lumMod val="75000"/>
                        <a:lumOff val="25000"/>
                      </a:schemeClr>
                    </a:solidFill>
                  </a:tcPr>
                </a:tc>
                <a:extLst>
                  <a:ext uri="{0D108BD9-81ED-4DB2-BD59-A6C34878D82A}">
                    <a16:rowId xmlns:a16="http://schemas.microsoft.com/office/drawing/2014/main" val="1385176595"/>
                  </a:ext>
                </a:extLst>
              </a:tr>
              <a:tr h="801377">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15:11-32</a:t>
                      </a:r>
                    </a:p>
                  </a:txBody>
                  <a:tcPr marL="91425" marR="91425" marT="91425" marB="91425" anchor="ctr">
                    <a:solidFill>
                      <a:schemeClr val="bg1">
                        <a:lumMod val="75000"/>
                        <a:lumOff val="2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23:33-36; 46</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2020932918"/>
                  </a:ext>
                </a:extLst>
              </a:tr>
              <a:tr h="997769">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1:8-23</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24:50-53</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194256709"/>
                  </a:ext>
                </a:extLst>
              </a:tr>
              <a:tr h="990984">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22:60-62; 24:8-11; 13-24; 37</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tc>
                  <a:txBody>
                    <a:bodyPr/>
                    <a:lstStyle/>
                    <a:p>
                      <a:pPr marL="0" lvl="0" indent="0" algn="ctr" rtl="0">
                        <a:spcBef>
                          <a:spcPts val="0"/>
                        </a:spcBef>
                        <a:spcAft>
                          <a:spcPts val="0"/>
                        </a:spcAft>
                        <a:buNone/>
                      </a:pPr>
                      <a:r>
                        <a:rPr lang="en-US"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rPr>
                        <a:t>Luke 24:12; 25-32</a:t>
                      </a:r>
                      <a:endParaRPr sz="2000" b="0" cap="none" spc="0" dirty="0">
                        <a:ln w="0"/>
                        <a:solidFill>
                          <a:schemeClr val="tx1"/>
                        </a:solidFill>
                        <a:effectLst>
                          <a:outerShdw blurRad="38100" dist="19050" dir="2700000" algn="tl" rotWithShape="0">
                            <a:schemeClr val="dk1">
                              <a:alpha val="40000"/>
                            </a:schemeClr>
                          </a:outerShdw>
                        </a:effectLst>
                        <a:latin typeface="Actor"/>
                        <a:ea typeface="Actor"/>
                        <a:cs typeface="Actor"/>
                        <a:sym typeface="Actor"/>
                      </a:endParaRPr>
                    </a:p>
                  </a:txBody>
                  <a:tcPr marL="91425" marR="91425" marT="91425" marB="91425" anchor="ctr">
                    <a:solidFill>
                      <a:schemeClr val="bg1">
                        <a:lumMod val="75000"/>
                        <a:lumOff val="25000"/>
                      </a:schemeClr>
                    </a:solidFill>
                  </a:tcPr>
                </a:tc>
                <a:extLst>
                  <a:ext uri="{0D108BD9-81ED-4DB2-BD59-A6C34878D82A}">
                    <a16:rowId xmlns:a16="http://schemas.microsoft.com/office/drawing/2014/main" val="3279390977"/>
                  </a:ext>
                </a:extLst>
              </a:tr>
            </a:tbl>
          </a:graphicData>
        </a:graphic>
      </p:graphicFrame>
    </p:spTree>
    <p:extLst>
      <p:ext uri="{BB962C8B-B14F-4D97-AF65-F5344CB8AC3E}">
        <p14:creationId xmlns:p14="http://schemas.microsoft.com/office/powerpoint/2010/main" val="186199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586CE-5B6C-D53E-AE06-AC9CAC81A66A}"/>
              </a:ext>
            </a:extLst>
          </p:cNvPr>
          <p:cNvSpPr>
            <a:spLocks noGrp="1"/>
          </p:cNvSpPr>
          <p:nvPr>
            <p:ph type="title"/>
          </p:nvPr>
        </p:nvSpPr>
        <p:spPr>
          <a:xfrm>
            <a:off x="628650" y="15213"/>
            <a:ext cx="7886700" cy="1104636"/>
          </a:xfrm>
        </p:spPr>
        <p:txBody>
          <a:bodyPr>
            <a:normAutofit/>
          </a:bodyPr>
          <a:lstStyle/>
          <a:p>
            <a:pPr algn="ctr"/>
            <a:r>
              <a:rPr lang="en-US" sz="4800" b="1" dirty="0"/>
              <a:t>The Cross in the eyes of Luke</a:t>
            </a:r>
          </a:p>
        </p:txBody>
      </p:sp>
      <p:sp>
        <p:nvSpPr>
          <p:cNvPr id="4" name="Google Shape;571;p17">
            <a:extLst>
              <a:ext uri="{FF2B5EF4-FFF2-40B4-BE49-F238E27FC236}">
                <a16:creationId xmlns:a16="http://schemas.microsoft.com/office/drawing/2014/main" id="{56A4CB1C-60B4-57FE-FF94-FE9AD9723235}"/>
              </a:ext>
            </a:extLst>
          </p:cNvPr>
          <p:cNvSpPr/>
          <p:nvPr/>
        </p:nvSpPr>
        <p:spPr>
          <a:xfrm>
            <a:off x="7856738" y="4851303"/>
            <a:ext cx="1287262" cy="863697"/>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C563BD8-72DB-CB14-7957-490503F6A71F}"/>
              </a:ext>
            </a:extLst>
          </p:cNvPr>
          <p:cNvSpPr>
            <a:spLocks noGrp="1"/>
          </p:cNvSpPr>
          <p:nvPr>
            <p:ph idx="1"/>
          </p:nvPr>
        </p:nvSpPr>
        <p:spPr/>
        <p:txBody>
          <a:bodyPr>
            <a:normAutofit/>
          </a:bodyPr>
          <a:lstStyle/>
          <a:p>
            <a:pPr marL="0" indent="0">
              <a:buNone/>
            </a:pPr>
            <a:r>
              <a:rPr lang="en-US" sz="3200" dirty="0"/>
              <a:t>Open our eyes to see:</a:t>
            </a:r>
          </a:p>
          <a:p>
            <a:r>
              <a:rPr lang="en-US" sz="3200" dirty="0"/>
              <a:t>Everything written about Jesus was fulfilled </a:t>
            </a:r>
          </a:p>
          <a:p>
            <a:r>
              <a:rPr lang="en-US" sz="3200" dirty="0"/>
              <a:t>Redemption was accomplished</a:t>
            </a:r>
          </a:p>
          <a:p>
            <a:r>
              <a:rPr lang="en-US" sz="3200" dirty="0"/>
              <a:t>It was necessary for Christ to enter His glory</a:t>
            </a:r>
          </a:p>
          <a:p>
            <a:r>
              <a:rPr lang="en-US" sz="3200" dirty="0"/>
              <a:t>It was the cost to bring us home with God</a:t>
            </a:r>
          </a:p>
          <a:p>
            <a:r>
              <a:rPr lang="en-US" sz="3200" dirty="0"/>
              <a:t>The Lord has risen indeed</a:t>
            </a:r>
          </a:p>
          <a:p>
            <a:endParaRPr lang="en-US" sz="3200" dirty="0"/>
          </a:p>
          <a:p>
            <a:endParaRPr lang="en-US" sz="3200" dirty="0"/>
          </a:p>
        </p:txBody>
      </p:sp>
    </p:spTree>
    <p:extLst>
      <p:ext uri="{BB962C8B-B14F-4D97-AF65-F5344CB8AC3E}">
        <p14:creationId xmlns:p14="http://schemas.microsoft.com/office/powerpoint/2010/main" val="178751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1097334" y="898327"/>
            <a:ext cx="6949331" cy="1959173"/>
          </a:xfrm>
        </p:spPr>
        <p:txBody>
          <a:bodyPr>
            <a:normAutofit/>
          </a:bodyPr>
          <a:lstStyle/>
          <a:p>
            <a:r>
              <a:rPr lang="en-US" sz="8000" dirty="0"/>
              <a:t>The Cross </a:t>
            </a:r>
            <a:br>
              <a:rPr lang="en-US" sz="8000" dirty="0"/>
            </a:br>
            <a:r>
              <a:rPr lang="en-US" sz="4800" dirty="0"/>
              <a:t>(L6)</a:t>
            </a:r>
            <a:endParaRPr lang="en-US" sz="8000" dirty="0"/>
          </a:p>
        </p:txBody>
      </p:sp>
      <p:sp>
        <p:nvSpPr>
          <p:cNvPr id="3" name="Subtitle 2">
            <a:extLst>
              <a:ext uri="{FF2B5EF4-FFF2-40B4-BE49-F238E27FC236}">
                <a16:creationId xmlns:a16="http://schemas.microsoft.com/office/drawing/2014/main" id="{D2ED12FA-1F66-6CD2-DF55-893A3459B609}"/>
              </a:ext>
            </a:extLst>
          </p:cNvPr>
          <p:cNvSpPr>
            <a:spLocks noGrp="1"/>
          </p:cNvSpPr>
          <p:nvPr>
            <p:ph type="subTitle" idx="1"/>
          </p:nvPr>
        </p:nvSpPr>
        <p:spPr>
          <a:xfrm>
            <a:off x="1143000" y="3009936"/>
            <a:ext cx="6858000" cy="1379802"/>
          </a:xfrm>
        </p:spPr>
        <p:txBody>
          <a:bodyPr>
            <a:normAutofit lnSpcReduction="10000"/>
          </a:bodyPr>
          <a:lstStyle/>
          <a:p>
            <a:pPr marL="0" marR="0" algn="ctr">
              <a:spcBef>
                <a:spcPts val="0"/>
              </a:spcBef>
              <a:spcAft>
                <a:spcPts val="0"/>
              </a:spcAft>
            </a:pPr>
            <a:r>
              <a:rPr lang="en-US" sz="3200" u="sng" dirty="0">
                <a:effectLst/>
                <a:latin typeface="Calibri" panose="020F0502020204030204" pitchFamily="34" charset="0"/>
                <a:ea typeface="Calibri" panose="020F0502020204030204" pitchFamily="34" charset="0"/>
                <a:cs typeface="Times New Roman" panose="02020603050405020304" pitchFamily="18" charset="0"/>
              </a:rPr>
              <a:t>in the eyes of Luke</a:t>
            </a:r>
          </a:p>
          <a:p>
            <a:pPr marL="0" marR="0" algn="ctr">
              <a:spcBef>
                <a:spcPts val="0"/>
              </a:spcBef>
              <a:spcAft>
                <a:spcPts val="0"/>
              </a:spcAft>
            </a:pPr>
            <a:endParaRPr lang="en-US" sz="32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u="sng" dirty="0">
                <a:latin typeface="Calibri" panose="020F0502020204030204" pitchFamily="34" charset="0"/>
                <a:ea typeface="Calibri" panose="020F0502020204030204" pitchFamily="34" charset="0"/>
                <a:cs typeface="Times New Roman" panose="02020603050405020304" pitchFamily="18" charset="0"/>
              </a:rPr>
              <a:t>Luke</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dirty="0">
                <a:latin typeface="Calibri" panose="020F0502020204030204" pitchFamily="34" charset="0"/>
                <a:ea typeface="Calibri" panose="020F0502020204030204" pitchFamily="34" charset="0"/>
                <a:cs typeface="Times New Roman" panose="02020603050405020304" pitchFamily="18" charset="0"/>
              </a:rPr>
              <a:t>22</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:40-24:53</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78784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9BFB-3F05-E6E6-7464-E563B007EB91}"/>
              </a:ext>
            </a:extLst>
          </p:cNvPr>
          <p:cNvSpPr>
            <a:spLocks noGrp="1"/>
          </p:cNvSpPr>
          <p:nvPr>
            <p:ph type="title"/>
          </p:nvPr>
        </p:nvSpPr>
        <p:spPr>
          <a:xfrm>
            <a:off x="0" y="0"/>
            <a:ext cx="9144000" cy="894741"/>
          </a:xfrm>
          <a:noFill/>
          <a:ln>
            <a:noFill/>
          </a:ln>
        </p:spPr>
        <p:txBody>
          <a:bodyPr>
            <a:normAutofit/>
          </a:bodyPr>
          <a:lstStyle/>
          <a:p>
            <a:pPr algn="ctr"/>
            <a:r>
              <a:rPr lang="en-US" sz="4050" dirty="0">
                <a:gradFill flip="none" rotWithShape="1">
                  <a:gsLst>
                    <a:gs pos="0">
                      <a:schemeClr val="accent1">
                        <a:lumMod val="59566"/>
                        <a:lumOff val="40434"/>
                      </a:schemeClr>
                    </a:gs>
                    <a:gs pos="35000">
                      <a:schemeClr val="accent1">
                        <a:lumMod val="0"/>
                        <a:lumOff val="100000"/>
                      </a:schemeClr>
                    </a:gs>
                    <a:gs pos="100000">
                      <a:schemeClr val="accent1">
                        <a:lumMod val="100000"/>
                      </a:schemeClr>
                    </a:gs>
                  </a:gsLst>
                  <a:lin ang="5400000" scaled="1"/>
                  <a:tileRect/>
                </a:gradFill>
              </a:rPr>
              <a:t>Class Schedule</a:t>
            </a:r>
          </a:p>
        </p:txBody>
      </p:sp>
      <p:graphicFrame>
        <p:nvGraphicFramePr>
          <p:cNvPr id="13" name="Table 12">
            <a:extLst>
              <a:ext uri="{FF2B5EF4-FFF2-40B4-BE49-F238E27FC236}">
                <a16:creationId xmlns:a16="http://schemas.microsoft.com/office/drawing/2014/main" id="{9EE0BEFA-A4A7-26D3-FC76-D34CD0E2B042}"/>
              </a:ext>
            </a:extLst>
          </p:cNvPr>
          <p:cNvGraphicFramePr>
            <a:graphicFrameLocks noGrp="1"/>
          </p:cNvGraphicFramePr>
          <p:nvPr>
            <p:extLst>
              <p:ext uri="{D42A27DB-BD31-4B8C-83A1-F6EECF244321}">
                <p14:modId xmlns:p14="http://schemas.microsoft.com/office/powerpoint/2010/main" val="2410359995"/>
              </p:ext>
            </p:extLst>
          </p:nvPr>
        </p:nvGraphicFramePr>
        <p:xfrm>
          <a:off x="0" y="894741"/>
          <a:ext cx="9144000" cy="4820259"/>
        </p:xfrm>
        <a:graphic>
          <a:graphicData uri="http://schemas.openxmlformats.org/drawingml/2006/table">
            <a:tbl>
              <a:tblPr firstRow="1" firstCol="1" bandRow="1"/>
              <a:tblGrid>
                <a:gridCol w="1615294">
                  <a:extLst>
                    <a:ext uri="{9D8B030D-6E8A-4147-A177-3AD203B41FA5}">
                      <a16:colId xmlns:a16="http://schemas.microsoft.com/office/drawing/2014/main" val="1419417010"/>
                    </a:ext>
                  </a:extLst>
                </a:gridCol>
                <a:gridCol w="7443240">
                  <a:extLst>
                    <a:ext uri="{9D8B030D-6E8A-4147-A177-3AD203B41FA5}">
                      <a16:colId xmlns:a16="http://schemas.microsoft.com/office/drawing/2014/main" val="4194913623"/>
                    </a:ext>
                  </a:extLst>
                </a:gridCol>
                <a:gridCol w="85466">
                  <a:extLst>
                    <a:ext uri="{9D8B030D-6E8A-4147-A177-3AD203B41FA5}">
                      <a16:colId xmlns:a16="http://schemas.microsoft.com/office/drawing/2014/main" val="2280738211"/>
                    </a:ext>
                  </a:extLst>
                </a:gridCol>
              </a:tblGrid>
              <a:tr h="390010">
                <a:tc>
                  <a:txBody>
                    <a:bodyPr/>
                    <a:lstStyle/>
                    <a:p>
                      <a:pPr marL="0" marR="0" algn="ctr">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8601757"/>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God of life dies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3845690"/>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the Messiah needed to die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7681328"/>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humiliation of the cross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6636256"/>
                  </a:ext>
                </a:extLst>
              </a:tr>
              <a:tr h="388829">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26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Matthew</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04735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Mark</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62930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rgbClr val="E5C243"/>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Luke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496466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John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6094700"/>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sees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9831707"/>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said</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076758"/>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17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How the Cross affected Jesus’ ministry</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1773226"/>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Resurrection - in the acts of the Apostles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1019819"/>
                  </a:ext>
                </a:extLst>
              </a:tr>
              <a:tr h="328652">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Gospel of the cross - in our lives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1943102"/>
                  </a:ext>
                </a:extLst>
              </a:tr>
              <a:tr h="328652">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28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Gospel of the Resurrection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3122520"/>
                  </a:ext>
                </a:extLst>
              </a:tr>
            </a:tbl>
          </a:graphicData>
        </a:graphic>
      </p:graphicFrame>
      <p:grpSp>
        <p:nvGrpSpPr>
          <p:cNvPr id="14" name="Google Shape;570;p17">
            <a:extLst>
              <a:ext uri="{FF2B5EF4-FFF2-40B4-BE49-F238E27FC236}">
                <a16:creationId xmlns:a16="http://schemas.microsoft.com/office/drawing/2014/main" id="{FA774106-24FD-E94A-140A-21CCB3515FD7}"/>
              </a:ext>
            </a:extLst>
          </p:cNvPr>
          <p:cNvGrpSpPr/>
          <p:nvPr/>
        </p:nvGrpSpPr>
        <p:grpSpPr>
          <a:xfrm>
            <a:off x="7856738" y="4829452"/>
            <a:ext cx="1287262" cy="885548"/>
            <a:chOff x="3301300" y="2440050"/>
            <a:chExt cx="2541400" cy="2069938"/>
          </a:xfrm>
        </p:grpSpPr>
        <p:sp>
          <p:nvSpPr>
            <p:cNvPr id="15" name="Google Shape;571;p17">
              <a:extLst>
                <a:ext uri="{FF2B5EF4-FFF2-40B4-BE49-F238E27FC236}">
                  <a16:creationId xmlns:a16="http://schemas.microsoft.com/office/drawing/2014/main" id="{ABDC089C-0B31-5FFA-00F2-6441CEF356D2}"/>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Google Shape;569;p17">
              <a:extLst>
                <a:ext uri="{FF2B5EF4-FFF2-40B4-BE49-F238E27FC236}">
                  <a16:creationId xmlns:a16="http://schemas.microsoft.com/office/drawing/2014/main" id="{6E5563CC-D22D-4102-878F-73F28E41D6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7" name="Google Shape;572;p17">
              <a:extLst>
                <a:ext uri="{FF2B5EF4-FFF2-40B4-BE49-F238E27FC236}">
                  <a16:creationId xmlns:a16="http://schemas.microsoft.com/office/drawing/2014/main" id="{FBC62C94-84D6-A9FF-8E5A-76789F67750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8" name="Google Shape;573;p17">
              <a:extLst>
                <a:ext uri="{FF2B5EF4-FFF2-40B4-BE49-F238E27FC236}">
                  <a16:creationId xmlns:a16="http://schemas.microsoft.com/office/drawing/2014/main" id="{1BE09CBE-6A6D-80D3-91A8-8F41943DAE1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63622706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188843" y="1155428"/>
            <a:ext cx="8756374" cy="2456633"/>
          </a:xfrm>
        </p:spPr>
        <p:txBody>
          <a:bodyPr anchor="ctr">
            <a:noAutofit/>
          </a:bodyPr>
          <a:lstStyle/>
          <a:p>
            <a:br>
              <a:rPr lang="en-US" sz="2800" dirty="0"/>
            </a:br>
            <a:r>
              <a:rPr lang="en-US" sz="4400" b="1" u="sng" dirty="0"/>
              <a:t>Luke 1:1-4</a:t>
            </a:r>
            <a:br>
              <a:rPr lang="en-US" sz="2800" b="1" u="sng" dirty="0"/>
            </a:br>
            <a:r>
              <a:rPr lang="en-US" sz="2800" dirty="0"/>
              <a:t>1 Inasmuch as many have undertaken to compile a narrative of the things that have been accomplished among us, 2 just as those who from the beginning were eyewitnesses and ministers of the word have delivered them to us, 3 it seemed good to me also, having followed all things closely for some time past, to write an orderly account for you, most excellent Theophilus, 4 that you may have certainty concerning the things you have been taught.</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3" name="Title 1">
            <a:extLst>
              <a:ext uri="{FF2B5EF4-FFF2-40B4-BE49-F238E27FC236}">
                <a16:creationId xmlns:a16="http://schemas.microsoft.com/office/drawing/2014/main" id="{9065788B-74EB-459F-D24B-D81F0FE0803A}"/>
              </a:ext>
            </a:extLst>
          </p:cNvPr>
          <p:cNvSpPr txBox="1">
            <a:spLocks/>
          </p:cNvSpPr>
          <p:nvPr/>
        </p:nvSpPr>
        <p:spPr>
          <a:xfrm>
            <a:off x="188843" y="1155428"/>
            <a:ext cx="8756374" cy="2456633"/>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br>
              <a:rPr lang="en-US" sz="2800" dirty="0"/>
            </a:br>
            <a:r>
              <a:rPr lang="en-US" sz="4400" b="1" u="sng" dirty="0"/>
              <a:t>Luke 1:1-4</a:t>
            </a:r>
            <a:br>
              <a:rPr lang="en-US" sz="2800" b="1" u="sng" dirty="0"/>
            </a:br>
            <a:r>
              <a:rPr lang="en-US" sz="2800" dirty="0"/>
              <a:t>1 Inasmuch as many have undertaken to compile a narrative of the things that have been </a:t>
            </a:r>
            <a:r>
              <a:rPr lang="en-US" sz="2800" dirty="0">
                <a:solidFill>
                  <a:srgbClr val="E5C243"/>
                </a:solidFill>
              </a:rPr>
              <a:t>accomplished</a:t>
            </a:r>
            <a:r>
              <a:rPr lang="en-US" sz="2800" dirty="0"/>
              <a:t> among us, 2 just as those who from the beginning were eyewitnesses and ministers of the word have delivered them to us, 3 it seemed good to me also, having followed all things closely for some time past, to write an orderly account for you, most excellent Theophilus, 4 that you may have certainty concerning the things you have been taught.</a:t>
            </a:r>
          </a:p>
        </p:txBody>
      </p:sp>
    </p:spTree>
    <p:extLst>
      <p:ext uri="{BB962C8B-B14F-4D97-AF65-F5344CB8AC3E}">
        <p14:creationId xmlns:p14="http://schemas.microsoft.com/office/powerpoint/2010/main" val="15102008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417443" y="1155428"/>
            <a:ext cx="8288396" cy="2456633"/>
          </a:xfrm>
        </p:spPr>
        <p:txBody>
          <a:bodyPr anchor="ctr">
            <a:noAutofit/>
          </a:bodyPr>
          <a:lstStyle/>
          <a:p>
            <a:br>
              <a:rPr lang="en-US" sz="2800" dirty="0"/>
            </a:br>
            <a:r>
              <a:rPr lang="en-US" sz="4400" b="1" u="sng" dirty="0"/>
              <a:t>Luke 1:1</a:t>
            </a:r>
            <a:br>
              <a:rPr lang="en-US" sz="2800" b="1" u="sng" dirty="0"/>
            </a:br>
            <a:r>
              <a:rPr lang="en-US" sz="2800" dirty="0"/>
              <a:t>1 Inasmuch as many have undertaken to compile a narrative of the things that have been </a:t>
            </a:r>
            <a:r>
              <a:rPr lang="en-US" sz="2800" dirty="0">
                <a:solidFill>
                  <a:srgbClr val="E5C243"/>
                </a:solidFill>
              </a:rPr>
              <a:t>accomplished </a:t>
            </a:r>
            <a:r>
              <a:rPr lang="en-US" sz="2800" dirty="0"/>
              <a:t>among us,</a:t>
            </a:r>
            <a:br>
              <a:rPr lang="en-US" sz="2800" dirty="0"/>
            </a:br>
            <a:br>
              <a:rPr lang="en-US" sz="2800" dirty="0"/>
            </a:br>
            <a:r>
              <a:rPr lang="en-US" sz="4400" b="1" u="sng" dirty="0"/>
              <a:t>Luke 24:44-45</a:t>
            </a:r>
            <a:br>
              <a:rPr lang="en-US" sz="2800" b="1" u="sng" dirty="0"/>
            </a:br>
            <a:r>
              <a:rPr lang="en-US" sz="2800" dirty="0"/>
              <a:t>44 Then he said to them, “These are my words that I spoke to you while I was still with you, that </a:t>
            </a:r>
            <a:r>
              <a:rPr lang="en-US" sz="2800" dirty="0">
                <a:solidFill>
                  <a:srgbClr val="E5C243"/>
                </a:solidFill>
              </a:rPr>
              <a:t>everything</a:t>
            </a:r>
            <a:r>
              <a:rPr lang="en-US" sz="2800" dirty="0"/>
              <a:t> written about me in the Law of Moses and the Prophets and the Psalms </a:t>
            </a:r>
            <a:r>
              <a:rPr lang="en-US" sz="2800" dirty="0">
                <a:solidFill>
                  <a:srgbClr val="E5C243"/>
                </a:solidFill>
              </a:rPr>
              <a:t>must be fulfilled</a:t>
            </a:r>
            <a:r>
              <a:rPr lang="en-US" sz="2800" dirty="0"/>
              <a:t>.” 45 Then he opened their minds to understand the Scriptures,</a:t>
            </a: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47572964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F4FF7-7AE2-8458-4B09-262257473BD0}"/>
              </a:ext>
            </a:extLst>
          </p:cNvPr>
          <p:cNvSpPr>
            <a:spLocks noGrp="1"/>
          </p:cNvSpPr>
          <p:nvPr>
            <p:ph idx="1"/>
          </p:nvPr>
        </p:nvSpPr>
        <p:spPr/>
        <p:txBody>
          <a:bodyPr>
            <a:noAutofit/>
          </a:bodyPr>
          <a:lstStyle/>
          <a:p>
            <a:r>
              <a:rPr lang="en-US" sz="2800" dirty="0">
                <a:latin typeface="Calibri" panose="020F0502020204030204" pitchFamily="34" charset="0"/>
                <a:cs typeface="Calibri" panose="020F0502020204030204" pitchFamily="34" charset="0"/>
              </a:rPr>
              <a:t>In history, no moment did more to shape the world and change the direction of humanity than the crucifixion did. </a:t>
            </a:r>
          </a:p>
          <a:p>
            <a:r>
              <a:rPr lang="en-US" sz="2800" dirty="0">
                <a:latin typeface="Calibri" panose="020F0502020204030204" pitchFamily="34" charset="0"/>
                <a:cs typeface="Calibri" panose="020F0502020204030204" pitchFamily="34" charset="0"/>
              </a:rPr>
              <a:t>It is an event that is universal and uniquely personal.</a:t>
            </a:r>
          </a:p>
          <a:p>
            <a:r>
              <a:rPr lang="en-US" sz="2800" dirty="0">
                <a:latin typeface="Calibri" panose="020F0502020204030204" pitchFamily="34" charset="0"/>
                <a:cs typeface="Calibri" panose="020F0502020204030204" pitchFamily="34" charset="0"/>
              </a:rPr>
              <a:t>It is seemingly insignificant in its moment, and yet life altering for everyone who has ever lived.</a:t>
            </a:r>
          </a:p>
          <a:p>
            <a:r>
              <a:rPr lang="en-US" sz="2800" dirty="0">
                <a:effectLst/>
                <a:latin typeface="Calibri" panose="020F0502020204030204" pitchFamily="34" charset="0"/>
                <a:ea typeface="Calibri" panose="020F0502020204030204" pitchFamily="34" charset="0"/>
                <a:cs typeface="Calibri" panose="020F0502020204030204" pitchFamily="34" charset="0"/>
              </a:rPr>
              <a:t>It is the moment that all of history leads to and that all times since is measured against but why?</a:t>
            </a:r>
          </a:p>
        </p:txBody>
      </p:sp>
      <p:grpSp>
        <p:nvGrpSpPr>
          <p:cNvPr id="4" name="Google Shape;570;p17">
            <a:extLst>
              <a:ext uri="{FF2B5EF4-FFF2-40B4-BE49-F238E27FC236}">
                <a16:creationId xmlns:a16="http://schemas.microsoft.com/office/drawing/2014/main" id="{2351425F-FDE4-5E13-0EFD-F24832A306DE}"/>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D1F0EA9E-6A53-F92D-451D-C5162A748F4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7AFAF209-0216-56A7-F376-16C98477D0D0}"/>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E52DD8AB-E7A7-7191-EE1F-841CB1A02DD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95ED7410-9FA3-F41C-C733-9CA53AF64A5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11" name="Title 10">
            <a:extLst>
              <a:ext uri="{FF2B5EF4-FFF2-40B4-BE49-F238E27FC236}">
                <a16:creationId xmlns:a16="http://schemas.microsoft.com/office/drawing/2014/main" id="{6F1DA4B0-F44A-8D2A-7825-5AA5408BFD94}"/>
              </a:ext>
            </a:extLst>
          </p:cNvPr>
          <p:cNvSpPr>
            <a:spLocks noGrp="1"/>
          </p:cNvSpPr>
          <p:nvPr>
            <p:ph type="title"/>
          </p:nvPr>
        </p:nvSpPr>
        <p:spPr>
          <a:xfrm>
            <a:off x="819139" y="304294"/>
            <a:ext cx="7886700" cy="1104636"/>
          </a:xfrm>
        </p:spPr>
        <p:txBody>
          <a:bodyPr>
            <a:normAutofit/>
          </a:bodyPr>
          <a:lstStyle/>
          <a:p>
            <a:pPr algn="ctr"/>
            <a:r>
              <a:rPr lang="en-US" sz="3600" dirty="0"/>
              <a:t>The cross of Jesus</a:t>
            </a:r>
          </a:p>
        </p:txBody>
      </p:sp>
    </p:spTree>
    <p:extLst>
      <p:ext uri="{BB962C8B-B14F-4D97-AF65-F5344CB8AC3E}">
        <p14:creationId xmlns:p14="http://schemas.microsoft.com/office/powerpoint/2010/main" val="124549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1033540" y="1733389"/>
            <a:ext cx="3273767" cy="1620608"/>
          </a:xfrm>
          <a:prstGeom prst="rect">
            <a:avLst/>
          </a:prstGeom>
          <a:ln w="2540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noFill/>
              </a:rPr>
              <a:t>Because He conquered sin and death.</a:t>
            </a:r>
          </a:p>
        </p:txBody>
      </p:sp>
    </p:spTree>
    <p:extLst>
      <p:ext uri="{BB962C8B-B14F-4D97-AF65-F5344CB8AC3E}">
        <p14:creationId xmlns:p14="http://schemas.microsoft.com/office/powerpoint/2010/main" val="191515530"/>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4507181" y="1733389"/>
            <a:ext cx="3273767" cy="1620608"/>
          </a:xfrm>
          <a:prstGeom prst="rect">
            <a:avLst/>
          </a:prstGeom>
          <a:ln w="25400">
            <a:no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noFill/>
              </a:rPr>
              <a:t>Because we can see the severity of sin, God's justice and his love for us</a:t>
            </a:r>
          </a:p>
        </p:txBody>
      </p:sp>
    </p:spTree>
    <p:extLst>
      <p:ext uri="{BB962C8B-B14F-4D97-AF65-F5344CB8AC3E}">
        <p14:creationId xmlns:p14="http://schemas.microsoft.com/office/powerpoint/2010/main" val="2119363518"/>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1086679" y="3568229"/>
            <a:ext cx="3273767" cy="1620608"/>
          </a:xfrm>
          <a:prstGeom prst="rect">
            <a:avLst/>
          </a:prstGeom>
          <a:ln w="25400">
            <a:solidFill>
              <a:schemeClr val="tx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Because we can see the severity of sin, God's justice and his love for us.</a:t>
            </a:r>
          </a:p>
        </p:txBody>
      </p:sp>
      <p:sp>
        <p:nvSpPr>
          <p:cNvPr id="11" name="Content Placeholder 2">
            <a:extLst>
              <a:ext uri="{FF2B5EF4-FFF2-40B4-BE49-F238E27FC236}">
                <a16:creationId xmlns:a16="http://schemas.microsoft.com/office/drawing/2014/main" id="{11C7E303-D3F5-3649-427C-136898260371}"/>
              </a:ext>
            </a:extLst>
          </p:cNvPr>
          <p:cNvSpPr txBox="1">
            <a:spLocks/>
          </p:cNvSpPr>
          <p:nvPr/>
        </p:nvSpPr>
        <p:spPr>
          <a:xfrm>
            <a:off x="1068317" y="3568229"/>
            <a:ext cx="3273767" cy="1620608"/>
          </a:xfrm>
          <a:prstGeom prst="rect">
            <a:avLst/>
          </a:prstGeom>
          <a:ln w="2540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noFill/>
              </a:rPr>
              <a:t>Because the God of life, gave us life once more..</a:t>
            </a:r>
          </a:p>
        </p:txBody>
      </p:sp>
    </p:spTree>
    <p:extLst>
      <p:ext uri="{BB962C8B-B14F-4D97-AF65-F5344CB8AC3E}">
        <p14:creationId xmlns:p14="http://schemas.microsoft.com/office/powerpoint/2010/main" val="2246508173"/>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7168</TotalTime>
  <Words>2417</Words>
  <Application>Microsoft Office PowerPoint</Application>
  <PresentationFormat>On-screen Show (16:10)</PresentationFormat>
  <Paragraphs>196</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Pre-class assignment</vt:lpstr>
      <vt:lpstr>The Cross  (L6)</vt:lpstr>
      <vt:lpstr>Class Schedule</vt:lpstr>
      <vt:lpstr> Luke 1:1-4 1 Inasmuch as many have undertaken to compile a narrative of the things that have been accomplished among us, 2 just as those who from the beginning were eyewitnesses and ministers of the word have delivered them to us, 3 it seemed good to me also, having followed all things closely for some time past, to write an orderly account for you, most excellent Theophilus, 4 that you may have certainty concerning the things you have been taught.</vt:lpstr>
      <vt:lpstr> Luke 1:1 1 Inasmuch as many have undertaken to compile a narrative of the things that have been accomplished among us,  Luke 24:44-45 44 Then he said to them, “These are my words that I spoke to you while I was still with you, that everything written about me in the Law of Moses and the Prophets and the Psalms must be fulfilled.” 45 Then he opened their minds to understand the Scriptures,</vt:lpstr>
      <vt:lpstr>The cross of Jesus</vt:lpstr>
      <vt:lpstr>The cross of Jesus</vt:lpstr>
      <vt:lpstr>The cross of Jesus</vt:lpstr>
      <vt:lpstr>The cross of Jesus</vt:lpstr>
      <vt:lpstr>The cross of Jesus</vt:lpstr>
      <vt:lpstr> Luke 24:21 But we had hoped that he was the one to redeem Israel…</vt:lpstr>
      <vt:lpstr> Luke 1:51-54 51 He has shown strength with his arm;     he has scattered the proud in the thoughts of their hearts; 52 he has brought down the mighty from their thrones     and exalted those of humble estate; 53 he has filled the hungry with good things,     and the rich he has sent away empty. 54 He has helped his servant Israel,     in remembrance of his mercy,</vt:lpstr>
      <vt:lpstr> Luke 1:68 68 “Blessed be the Lord God of Israel,     for he has visited and redeemed his people  Luke 2:29-32 29 “Lord, now you are letting your servant depart in peace,     according to your word; 30 for my eyes have seen your salvation 31     that you have prepared in the presence of all peoples, 32 a light for revelation to the Gentiles,     and for glory to your people Israel.”</vt:lpstr>
      <vt:lpstr> Luke 4:18-19 18 “The Spirit of the Lord is upon me,     because he has anointed me     to proclaim good news to the poor. He has sent me to proclaim liberty to the captives     and recovering of sight to the blind,     to set at liberty those who are oppressed, 19 to proclaim the year of the Lord's favor.”</vt:lpstr>
      <vt:lpstr> Luke 24:26 Was it not necessary that the Christ should suffer these things and enter into his glory?”</vt:lpstr>
      <vt:lpstr>PowerPoint Presentation</vt:lpstr>
      <vt:lpstr>The Cross in the eyes of Luke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Pre-class assignment</dc:title>
  <dc:creator>Bill Sanchez</dc:creator>
  <cp:lastModifiedBy>Meaghan Drumm</cp:lastModifiedBy>
  <cp:revision>30</cp:revision>
  <cp:lastPrinted>2023-04-30T11:14:35Z</cp:lastPrinted>
  <dcterms:created xsi:type="dcterms:W3CDTF">2023-04-26T18:12:15Z</dcterms:created>
  <dcterms:modified xsi:type="dcterms:W3CDTF">2023-05-03T22:50:33Z</dcterms:modified>
</cp:coreProperties>
</file>