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8" r:id="rId2"/>
    <p:sldId id="256" r:id="rId3"/>
    <p:sldId id="257" r:id="rId4"/>
    <p:sldId id="264" r:id="rId5"/>
    <p:sldId id="265" r:id="rId6"/>
    <p:sldId id="266" r:id="rId7"/>
    <p:sldId id="273" r:id="rId8"/>
    <p:sldId id="274" r:id="rId9"/>
    <p:sldId id="261" r:id="rId10"/>
    <p:sldId id="275" r:id="rId11"/>
    <p:sldId id="277" r:id="rId12"/>
    <p:sldId id="259" r:id="rId13"/>
    <p:sldId id="278" r:id="rId14"/>
    <p:sldId id="271" r:id="rId15"/>
    <p:sldId id="258"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1"/>
    <p:restoredTop sz="74876"/>
  </p:normalViewPr>
  <p:slideViewPr>
    <p:cSldViewPr snapToGrid="0" snapToObjects="1">
      <p:cViewPr varScale="1">
        <p:scale>
          <a:sx n="91" d="100"/>
          <a:sy n="91" d="100"/>
        </p:scale>
        <p:origin x="1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5C76-73BE-984C-A196-92DBE36584BA}" type="datetimeFigureOut">
              <a:rPr lang="en-US" smtClean="0"/>
              <a:t>6/21/23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it’s not just men and women in the Bible…. It is men and women in this room.  We’ve all had to do battle with these </a:t>
            </a:r>
            <a:r>
              <a:rPr lang="en-US" dirty="0" err="1"/>
              <a:t>tempations</a:t>
            </a:r>
            <a:r>
              <a:rPr lang="en-US" dirty="0"/>
              <a:t> and had to repent when we have sinned and made a mess of our day, or week, or friendship or family…. These sins are ones we know a few things about – and I hope that we will be able to share things that have helped us get past them….</a:t>
            </a:r>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202897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Oxford Language Definition: the quality of being kind, tender, or mild-mannered.  Softness of action or effect; lightness.</a:t>
            </a:r>
          </a:p>
          <a:p>
            <a:endParaRPr lang="en-US" dirty="0"/>
          </a:p>
          <a:p>
            <a:endParaRPr lang="en-US" dirty="0"/>
          </a:p>
          <a:p>
            <a:r>
              <a:rPr lang="en-US" dirty="0"/>
              <a:t>Matt. 11:29 – I am meek (gentle) and lowly in heart. – root word “</a:t>
            </a:r>
            <a:r>
              <a:rPr lang="en-US" dirty="0" err="1"/>
              <a:t>praos</a:t>
            </a:r>
            <a:r>
              <a:rPr lang="en-US" dirty="0"/>
              <a:t>.”    Same basic word in Gal. 5:23, 6;1, Col. 3:12, Eph 4:2…</a:t>
            </a:r>
          </a:p>
          <a:p>
            <a:endParaRPr lang="en-US" dirty="0"/>
          </a:p>
          <a:p>
            <a:r>
              <a:rPr lang="en-US" dirty="0"/>
              <a:t>Gentleness Promotes Unity.</a:t>
            </a:r>
          </a:p>
          <a:p>
            <a:r>
              <a:rPr lang="en-US" dirty="0"/>
              <a:t>Gentleness Is Needed To Rescue Saints out of Sin.</a:t>
            </a:r>
          </a:p>
          <a:p>
            <a:r>
              <a:rPr lang="en-US" dirty="0"/>
              <a:t>Gentleness…</a:t>
            </a:r>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13</a:t>
            </a:fld>
            <a:endParaRPr lang="en-US"/>
          </a:p>
        </p:txBody>
      </p:sp>
    </p:spTree>
    <p:extLst>
      <p:ext uri="{BB962C8B-B14F-4D97-AF65-F5344CB8AC3E}">
        <p14:creationId xmlns:p14="http://schemas.microsoft.com/office/powerpoint/2010/main" val="227438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Cor. 10:1… Paul writes boldly so that he can come in humility.</a:t>
            </a:r>
          </a:p>
        </p:txBody>
      </p:sp>
      <p:sp>
        <p:nvSpPr>
          <p:cNvPr id="4" name="Slide Number Placeholder 3"/>
          <p:cNvSpPr>
            <a:spLocks noGrp="1"/>
          </p:cNvSpPr>
          <p:nvPr>
            <p:ph type="sldNum" sz="quarter" idx="5"/>
          </p:nvPr>
        </p:nvSpPr>
        <p:spPr/>
        <p:txBody>
          <a:bodyPr/>
          <a:lstStyle/>
          <a:p>
            <a:fld id="{F309C588-45DB-BE44-AA2E-D4F6CBFEA7DB}" type="slidenum">
              <a:rPr lang="en-US" smtClean="0"/>
              <a:t>14</a:t>
            </a:fld>
            <a:endParaRPr lang="en-US"/>
          </a:p>
        </p:txBody>
      </p:sp>
    </p:spTree>
    <p:extLst>
      <p:ext uri="{BB962C8B-B14F-4D97-AF65-F5344CB8AC3E}">
        <p14:creationId xmlns:p14="http://schemas.microsoft.com/office/powerpoint/2010/main" val="225066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this is not just a class on sin. </a:t>
            </a:r>
          </a:p>
          <a:p>
            <a:endParaRPr lang="en-US" dirty="0"/>
          </a:p>
          <a:p>
            <a:r>
              <a:rPr lang="en-US" dirty="0"/>
              <a:t>We are interested in doing more than define these…</a:t>
            </a:r>
          </a:p>
        </p:txBody>
      </p:sp>
      <p:sp>
        <p:nvSpPr>
          <p:cNvPr id="4" name="Slide Number Placeholder 3"/>
          <p:cNvSpPr>
            <a:spLocks noGrp="1"/>
          </p:cNvSpPr>
          <p:nvPr>
            <p:ph type="sldNum" sz="quarter" idx="5"/>
          </p:nvPr>
        </p:nvSpPr>
        <p:spPr/>
        <p:txBody>
          <a:bodyPr/>
          <a:lstStyle/>
          <a:p>
            <a:fld id="{F309C588-45DB-BE44-AA2E-D4F6CBFEA7DB}" type="slidenum">
              <a:rPr lang="en-US" smtClean="0"/>
              <a:t>3</a:t>
            </a:fld>
            <a:endParaRPr lang="en-US"/>
          </a:p>
        </p:txBody>
      </p:sp>
    </p:spTree>
    <p:extLst>
      <p:ext uri="{BB962C8B-B14F-4D97-AF65-F5344CB8AC3E}">
        <p14:creationId xmlns:p14="http://schemas.microsoft.com/office/powerpoint/2010/main" val="13206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how broad this is…</a:t>
            </a:r>
          </a:p>
        </p:txBody>
      </p:sp>
      <p:sp>
        <p:nvSpPr>
          <p:cNvPr id="4" name="Slide Number Placeholder 3"/>
          <p:cNvSpPr>
            <a:spLocks noGrp="1"/>
          </p:cNvSpPr>
          <p:nvPr>
            <p:ph type="sldNum" sz="quarter" idx="5"/>
          </p:nvPr>
        </p:nvSpPr>
        <p:spPr/>
        <p:txBody>
          <a:bodyPr/>
          <a:lstStyle/>
          <a:p>
            <a:fld id="{F309C588-45DB-BE44-AA2E-D4F6CBFEA7DB}" type="slidenum">
              <a:rPr lang="en-US" smtClean="0"/>
              <a:t>4</a:t>
            </a:fld>
            <a:endParaRPr lang="en-US"/>
          </a:p>
        </p:txBody>
      </p:sp>
    </p:spTree>
    <p:extLst>
      <p:ext uri="{BB962C8B-B14F-4D97-AF65-F5344CB8AC3E}">
        <p14:creationId xmlns:p14="http://schemas.microsoft.com/office/powerpoint/2010/main" val="387231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how extensive this is, and how it is connected to speech.</a:t>
            </a:r>
          </a:p>
        </p:txBody>
      </p:sp>
      <p:sp>
        <p:nvSpPr>
          <p:cNvPr id="4" name="Slide Number Placeholder 3"/>
          <p:cNvSpPr>
            <a:spLocks noGrp="1"/>
          </p:cNvSpPr>
          <p:nvPr>
            <p:ph type="sldNum" sz="quarter" idx="5"/>
          </p:nvPr>
        </p:nvSpPr>
        <p:spPr/>
        <p:txBody>
          <a:bodyPr/>
          <a:lstStyle/>
          <a:p>
            <a:fld id="{F309C588-45DB-BE44-AA2E-D4F6CBFEA7DB}" type="slidenum">
              <a:rPr lang="en-US" smtClean="0"/>
              <a:t>5</a:t>
            </a:fld>
            <a:endParaRPr lang="en-US"/>
          </a:p>
        </p:txBody>
      </p:sp>
    </p:spTree>
    <p:extLst>
      <p:ext uri="{BB962C8B-B14F-4D97-AF65-F5344CB8AC3E}">
        <p14:creationId xmlns:p14="http://schemas.microsoft.com/office/powerpoint/2010/main" val="169924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see how explosive this is – the real damage it creates.</a:t>
            </a:r>
          </a:p>
        </p:txBody>
      </p:sp>
      <p:sp>
        <p:nvSpPr>
          <p:cNvPr id="4" name="Slide Number Placeholder 3"/>
          <p:cNvSpPr>
            <a:spLocks noGrp="1"/>
          </p:cNvSpPr>
          <p:nvPr>
            <p:ph type="sldNum" sz="quarter" idx="5"/>
          </p:nvPr>
        </p:nvSpPr>
        <p:spPr/>
        <p:txBody>
          <a:bodyPr/>
          <a:lstStyle/>
          <a:p>
            <a:fld id="{F309C588-45DB-BE44-AA2E-D4F6CBFEA7DB}" type="slidenum">
              <a:rPr lang="en-US" smtClean="0"/>
              <a:t>6</a:t>
            </a:fld>
            <a:endParaRPr lang="en-US"/>
          </a:p>
        </p:txBody>
      </p:sp>
    </p:spTree>
    <p:extLst>
      <p:ext uri="{BB962C8B-B14F-4D97-AF65-F5344CB8AC3E}">
        <p14:creationId xmlns:p14="http://schemas.microsoft.com/office/powerpoint/2010/main" val="110959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4211EFD-8B73-4A39-48C1-087155817DB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136239C-86AA-AB45-C819-842E372361FE}"/>
              </a:ext>
            </a:extLst>
          </p:cNvPr>
          <p:cNvSpPr>
            <a:spLocks noGrp="1"/>
          </p:cNvSpPr>
          <p:nvPr>
            <p:ph type="body" idx="1"/>
          </p:nvPr>
        </p:nvSpPr>
        <p:spPr bwMode="auto"/>
        <p:txBody>
          <a:bodyPr wrap="square" numCol="1" anchor="t" anchorCtr="0" compatLnSpc="1">
            <a:prstTxWarp prst="textNoShape">
              <a:avLst/>
            </a:prstTxWarp>
          </a:bodyPr>
          <a:lstStyle/>
          <a:p>
            <a:pPr>
              <a:lnSpc>
                <a:spcPct val="90000"/>
              </a:lnSpc>
            </a:pPr>
            <a:r>
              <a:rPr lang="en-US" altLang="en-US">
                <a:ea typeface="ＭＳ Ｐゴシック" panose="020B0600070205080204" pitchFamily="34" charset="-128"/>
              </a:rPr>
              <a:t>** When we look at his anger towards the people of Israel, you’ve got to remember that in various places He calls them his children, his people, and his bride.  They are His Delight and He loves them very much.  But with that reality – is the fact that sometimes his children make Him angry.  Sometimes this spouse – makes Him angry.  Sometimes His people – make him angry.</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God’s Anger is always processed in the light of the Bigger Picture - </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In those moments, He keeps the big picture – they are occassionally a source of anger, but they are also a source of great joy. If your children, your spouse, or your circle of friends and acquaintences push your buttons and make you angry – remember that your life is much richer, much fuller, and much more delightful – WITH THEM, than it would be without.  In your anger – don’t over react in a way that hurts and alienates those you love the most.  God doesn’t act on His anger in a short-sighted manner, and neither should we.</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Common Denominator /common root: Anger can almost always be traced back to a “You owe me…” statement.</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We all get pulled into this on some level…. </a:t>
            </a:r>
            <a:br>
              <a:rPr lang="en-US" altLang="en-US">
                <a:ea typeface="ＭＳ Ｐゴシック" panose="020B0600070205080204" pitchFamily="34" charset="-128"/>
              </a:rPr>
            </a:br>
            <a:r>
              <a:rPr lang="en-US" altLang="en-US">
                <a:ea typeface="ＭＳ Ｐゴシック" panose="020B0600070205080204" pitchFamily="34" charset="-128"/>
              </a:rPr>
              <a:t>With kids – “You owe me respect and obedience”  when it isn’t given, we get angry.</a:t>
            </a:r>
            <a:br>
              <a:rPr lang="en-US" altLang="en-US">
                <a:ea typeface="ＭＳ Ｐゴシック" panose="020B0600070205080204" pitchFamily="34" charset="-128"/>
              </a:rPr>
            </a:br>
            <a:r>
              <a:rPr lang="en-US" altLang="en-US">
                <a:ea typeface="ＭＳ Ｐゴシック" panose="020B0600070205080204" pitchFamily="34" charset="-128"/>
              </a:rPr>
              <a:t>With an argument – “You owe me an apology”</a:t>
            </a:r>
          </a:p>
          <a:p>
            <a:pPr eaLnBrk="1" hangingPunct="1">
              <a:lnSpc>
                <a:spcPct val="90000"/>
              </a:lnSpc>
              <a:spcBef>
                <a:spcPct val="0"/>
              </a:spcBef>
            </a:pPr>
            <a:r>
              <a:rPr lang="en-US" altLang="en-US">
                <a:ea typeface="ＭＳ Ｐゴシック" panose="020B0600070205080204" pitchFamily="34" charset="-128"/>
              </a:rPr>
              <a:t>In traffic – “You owe me safer (or faster) driving”</a:t>
            </a:r>
          </a:p>
          <a:p>
            <a:pPr eaLnBrk="1" hangingPunct="1">
              <a:lnSpc>
                <a:spcPct val="90000"/>
              </a:lnSpc>
              <a:spcBef>
                <a:spcPct val="0"/>
              </a:spcBef>
            </a:pPr>
            <a:r>
              <a:rPr lang="en-US" altLang="en-US">
                <a:ea typeface="ＭＳ Ｐゴシック" panose="020B0600070205080204" pitchFamily="34" charset="-128"/>
              </a:rPr>
              <a:t>In our health – we might never say it this way…but “God you owe me answered prayer… God you owe me healing… “</a:t>
            </a:r>
          </a:p>
          <a:p>
            <a:pPr eaLnBrk="1" hangingPunct="1">
              <a:lnSpc>
                <a:spcPct val="90000"/>
              </a:lnSpc>
              <a:spcBef>
                <a:spcPct val="0"/>
              </a:spcBef>
            </a:pPr>
            <a:r>
              <a:rPr lang="en-US" altLang="en-US">
                <a:ea typeface="ＭＳ Ｐゴシック" panose="020B0600070205080204" pitchFamily="34" charset="-128"/>
              </a:rPr>
              <a:t>If you have feelings of anger that are hard to define or pin down – you need to be asking yourself – How would I finish the statement “You owe me…” and then work to resolve the TRUE issue rather than taking it out on others. </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ANGER IS PROVOKED:::: 41 Different Actions, most of which can be grouped into 4 categories.</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Disobedience, Whining, Complaining, Rebellion, Rejection, Adultery, Betrayal, Ingratitude, Idolatry, Stubbornness, Profane Actions or Words, Evil Words, Pressure from Enemies, Troubles in Life, Grudges held against you, Jealousy, Foolishness, Violent People, Pride, Angry Companions, Dwelling on Other Anger, Feeling Left Out, Selfish Demands, The Godliness or Obedience of Others, Loved ones being Abused, Ego, Mockery, Embarrassment, Unmet Expectations, Drinking, Feeling Disrespected, Unjust Accusations, Arrogance, Deception, Guilt, Fear, Greed, Selfishness, Immaturity, Irresponsibility.</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endParaRPr lang="en-US"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10E64EE3-EA95-B516-CD26-9D6F17CA34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703652-B7BD-9045-87FD-388942257165}" type="slidenum">
              <a:rPr lang="en-US" altLang="en-US" sz="120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EF78184-70AD-003E-EAF8-CBE2B388FB5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5AEAAAE-95E0-22B2-FC0B-6AE5A6C026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a:ea typeface="ＭＳ Ｐゴシック" panose="020B0600070205080204" pitchFamily="34" charset="-128"/>
              </a:rPr>
              <a:t>THE FIRST STEP TO CONTROLLING OUR ANGER IS recognizing what kind of anger we are feeling.  Is it JUST or is it DISTORTED.  We can see the difference by looking at two great and successful leaders from the Bible: Nehemiah &amp; Naaman.</a:t>
            </a: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Both of these men are great leaders, who have been very successful in life.  </a:t>
            </a: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Distorted for a ton of reasons…by your perspective, by your mood, by your lack of sleep, by your age or experiences,  your gender – it skews our response – and it limits our ability to respond righteously.</a:t>
            </a: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No wrong has been comitted, but we are angry because the facts have been blurred. Which again can happen when we are stressed or when we are unfamiliar with the</a:t>
            </a: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Naaman</a:t>
            </a:r>
          </a:p>
          <a:p>
            <a:r>
              <a:rPr lang="en-US" altLang="en-US" sz="1600">
                <a:ea typeface="ＭＳ Ｐゴシック" panose="020B0600070205080204" pitchFamily="34" charset="-128"/>
              </a:rPr>
              <a:t>Point Is …. When you are experiencing DISTORTED ANGER – you are upset because you must accept LESS THAN YOU DESIRE, but you have not been sinned against.</a:t>
            </a: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**We must learn to control and ultimately extinguish this distorted anger.</a:t>
            </a:r>
          </a:p>
          <a:p>
            <a:endParaRPr lang="en-US" altLang="en-US" sz="160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BA562F42-6DA2-C2DA-D31A-E2E20A1698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F8A5AE7-F962-4D4F-BA9F-AB6D8713F5F5}" type="slidenum">
              <a:rPr lang="en-US" altLang="en-US" sz="120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F4CD76-BA4E-C62E-7755-C7102CDADA7B}"/>
              </a:ext>
            </a:extLst>
          </p:cNvPr>
          <p:cNvSpPr>
            <a:spLocks noGrp="1" noRot="1" noChangeAspect="1"/>
          </p:cNvSpPr>
          <p:nvPr>
            <p:ph type="sldImg"/>
          </p:nvPr>
        </p:nvSpPr>
        <p:spPr bwMode="auto">
          <a:xfrm>
            <a:off x="1679575" y="217488"/>
            <a:ext cx="3333750" cy="208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87E5DF9-A115-8F26-F7A8-60EE4490E747}"/>
              </a:ext>
            </a:extLst>
          </p:cNvPr>
          <p:cNvSpPr>
            <a:spLocks noGrp="1"/>
          </p:cNvSpPr>
          <p:nvPr>
            <p:ph type="body" idx="1"/>
          </p:nvPr>
        </p:nvSpPr>
        <p:spPr bwMode="auto">
          <a:xfrm>
            <a:off x="246063" y="2301875"/>
            <a:ext cx="6346825" cy="676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ea typeface="ＭＳ Ｐゴシック" panose="020B0600070205080204" pitchFamily="34" charset="-128"/>
              </a:rPr>
              <a:t>TWO TYPES:::::</a:t>
            </a:r>
          </a:p>
          <a:p>
            <a:pPr eaLnBrk="1" hangingPunct="1">
              <a:spcBef>
                <a:spcPct val="0"/>
              </a:spcBef>
            </a:pPr>
            <a:r>
              <a:rPr lang="en-US" altLang="en-US" sz="1400" dirty="0">
                <a:ea typeface="ＭＳ Ｐゴシック" panose="020B0600070205080204" pitchFamily="34" charset="-128"/>
              </a:rPr>
              <a:t>A.) </a:t>
            </a:r>
            <a:r>
              <a:rPr lang="en-US" altLang="en-US" sz="1400" dirty="0" err="1">
                <a:ea typeface="ＭＳ Ｐゴシック" panose="020B0600070205080204" pitchFamily="34" charset="-128"/>
              </a:rPr>
              <a:t>Thumos</a:t>
            </a:r>
            <a:r>
              <a:rPr lang="en-US" altLang="en-US" sz="1400" dirty="0">
                <a:ea typeface="ＭＳ Ｐゴシック" panose="020B0600070205080204" pitchFamily="34" charset="-128"/>
              </a:rPr>
              <a:t> – Often translated as wrath.  A sudden outburst of passionate anger. Eph 4:31 “wrath”</a:t>
            </a:r>
          </a:p>
          <a:p>
            <a:pPr eaLnBrk="1" hangingPunct="1">
              <a:spcBef>
                <a:spcPct val="0"/>
              </a:spcBef>
            </a:pPr>
            <a:r>
              <a:rPr lang="en-US" altLang="en-US" sz="1400" dirty="0">
                <a:ea typeface="ＭＳ Ｐゴシック" panose="020B0600070205080204" pitchFamily="34" charset="-128"/>
              </a:rPr>
              <a:t>B.) </a:t>
            </a:r>
            <a:r>
              <a:rPr lang="en-US" altLang="en-US" sz="1400" dirty="0" err="1">
                <a:ea typeface="ＭＳ Ｐゴシック" panose="020B0600070205080204" pitchFamily="34" charset="-128"/>
              </a:rPr>
              <a:t>Orge</a:t>
            </a:r>
            <a:r>
              <a:rPr lang="en-US" altLang="en-US" sz="1400" dirty="0">
                <a:ea typeface="ＭＳ Ｐゴシック" panose="020B0600070205080204" pitchFamily="34" charset="-128"/>
              </a:rPr>
              <a:t> – this is the Greek word used in Eph 4:26.  “anger” in </a:t>
            </a:r>
            <a:r>
              <a:rPr lang="en-US" altLang="en-US" sz="1400" dirty="0" err="1">
                <a:ea typeface="ＭＳ Ｐゴシック" panose="020B0600070205080204" pitchFamily="34" charset="-128"/>
              </a:rPr>
              <a:t>eph</a:t>
            </a:r>
            <a:r>
              <a:rPr lang="en-US" altLang="en-US" sz="1400" dirty="0">
                <a:ea typeface="ＭＳ Ｐゴシック" panose="020B0600070205080204" pitchFamily="34" charset="-128"/>
              </a:rPr>
              <a:t> 4:26  </a:t>
            </a:r>
          </a:p>
          <a:p>
            <a:pPr eaLnBrk="1" hangingPunct="1">
              <a:spcBef>
                <a:spcPct val="0"/>
              </a:spcBef>
            </a:pPr>
            <a:endParaRPr lang="en-US" altLang="en-US" sz="1400" dirty="0">
              <a:ea typeface="ＭＳ Ｐゴシック" panose="020B0600070205080204" pitchFamily="34" charset="-128"/>
            </a:endParaRPr>
          </a:p>
          <a:p>
            <a:pPr eaLnBrk="1" hangingPunct="1">
              <a:spcBef>
                <a:spcPct val="0"/>
              </a:spcBef>
            </a:pPr>
            <a:r>
              <a:rPr lang="en-US" altLang="en-US" sz="1400" dirty="0">
                <a:ea typeface="ＭＳ Ｐゴシック" panose="020B0600070205080204" pitchFamily="34" charset="-128"/>
              </a:rPr>
              <a:t>ANGER IS PROVOKED:::: 41 Different Actions, most of which can be grouped into 4 categories.</a:t>
            </a:r>
          </a:p>
          <a:p>
            <a:pPr eaLnBrk="1" hangingPunct="1">
              <a:spcBef>
                <a:spcPct val="0"/>
              </a:spcBef>
            </a:pPr>
            <a:endParaRPr lang="en-US" altLang="en-US" sz="1400" dirty="0">
              <a:ea typeface="ＭＳ Ｐゴシック" panose="020B0600070205080204" pitchFamily="34" charset="-128"/>
            </a:endParaRPr>
          </a:p>
          <a:p>
            <a:pPr eaLnBrk="1" hangingPunct="1">
              <a:spcBef>
                <a:spcPct val="0"/>
              </a:spcBef>
            </a:pPr>
            <a:r>
              <a:rPr lang="en-US" altLang="en-US" sz="1400" dirty="0">
                <a:ea typeface="ＭＳ Ｐゴシック" panose="020B0600070205080204" pitchFamily="34" charset="-128"/>
              </a:rPr>
              <a:t>Disobedience, Whining, Complaining, Rebellion, Rejection, Adultery, Betrayal, Ingratitude, Idolatry, Stubbornness, Profane Actions or Words, Evil Words, Pressure from Enemies, Troubles in Life, Grudges held against you, Jealousy, Foolishness, Violent People, Pride, Angry Companions, Dwelling on Other Anger, Feeling Left Out, Selfish Demands, The Godliness or Obedience of Others, Loved ones being Abused, Ego, Mockery, Embarrassment, Unmet Expectations, Drinking, Feeling Disrespected, Unjust Accusations, Arrogance, Deception, Guilt, Fear, Greed, Selfishness, Immaturity, Irresponsibility.</a:t>
            </a:r>
          </a:p>
          <a:p>
            <a:pPr eaLnBrk="1" hangingPunct="1">
              <a:spcBef>
                <a:spcPct val="0"/>
              </a:spcBef>
            </a:pPr>
            <a:endParaRPr lang="en-US" altLang="en-US" sz="1400" dirty="0">
              <a:ea typeface="ＭＳ Ｐゴシック" panose="020B0600070205080204" pitchFamily="34" charset="-128"/>
            </a:endParaRPr>
          </a:p>
          <a:p>
            <a:pPr eaLnBrk="1" hangingPunct="1">
              <a:spcBef>
                <a:spcPct val="0"/>
              </a:spcBef>
            </a:pPr>
            <a:endParaRPr lang="en-US" altLang="en-US" sz="1400" dirty="0">
              <a:ea typeface="ＭＳ Ｐゴシック" panose="020B0600070205080204" pitchFamily="34" charset="-128"/>
            </a:endParaRPr>
          </a:p>
          <a:p>
            <a:pPr eaLnBrk="1" hangingPunct="1">
              <a:spcBef>
                <a:spcPct val="0"/>
              </a:spcBef>
            </a:pPr>
            <a:endParaRPr lang="en-US" altLang="en-US" sz="1400" dirty="0">
              <a:ea typeface="ＭＳ Ｐゴシック" panose="020B0600070205080204" pitchFamily="34" charset="-128"/>
            </a:endParaRPr>
          </a:p>
          <a:p>
            <a:pPr eaLnBrk="1" hangingPunct="1">
              <a:spcBef>
                <a:spcPct val="0"/>
              </a:spcBef>
            </a:pPr>
            <a:r>
              <a:rPr lang="en-US" altLang="en-US" sz="1400" dirty="0">
                <a:ea typeface="ＭＳ Ｐゴシック" panose="020B0600070205080204" pitchFamily="34" charset="-128"/>
              </a:rPr>
              <a:t>CREATED BY GOD:::  1.) Emotions, motivate.  2.) Not sinful to experience anger – but what you are angry about and how you act or fail to act can be very sinful.</a:t>
            </a:r>
          </a:p>
          <a:p>
            <a:pPr eaLnBrk="1" hangingPunct="1">
              <a:spcBef>
                <a:spcPct val="0"/>
              </a:spcBef>
            </a:pPr>
            <a:endParaRPr lang="en-US" altLang="en-US" sz="1400" dirty="0">
              <a:ea typeface="ＭＳ Ｐゴシック" panose="020B0600070205080204" pitchFamily="34" charset="-128"/>
            </a:endParaRPr>
          </a:p>
          <a:p>
            <a:r>
              <a:rPr lang="en-US" altLang="en-US" sz="1400" dirty="0">
                <a:ea typeface="ＭＳ Ｐゴシック" panose="020B0600070205080204" pitchFamily="34" charset="-128"/>
              </a:rPr>
              <a:t>Justice:  M.A.D.D. – Mothers Against Drunk Driving – Anger that is controlled can fuel our desire to bring about Great Results. Godly Anger Can be a great thing.  Without a doubt, one of the greatest examples of Godly Anger being put to good use is the Organization:  MADD.  Mothers Against Drunk Driving. Mothers got sick and tired of seeing drunk drivers get a minimal slap on the wrist – and sent back out onto the highways – able to kill innocent drivers.  These mothers united and have helped advocate for far tougher penalties and have saved lives.  In Godly anger they set out to right the wrong.</a:t>
            </a:r>
          </a:p>
          <a:p>
            <a:endParaRPr lang="en-US" altLang="en-US" sz="1400" dirty="0">
              <a:ea typeface="ＭＳ Ｐゴシック" panose="020B0600070205080204" pitchFamily="34" charset="-128"/>
            </a:endParaRPr>
          </a:p>
          <a:p>
            <a:r>
              <a:rPr lang="en-US" altLang="en-US" sz="1400" dirty="0">
                <a:ea typeface="ＭＳ Ｐゴシック" panose="020B0600070205080204" pitchFamily="34" charset="-128"/>
              </a:rPr>
              <a:t>Restrained – It is helpful to remember that God’s anger is not just awesome because it is always about Righteous things.  It is helpful to remember that even God, chooses the HOLY PATH of restraining righteous anger.</a:t>
            </a:r>
          </a:p>
          <a:p>
            <a:endParaRPr lang="en-US" altLang="en-US" sz="1400" dirty="0">
              <a:ea typeface="ＭＳ Ｐゴシック" panose="020B0600070205080204" pitchFamily="34" charset="-128"/>
            </a:endParaRPr>
          </a:p>
          <a:p>
            <a:r>
              <a:rPr lang="en-US" altLang="en-US" sz="1400" dirty="0">
                <a:ea typeface="ＭＳ Ｐゴシック" panose="020B0600070205080204" pitchFamily="34" charset="-128"/>
              </a:rPr>
              <a:t>You can get angry about something that is truly injustice – someone makes a promise and willfully breaks it.  That is wrong. That may make you angry – and that anger may be totally appropriate – Guess What?  God’s example says: Restrain yourself anyway.  </a:t>
            </a:r>
          </a:p>
          <a:p>
            <a:endParaRPr lang="en-US" altLang="en-US" sz="1400" dirty="0">
              <a:ea typeface="ＭＳ Ｐゴシック" panose="020B0600070205080204" pitchFamily="34" charset="-128"/>
            </a:endParaRPr>
          </a:p>
          <a:p>
            <a:r>
              <a:rPr lang="en-US" altLang="en-US" sz="1400" dirty="0">
                <a:ea typeface="ＭＳ Ｐゴシック" panose="020B0600070205080204" pitchFamily="34" charset="-128"/>
              </a:rPr>
              <a:t>God “often” restrained his anger… This leads to the big overview of God’s anger.  God keeps the big picture in mind.</a:t>
            </a:r>
          </a:p>
          <a:p>
            <a:endParaRPr lang="en-US" altLang="en-US" sz="1400" dirty="0">
              <a:ea typeface="ＭＳ Ｐゴシック" panose="020B0600070205080204" pitchFamily="34" charset="-128"/>
            </a:endParaRPr>
          </a:p>
          <a:p>
            <a:r>
              <a:rPr lang="en-US" altLang="en-US" sz="1400" dirty="0">
                <a:ea typeface="ＭＳ Ｐゴシック" panose="020B0600070205080204" pitchFamily="34" charset="-128"/>
              </a:rPr>
              <a:t>** When we look at his anger towards the people of Israel, you’ve got to remember that in various places He calls them his children, his people, and his bride.  They are His Delight and He loves them very much.  But with that reality – is the fact that sometimes his children make Him angry.  Sometimes this spouse – makes Him angry.  Sometimes His people – make him angry.</a:t>
            </a:r>
          </a:p>
          <a:p>
            <a:endParaRPr lang="en-US" altLang="en-US" sz="1400" dirty="0">
              <a:ea typeface="ＭＳ Ｐゴシック" panose="020B0600070205080204" pitchFamily="34" charset="-128"/>
            </a:endParaRPr>
          </a:p>
          <a:p>
            <a:pPr>
              <a:lnSpc>
                <a:spcPct val="80000"/>
              </a:lnSpc>
            </a:pPr>
            <a:endParaRPr lang="en-US" altLang="en-US" sz="1400" dirty="0">
              <a:ea typeface="ＭＳ Ｐゴシック" panose="020B0600070205080204" pitchFamily="34" charset="-128"/>
            </a:endParaRPr>
          </a:p>
          <a:p>
            <a:pPr>
              <a:lnSpc>
                <a:spcPct val="80000"/>
              </a:lnSpc>
            </a:pPr>
            <a:r>
              <a:rPr lang="en-US" altLang="en-US" sz="1400" dirty="0">
                <a:ea typeface="ＭＳ Ｐゴシック" panose="020B0600070205080204" pitchFamily="34" charset="-128"/>
              </a:rPr>
              <a:t>Kept under control – anger can accomplish great things.  </a:t>
            </a:r>
          </a:p>
          <a:p>
            <a:pPr>
              <a:lnSpc>
                <a:spcPct val="80000"/>
              </a:lnSpc>
            </a:pPr>
            <a:r>
              <a:rPr lang="en-US" altLang="en-US" sz="1400" dirty="0">
                <a:ea typeface="ＭＳ Ｐゴシック" panose="020B0600070205080204" pitchFamily="34" charset="-128"/>
              </a:rPr>
              <a:t>THE OPPOSITE IS ALSO TRUE… Unresolved anger leads to sin and </a:t>
            </a:r>
            <a:r>
              <a:rPr lang="en-US" altLang="en-US" sz="1400" dirty="0" err="1">
                <a:ea typeface="ＭＳ Ｐゴシック" panose="020B0600070205080204" pitchFamily="34" charset="-128"/>
              </a:rPr>
              <a:t>destorys</a:t>
            </a:r>
            <a:r>
              <a:rPr lang="en-US" altLang="en-US" sz="1400" dirty="0">
                <a:ea typeface="ＭＳ Ｐゴシック" panose="020B0600070205080204" pitchFamily="34" charset="-128"/>
              </a:rPr>
              <a:t> our influence for Good.</a:t>
            </a:r>
          </a:p>
          <a:p>
            <a:pPr>
              <a:lnSpc>
                <a:spcPct val="80000"/>
              </a:lnSpc>
            </a:pPr>
            <a:r>
              <a:rPr lang="en-US" altLang="en-US" sz="1400" dirty="0">
                <a:ea typeface="ＭＳ Ｐゴシック" panose="020B0600070205080204" pitchFamily="34" charset="-128"/>
              </a:rPr>
              <a:t>Limits your Leadership:  Disqualifies men from serving as an elder.  But it is more than just church leadership.  Anger is an enemy to great leadership in the home too.  Angry fathers and mothers can upset and derail the whole household.  </a:t>
            </a:r>
          </a:p>
          <a:p>
            <a:pPr>
              <a:lnSpc>
                <a:spcPct val="80000"/>
              </a:lnSpc>
            </a:pPr>
            <a:endParaRPr lang="en-US" altLang="en-US" sz="1400" dirty="0">
              <a:ea typeface="ＭＳ Ｐゴシック" panose="020B0600070205080204" pitchFamily="34" charset="-128"/>
            </a:endParaRPr>
          </a:p>
          <a:p>
            <a:pPr>
              <a:lnSpc>
                <a:spcPct val="80000"/>
              </a:lnSpc>
            </a:pPr>
            <a:r>
              <a:rPr lang="en-US" altLang="en-US" sz="1400" dirty="0">
                <a:ea typeface="ＭＳ Ｐゴシック" panose="020B0600070205080204" pitchFamily="34" charset="-128"/>
              </a:rPr>
              <a:t>*Angry leaders destroy communication, because no one wants to tell them information that will upset them. </a:t>
            </a:r>
          </a:p>
          <a:p>
            <a:pPr>
              <a:lnSpc>
                <a:spcPct val="80000"/>
              </a:lnSpc>
            </a:pPr>
            <a:r>
              <a:rPr lang="en-US" altLang="en-US" sz="1400" dirty="0">
                <a:ea typeface="ＭＳ Ｐゴシック" panose="020B0600070205080204" pitchFamily="34" charset="-128"/>
              </a:rPr>
              <a:t>*Angry leaders often take out their frustrations on those who are under them, so their children or spouse suffer. *</a:t>
            </a:r>
          </a:p>
          <a:p>
            <a:pPr>
              <a:lnSpc>
                <a:spcPct val="80000"/>
              </a:lnSpc>
            </a:pPr>
            <a:r>
              <a:rPr lang="en-US" altLang="en-US" sz="1400" dirty="0">
                <a:ea typeface="ＭＳ Ｐゴシック" panose="020B0600070205080204" pitchFamily="34" charset="-128"/>
              </a:rPr>
              <a:t> Angry leaders are in payback mode, and they expect those who are close to them to “pay them back.”  </a:t>
            </a:r>
          </a:p>
          <a:p>
            <a:pPr>
              <a:lnSpc>
                <a:spcPct val="80000"/>
              </a:lnSpc>
            </a:pPr>
            <a:r>
              <a:rPr lang="en-US" altLang="en-US" sz="1400" dirty="0">
                <a:ea typeface="ＭＳ Ｐゴシック" panose="020B0600070205080204" pitchFamily="34" charset="-128"/>
              </a:rPr>
              <a:t>*Angry leaders over-react to unmet expectations.  </a:t>
            </a:r>
          </a:p>
          <a:p>
            <a:pPr>
              <a:lnSpc>
                <a:spcPct val="80000"/>
              </a:lnSpc>
            </a:pPr>
            <a:r>
              <a:rPr lang="en-US" altLang="en-US" sz="1400" dirty="0">
                <a:ea typeface="ＭＳ Ｐゴシック" panose="020B0600070205080204" pitchFamily="34" charset="-128"/>
              </a:rPr>
              <a:t>*Angry leaders often blame PEOPLE instead of the SYSTEM.  But usually the SYSTEM is to blame – but that is the LEADERS fault!  So the leader blames people instead of the systems they created or are responsible for.</a:t>
            </a:r>
          </a:p>
          <a:p>
            <a:pPr>
              <a:lnSpc>
                <a:spcPct val="80000"/>
              </a:lnSpc>
            </a:pPr>
            <a:r>
              <a:rPr lang="en-US" altLang="en-US" sz="1400" dirty="0">
                <a:ea typeface="ＭＳ Ｐゴシック" panose="020B0600070205080204" pitchFamily="34" charset="-128"/>
              </a:rPr>
              <a:t>*Angry leaders punish failure instead of coaching people towards success.  </a:t>
            </a:r>
          </a:p>
          <a:p>
            <a:pPr>
              <a:lnSpc>
                <a:spcPct val="80000"/>
              </a:lnSpc>
            </a:pPr>
            <a:r>
              <a:rPr lang="en-US" altLang="en-US" sz="1400" dirty="0">
                <a:ea typeface="ＭＳ Ｐゴシック" panose="020B0600070205080204" pitchFamily="34" charset="-128"/>
              </a:rPr>
              <a:t>*Angry leaders create an environment where people are trying to please the leader, more than do the right thing.  It is FAR HEALTHIER if people will DO WHATS RIGHT.  If the leader is unhappy, He can man up and deal with his personal dissatisfaction.</a:t>
            </a:r>
          </a:p>
          <a:p>
            <a:pPr>
              <a:lnSpc>
                <a:spcPct val="80000"/>
              </a:lnSpc>
            </a:pPr>
            <a:r>
              <a:rPr lang="en-US" altLang="en-US" sz="1400" dirty="0">
                <a:ea typeface="ＭＳ Ｐゴシック" panose="020B0600070205080204" pitchFamily="34" charset="-128"/>
              </a:rPr>
              <a:t>No wonder God doesn’t want these people to be elders in his church!</a:t>
            </a:r>
          </a:p>
          <a:p>
            <a:pPr>
              <a:lnSpc>
                <a:spcPct val="80000"/>
              </a:lnSpc>
            </a:pPr>
            <a:r>
              <a:rPr lang="en-US" altLang="en-US" sz="1400" dirty="0">
                <a:ea typeface="ＭＳ Ｐゴシック" panose="020B0600070205080204" pitchFamily="34" charset="-128"/>
              </a:rPr>
              <a:t>*Don’t  sit here this </a:t>
            </a:r>
          </a:p>
          <a:p>
            <a:pPr>
              <a:lnSpc>
                <a:spcPct val="80000"/>
              </a:lnSpc>
            </a:pPr>
            <a:endParaRPr lang="en-US" altLang="en-US" sz="1400" dirty="0">
              <a:ea typeface="ＭＳ Ｐゴシック" panose="020B0600070205080204" pitchFamily="34" charset="-128"/>
            </a:endParaRPr>
          </a:p>
          <a:p>
            <a:pPr>
              <a:lnSpc>
                <a:spcPct val="80000"/>
              </a:lnSpc>
            </a:pPr>
            <a:endParaRPr lang="en-US" altLang="en-US" sz="1400" dirty="0">
              <a:ea typeface="ＭＳ Ｐゴシック" panose="020B0600070205080204" pitchFamily="34" charset="-128"/>
            </a:endParaRPr>
          </a:p>
          <a:p>
            <a:pPr>
              <a:lnSpc>
                <a:spcPct val="80000"/>
              </a:lnSpc>
            </a:pPr>
            <a:r>
              <a:rPr lang="en-US" altLang="en-US" sz="1400" dirty="0">
                <a:ea typeface="ＭＳ Ｐゴシック" panose="020B0600070205080204" pitchFamily="34" charset="-128"/>
              </a:rPr>
              <a:t>1.) Anger is Not Sinful.</a:t>
            </a:r>
          </a:p>
          <a:p>
            <a:pPr>
              <a:lnSpc>
                <a:spcPct val="80000"/>
              </a:lnSpc>
            </a:pPr>
            <a:r>
              <a:rPr lang="en-US" altLang="en-US" sz="1400" dirty="0">
                <a:ea typeface="ＭＳ Ｐゴシック" panose="020B0600070205080204" pitchFamily="34" charset="-128"/>
              </a:rPr>
              <a:t>2.) Do Not Sin.  Don’t let your anger take you down the wrong path. The foolishness of Pr.</a:t>
            </a:r>
          </a:p>
          <a:p>
            <a:pPr>
              <a:lnSpc>
                <a:spcPct val="80000"/>
              </a:lnSpc>
            </a:pPr>
            <a:r>
              <a:rPr lang="en-US" altLang="en-US" sz="1400" dirty="0">
                <a:ea typeface="ＭＳ Ｐゴシック" panose="020B0600070205080204" pitchFamily="34" charset="-128"/>
              </a:rPr>
              <a:t>3.) Sun down…this doesn’t mean stay up </a:t>
            </a:r>
            <a:r>
              <a:rPr lang="en-US" altLang="en-US" sz="1400" dirty="0" err="1">
                <a:ea typeface="ＭＳ Ｐゴシック" panose="020B0600070205080204" pitchFamily="34" charset="-128"/>
              </a:rPr>
              <a:t>til</a:t>
            </a:r>
            <a:r>
              <a:rPr lang="en-US" altLang="en-US" sz="1400" dirty="0">
                <a:ea typeface="ＭＳ Ｐゴシック" panose="020B0600070205080204" pitchFamily="34" charset="-128"/>
              </a:rPr>
              <a:t> 3am trying to solve your problem. The sun is already down </a:t>
            </a:r>
            <a:r>
              <a:rPr lang="en-US" altLang="en-US" sz="1400" dirty="0">
                <a:ea typeface="ＭＳ Ｐゴシック" panose="020B0600070205080204" pitchFamily="34" charset="-128"/>
                <a:sym typeface="Wingdings" pitchFamily="2" charset="2"/>
              </a:rPr>
              <a:t></a:t>
            </a:r>
            <a:r>
              <a:rPr lang="en-US" altLang="en-US" sz="1400" dirty="0">
                <a:ea typeface="ＭＳ Ｐゴシック" panose="020B0600070205080204" pitchFamily="34" charset="-128"/>
              </a:rPr>
              <a:t> This means LET GO OF THE ANGER, so that you can solve the problem with a clear head.</a:t>
            </a:r>
          </a:p>
          <a:p>
            <a:pPr>
              <a:lnSpc>
                <a:spcPct val="80000"/>
              </a:lnSpc>
            </a:pPr>
            <a:r>
              <a:rPr lang="en-US" altLang="en-US" sz="1400" dirty="0">
                <a:ea typeface="ＭＳ Ｐゴシック" panose="020B0600070205080204" pitchFamily="34" charset="-128"/>
              </a:rPr>
              <a:t>4.) Beware Foothold.</a:t>
            </a:r>
          </a:p>
          <a:p>
            <a:pPr>
              <a:lnSpc>
                <a:spcPct val="80000"/>
              </a:lnSpc>
            </a:pPr>
            <a:r>
              <a:rPr lang="en-US" altLang="en-US" sz="1400" dirty="0">
                <a:ea typeface="ＭＳ Ｐゴシック" panose="020B0600070205080204" pitchFamily="34" charset="-128"/>
              </a:rPr>
              <a:t>Foothold – June 6, 1944 was D-Day.  The Allies needed one thing:  A foothold.  They had to have one solid place where their troops could stand their ground.  Normandy France was selected and over 100,000 troops came in by land sea and air during those 24 hours.   All because a foothold would allow them to gain even greater victories in the future.</a:t>
            </a:r>
          </a:p>
          <a:p>
            <a:pPr>
              <a:lnSpc>
                <a:spcPct val="80000"/>
              </a:lnSpc>
            </a:pPr>
            <a:endParaRPr lang="en-US" altLang="en-US" sz="1400" dirty="0">
              <a:ea typeface="ＭＳ Ｐゴシック" panose="020B0600070205080204" pitchFamily="34" charset="-128"/>
            </a:endParaRPr>
          </a:p>
          <a:p>
            <a:pPr>
              <a:lnSpc>
                <a:spcPct val="80000"/>
              </a:lnSpc>
            </a:pPr>
            <a:r>
              <a:rPr lang="en-US" altLang="en-US" sz="1400" dirty="0">
                <a:ea typeface="ＭＳ Ｐゴシック" panose="020B0600070205080204" pitchFamily="34" charset="-128"/>
              </a:rPr>
              <a:t>*Satan in after a foothold in your life.  For some is is pride, for others lust . . . And for some it is anger.  It is the place he is carving out in your heart from which to attack everything else in your Christian Character. God is urging us – DON’T Let Satan win this foothold!</a:t>
            </a:r>
          </a:p>
          <a:p>
            <a:pPr>
              <a:lnSpc>
                <a:spcPct val="80000"/>
              </a:lnSpc>
            </a:pPr>
            <a:endParaRPr lang="en-US" altLang="en-US" sz="1400" dirty="0">
              <a:ea typeface="ＭＳ Ｐゴシック" panose="020B0600070205080204" pitchFamily="34" charset="-128"/>
            </a:endParaRPr>
          </a:p>
          <a:p>
            <a:endParaRPr lang="en-US" altLang="en-US" sz="1400" dirty="0">
              <a:ea typeface="ＭＳ Ｐゴシック" panose="020B0600070205080204" pitchFamily="34" charset="-128"/>
            </a:endParaRPr>
          </a:p>
          <a:p>
            <a:pPr eaLnBrk="1" hangingPunct="1">
              <a:spcBef>
                <a:spcPct val="0"/>
              </a:spcBef>
            </a:pPr>
            <a:endParaRPr lang="en-US" altLang="en-US" sz="1400" dirty="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7D601B2F-D06B-1781-0547-AB9997D8C6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5E33AF-E41F-6145-B89E-DE807132418E}"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9EAA623-7D93-925A-D4D2-FCC0764BA43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B6D21A1-5251-B2C4-3A99-C0F072B00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a:p>
            <a:r>
              <a:rPr lang="en-US" altLang="en-US">
                <a:ea typeface="ＭＳ Ｐゴシック" panose="020B0600070205080204" pitchFamily="34" charset="-128"/>
              </a:rPr>
              <a:t>1.) Anger is Not Sinful.</a:t>
            </a:r>
          </a:p>
          <a:p>
            <a:r>
              <a:rPr lang="en-US" altLang="en-US">
                <a:ea typeface="ＭＳ Ｐゴシック" panose="020B0600070205080204" pitchFamily="34" charset="-128"/>
              </a:rPr>
              <a:t>2.) Do Not Sin.  Don’t let your anger take you down the wrong path. The foolishness of Pr.</a:t>
            </a:r>
          </a:p>
          <a:p>
            <a:r>
              <a:rPr lang="en-US" altLang="en-US">
                <a:ea typeface="ＭＳ Ｐゴシック" panose="020B0600070205080204" pitchFamily="34" charset="-128"/>
              </a:rPr>
              <a:t>3.) Sun down…this doesn’t mean stay up til 3am trying to solve your problem. The sun is already down </a:t>
            </a:r>
            <a:r>
              <a:rPr lang="en-US" altLang="en-US">
                <a:ea typeface="ＭＳ Ｐゴシック" panose="020B0600070205080204" pitchFamily="34" charset="-128"/>
                <a:sym typeface="Wingdings" pitchFamily="2" charset="2"/>
              </a:rPr>
              <a:t></a:t>
            </a:r>
            <a:r>
              <a:rPr lang="en-US" altLang="en-US">
                <a:ea typeface="ＭＳ Ｐゴシック" panose="020B0600070205080204" pitchFamily="34" charset="-128"/>
              </a:rPr>
              <a:t> This means LET GO OF THE ANGER, so that you can solve the problem with a clear head.</a:t>
            </a:r>
          </a:p>
          <a:p>
            <a:r>
              <a:rPr lang="en-US" altLang="en-US">
                <a:ea typeface="ＭＳ Ｐゴシック" panose="020B0600070205080204" pitchFamily="34" charset="-128"/>
              </a:rPr>
              <a:t>4.) Beware Foothold.</a:t>
            </a:r>
          </a:p>
          <a:p>
            <a:r>
              <a:rPr lang="en-US" altLang="en-US">
                <a:ea typeface="ＭＳ Ｐゴシック" panose="020B0600070205080204" pitchFamily="34" charset="-128"/>
              </a:rPr>
              <a:t>Foothold – June 6, 1944 was D-Day.  The Allies needed one thing:  A foothold.  They had to have one solid place where their troops could stand their ground.  Normandy France was selected and over 100,000 troops came in by land sea and air during those 24 hours.   All because a foothold would allow them to gain even greater victories in the future.</a:t>
            </a:r>
          </a:p>
          <a:p>
            <a:endParaRPr lang="en-US" altLang="en-US">
              <a:ea typeface="ＭＳ Ｐゴシック" panose="020B0600070205080204" pitchFamily="34" charset="-128"/>
            </a:endParaRPr>
          </a:p>
          <a:p>
            <a:r>
              <a:rPr lang="en-US" altLang="en-US">
                <a:ea typeface="ＭＳ Ｐゴシック" panose="020B0600070205080204" pitchFamily="34" charset="-128"/>
              </a:rPr>
              <a:t>*Satan in after a foothold in your life.  For some is is pride, for others lust . . . And for some it is anger.  It is the place he is carving out in your heart from which to attack everything else in your Christian Character. God is urging us – DON’T Let Satan win this foothold!</a:t>
            </a:r>
          </a:p>
        </p:txBody>
      </p:sp>
      <p:sp>
        <p:nvSpPr>
          <p:cNvPr id="21508" name="Slide Number Placeholder 3">
            <a:extLst>
              <a:ext uri="{FF2B5EF4-FFF2-40B4-BE49-F238E27FC236}">
                <a16:creationId xmlns:a16="http://schemas.microsoft.com/office/drawing/2014/main" id="{67530101-537B-4D42-6421-B3C820786B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80560C2-6066-6347-B079-E6B4A3DAA1A8}" type="slidenum">
              <a:rPr lang="en-US" altLang="en-US" sz="1200"/>
              <a:pPr eaLnBrk="1" hangingPunct="1"/>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6/21/23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1836763"/>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929162"/>
            <a:ext cx="7886700" cy="3218308"/>
          </a:xfrm>
        </p:spPr>
        <p:txBody>
          <a:bodyPr/>
          <a:lstStyle/>
          <a:p>
            <a:pPr marL="0" indent="0" algn="ctr">
              <a:buNone/>
            </a:pPr>
            <a:r>
              <a:rPr lang="en-US" sz="3200" dirty="0"/>
              <a:t>According to Psalm 7:11, what is the</a:t>
            </a:r>
            <a:br>
              <a:rPr lang="en-US" sz="3200" dirty="0"/>
            </a:br>
            <a:r>
              <a:rPr lang="en-US" sz="3200" dirty="0"/>
              <a:t> righteous purpose of anger? </a:t>
            </a:r>
            <a:br>
              <a:rPr lang="en-US" sz="3200" dirty="0"/>
            </a:br>
            <a:br>
              <a:rPr lang="en-US" sz="3200" dirty="0"/>
            </a:br>
            <a:r>
              <a:rPr lang="en-US" sz="3200" dirty="0"/>
              <a:t>According to Psalm 78:38, how does God frequently handle His anger?</a:t>
            </a:r>
          </a:p>
          <a:p>
            <a:pPr marL="0" indent="0" algn="ctr">
              <a:buNone/>
            </a:pPr>
            <a:endParaRPr lang="en-US" sz="1800" dirty="0"/>
          </a:p>
        </p:txBody>
      </p:sp>
    </p:spTree>
    <p:extLst>
      <p:ext uri="{BB962C8B-B14F-4D97-AF65-F5344CB8AC3E}">
        <p14:creationId xmlns:p14="http://schemas.microsoft.com/office/powerpoint/2010/main" val="3670007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231E681-08F2-C569-B267-FDA6717DD7AE}"/>
              </a:ext>
            </a:extLst>
          </p:cNvPr>
          <p:cNvSpPr>
            <a:spLocks noGrp="1"/>
          </p:cNvSpPr>
          <p:nvPr>
            <p:ph type="title"/>
          </p:nvPr>
        </p:nvSpPr>
        <p:spPr/>
        <p:txBody>
          <a:bodyPr/>
          <a:lstStyle/>
          <a:p>
            <a:pPr eaLnBrk="1" hangingPunct="1"/>
            <a:r>
              <a:rPr lang="en-US" altLang="en-US">
                <a:latin typeface="Tahoma" panose="020B0604030504040204" pitchFamily="34" charset="0"/>
                <a:ea typeface="ＭＳ Ｐゴシック" panose="020B0600070205080204" pitchFamily="34" charset="-128"/>
              </a:rPr>
              <a:t>Understanding Anger</a:t>
            </a:r>
          </a:p>
        </p:txBody>
      </p:sp>
      <p:sp>
        <p:nvSpPr>
          <p:cNvPr id="3" name="Content Placeholder 2">
            <a:extLst>
              <a:ext uri="{FF2B5EF4-FFF2-40B4-BE49-F238E27FC236}">
                <a16:creationId xmlns:a16="http://schemas.microsoft.com/office/drawing/2014/main" id="{0669B64A-E398-920D-A03E-2780895565E0}"/>
              </a:ext>
            </a:extLst>
          </p:cNvPr>
          <p:cNvSpPr>
            <a:spLocks noGrp="1"/>
          </p:cNvSpPr>
          <p:nvPr>
            <p:ph idx="1"/>
          </p:nvPr>
        </p:nvSpPr>
        <p:spPr>
          <a:xfrm>
            <a:off x="801858" y="1453886"/>
            <a:ext cx="7713492" cy="4095750"/>
          </a:xfrm>
        </p:spPr>
        <p:txBody>
          <a:bodyPr>
            <a:noAutofit/>
          </a:bodyPr>
          <a:lstStyle/>
          <a:p>
            <a:pPr>
              <a:spcAft>
                <a:spcPts val="500"/>
              </a:spcAft>
            </a:pPr>
            <a:r>
              <a:rPr lang="en-US" altLang="en-US" sz="3000" dirty="0">
                <a:latin typeface="Tahoma" panose="020B0604030504040204" pitchFamily="34" charset="0"/>
                <a:ea typeface="ＭＳ Ｐゴシック" panose="020B0600070205080204" pitchFamily="34" charset="-128"/>
              </a:rPr>
              <a:t>Anger Can Be Explosive or Implosive.</a:t>
            </a:r>
          </a:p>
          <a:p>
            <a:pPr lvl="1">
              <a:spcAft>
                <a:spcPts val="500"/>
              </a:spcAft>
            </a:pPr>
            <a:r>
              <a:rPr lang="en-US" altLang="en-US" sz="2600" dirty="0">
                <a:latin typeface="Tahoma" panose="020B0604030504040204" pitchFamily="34" charset="0"/>
                <a:ea typeface="ＭＳ Ｐゴシック" panose="020B0600070205080204" pitchFamily="34" charset="-128"/>
              </a:rPr>
              <a:t>Implosive Like Haman</a:t>
            </a:r>
          </a:p>
          <a:p>
            <a:pPr lvl="1" eaLnBrk="1" hangingPunct="1"/>
            <a:r>
              <a:rPr lang="en-US" altLang="en-US" dirty="0" err="1">
                <a:latin typeface="Tahoma" panose="020B0604030504040204" pitchFamily="34" charset="0"/>
                <a:ea typeface="ＭＳ Ｐゴシック" panose="020B0600070205080204" pitchFamily="34" charset="-128"/>
              </a:rPr>
              <a:t>Orge</a:t>
            </a:r>
            <a:r>
              <a:rPr lang="en-US" altLang="en-US" dirty="0">
                <a:latin typeface="Tahoma" panose="020B0604030504040204" pitchFamily="34" charset="0"/>
                <a:ea typeface="ＭＳ Ｐゴシック" panose="020B0600070205080204" pitchFamily="34" charset="-128"/>
              </a:rPr>
              <a:t>: Builds up gradually.</a:t>
            </a:r>
            <a:endParaRPr lang="en-US" altLang="en-US" sz="2600" dirty="0">
              <a:latin typeface="Tahoma" panose="020B0604030504040204" pitchFamily="34" charset="0"/>
              <a:ea typeface="ＭＳ Ｐゴシック" panose="020B0600070205080204" pitchFamily="34" charset="-128"/>
            </a:endParaRPr>
          </a:p>
          <a:p>
            <a:pPr lvl="2">
              <a:spcAft>
                <a:spcPts val="500"/>
              </a:spcAft>
            </a:pPr>
            <a:r>
              <a:rPr lang="en-US" altLang="en-US" sz="2000" dirty="0">
                <a:latin typeface="Tahoma" panose="020B0604030504040204" pitchFamily="34" charset="0"/>
                <a:ea typeface="ＭＳ Ｐゴシック" panose="020B0600070205080204" pitchFamily="34" charset="-128"/>
              </a:rPr>
              <a:t>Esther 3:5-11, Esther 5:9-14, 6:5-14</a:t>
            </a:r>
          </a:p>
          <a:p>
            <a:pPr lvl="1">
              <a:spcAft>
                <a:spcPts val="500"/>
              </a:spcAft>
            </a:pPr>
            <a:r>
              <a:rPr lang="en-US" altLang="en-US" sz="2600" dirty="0">
                <a:latin typeface="Tahoma" panose="020B0604030504040204" pitchFamily="34" charset="0"/>
                <a:ea typeface="ＭＳ Ｐゴシック" panose="020B0600070205080204" pitchFamily="34" charset="-128"/>
              </a:rPr>
              <a:t>Explosive Like Cain</a:t>
            </a:r>
          </a:p>
          <a:p>
            <a:pPr lvl="1" eaLnBrk="1" hangingPunct="1"/>
            <a:r>
              <a:rPr lang="en-US" altLang="en-US" dirty="0" err="1">
                <a:latin typeface="Tahoma" panose="020B0604030504040204" pitchFamily="34" charset="0"/>
                <a:ea typeface="ＭＳ Ｐゴシック" panose="020B0600070205080204" pitchFamily="34" charset="-128"/>
              </a:rPr>
              <a:t>Thumos</a:t>
            </a:r>
            <a:r>
              <a:rPr lang="en-US" altLang="en-US" dirty="0">
                <a:latin typeface="Tahoma" panose="020B0604030504040204" pitchFamily="34" charset="0"/>
                <a:ea typeface="ＭＳ Ｐゴシック" panose="020B0600070205080204" pitchFamily="34" charset="-128"/>
              </a:rPr>
              <a:t>: A sudden outburst of anger.</a:t>
            </a:r>
          </a:p>
          <a:p>
            <a:pPr lvl="2">
              <a:spcAft>
                <a:spcPts val="500"/>
              </a:spcAft>
            </a:pPr>
            <a:r>
              <a:rPr lang="en-US" altLang="en-US" sz="2000" dirty="0">
                <a:latin typeface="Tahoma" panose="020B0604030504040204" pitchFamily="34" charset="0"/>
                <a:ea typeface="ＭＳ Ｐゴシック" panose="020B0600070205080204" pitchFamily="34" charset="-128"/>
              </a:rPr>
              <a:t>Genesis 4:6-8</a:t>
            </a:r>
          </a:p>
          <a:p>
            <a:pPr>
              <a:spcAft>
                <a:spcPts val="500"/>
              </a:spcAft>
            </a:pPr>
            <a:r>
              <a:rPr lang="en-US" altLang="en-US" sz="3000" dirty="0">
                <a:latin typeface="Tahoma" panose="020B0604030504040204" pitchFamily="34" charset="0"/>
                <a:ea typeface="ＭＳ Ｐゴシック" panose="020B0600070205080204" pitchFamily="34" charset="-128"/>
              </a:rPr>
              <a:t>Anger Can Destroy Our Influence.</a:t>
            </a:r>
          </a:p>
          <a:p>
            <a:pPr lvl="1">
              <a:spcAft>
                <a:spcPts val="500"/>
              </a:spcAft>
            </a:pPr>
            <a:r>
              <a:rPr lang="en-US" altLang="en-US" sz="2667" dirty="0">
                <a:latin typeface="Tahoma" panose="020B0604030504040204" pitchFamily="34" charset="0"/>
                <a:ea typeface="ＭＳ Ｐゴシック" panose="020B0600070205080204" pitchFamily="34" charset="-128"/>
              </a:rPr>
              <a:t>Titus 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DD7F431-FD04-A6F4-A825-505FE37B490D}"/>
              </a:ext>
            </a:extLst>
          </p:cNvPr>
          <p:cNvSpPr>
            <a:spLocks noGrp="1"/>
          </p:cNvSpPr>
          <p:nvPr>
            <p:ph type="title"/>
          </p:nvPr>
        </p:nvSpPr>
        <p:spPr/>
        <p:txBody>
          <a:bodyPr/>
          <a:lstStyle/>
          <a:p>
            <a:pPr eaLnBrk="1" hangingPunct="1"/>
            <a:r>
              <a:rPr lang="en-US" altLang="en-US">
                <a:latin typeface="Tahoma" panose="020B0604030504040204" pitchFamily="34" charset="0"/>
                <a:ea typeface="ＭＳ Ｐゴシック" panose="020B0600070205080204" pitchFamily="34" charset="-128"/>
              </a:rPr>
              <a:t>Basics For Controlling Anger</a:t>
            </a:r>
          </a:p>
        </p:txBody>
      </p:sp>
      <p:sp>
        <p:nvSpPr>
          <p:cNvPr id="3" name="Content Placeholder 2">
            <a:extLst>
              <a:ext uri="{FF2B5EF4-FFF2-40B4-BE49-F238E27FC236}">
                <a16:creationId xmlns:a16="http://schemas.microsoft.com/office/drawing/2014/main" id="{9266FCDD-F349-2935-411A-09A99EB7FF50}"/>
              </a:ext>
            </a:extLst>
          </p:cNvPr>
          <p:cNvSpPr>
            <a:spLocks noGrp="1"/>
          </p:cNvSpPr>
          <p:nvPr>
            <p:ph idx="1"/>
          </p:nvPr>
        </p:nvSpPr>
        <p:spPr>
          <a:xfrm>
            <a:off x="1143000" y="1264708"/>
            <a:ext cx="6858000" cy="4381500"/>
          </a:xfrm>
        </p:spPr>
        <p:txBody>
          <a:bodyPr>
            <a:normAutofit/>
          </a:bodyPr>
          <a:lstStyle/>
          <a:p>
            <a:pPr eaLnBrk="1" hangingPunct="1">
              <a:lnSpc>
                <a:spcPct val="90000"/>
              </a:lnSpc>
            </a:pPr>
            <a:r>
              <a:rPr lang="en-US" altLang="en-US" sz="2500" dirty="0">
                <a:latin typeface="Tahoma" panose="020B0604030504040204" pitchFamily="34" charset="0"/>
                <a:ea typeface="ＭＳ Ｐゴシック" panose="020B0600070205080204" pitchFamily="34" charset="-128"/>
              </a:rPr>
              <a:t>Determine To Show True Strength</a:t>
            </a:r>
          </a:p>
          <a:p>
            <a:pPr lvl="1" eaLnBrk="1" hangingPunct="1">
              <a:lnSpc>
                <a:spcPct val="90000"/>
              </a:lnSpc>
            </a:pPr>
            <a:r>
              <a:rPr lang="en-US" altLang="en-US" sz="2167" dirty="0">
                <a:latin typeface="Tahoma" panose="020B0604030504040204" pitchFamily="34" charset="0"/>
                <a:ea typeface="ＭＳ Ｐゴシック" panose="020B0600070205080204" pitchFamily="34" charset="-128"/>
              </a:rPr>
              <a:t>Proverbs 16:32, Psalm 37:8</a:t>
            </a:r>
          </a:p>
          <a:p>
            <a:pPr eaLnBrk="1" hangingPunct="1">
              <a:lnSpc>
                <a:spcPct val="90000"/>
              </a:lnSpc>
            </a:pPr>
            <a:r>
              <a:rPr lang="en-US" altLang="en-US" sz="2500" dirty="0">
                <a:latin typeface="Tahoma" panose="020B0604030504040204" pitchFamily="34" charset="0"/>
                <a:ea typeface="ＭＳ Ｐゴシック" panose="020B0600070205080204" pitchFamily="34" charset="-128"/>
              </a:rPr>
              <a:t>Sober-Minded Thinking</a:t>
            </a:r>
          </a:p>
          <a:p>
            <a:pPr lvl="1" eaLnBrk="1" hangingPunct="1">
              <a:lnSpc>
                <a:spcPct val="90000"/>
              </a:lnSpc>
            </a:pPr>
            <a:r>
              <a:rPr lang="en-US" altLang="en-US" sz="2167" dirty="0">
                <a:latin typeface="Tahoma" panose="020B0604030504040204" pitchFamily="34" charset="0"/>
                <a:ea typeface="ＭＳ Ｐゴシック" panose="020B0600070205080204" pitchFamily="34" charset="-128"/>
              </a:rPr>
              <a:t>Proverbs 19:11a</a:t>
            </a:r>
          </a:p>
          <a:p>
            <a:pPr eaLnBrk="1" hangingPunct="1">
              <a:lnSpc>
                <a:spcPct val="90000"/>
              </a:lnSpc>
            </a:pPr>
            <a:r>
              <a:rPr lang="en-US" altLang="en-US" sz="2500" dirty="0">
                <a:latin typeface="Tahoma" panose="020B0604030504040204" pitchFamily="34" charset="0"/>
                <a:ea typeface="ＭＳ Ｐゴシック" panose="020B0600070205080204" pitchFamily="34" charset="-128"/>
              </a:rPr>
              <a:t>Overlooking Personal Offenses</a:t>
            </a:r>
          </a:p>
          <a:p>
            <a:pPr lvl="1" eaLnBrk="1" hangingPunct="1">
              <a:lnSpc>
                <a:spcPct val="90000"/>
              </a:lnSpc>
            </a:pPr>
            <a:r>
              <a:rPr lang="en-US" altLang="en-US" sz="2167" dirty="0">
                <a:latin typeface="Tahoma" panose="020B0604030504040204" pitchFamily="34" charset="0"/>
                <a:ea typeface="ＭＳ Ｐゴシック" panose="020B0600070205080204" pitchFamily="34" charset="-128"/>
              </a:rPr>
              <a:t>Proverbs 19:11b</a:t>
            </a:r>
          </a:p>
          <a:p>
            <a:pPr eaLnBrk="1" hangingPunct="1">
              <a:lnSpc>
                <a:spcPct val="90000"/>
              </a:lnSpc>
            </a:pPr>
            <a:r>
              <a:rPr lang="en-US" altLang="en-US" sz="2500" dirty="0">
                <a:latin typeface="Tahoma" panose="020B0604030504040204" pitchFamily="34" charset="0"/>
                <a:ea typeface="ＭＳ Ｐゴシック" panose="020B0600070205080204" pitchFamily="34" charset="-128"/>
              </a:rPr>
              <a:t>Welcome Calm Counsel</a:t>
            </a:r>
          </a:p>
          <a:p>
            <a:pPr lvl="1" eaLnBrk="1" hangingPunct="1">
              <a:lnSpc>
                <a:spcPct val="90000"/>
              </a:lnSpc>
            </a:pPr>
            <a:r>
              <a:rPr lang="en-US" altLang="en-US" sz="2167" dirty="0">
                <a:latin typeface="Tahoma" panose="020B0604030504040204" pitchFamily="34" charset="0"/>
                <a:ea typeface="ＭＳ Ｐゴシック" panose="020B0600070205080204" pitchFamily="34" charset="-128"/>
              </a:rPr>
              <a:t>Proverbs 15:1,18, Proverbs 16:14</a:t>
            </a:r>
          </a:p>
          <a:p>
            <a:pPr eaLnBrk="1" hangingPunct="1">
              <a:lnSpc>
                <a:spcPct val="90000"/>
              </a:lnSpc>
            </a:pPr>
            <a:r>
              <a:rPr lang="en-US" altLang="en-US" sz="2500" dirty="0">
                <a:latin typeface="Tahoma" panose="020B0604030504040204" pitchFamily="34" charset="0"/>
                <a:ea typeface="ＭＳ Ｐゴシック" panose="020B0600070205080204" pitchFamily="34" charset="-128"/>
              </a:rPr>
              <a:t>When Anger Arises: Ephesians 4:26-27</a:t>
            </a:r>
          </a:p>
          <a:p>
            <a:pPr lvl="1" eaLnBrk="1" hangingPunct="1">
              <a:lnSpc>
                <a:spcPct val="90000"/>
              </a:lnSpc>
            </a:pPr>
            <a:r>
              <a:rPr lang="en-US" altLang="en-US" sz="2167" dirty="0">
                <a:latin typeface="Tahoma" panose="020B0604030504040204" pitchFamily="34" charset="0"/>
                <a:ea typeface="ＭＳ Ｐゴシック" panose="020B0600070205080204" pitchFamily="34" charset="-128"/>
              </a:rPr>
              <a:t>Don’t Sin, Let Go &amp; Then Solve The Issue, Beware Satan’s Foothold</a:t>
            </a:r>
          </a:p>
          <a:p>
            <a:pPr eaLnBrk="1" hangingPunct="1">
              <a:lnSpc>
                <a:spcPct val="90000"/>
              </a:lnSpc>
            </a:pPr>
            <a:endParaRPr lang="en-US" altLang="en-US" sz="2500" dirty="0">
              <a:latin typeface="Tahoma" panose="020B0604030504040204" pitchFamily="34" charset="0"/>
              <a:ea typeface="ＭＳ Ｐゴシック" panose="020B0600070205080204"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2B07-075C-254E-AE54-A8187F3AAA73}"/>
              </a:ext>
            </a:extLst>
          </p:cNvPr>
          <p:cNvSpPr>
            <a:spLocks noGrp="1"/>
          </p:cNvSpPr>
          <p:nvPr>
            <p:ph type="title"/>
          </p:nvPr>
        </p:nvSpPr>
        <p:spPr/>
        <p:txBody>
          <a:bodyPr/>
          <a:lstStyle/>
          <a:p>
            <a:r>
              <a:rPr lang="en-US" dirty="0"/>
              <a:t>A New Beginning</a:t>
            </a:r>
          </a:p>
        </p:txBody>
      </p:sp>
      <p:sp>
        <p:nvSpPr>
          <p:cNvPr id="3" name="Content Placeholder 2">
            <a:extLst>
              <a:ext uri="{FF2B5EF4-FFF2-40B4-BE49-F238E27FC236}">
                <a16:creationId xmlns:a16="http://schemas.microsoft.com/office/drawing/2014/main" id="{77AB323B-CDC5-D54D-9F8D-F060684BE0E9}"/>
              </a:ext>
            </a:extLst>
          </p:cNvPr>
          <p:cNvSpPr>
            <a:spLocks noGrp="1"/>
          </p:cNvSpPr>
          <p:nvPr>
            <p:ph idx="1"/>
          </p:nvPr>
        </p:nvSpPr>
        <p:spPr/>
        <p:txBody>
          <a:bodyPr/>
          <a:lstStyle/>
          <a:p>
            <a:pPr algn="ctr"/>
            <a:r>
              <a:rPr lang="en-US" dirty="0"/>
              <a:t>Requires A Break with Our Past Lifestyle.</a:t>
            </a:r>
          </a:p>
          <a:p>
            <a:pPr algn="ctr"/>
            <a:r>
              <a:rPr lang="en-US" dirty="0"/>
              <a:t>Requires A Heart of Repentance.</a:t>
            </a:r>
          </a:p>
          <a:p>
            <a:pPr algn="ctr"/>
            <a:r>
              <a:rPr lang="en-US" dirty="0"/>
              <a:t>Requires New Habits of Obedience.</a:t>
            </a:r>
          </a:p>
          <a:p>
            <a:pPr algn="ctr"/>
            <a:r>
              <a:rPr lang="en-US" dirty="0"/>
              <a:t>Begins A Life Set Apart For God.</a:t>
            </a:r>
          </a:p>
        </p:txBody>
      </p:sp>
    </p:spTree>
    <p:extLst>
      <p:ext uri="{BB962C8B-B14F-4D97-AF65-F5344CB8AC3E}">
        <p14:creationId xmlns:p14="http://schemas.microsoft.com/office/powerpoint/2010/main" val="935613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0B14-FBA5-0A06-EA73-BB80924A9140}"/>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D64A2B29-59E4-7E33-E2E8-0F7BCA03F928}"/>
              </a:ext>
            </a:extLst>
          </p:cNvPr>
          <p:cNvSpPr>
            <a:spLocks noGrp="1"/>
          </p:cNvSpPr>
          <p:nvPr>
            <p:ph idx="1"/>
          </p:nvPr>
        </p:nvSpPr>
        <p:spPr/>
        <p:txBody>
          <a:bodyPr/>
          <a:lstStyle/>
          <a:p>
            <a:pPr algn="ctr"/>
            <a:r>
              <a:rPr lang="en-US" dirty="0"/>
              <a:t>Considering 1 Thess. 2:7 and Titus 3:2, how would you define gentleness?</a:t>
            </a:r>
            <a:br>
              <a:rPr lang="en-US" dirty="0"/>
            </a:br>
            <a:br>
              <a:rPr lang="en-US" dirty="0"/>
            </a:br>
            <a:br>
              <a:rPr lang="en-US" dirty="0"/>
            </a:br>
            <a:endParaRPr lang="en-US" dirty="0"/>
          </a:p>
          <a:p>
            <a:pPr algn="ctr"/>
            <a:r>
              <a:rPr lang="en-US" dirty="0"/>
              <a:t>What do we learn about gentleness in </a:t>
            </a:r>
            <a:br>
              <a:rPr lang="en-US" dirty="0"/>
            </a:br>
            <a:r>
              <a:rPr lang="en-US" dirty="0"/>
              <a:t>Gal. 5:22-23 and 6:1, Eph. 4:2, and Col. 3:12?</a:t>
            </a:r>
          </a:p>
        </p:txBody>
      </p:sp>
      <p:sp>
        <p:nvSpPr>
          <p:cNvPr id="4" name="Rounded Rectangle 3">
            <a:extLst>
              <a:ext uri="{FF2B5EF4-FFF2-40B4-BE49-F238E27FC236}">
                <a16:creationId xmlns:a16="http://schemas.microsoft.com/office/drawing/2014/main" id="{48112472-1823-8664-D318-DF5A2D5463CA}"/>
              </a:ext>
            </a:extLst>
          </p:cNvPr>
          <p:cNvSpPr/>
          <p:nvPr/>
        </p:nvSpPr>
        <p:spPr>
          <a:xfrm>
            <a:off x="407963" y="2405575"/>
            <a:ext cx="8356209" cy="75965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b="1" i="1" dirty="0">
                <a:solidFill>
                  <a:schemeClr val="bg1"/>
                </a:solidFill>
                <a:latin typeface="Calibri" panose="020F0502020204030204"/>
              </a:rPr>
              <a:t>Extra thought and care to avoid damage or injury. </a:t>
            </a:r>
            <a:br>
              <a:rPr lang="en-US" sz="2400" b="1" i="1" dirty="0">
                <a:solidFill>
                  <a:schemeClr val="bg1"/>
                </a:solidFill>
                <a:latin typeface="Calibri" panose="020F0502020204030204"/>
              </a:rPr>
            </a:br>
            <a:r>
              <a:rPr lang="en-US" sz="2400" b="1" i="1" dirty="0">
                <a:solidFill>
                  <a:schemeClr val="bg1"/>
                </a:solidFill>
                <a:latin typeface="Calibri" panose="020F0502020204030204"/>
              </a:rPr>
              <a:t>The right amount of pressure to preserve the well-being.</a:t>
            </a:r>
            <a:endPar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CB61A484-8906-91EA-C1BA-E8D3E767BE47}"/>
              </a:ext>
            </a:extLst>
          </p:cNvPr>
          <p:cNvSpPr/>
          <p:nvPr/>
        </p:nvSpPr>
        <p:spPr>
          <a:xfrm>
            <a:off x="1195754" y="4482253"/>
            <a:ext cx="6836898" cy="443923"/>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400" b="1" i="1" dirty="0">
                <a:solidFill>
                  <a:schemeClr val="bg1"/>
                </a:solidFill>
                <a:latin typeface="Calibri" panose="020F0502020204030204"/>
              </a:rPr>
              <a:t>Mt. 11:29, Gentleness, Mildness, Meekness</a:t>
            </a:r>
            <a:endParaRPr kumimoji="0" lang="en-US" sz="24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482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1836763"/>
          </a:xfrm>
        </p:spPr>
        <p:txBody>
          <a:bodyPr>
            <a:normAutofit/>
          </a:bodyPr>
          <a:lstStyle/>
          <a:p>
            <a:r>
              <a:rPr lang="en-US" sz="4400" dirty="0"/>
              <a:t>The Call To Gentleness: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929162"/>
            <a:ext cx="7886700" cy="3218308"/>
          </a:xfrm>
        </p:spPr>
        <p:txBody>
          <a:bodyPr>
            <a:normAutofit/>
          </a:bodyPr>
          <a:lstStyle/>
          <a:p>
            <a:pPr marL="0" indent="0" algn="ctr">
              <a:buNone/>
            </a:pPr>
            <a:r>
              <a:rPr lang="en-US" sz="3200" dirty="0"/>
              <a:t>The Key To Gentleness: I will respond in the manner that BEST SERVES those around me.</a:t>
            </a:r>
            <a:endParaRPr lang="en-US" sz="1800" dirty="0"/>
          </a:p>
          <a:p>
            <a:pPr marL="0" indent="0" algn="ctr">
              <a:buNone/>
            </a:pPr>
            <a:br>
              <a:rPr lang="en-US" b="1" i="1" dirty="0"/>
            </a:br>
            <a:r>
              <a:rPr lang="en-US" b="1" i="1" dirty="0"/>
              <a:t>1 Kings 12:1-16</a:t>
            </a:r>
            <a:br>
              <a:rPr lang="en-US" b="1" i="1" dirty="0"/>
            </a:br>
            <a:endParaRPr lang="en-US" b="1" i="1" dirty="0"/>
          </a:p>
          <a:p>
            <a:pPr marL="0" indent="0" algn="ctr">
              <a:buNone/>
            </a:pPr>
            <a:r>
              <a:rPr lang="en-US" b="1" i="1" dirty="0"/>
              <a:t>Luke 22:49-53</a:t>
            </a:r>
          </a:p>
        </p:txBody>
      </p:sp>
    </p:spTree>
    <p:extLst>
      <p:ext uri="{BB962C8B-B14F-4D97-AF65-F5344CB8AC3E}">
        <p14:creationId xmlns:p14="http://schemas.microsoft.com/office/powerpoint/2010/main" val="28311945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60A7A09-AD09-7B7C-300F-F13BE91550BF}"/>
              </a:ext>
            </a:extLst>
          </p:cNvPr>
          <p:cNvSpPr/>
          <p:nvPr/>
        </p:nvSpPr>
        <p:spPr>
          <a:xfrm>
            <a:off x="450574" y="4463260"/>
            <a:ext cx="8242852" cy="464344"/>
          </a:xfrm>
          <a:prstGeom prst="roundRect">
            <a:avLst>
              <a:gd name="adj" fmla="val 50000"/>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endParaRPr lang="en-US" sz="2000" b="1" i="1" dirty="0"/>
          </a:p>
        </p:txBody>
      </p:sp>
      <p:sp>
        <p:nvSpPr>
          <p:cNvPr id="2" name="Rounded Rectangle 1">
            <a:extLst>
              <a:ext uri="{FF2B5EF4-FFF2-40B4-BE49-F238E27FC236}">
                <a16:creationId xmlns:a16="http://schemas.microsoft.com/office/drawing/2014/main" id="{C9455984-BF50-DB03-5954-8FADE7ACE3CC}"/>
              </a:ext>
            </a:extLst>
          </p:cNvPr>
          <p:cNvSpPr/>
          <p:nvPr/>
        </p:nvSpPr>
        <p:spPr>
          <a:xfrm>
            <a:off x="450574" y="3757702"/>
            <a:ext cx="8242852" cy="464344"/>
          </a:xfrm>
          <a:prstGeom prst="roundRect">
            <a:avLst>
              <a:gd name="adj" fmla="val 50000"/>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endParaRPr lang="en-US" sz="2000" b="1" i="1" dirty="0"/>
          </a:p>
        </p:txBody>
      </p:sp>
      <p:sp>
        <p:nvSpPr>
          <p:cNvPr id="3" name="Content Placeholder 2">
            <a:extLst>
              <a:ext uri="{FF2B5EF4-FFF2-40B4-BE49-F238E27FC236}">
                <a16:creationId xmlns:a16="http://schemas.microsoft.com/office/drawing/2014/main" id="{4A2B46F5-94D2-774A-B836-F95902A8D26D}"/>
              </a:ext>
            </a:extLst>
          </p:cNvPr>
          <p:cNvSpPr>
            <a:spLocks noGrp="1"/>
          </p:cNvSpPr>
          <p:nvPr>
            <p:ph idx="1"/>
          </p:nvPr>
        </p:nvSpPr>
        <p:spPr>
          <a:xfrm>
            <a:off x="628650" y="614149"/>
            <a:ext cx="8064776" cy="4681181"/>
          </a:xfrm>
          <a:noFill/>
        </p:spPr>
        <p:txBody>
          <a:bodyPr>
            <a:normAutofit fontScale="85000" lnSpcReduction="20000"/>
          </a:bodyPr>
          <a:lstStyle/>
          <a:p>
            <a:r>
              <a:rPr lang="en-US" dirty="0"/>
              <a:t>Lesson 1:       The Call To Live Holy Lives</a:t>
            </a:r>
          </a:p>
          <a:p>
            <a:r>
              <a:rPr lang="en-US" dirty="0"/>
              <a:t>Lesson 2:       Overcoming </a:t>
            </a:r>
            <a:r>
              <a:rPr lang="en-US" u="sng" dirty="0"/>
              <a:t>Greed</a:t>
            </a:r>
            <a:r>
              <a:rPr lang="en-US" dirty="0"/>
              <a:t> with Contentment</a:t>
            </a:r>
          </a:p>
          <a:p>
            <a:r>
              <a:rPr lang="en-US" dirty="0"/>
              <a:t>Lesson 3:       Overcoming </a:t>
            </a:r>
            <a:r>
              <a:rPr lang="en-US" u="sng" dirty="0"/>
              <a:t>Pride</a:t>
            </a:r>
            <a:r>
              <a:rPr lang="en-US" dirty="0"/>
              <a:t> with Humility</a:t>
            </a:r>
          </a:p>
          <a:p>
            <a:r>
              <a:rPr lang="en-US" dirty="0"/>
              <a:t>Lesson 4:       Overcoming </a:t>
            </a:r>
            <a:r>
              <a:rPr lang="en-US" u="sng" dirty="0"/>
              <a:t>Lust</a:t>
            </a:r>
            <a:r>
              <a:rPr lang="en-US" dirty="0"/>
              <a:t> with Purity</a:t>
            </a:r>
          </a:p>
          <a:p>
            <a:r>
              <a:rPr lang="en-US" dirty="0"/>
              <a:t>Lesson 5:       Overcoming </a:t>
            </a:r>
            <a:r>
              <a:rPr lang="en-US" u="sng" dirty="0"/>
              <a:t>Anger</a:t>
            </a:r>
            <a:r>
              <a:rPr lang="en-US" dirty="0"/>
              <a:t> with Gentleness</a:t>
            </a:r>
          </a:p>
          <a:p>
            <a:r>
              <a:rPr lang="en-US" dirty="0"/>
              <a:t>Lesson 6:       Overcoming </a:t>
            </a:r>
            <a:r>
              <a:rPr lang="en-US" u="sng" dirty="0"/>
              <a:t>Dishonesty</a:t>
            </a:r>
            <a:r>
              <a:rPr lang="en-US" dirty="0"/>
              <a:t> with Truthfulness</a:t>
            </a:r>
          </a:p>
          <a:p>
            <a:r>
              <a:rPr lang="en-US" dirty="0"/>
              <a:t>Lesson 7:       Overcoming </a:t>
            </a:r>
            <a:r>
              <a:rPr lang="en-US" u="sng" dirty="0"/>
              <a:t>Strife</a:t>
            </a:r>
            <a:r>
              <a:rPr lang="en-US" dirty="0"/>
              <a:t> with Kindness</a:t>
            </a:r>
          </a:p>
          <a:p>
            <a:r>
              <a:rPr lang="en-US" dirty="0"/>
              <a:t>Lesson 8:       Overcoming Loneliness with Community</a:t>
            </a:r>
          </a:p>
          <a:p>
            <a:r>
              <a:rPr lang="en-US" dirty="0"/>
              <a:t>Lesson 9:       Overcoming Anxiety with Peace</a:t>
            </a:r>
          </a:p>
          <a:p>
            <a:r>
              <a:rPr lang="en-US" dirty="0"/>
              <a:t>Lesson 10:     </a:t>
            </a:r>
            <a:r>
              <a:rPr lang="en-US" b="1" dirty="0">
                <a:solidFill>
                  <a:srgbClr val="FFC000"/>
                </a:solidFill>
              </a:rPr>
              <a:t>Overcoming Lukewarm Devotion with Zeal</a:t>
            </a:r>
          </a:p>
          <a:p>
            <a:r>
              <a:rPr lang="en-US" dirty="0"/>
              <a:t>Lesson 11:     Overcoming Short-Term Thinking with Patience</a:t>
            </a:r>
          </a:p>
          <a:p>
            <a:r>
              <a:rPr lang="en-US" dirty="0"/>
              <a:t>Lesson 12:     </a:t>
            </a:r>
            <a:r>
              <a:rPr lang="en-US" b="1" dirty="0">
                <a:solidFill>
                  <a:srgbClr val="FFC000"/>
                </a:solidFill>
              </a:rPr>
              <a:t>Overcoming Lack of Discipline with Self-Control</a:t>
            </a:r>
          </a:p>
          <a:p>
            <a:r>
              <a:rPr lang="en-US" dirty="0"/>
              <a:t>Lesson 13:     The Greatest of These Is Love</a:t>
            </a:r>
          </a:p>
        </p:txBody>
      </p:sp>
    </p:spTree>
    <p:extLst>
      <p:ext uri="{BB962C8B-B14F-4D97-AF65-F5344CB8AC3E}">
        <p14:creationId xmlns:p14="http://schemas.microsoft.com/office/powerpoint/2010/main" val="40335814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Colossians 3:5-10</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sz="2200" b="1" baseline="30000" dirty="0"/>
              <a:t>5 </a:t>
            </a:r>
            <a:r>
              <a:rPr lang="en-US" sz="2200" dirty="0"/>
              <a:t>Therefore consider the members of your earthly body as dead to immorality, impurity, passion, evil desire, and greed, which amounts to idolatry. </a:t>
            </a:r>
            <a:r>
              <a:rPr lang="en-US" sz="2200" b="1" baseline="30000" dirty="0"/>
              <a:t>6 </a:t>
            </a:r>
            <a:r>
              <a:rPr lang="en-US" sz="2200" dirty="0"/>
              <a:t>For it is because of these things that the wrath of God will come upon the sons of disobedience, </a:t>
            </a:r>
            <a:r>
              <a:rPr lang="en-US" sz="2200" b="1" baseline="30000" dirty="0"/>
              <a:t>7 </a:t>
            </a:r>
            <a:r>
              <a:rPr lang="en-US" sz="2200" dirty="0"/>
              <a:t>and in them you also once walked, when you were living in them. </a:t>
            </a:r>
            <a:r>
              <a:rPr lang="en-US" sz="2200" b="1" baseline="30000" dirty="0"/>
              <a:t>8 </a:t>
            </a:r>
            <a:r>
              <a:rPr lang="en-US" sz="2200" dirty="0"/>
              <a:t>But now you also, </a:t>
            </a:r>
            <a:r>
              <a:rPr lang="en-US" sz="2200" u="sng" dirty="0"/>
              <a:t>put them all aside</a:t>
            </a:r>
            <a:r>
              <a:rPr lang="en-US" sz="2200" dirty="0"/>
              <a:t>: </a:t>
            </a:r>
            <a:r>
              <a:rPr lang="en-US" sz="2200" u="sng" dirty="0"/>
              <a:t>anger, wrath, malice, slander, </a:t>
            </a:r>
            <a:r>
              <a:rPr lang="en-US" sz="2200" i="1" u="sng" dirty="0"/>
              <a:t>and</a:t>
            </a:r>
            <a:r>
              <a:rPr lang="en-US" sz="2200" u="sng" dirty="0"/>
              <a:t> abusive speech from your mouth</a:t>
            </a:r>
            <a:r>
              <a:rPr lang="en-US" sz="2200" dirty="0"/>
              <a:t>. </a:t>
            </a:r>
            <a:r>
              <a:rPr lang="en-US" sz="2200" b="1" baseline="30000" dirty="0"/>
              <a:t>9 </a:t>
            </a:r>
            <a:r>
              <a:rPr lang="en-US" sz="2200" dirty="0"/>
              <a:t>Do not lie to one another, since you laid aside the old self with its </a:t>
            </a:r>
            <a:r>
              <a:rPr lang="en-US" sz="2200" i="1" dirty="0"/>
              <a:t>evil</a:t>
            </a:r>
            <a:r>
              <a:rPr lang="en-US" sz="2200" dirty="0"/>
              <a:t> practices, </a:t>
            </a:r>
            <a:r>
              <a:rPr lang="en-US" sz="2200" b="1" baseline="30000" dirty="0"/>
              <a:t>10 </a:t>
            </a:r>
            <a:r>
              <a:rPr lang="en-US" sz="2200" dirty="0"/>
              <a:t>and have put on the new self who is being renewed to a true knowledge according to the image of the One who created him—</a:t>
            </a:r>
          </a:p>
        </p:txBody>
      </p:sp>
      <p:sp>
        <p:nvSpPr>
          <p:cNvPr id="6" name="Rounded Rectangle 5">
            <a:extLst>
              <a:ext uri="{FF2B5EF4-FFF2-40B4-BE49-F238E27FC236}">
                <a16:creationId xmlns:a16="http://schemas.microsoft.com/office/drawing/2014/main" id="{8E143249-E877-5A41-A57D-1A180DA17E4E}"/>
              </a:ext>
            </a:extLst>
          </p:cNvPr>
          <p:cNvSpPr/>
          <p:nvPr/>
        </p:nvSpPr>
        <p:spPr>
          <a:xfrm>
            <a:off x="219205" y="2958615"/>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Anger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089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Ephesians 4:19-31</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fontScale="85000" lnSpcReduction="10000"/>
          </a:bodyPr>
          <a:lstStyle/>
          <a:p>
            <a:r>
              <a:rPr lang="en-US" b="1" baseline="30000" dirty="0"/>
              <a:t>26</a:t>
            </a:r>
            <a:r>
              <a:rPr lang="en-US" b="1" u="sng" baseline="30000" dirty="0"/>
              <a:t> </a:t>
            </a:r>
            <a:r>
              <a:rPr lang="en-US" u="sng" cap="small" dirty="0"/>
              <a:t>Be angry, and</a:t>
            </a:r>
            <a:r>
              <a:rPr lang="en-US" u="sng" dirty="0"/>
              <a:t> </a:t>
            </a:r>
            <a:r>
              <a:rPr lang="en-US" i="1" u="sng" dirty="0"/>
              <a:t>yet</a:t>
            </a:r>
            <a:r>
              <a:rPr lang="en-US" u="sng" dirty="0"/>
              <a:t> </a:t>
            </a:r>
            <a:r>
              <a:rPr lang="en-US" u="sng" cap="small" dirty="0"/>
              <a:t>do not sin</a:t>
            </a:r>
            <a:r>
              <a:rPr lang="en-US" u="sng" dirty="0"/>
              <a:t>; do not let the sun go down on your anger, </a:t>
            </a:r>
            <a:r>
              <a:rPr lang="en-US" b="1" u="sng" baseline="30000" dirty="0"/>
              <a:t>27 </a:t>
            </a:r>
            <a:r>
              <a:rPr lang="en-US" u="sng" dirty="0"/>
              <a:t>and do not give the devil an opportunity. </a:t>
            </a:r>
            <a:r>
              <a:rPr lang="en-US" b="1" baseline="30000" dirty="0"/>
              <a:t>28 </a:t>
            </a:r>
            <a:r>
              <a:rPr lang="en-US" dirty="0"/>
              <a:t>He who steals must steal no longer; but rather he must labor, performing with his own hands what is good, so that he will have </a:t>
            </a:r>
            <a:r>
              <a:rPr lang="en-US" i="1" dirty="0"/>
              <a:t>something</a:t>
            </a:r>
            <a:r>
              <a:rPr lang="en-US" dirty="0"/>
              <a:t> to share with one who has need. </a:t>
            </a:r>
            <a:r>
              <a:rPr lang="en-US" b="1" baseline="30000" dirty="0"/>
              <a:t>29 </a:t>
            </a:r>
            <a:r>
              <a:rPr lang="en-US" dirty="0"/>
              <a:t>Let no unwholesome word proceed from your mouth, but only such </a:t>
            </a:r>
            <a:r>
              <a:rPr lang="en-US" i="1" dirty="0"/>
              <a:t>a word</a:t>
            </a:r>
            <a:r>
              <a:rPr lang="en-US" dirty="0"/>
              <a:t> as is good for edification according to the need </a:t>
            </a:r>
            <a:r>
              <a:rPr lang="en-US" i="1" dirty="0"/>
              <a:t>of the moment</a:t>
            </a:r>
            <a:r>
              <a:rPr lang="en-US" dirty="0"/>
              <a:t>, so that it will give grace to those who hear. </a:t>
            </a:r>
            <a:r>
              <a:rPr lang="en-US" b="1" baseline="30000" dirty="0"/>
              <a:t>30 </a:t>
            </a:r>
            <a:r>
              <a:rPr lang="en-US" dirty="0"/>
              <a:t>Do not grieve the Holy Spirit of God, by whom you were sealed for the day of redemption. </a:t>
            </a:r>
            <a:r>
              <a:rPr lang="en-US" b="1" baseline="30000" dirty="0"/>
              <a:t>31 </a:t>
            </a:r>
            <a:r>
              <a:rPr lang="en-US" u="sng" dirty="0"/>
              <a:t>Let all bitterness and wrath and anger and clamor and slander be put away from you, along with all malice.</a:t>
            </a:r>
          </a:p>
          <a:p>
            <a:endParaRPr lang="en-US" sz="2200" dirty="0"/>
          </a:p>
        </p:txBody>
      </p:sp>
      <p:sp>
        <p:nvSpPr>
          <p:cNvPr id="7" name="Rounded Rectangle 6">
            <a:extLst>
              <a:ext uri="{FF2B5EF4-FFF2-40B4-BE49-F238E27FC236}">
                <a16:creationId xmlns:a16="http://schemas.microsoft.com/office/drawing/2014/main" id="{137FAA9C-3343-0B4E-8E0E-007B76CDBE1D}"/>
              </a:ext>
            </a:extLst>
          </p:cNvPr>
          <p:cNvSpPr/>
          <p:nvPr/>
        </p:nvSpPr>
        <p:spPr>
          <a:xfrm>
            <a:off x="219203" y="1173892"/>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Anger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351E4BBE-B4C3-8B72-5138-521E39DAD831}"/>
              </a:ext>
            </a:extLst>
          </p:cNvPr>
          <p:cNvSpPr/>
          <p:nvPr/>
        </p:nvSpPr>
        <p:spPr>
          <a:xfrm>
            <a:off x="219203" y="437962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Anger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53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Galatians 5:16-21</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sz="2200" b="1" baseline="30000" dirty="0"/>
              <a:t>16 </a:t>
            </a:r>
            <a:r>
              <a:rPr lang="en-US" sz="2200" dirty="0"/>
              <a:t>But I say, walk by the Spirit, and you will not carry out the desire of the flesh. </a:t>
            </a:r>
            <a:r>
              <a:rPr lang="en-US" sz="2200" b="1" baseline="30000" dirty="0"/>
              <a:t>17 </a:t>
            </a:r>
            <a:r>
              <a:rPr lang="en-US" sz="2200" dirty="0"/>
              <a:t>For the flesh sets its desire against the Spirit, and the Spirit against the flesh; for these are in opposition to one another, so that you may not do the things that you please. </a:t>
            </a:r>
            <a:r>
              <a:rPr lang="en-US" sz="2200" b="1" baseline="30000" dirty="0"/>
              <a:t>18 </a:t>
            </a:r>
            <a:r>
              <a:rPr lang="en-US" sz="2200" dirty="0"/>
              <a:t>But if you are led by the Spirit, you are not under the Law. </a:t>
            </a:r>
            <a:r>
              <a:rPr lang="en-US" sz="2200" b="1" baseline="30000" dirty="0"/>
              <a:t>19 </a:t>
            </a:r>
            <a:r>
              <a:rPr lang="en-US" sz="2200" dirty="0"/>
              <a:t>Now the deeds of the flesh are evident, which are: immorality, impurity, sensuality, </a:t>
            </a:r>
            <a:r>
              <a:rPr lang="en-US" sz="2200" b="1" baseline="30000" dirty="0"/>
              <a:t>20 </a:t>
            </a:r>
            <a:r>
              <a:rPr lang="en-US" sz="2200" dirty="0"/>
              <a:t>idolatry, sorcery, enmities, strife, jealousy, </a:t>
            </a:r>
            <a:r>
              <a:rPr lang="en-US" sz="2200" u="sng" dirty="0"/>
              <a:t>outbursts of anger, disputes, dissensions, factions, </a:t>
            </a:r>
            <a:r>
              <a:rPr lang="en-US" sz="2200" b="1" baseline="30000" dirty="0"/>
              <a:t>21 </a:t>
            </a:r>
            <a:r>
              <a:rPr lang="en-US" sz="2200" dirty="0"/>
              <a:t>envying, drunkenness, carousing, and things like these, of which I forewarn you, just as I have forewarned you, that those who practice such things will not inherit the kingdom of God.</a:t>
            </a:r>
          </a:p>
        </p:txBody>
      </p:sp>
      <p:sp>
        <p:nvSpPr>
          <p:cNvPr id="6" name="Rounded Rectangle 5">
            <a:extLst>
              <a:ext uri="{FF2B5EF4-FFF2-40B4-BE49-F238E27FC236}">
                <a16:creationId xmlns:a16="http://schemas.microsoft.com/office/drawing/2014/main" id="{8E143249-E877-5A41-A57D-1A180DA17E4E}"/>
              </a:ext>
            </a:extLst>
          </p:cNvPr>
          <p:cNvSpPr/>
          <p:nvPr/>
        </p:nvSpPr>
        <p:spPr>
          <a:xfrm>
            <a:off x="219205" y="364518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Anger</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311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1"/>
            <a:ext cx="7886700" cy="2154724"/>
          </a:xfrm>
        </p:spPr>
        <p:txBody>
          <a:bodyPr/>
          <a:lstStyle/>
          <a:p>
            <a:r>
              <a:rPr lang="en-US" dirty="0"/>
              <a:t>Proverbs 16:32</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2156178"/>
            <a:ext cx="7886700" cy="2991291"/>
          </a:xfrm>
        </p:spPr>
        <p:txBody>
          <a:bodyPr>
            <a:normAutofit/>
          </a:bodyPr>
          <a:lstStyle/>
          <a:p>
            <a:pPr marL="0" indent="0" algn="ctr">
              <a:buNone/>
            </a:pPr>
            <a:r>
              <a:rPr lang="en-US" sz="3600" dirty="0"/>
              <a:t>“He who is slow to anger </a:t>
            </a:r>
            <a:br>
              <a:rPr lang="en-US" sz="3600" dirty="0"/>
            </a:br>
            <a:r>
              <a:rPr lang="en-US" sz="3600" dirty="0"/>
              <a:t>is better than the mighty,</a:t>
            </a:r>
          </a:p>
          <a:p>
            <a:pPr marL="0" indent="0" algn="ctr">
              <a:buNone/>
            </a:pPr>
            <a:r>
              <a:rPr lang="en-US" sz="3600" dirty="0"/>
              <a:t>And he who rules his spirit, </a:t>
            </a:r>
            <a:br>
              <a:rPr lang="en-US" sz="3600" dirty="0"/>
            </a:br>
            <a:r>
              <a:rPr lang="en-US" sz="3600" dirty="0"/>
              <a:t>than he who captures a city.”</a:t>
            </a:r>
          </a:p>
        </p:txBody>
      </p:sp>
    </p:spTree>
    <p:extLst>
      <p:ext uri="{BB962C8B-B14F-4D97-AF65-F5344CB8AC3E}">
        <p14:creationId xmlns:p14="http://schemas.microsoft.com/office/powerpoint/2010/main" val="42220722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32873D2-2833-6EB2-B70F-16564482E278}"/>
              </a:ext>
            </a:extLst>
          </p:cNvPr>
          <p:cNvSpPr>
            <a:spLocks noGrp="1"/>
          </p:cNvSpPr>
          <p:nvPr>
            <p:ph type="title"/>
          </p:nvPr>
        </p:nvSpPr>
        <p:spPr/>
        <p:txBody>
          <a:bodyPr/>
          <a:lstStyle/>
          <a:p>
            <a:pPr eaLnBrk="1" hangingPunct="1"/>
            <a:r>
              <a:rPr lang="en-US" altLang="en-US">
                <a:latin typeface="Tahoma" panose="020B0604030504040204" pitchFamily="34" charset="0"/>
                <a:ea typeface="ＭＳ Ｐゴシック" panose="020B0600070205080204" pitchFamily="34" charset="-128"/>
              </a:rPr>
              <a:t>Understanding Anger</a:t>
            </a:r>
          </a:p>
        </p:txBody>
      </p:sp>
      <p:sp>
        <p:nvSpPr>
          <p:cNvPr id="3" name="Content Placeholder 2">
            <a:extLst>
              <a:ext uri="{FF2B5EF4-FFF2-40B4-BE49-F238E27FC236}">
                <a16:creationId xmlns:a16="http://schemas.microsoft.com/office/drawing/2014/main" id="{F2B34888-9186-F51E-8967-1C266B98351F}"/>
              </a:ext>
            </a:extLst>
          </p:cNvPr>
          <p:cNvSpPr>
            <a:spLocks noGrp="1"/>
          </p:cNvSpPr>
          <p:nvPr>
            <p:ph idx="1"/>
          </p:nvPr>
        </p:nvSpPr>
        <p:spPr>
          <a:xfrm>
            <a:off x="1143000" y="1369219"/>
            <a:ext cx="6858000" cy="4180417"/>
          </a:xfrm>
        </p:spPr>
        <p:txBody>
          <a:bodyPr>
            <a:noAutofit/>
          </a:bodyPr>
          <a:lstStyle/>
          <a:p>
            <a:pPr>
              <a:spcAft>
                <a:spcPts val="500"/>
              </a:spcAft>
            </a:pPr>
            <a:r>
              <a:rPr lang="en-US" altLang="en-US" sz="3000" dirty="0">
                <a:latin typeface="Tahoma" panose="020B0604030504040204" pitchFamily="34" charset="0"/>
                <a:ea typeface="ＭＳ Ｐゴシック" panose="020B0600070205080204" pitchFamily="34" charset="-128"/>
              </a:rPr>
              <a:t>Anger Is Usually Provoked By…</a:t>
            </a:r>
          </a:p>
          <a:p>
            <a:pPr lvl="1">
              <a:spcAft>
                <a:spcPts val="500"/>
              </a:spcAft>
            </a:pPr>
            <a:r>
              <a:rPr lang="en-US" altLang="en-US" sz="2667" dirty="0">
                <a:latin typeface="Tahoma" panose="020B0604030504040204" pitchFamily="34" charset="0"/>
                <a:ea typeface="ＭＳ Ｐゴシック" panose="020B0600070205080204" pitchFamily="34" charset="-128"/>
              </a:rPr>
              <a:t>Hurt, Injustice, Fear or Frustration</a:t>
            </a:r>
          </a:p>
          <a:p>
            <a:pPr lvl="1">
              <a:spcAft>
                <a:spcPts val="500"/>
              </a:spcAft>
            </a:pPr>
            <a:r>
              <a:rPr lang="en-US" altLang="en-US" sz="2667" dirty="0">
                <a:latin typeface="Tahoma" panose="020B0604030504040204" pitchFamily="34" charset="0"/>
                <a:ea typeface="ＭＳ Ｐゴシック" panose="020B0600070205080204" pitchFamily="34" charset="-128"/>
              </a:rPr>
              <a:t>Common Denominator: “You owe me…”</a:t>
            </a:r>
          </a:p>
          <a:p>
            <a:pPr algn="ctr">
              <a:spcAft>
                <a:spcPts val="500"/>
              </a:spcAft>
              <a:buNone/>
            </a:pPr>
            <a:br>
              <a:rPr lang="en-US" altLang="en-US" sz="3000" b="1" i="1" dirty="0">
                <a:latin typeface="Tahoma" panose="020B0604030504040204" pitchFamily="34" charset="0"/>
                <a:ea typeface="ＭＳ Ｐゴシック" panose="020B0600070205080204" pitchFamily="34" charset="-128"/>
              </a:rPr>
            </a:br>
            <a:r>
              <a:rPr lang="en-US" altLang="en-US" sz="3000" b="1" i="1" dirty="0">
                <a:latin typeface="Tahoma" panose="020B0604030504040204" pitchFamily="34" charset="0"/>
                <a:ea typeface="ＭＳ Ｐゴシック" panose="020B0600070205080204" pitchFamily="34" charset="-128"/>
              </a:rPr>
              <a:t>We’ll never escape all the </a:t>
            </a:r>
            <a:br>
              <a:rPr lang="en-US" altLang="en-US" sz="3000" b="1" i="1" dirty="0">
                <a:latin typeface="Tahoma" panose="020B0604030504040204" pitchFamily="34" charset="0"/>
                <a:ea typeface="ＭＳ Ｐゴシック" panose="020B0600070205080204" pitchFamily="34" charset="-128"/>
              </a:rPr>
            </a:br>
            <a:r>
              <a:rPr lang="en-US" altLang="en-US" sz="3000" b="1" i="1" dirty="0">
                <a:latin typeface="Tahoma" panose="020B0604030504040204" pitchFamily="34" charset="0"/>
                <a:ea typeface="ＭＳ Ｐゴシック" panose="020B0600070205080204" pitchFamily="34" charset="-128"/>
              </a:rPr>
              <a:t>triggers for anger. We must</a:t>
            </a:r>
            <a:br>
              <a:rPr lang="en-US" altLang="en-US" sz="3000" b="1" i="1" dirty="0">
                <a:latin typeface="Tahoma" panose="020B0604030504040204" pitchFamily="34" charset="0"/>
                <a:ea typeface="ＭＳ Ｐゴシック" panose="020B0600070205080204" pitchFamily="34" charset="-128"/>
              </a:rPr>
            </a:br>
            <a:r>
              <a:rPr lang="en-US" altLang="en-US" sz="3000" b="1" i="1" dirty="0">
                <a:latin typeface="Tahoma" panose="020B0604030504040204" pitchFamily="34" charset="0"/>
                <a:ea typeface="ＭＳ Ｐゴシック" panose="020B0600070205080204" pitchFamily="34" charset="-128"/>
              </a:rPr>
              <a:t> learn to </a:t>
            </a:r>
            <a:r>
              <a:rPr lang="en-US" altLang="en-US" b="1" i="1" dirty="0">
                <a:latin typeface="Tahoma" panose="020B0604030504040204" pitchFamily="34" charset="0"/>
                <a:ea typeface="ＭＳ Ｐゴシック" panose="020B0600070205080204" pitchFamily="34" charset="-128"/>
              </a:rPr>
              <a:t>control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724C154-903C-656B-135B-72A2FBFB6BD1}"/>
              </a:ext>
            </a:extLst>
          </p:cNvPr>
          <p:cNvSpPr>
            <a:spLocks noGrp="1"/>
          </p:cNvSpPr>
          <p:nvPr>
            <p:ph type="title"/>
          </p:nvPr>
        </p:nvSpPr>
        <p:spPr>
          <a:xfrm>
            <a:off x="1143000" y="383646"/>
            <a:ext cx="6858000" cy="952500"/>
          </a:xfrm>
        </p:spPr>
        <p:txBody>
          <a:bodyPr/>
          <a:lstStyle/>
          <a:p>
            <a:r>
              <a:rPr lang="en-US" altLang="en-US" dirty="0">
                <a:latin typeface="Tahoma" panose="020B0604030504040204" pitchFamily="34" charset="0"/>
                <a:ea typeface="ＭＳ Ｐゴシック" panose="020B0600070205080204" pitchFamily="34" charset="-128"/>
              </a:rPr>
              <a:t>Understanding Anger</a:t>
            </a:r>
          </a:p>
        </p:txBody>
      </p:sp>
      <p:sp>
        <p:nvSpPr>
          <p:cNvPr id="18435" name="Content Placeholder 2">
            <a:extLst>
              <a:ext uri="{FF2B5EF4-FFF2-40B4-BE49-F238E27FC236}">
                <a16:creationId xmlns:a16="http://schemas.microsoft.com/office/drawing/2014/main" id="{8014CFFB-0C6E-9D20-47B2-350CF4053609}"/>
              </a:ext>
            </a:extLst>
          </p:cNvPr>
          <p:cNvSpPr>
            <a:spLocks noGrp="1"/>
          </p:cNvSpPr>
          <p:nvPr>
            <p:ph idx="1"/>
          </p:nvPr>
        </p:nvSpPr>
        <p:spPr/>
        <p:txBody>
          <a:bodyPr>
            <a:normAutofit lnSpcReduction="10000"/>
          </a:bodyPr>
          <a:lstStyle/>
          <a:p>
            <a:pPr marL="428608" indent="-428608">
              <a:buFont typeface="Calibri" panose="020F0502020204030204" pitchFamily="34" charset="0"/>
              <a:buAutoNum type="arabicPeriod"/>
            </a:pPr>
            <a:r>
              <a:rPr lang="en-US" altLang="en-US" dirty="0">
                <a:latin typeface="Tahoma" panose="020B0604030504040204" pitchFamily="34" charset="0"/>
                <a:ea typeface="ＭＳ Ｐゴシック" panose="020B0600070205080204" pitchFamily="34" charset="-128"/>
              </a:rPr>
              <a:t>Was God’s law broken?</a:t>
            </a:r>
          </a:p>
          <a:p>
            <a:pPr marL="428608" indent="-428608">
              <a:buFont typeface="Calibri" panose="020F0502020204030204" pitchFamily="34" charset="0"/>
              <a:buAutoNum type="arabicPeriod"/>
            </a:pPr>
            <a:r>
              <a:rPr lang="en-US" altLang="en-US" dirty="0">
                <a:latin typeface="Tahoma" panose="020B0604030504040204" pitchFamily="34" charset="0"/>
                <a:ea typeface="ＭＳ Ｐゴシック" panose="020B0600070205080204" pitchFamily="34" charset="-128"/>
              </a:rPr>
              <a:t>Do I have all the information?</a:t>
            </a:r>
          </a:p>
          <a:p>
            <a:pPr marL="428608" indent="-428608"/>
            <a:r>
              <a:rPr lang="en-US" altLang="en-US" dirty="0">
                <a:latin typeface="Tahoma" panose="020B0604030504040204" pitchFamily="34" charset="0"/>
                <a:ea typeface="ＭＳ Ｐゴシック" panose="020B0600070205080204" pitchFamily="34" charset="-128"/>
              </a:rPr>
              <a:t>Anger With Just Cause…Nehemiah</a:t>
            </a:r>
          </a:p>
          <a:p>
            <a:pPr lvl="1"/>
            <a:r>
              <a:rPr lang="en-US" altLang="en-US" dirty="0">
                <a:latin typeface="Tahoma" panose="020B0604030504040204" pitchFamily="34" charset="0"/>
                <a:ea typeface="ＭＳ Ｐゴシック" panose="020B0600070205080204" pitchFamily="34" charset="-128"/>
              </a:rPr>
              <a:t>Yes, Yes, &amp; he had the moral authority and leadership role to direct people in the right course of action. (Nehemiah 5:1-7)</a:t>
            </a:r>
          </a:p>
          <a:p>
            <a:pPr marL="428608" indent="-428608"/>
            <a:r>
              <a:rPr lang="en-US" altLang="en-US" dirty="0">
                <a:latin typeface="Tahoma" panose="020B0604030504040204" pitchFamily="34" charset="0"/>
                <a:ea typeface="ＭＳ Ｐゴシック" panose="020B0600070205080204" pitchFamily="34" charset="-128"/>
              </a:rPr>
              <a:t>Distorted Anger…Naaman</a:t>
            </a:r>
          </a:p>
          <a:p>
            <a:pPr lvl="1"/>
            <a:r>
              <a:rPr lang="en-US" altLang="en-US" dirty="0">
                <a:latin typeface="Tahoma" panose="020B0604030504040204" pitchFamily="34" charset="0"/>
                <a:ea typeface="ＭＳ Ｐゴシック" panose="020B0600070205080204" pitchFamily="34" charset="-128"/>
              </a:rPr>
              <a:t>No, No, &amp; he needed to humble himself and adjust his course of action. (2 Kings 5:8-14)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 calcmode="lin" valueType="num">
                                      <p:cBhvr additive="base">
                                        <p:cTn id="2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 calcmode="lin" valueType="num">
                                      <p:cBhvr additive="base">
                                        <p:cTn id="3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2347</TotalTime>
  <Words>3096</Words>
  <Application>Microsoft Macintosh PowerPoint</Application>
  <PresentationFormat>On-screen Show (16:10)</PresentationFormat>
  <Paragraphs>184</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Tahoma</vt:lpstr>
      <vt:lpstr>Office Theme</vt:lpstr>
      <vt:lpstr>Common Ground Question:</vt:lpstr>
      <vt:lpstr>PowerPoint Presentation</vt:lpstr>
      <vt:lpstr>PowerPoint Presentation</vt:lpstr>
      <vt:lpstr>Colossians 3:5-10</vt:lpstr>
      <vt:lpstr>Ephesians 4:19-31</vt:lpstr>
      <vt:lpstr>Galatians 5:16-21</vt:lpstr>
      <vt:lpstr>Proverbs 16:32</vt:lpstr>
      <vt:lpstr>Understanding Anger</vt:lpstr>
      <vt:lpstr>Understanding Anger</vt:lpstr>
      <vt:lpstr>Understanding Anger</vt:lpstr>
      <vt:lpstr>Basics For Controlling Anger</vt:lpstr>
      <vt:lpstr>A New Beginning</vt:lpstr>
      <vt:lpstr>Discussion Questions:</vt:lpstr>
      <vt:lpstr>The Call To Gentleness: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66</cp:revision>
  <dcterms:created xsi:type="dcterms:W3CDTF">2023-05-24T15:45:29Z</dcterms:created>
  <dcterms:modified xsi:type="dcterms:W3CDTF">2023-06-21T20:53:29Z</dcterms:modified>
</cp:coreProperties>
</file>