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68" r:id="rId2"/>
    <p:sldId id="256" r:id="rId3"/>
    <p:sldId id="257" r:id="rId4"/>
    <p:sldId id="280" r:id="rId5"/>
    <p:sldId id="264" r:id="rId6"/>
    <p:sldId id="265" r:id="rId7"/>
    <p:sldId id="262" r:id="rId8"/>
    <p:sldId id="281" r:id="rId9"/>
    <p:sldId id="273" r:id="rId10"/>
    <p:sldId id="279" r:id="rId11"/>
    <p:sldId id="282" r:id="rId12"/>
    <p:sldId id="283" r:id="rId13"/>
    <p:sldId id="260" r:id="rId14"/>
    <p:sldId id="285" r:id="rId15"/>
    <p:sldId id="258" r:id="rId16"/>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70A8"/>
    <a:srgbClr val="0B87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3"/>
    <p:restoredTop sz="83673"/>
  </p:normalViewPr>
  <p:slideViewPr>
    <p:cSldViewPr snapToGrid="0" snapToObjects="1">
      <p:cViewPr varScale="1">
        <p:scale>
          <a:sx n="127" d="100"/>
          <a:sy n="127" d="100"/>
        </p:scale>
        <p:origin x="18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845C76-73BE-984C-A196-92DBE36584BA}" type="datetimeFigureOut">
              <a:rPr lang="en-US" smtClean="0"/>
              <a:t>6/24/23</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09C588-45DB-BE44-AA2E-D4F6CBFEA7DB}" type="slidenum">
              <a:rPr lang="en-US" smtClean="0"/>
              <a:t>‹#›</a:t>
            </a:fld>
            <a:endParaRPr lang="en-US"/>
          </a:p>
        </p:txBody>
      </p:sp>
    </p:spTree>
    <p:extLst>
      <p:ext uri="{BB962C8B-B14F-4D97-AF65-F5344CB8AC3E}">
        <p14:creationId xmlns:p14="http://schemas.microsoft.com/office/powerpoint/2010/main" val="52575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Politics.</a:t>
            </a:r>
          </a:p>
          <a:p>
            <a:endParaRPr lang="en-US" dirty="0"/>
          </a:p>
          <a:p>
            <a:r>
              <a:rPr lang="en-US" dirty="0"/>
              <a:t>Religion.</a:t>
            </a:r>
          </a:p>
          <a:p>
            <a:endParaRPr lang="en-US" dirty="0"/>
          </a:p>
          <a:p>
            <a:r>
              <a:rPr lang="en-US" dirty="0"/>
              <a:t>Dating &amp; Marriage.</a:t>
            </a:r>
          </a:p>
          <a:p>
            <a:endParaRPr lang="en-US" dirty="0"/>
          </a:p>
          <a:p>
            <a:r>
              <a:rPr lang="en-US" dirty="0"/>
              <a:t>Taxes.</a:t>
            </a:r>
          </a:p>
          <a:p>
            <a:endParaRPr lang="en-US" dirty="0"/>
          </a:p>
          <a:p>
            <a:r>
              <a:rPr lang="en-US" dirty="0"/>
              <a:t>Business Negotiations.</a:t>
            </a:r>
          </a:p>
          <a:p>
            <a:endParaRPr lang="en-US" dirty="0"/>
          </a:p>
          <a:p>
            <a:r>
              <a:rPr lang="en-US" dirty="0"/>
              <a:t>Social Media.</a:t>
            </a:r>
          </a:p>
          <a:p>
            <a:endParaRPr lang="en-US" dirty="0"/>
          </a:p>
          <a:p>
            <a:r>
              <a:rPr lang="en-US" dirty="0"/>
              <a:t>Academic Cheating or </a:t>
            </a:r>
            <a:r>
              <a:rPr lang="en-US" dirty="0" err="1"/>
              <a:t>Plagarism</a:t>
            </a:r>
            <a:r>
              <a:rPr lang="en-US" dirty="0"/>
              <a:t>.</a:t>
            </a:r>
          </a:p>
          <a:p>
            <a:endParaRPr lang="en-US" dirty="0"/>
          </a:p>
          <a:p>
            <a:r>
              <a:rPr lang="en-US" dirty="0"/>
              <a:t>Point:  Satan has done a good job of spreading dishonesty all over the world.  THEREFORE, being honest gives us a chance to TRULY let our light shine!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309C588-45DB-BE44-AA2E-D4F6CBFEA7DB}" type="slidenum">
              <a:rPr lang="en-US" smtClean="0"/>
              <a:t>1</a:t>
            </a:fld>
            <a:endParaRPr lang="en-US"/>
          </a:p>
        </p:txBody>
      </p:sp>
    </p:spTree>
    <p:extLst>
      <p:ext uri="{BB962C8B-B14F-4D97-AF65-F5344CB8AC3E}">
        <p14:creationId xmlns:p14="http://schemas.microsoft.com/office/powerpoint/2010/main" val="2028975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this is not just a class on sin. </a:t>
            </a:r>
          </a:p>
          <a:p>
            <a:endParaRPr lang="en-US" dirty="0"/>
          </a:p>
          <a:p>
            <a:r>
              <a:rPr lang="en-US" dirty="0"/>
              <a:t>We are interested in doing more than define these…</a:t>
            </a:r>
          </a:p>
        </p:txBody>
      </p:sp>
      <p:sp>
        <p:nvSpPr>
          <p:cNvPr id="4" name="Slide Number Placeholder 3"/>
          <p:cNvSpPr>
            <a:spLocks noGrp="1"/>
          </p:cNvSpPr>
          <p:nvPr>
            <p:ph type="sldNum" sz="quarter" idx="5"/>
          </p:nvPr>
        </p:nvSpPr>
        <p:spPr/>
        <p:txBody>
          <a:bodyPr/>
          <a:lstStyle/>
          <a:p>
            <a:fld id="{F309C588-45DB-BE44-AA2E-D4F6CBFEA7DB}" type="slidenum">
              <a:rPr lang="en-US" smtClean="0"/>
              <a:t>3</a:t>
            </a:fld>
            <a:endParaRPr lang="en-US"/>
          </a:p>
        </p:txBody>
      </p:sp>
    </p:spTree>
    <p:extLst>
      <p:ext uri="{BB962C8B-B14F-4D97-AF65-F5344CB8AC3E}">
        <p14:creationId xmlns:p14="http://schemas.microsoft.com/office/powerpoint/2010/main" val="1320653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Greed.</a:t>
            </a:r>
          </a:p>
          <a:p>
            <a:endParaRPr lang="en-US" dirty="0"/>
          </a:p>
          <a:p>
            <a:r>
              <a:rPr lang="en-US" dirty="0"/>
              <a:t>Failure of Spouse to Object.</a:t>
            </a:r>
          </a:p>
          <a:p>
            <a:endParaRPr lang="en-US" dirty="0"/>
          </a:p>
          <a:p>
            <a:r>
              <a:rPr lang="en-US" dirty="0"/>
              <a:t>Pride (public display with apostles.)</a:t>
            </a:r>
          </a:p>
          <a:p>
            <a:endParaRPr lang="en-US" dirty="0"/>
          </a:p>
          <a:p>
            <a:r>
              <a:rPr lang="en-US" dirty="0"/>
              <a:t>Lack of Integrity to Just Admit he wanted to keep a portion.</a:t>
            </a:r>
          </a:p>
          <a:p>
            <a:endParaRPr lang="en-US" dirty="0"/>
          </a:p>
          <a:p>
            <a:r>
              <a:rPr lang="en-US" dirty="0"/>
              <a:t>Pressure to look like others?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Desire to impress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Influence of Satan on his heart – what did that look like?  Thinking like the world thinks.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Lack of Respect for the Apostles.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Lack of Respect for the Lord.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Lack of love for his wife.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Lack of love for fellow saints.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a:t>
            </a:r>
            <a:r>
              <a:rPr lang="en-US" dirty="0" err="1"/>
              <a:t>Sapharia</a:t>
            </a:r>
            <a:r>
              <a:rPr lang="en-US" dirty="0"/>
              <a:t> comes in – not only is she trying to look good, but by herself, she decides to stick to the plan to protect her husband.</a:t>
            </a:r>
          </a:p>
        </p:txBody>
      </p:sp>
      <p:sp>
        <p:nvSpPr>
          <p:cNvPr id="4" name="Slide Number Placeholder 3"/>
          <p:cNvSpPr>
            <a:spLocks noGrp="1"/>
          </p:cNvSpPr>
          <p:nvPr>
            <p:ph type="sldNum" sz="quarter" idx="5"/>
          </p:nvPr>
        </p:nvSpPr>
        <p:spPr/>
        <p:txBody>
          <a:bodyPr/>
          <a:lstStyle/>
          <a:p>
            <a:fld id="{F309C588-45DB-BE44-AA2E-D4F6CBFEA7DB}" type="slidenum">
              <a:rPr lang="en-US" smtClean="0"/>
              <a:t>4</a:t>
            </a:fld>
            <a:endParaRPr lang="en-US"/>
          </a:p>
        </p:txBody>
      </p:sp>
    </p:spTree>
    <p:extLst>
      <p:ext uri="{BB962C8B-B14F-4D97-AF65-F5344CB8AC3E}">
        <p14:creationId xmlns:p14="http://schemas.microsoft.com/office/powerpoint/2010/main" val="2426640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see how broad this is…</a:t>
            </a:r>
          </a:p>
        </p:txBody>
      </p:sp>
      <p:sp>
        <p:nvSpPr>
          <p:cNvPr id="4" name="Slide Number Placeholder 3"/>
          <p:cNvSpPr>
            <a:spLocks noGrp="1"/>
          </p:cNvSpPr>
          <p:nvPr>
            <p:ph type="sldNum" sz="quarter" idx="5"/>
          </p:nvPr>
        </p:nvSpPr>
        <p:spPr/>
        <p:txBody>
          <a:bodyPr/>
          <a:lstStyle/>
          <a:p>
            <a:fld id="{F309C588-45DB-BE44-AA2E-D4F6CBFEA7DB}" type="slidenum">
              <a:rPr lang="en-US" smtClean="0"/>
              <a:t>5</a:t>
            </a:fld>
            <a:endParaRPr lang="en-US"/>
          </a:p>
        </p:txBody>
      </p:sp>
    </p:spTree>
    <p:extLst>
      <p:ext uri="{BB962C8B-B14F-4D97-AF65-F5344CB8AC3E}">
        <p14:creationId xmlns:p14="http://schemas.microsoft.com/office/powerpoint/2010/main" val="3795039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see how extensive this is, and how it is connected to speech.</a:t>
            </a:r>
          </a:p>
        </p:txBody>
      </p:sp>
      <p:sp>
        <p:nvSpPr>
          <p:cNvPr id="4" name="Slide Number Placeholder 3"/>
          <p:cNvSpPr>
            <a:spLocks noGrp="1"/>
          </p:cNvSpPr>
          <p:nvPr>
            <p:ph type="sldNum" sz="quarter" idx="5"/>
          </p:nvPr>
        </p:nvSpPr>
        <p:spPr/>
        <p:txBody>
          <a:bodyPr/>
          <a:lstStyle/>
          <a:p>
            <a:fld id="{F309C588-45DB-BE44-AA2E-D4F6CBFEA7DB}" type="slidenum">
              <a:rPr lang="en-US" smtClean="0"/>
              <a:t>6</a:t>
            </a:fld>
            <a:endParaRPr lang="en-US"/>
          </a:p>
        </p:txBody>
      </p:sp>
    </p:spTree>
    <p:extLst>
      <p:ext uri="{BB962C8B-B14F-4D97-AF65-F5344CB8AC3E}">
        <p14:creationId xmlns:p14="http://schemas.microsoft.com/office/powerpoint/2010/main" val="410103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B9AE41F3-8AEE-E0C6-6D90-A2F7530F2D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45752471-FC5D-534B-AFFC-F76525CB1AAF}" type="slidenum">
              <a:rPr lang="en-US" altLang="en-US" sz="1200"/>
              <a:pPr eaLnBrk="1" hangingPunct="1"/>
              <a:t>7</a:t>
            </a:fld>
            <a:endParaRPr lang="en-US" altLang="en-US" sz="1200"/>
          </a:p>
        </p:txBody>
      </p:sp>
      <p:sp>
        <p:nvSpPr>
          <p:cNvPr id="17411" name="Rectangle 2">
            <a:extLst>
              <a:ext uri="{FF2B5EF4-FFF2-40B4-BE49-F238E27FC236}">
                <a16:creationId xmlns:a16="http://schemas.microsoft.com/office/drawing/2014/main" id="{137491AD-45B8-CB76-CE8E-6BAE8AF5E8E3}"/>
              </a:ext>
            </a:extLst>
          </p:cNvPr>
          <p:cNvSpPr>
            <a:spLocks noChangeArrowheads="1" noTextEdit="1"/>
          </p:cNvSpPr>
          <p:nvPr>
            <p:ph type="sldImg"/>
          </p:nvPr>
        </p:nvSpPr>
        <p:spPr>
          <a:ln/>
        </p:spPr>
      </p:sp>
      <p:sp>
        <p:nvSpPr>
          <p:cNvPr id="17412" name="Rectangle 3">
            <a:extLst>
              <a:ext uri="{FF2B5EF4-FFF2-40B4-BE49-F238E27FC236}">
                <a16:creationId xmlns:a16="http://schemas.microsoft.com/office/drawing/2014/main" id="{D0B08BBF-3498-BF6E-735C-BD75CEEF24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False Witness or False Testimony: Can be everything from giving damaging false testimony during a trial to being dishonest when you are getting grilled by your parents.</a:t>
            </a:r>
          </a:p>
          <a:p>
            <a:pPr eaLnBrk="1" hangingPunct="1"/>
            <a:endParaRPr lang="en-US" altLang="en-US">
              <a:latin typeface="Times New Roman" panose="02020603050405020304" pitchFamily="18" charset="0"/>
            </a:endParaRPr>
          </a:p>
          <a:p>
            <a:pPr eaLnBrk="1" hangingPunct="1"/>
            <a:r>
              <a:rPr lang="en-US" altLang="en-US">
                <a:latin typeface="Times New Roman" panose="02020603050405020304" pitchFamily="18" charset="0"/>
              </a:rPr>
              <a:t>False Witnesses Only:  The problem with this line of thinking is that it focuses to much on the specific command and not at all on the righteousness or reason for the command.  There are some people who really do believe they only have to tell the truth if they are under oath.  They think the rest of life is a “what works best for me free for all”  This is totally unbiblical.  </a:t>
            </a:r>
          </a:p>
          <a:p>
            <a:pPr eaLnBrk="1" hangingPunct="1"/>
            <a:endParaRPr lang="en-US" altLang="en-US">
              <a:latin typeface="Times New Roman" panose="02020603050405020304" pitchFamily="18" charset="0"/>
            </a:endParaRPr>
          </a:p>
          <a:p>
            <a:pPr eaLnBrk="1" hangingPunct="1"/>
            <a:r>
              <a:rPr lang="en-US" altLang="en-US">
                <a:latin typeface="Times New Roman" panose="02020603050405020304" pitchFamily="18" charset="0"/>
              </a:rPr>
              <a:t>Certainly perjury is wrong, but all lying is wrong.  So why didn’t God list ALL lying as one of the 10 commandments – I imagine it was a matter of mercy.  God can forgive liars who repent.  AND many children lie before they even know how morally wrong it is, God let the family deal with</a:t>
            </a:r>
          </a:p>
        </p:txBody>
      </p:sp>
    </p:spTree>
    <p:extLst>
      <p:ext uri="{BB962C8B-B14F-4D97-AF65-F5344CB8AC3E}">
        <p14:creationId xmlns:p14="http://schemas.microsoft.com/office/powerpoint/2010/main" val="2939511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Was Peter right to lie to save his life as he warmed his hands around the fire?  NO.  His denials of Jesus were one of the greatest sins of his recorded life!</a:t>
            </a:r>
          </a:p>
        </p:txBody>
      </p:sp>
      <p:sp>
        <p:nvSpPr>
          <p:cNvPr id="4" name="Slide Number Placeholder 3"/>
          <p:cNvSpPr>
            <a:spLocks noGrp="1"/>
          </p:cNvSpPr>
          <p:nvPr>
            <p:ph type="sldNum" sz="quarter" idx="5"/>
          </p:nvPr>
        </p:nvSpPr>
        <p:spPr/>
        <p:txBody>
          <a:bodyPr/>
          <a:lstStyle/>
          <a:p>
            <a:fld id="{F309C588-45DB-BE44-AA2E-D4F6CBFEA7DB}" type="slidenum">
              <a:rPr lang="en-US" smtClean="0"/>
              <a:t>9</a:t>
            </a:fld>
            <a:endParaRPr lang="en-US"/>
          </a:p>
        </p:txBody>
      </p:sp>
    </p:spTree>
    <p:extLst>
      <p:ext uri="{BB962C8B-B14F-4D97-AF65-F5344CB8AC3E}">
        <p14:creationId xmlns:p14="http://schemas.microsoft.com/office/powerpoint/2010/main" val="2050324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Maxwell – Success is for those who know me best, to love and respect me most.</a:t>
            </a:r>
          </a:p>
          <a:p>
            <a:endParaRPr lang="en-US" dirty="0"/>
          </a:p>
          <a:p>
            <a:endParaRPr lang="en-US" dirty="0"/>
          </a:p>
        </p:txBody>
      </p:sp>
      <p:sp>
        <p:nvSpPr>
          <p:cNvPr id="4" name="Slide Number Placeholder 3"/>
          <p:cNvSpPr>
            <a:spLocks noGrp="1"/>
          </p:cNvSpPr>
          <p:nvPr>
            <p:ph type="sldNum" sz="quarter" idx="5"/>
          </p:nvPr>
        </p:nvSpPr>
        <p:spPr/>
        <p:txBody>
          <a:bodyPr/>
          <a:lstStyle/>
          <a:p>
            <a:fld id="{F309C588-45DB-BE44-AA2E-D4F6CBFEA7DB}" type="slidenum">
              <a:rPr lang="en-US" smtClean="0"/>
              <a:t>11</a:t>
            </a:fld>
            <a:endParaRPr lang="en-US"/>
          </a:p>
        </p:txBody>
      </p:sp>
    </p:spTree>
    <p:extLst>
      <p:ext uri="{BB962C8B-B14F-4D97-AF65-F5344CB8AC3E}">
        <p14:creationId xmlns:p14="http://schemas.microsoft.com/office/powerpoint/2010/main" val="1857992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in doubt, I would much rather err on the side of honesty than on the side of deceit.</a:t>
            </a:r>
          </a:p>
        </p:txBody>
      </p:sp>
      <p:sp>
        <p:nvSpPr>
          <p:cNvPr id="4" name="Slide Number Placeholder 3"/>
          <p:cNvSpPr>
            <a:spLocks noGrp="1"/>
          </p:cNvSpPr>
          <p:nvPr>
            <p:ph type="sldNum" sz="quarter" idx="5"/>
          </p:nvPr>
        </p:nvSpPr>
        <p:spPr/>
        <p:txBody>
          <a:bodyPr/>
          <a:lstStyle/>
          <a:p>
            <a:fld id="{F309C588-45DB-BE44-AA2E-D4F6CBFEA7DB}" type="slidenum">
              <a:rPr lang="en-US" smtClean="0"/>
              <a:t>14</a:t>
            </a:fld>
            <a:endParaRPr lang="en-US"/>
          </a:p>
        </p:txBody>
      </p:sp>
    </p:spTree>
    <p:extLst>
      <p:ext uri="{BB962C8B-B14F-4D97-AF65-F5344CB8AC3E}">
        <p14:creationId xmlns:p14="http://schemas.microsoft.com/office/powerpoint/2010/main" val="2245443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2174C5-CC5E-1E40-9646-63BA41DD5E80}" type="datetimeFigureOut">
              <a:rPr lang="en-US" smtClean="0"/>
              <a:t>6/24/23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93723700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2174C5-CC5E-1E40-9646-63BA41DD5E80}" type="datetimeFigureOut">
              <a:rPr lang="en-US" smtClean="0"/>
              <a:t>6/24/23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78388200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2174C5-CC5E-1E40-9646-63BA41DD5E80}" type="datetimeFigureOut">
              <a:rPr lang="en-US" smtClean="0"/>
              <a:t>6/24/23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38508746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600" b="1">
                <a:solidFill>
                  <a:schemeClr val="bg1"/>
                </a:solidFill>
                <a:latin typeface="+mn-lt"/>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solidFill>
                  <a:schemeClr val="bg1"/>
                </a:solidFill>
              </a:defRPr>
            </a:lvl1pPr>
            <a:lvl2pPr>
              <a:defRPr sz="24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F2174C5-CC5E-1E40-9646-63BA41DD5E80}" type="datetimeFigureOut">
              <a:rPr lang="en-US" smtClean="0"/>
              <a:t>6/24/23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146918454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2174C5-CC5E-1E40-9646-63BA41DD5E80}" type="datetimeFigureOut">
              <a:rPr lang="en-US" smtClean="0"/>
              <a:t>6/24/23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11428101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2174C5-CC5E-1E40-9646-63BA41DD5E80}" type="datetimeFigureOut">
              <a:rPr lang="en-US" smtClean="0"/>
              <a:t>6/24/23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141756639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2174C5-CC5E-1E40-9646-63BA41DD5E80}" type="datetimeFigureOut">
              <a:rPr lang="en-US" smtClean="0"/>
              <a:t>6/24/23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155466465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2174C5-CC5E-1E40-9646-63BA41DD5E80}" type="datetimeFigureOut">
              <a:rPr lang="en-US" smtClean="0"/>
              <a:t>6/24/23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5528469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174C5-CC5E-1E40-9646-63BA41DD5E80}" type="datetimeFigureOut">
              <a:rPr lang="en-US" smtClean="0"/>
              <a:t>6/24/23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23913745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F2174C5-CC5E-1E40-9646-63BA41DD5E80}" type="datetimeFigureOut">
              <a:rPr lang="en-US" smtClean="0"/>
              <a:t>6/24/23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55375303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F2174C5-CC5E-1E40-9646-63BA41DD5E80}" type="datetimeFigureOut">
              <a:rPr lang="en-US" smtClean="0"/>
              <a:t>6/24/23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66541144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7F2174C5-CC5E-1E40-9646-63BA41DD5E80}" type="datetimeFigureOut">
              <a:rPr lang="en-US" smtClean="0"/>
              <a:t>6/24/23</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29022EC5-74AA-4B44-9C99-F262428CDB16}" type="slidenum">
              <a:rPr lang="en-US" smtClean="0"/>
              <a:t>‹#›</a:t>
            </a:fld>
            <a:endParaRPr lang="en-US"/>
          </a:p>
        </p:txBody>
      </p:sp>
    </p:spTree>
    <p:extLst>
      <p:ext uri="{BB962C8B-B14F-4D97-AF65-F5344CB8AC3E}">
        <p14:creationId xmlns:p14="http://schemas.microsoft.com/office/powerpoint/2010/main" val="1007548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86847-9838-5647-9F73-BF5E0BC2F710}"/>
              </a:ext>
            </a:extLst>
          </p:cNvPr>
          <p:cNvSpPr>
            <a:spLocks noGrp="1"/>
          </p:cNvSpPr>
          <p:nvPr>
            <p:ph type="title"/>
          </p:nvPr>
        </p:nvSpPr>
        <p:spPr>
          <a:xfrm>
            <a:off x="628650" y="304272"/>
            <a:ext cx="7886700" cy="1332618"/>
          </a:xfrm>
        </p:spPr>
        <p:txBody>
          <a:bodyPr>
            <a:normAutofit/>
          </a:bodyPr>
          <a:lstStyle/>
          <a:p>
            <a:r>
              <a:rPr lang="en-US" sz="4400" dirty="0"/>
              <a:t>Common Ground Question:</a:t>
            </a:r>
          </a:p>
        </p:txBody>
      </p:sp>
      <p:sp>
        <p:nvSpPr>
          <p:cNvPr id="3" name="Content Placeholder 2">
            <a:extLst>
              <a:ext uri="{FF2B5EF4-FFF2-40B4-BE49-F238E27FC236}">
                <a16:creationId xmlns:a16="http://schemas.microsoft.com/office/drawing/2014/main" id="{BAB383BB-13FC-D14A-9337-101B0A56D2AD}"/>
              </a:ext>
            </a:extLst>
          </p:cNvPr>
          <p:cNvSpPr>
            <a:spLocks noGrp="1"/>
          </p:cNvSpPr>
          <p:nvPr>
            <p:ph idx="1"/>
          </p:nvPr>
        </p:nvSpPr>
        <p:spPr>
          <a:xfrm>
            <a:off x="628650" y="1636889"/>
            <a:ext cx="7886700" cy="3928533"/>
          </a:xfrm>
        </p:spPr>
        <p:txBody>
          <a:bodyPr>
            <a:normAutofit/>
          </a:bodyPr>
          <a:lstStyle/>
          <a:p>
            <a:pPr marL="0" indent="0">
              <a:buNone/>
            </a:pPr>
            <a:endParaRPr lang="en-US" sz="3200" dirty="0"/>
          </a:p>
          <a:p>
            <a:pPr marL="0" indent="0" algn="ctr">
              <a:buNone/>
            </a:pPr>
            <a:r>
              <a:rPr lang="en-US" sz="4600" dirty="0"/>
              <a:t>Where does dishonesty </a:t>
            </a:r>
            <a:br>
              <a:rPr lang="en-US" sz="4600" dirty="0"/>
            </a:br>
            <a:r>
              <a:rPr lang="en-US" sz="4600" dirty="0"/>
              <a:t>show up frequently today?</a:t>
            </a:r>
            <a:endParaRPr lang="en-US" sz="2600" dirty="0"/>
          </a:p>
        </p:txBody>
      </p:sp>
    </p:spTree>
    <p:extLst>
      <p:ext uri="{BB962C8B-B14F-4D97-AF65-F5344CB8AC3E}">
        <p14:creationId xmlns:p14="http://schemas.microsoft.com/office/powerpoint/2010/main" val="36700075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86847-9838-5647-9F73-BF5E0BC2F710}"/>
              </a:ext>
            </a:extLst>
          </p:cNvPr>
          <p:cNvSpPr>
            <a:spLocks noGrp="1"/>
          </p:cNvSpPr>
          <p:nvPr>
            <p:ph type="title"/>
          </p:nvPr>
        </p:nvSpPr>
        <p:spPr>
          <a:xfrm>
            <a:off x="628650" y="304271"/>
            <a:ext cx="7886700" cy="2154724"/>
          </a:xfrm>
        </p:spPr>
        <p:txBody>
          <a:bodyPr/>
          <a:lstStyle/>
          <a:p>
            <a:r>
              <a:rPr lang="en-US" dirty="0"/>
              <a:t>Luke 14:16-20</a:t>
            </a:r>
          </a:p>
        </p:txBody>
      </p:sp>
      <p:sp>
        <p:nvSpPr>
          <p:cNvPr id="3" name="Content Placeholder 2">
            <a:extLst>
              <a:ext uri="{FF2B5EF4-FFF2-40B4-BE49-F238E27FC236}">
                <a16:creationId xmlns:a16="http://schemas.microsoft.com/office/drawing/2014/main" id="{BAB383BB-13FC-D14A-9337-101B0A56D2AD}"/>
              </a:ext>
            </a:extLst>
          </p:cNvPr>
          <p:cNvSpPr>
            <a:spLocks noGrp="1"/>
          </p:cNvSpPr>
          <p:nvPr>
            <p:ph idx="1"/>
          </p:nvPr>
        </p:nvSpPr>
        <p:spPr>
          <a:xfrm>
            <a:off x="628650" y="2156178"/>
            <a:ext cx="7886700" cy="2991291"/>
          </a:xfrm>
        </p:spPr>
        <p:txBody>
          <a:bodyPr>
            <a:normAutofit/>
          </a:bodyPr>
          <a:lstStyle/>
          <a:p>
            <a:pPr marL="0" indent="0" algn="ctr">
              <a:buNone/>
            </a:pPr>
            <a:r>
              <a:rPr lang="en-US" sz="3600" dirty="0"/>
              <a:t>How does God feel about us making excuses to avoid obeying Him?</a:t>
            </a:r>
          </a:p>
        </p:txBody>
      </p:sp>
      <p:sp>
        <p:nvSpPr>
          <p:cNvPr id="4" name="Rounded Rectangle 3">
            <a:extLst>
              <a:ext uri="{FF2B5EF4-FFF2-40B4-BE49-F238E27FC236}">
                <a16:creationId xmlns:a16="http://schemas.microsoft.com/office/drawing/2014/main" id="{77EA17BF-EA3A-847A-043B-1C8EEBF0BA41}"/>
              </a:ext>
            </a:extLst>
          </p:cNvPr>
          <p:cNvSpPr/>
          <p:nvPr/>
        </p:nvSpPr>
        <p:spPr>
          <a:xfrm>
            <a:off x="1195754" y="3533424"/>
            <a:ext cx="6836898" cy="1060890"/>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800" b="1" i="1" dirty="0">
                <a:solidFill>
                  <a:schemeClr val="bg1"/>
                </a:solidFill>
                <a:latin typeface="Calibri" panose="020F0502020204030204"/>
              </a:rPr>
              <a:t>A Reason Is A Reason, </a:t>
            </a:r>
            <a:br>
              <a:rPr lang="en-US" sz="2800" b="1" i="1" dirty="0">
                <a:solidFill>
                  <a:schemeClr val="bg1"/>
                </a:solidFill>
                <a:latin typeface="Calibri" panose="020F0502020204030204"/>
              </a:rPr>
            </a:br>
            <a:r>
              <a:rPr lang="en-US" sz="2800" b="1" i="1" dirty="0">
                <a:solidFill>
                  <a:schemeClr val="bg1"/>
                </a:solidFill>
                <a:latin typeface="Calibri" panose="020F0502020204030204"/>
              </a:rPr>
              <a:t>But An Excuse Is Just A Dressed-Up Lie.</a:t>
            </a:r>
            <a:endParaRPr kumimoji="0" lang="en-US" sz="2800" b="1" i="1" u="none" strike="noStrike" kern="1200" cap="none" spc="0" normalizeH="0" baseline="0" noProof="0" dirty="0">
              <a:ln>
                <a:noFill/>
              </a:ln>
              <a:solidFill>
                <a:schemeClr val="bg1"/>
              </a:solidFill>
              <a:effectLst/>
              <a:uLnTx/>
              <a:uFillTx/>
              <a:latin typeface="Calibri" panose="020F0502020204030204"/>
            </a:endParaRPr>
          </a:p>
        </p:txBody>
      </p:sp>
    </p:spTree>
    <p:extLst>
      <p:ext uri="{BB962C8B-B14F-4D97-AF65-F5344CB8AC3E}">
        <p14:creationId xmlns:p14="http://schemas.microsoft.com/office/powerpoint/2010/main" val="21214981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86847-9838-5647-9F73-BF5E0BC2F710}"/>
              </a:ext>
            </a:extLst>
          </p:cNvPr>
          <p:cNvSpPr>
            <a:spLocks noGrp="1"/>
          </p:cNvSpPr>
          <p:nvPr>
            <p:ph type="title"/>
          </p:nvPr>
        </p:nvSpPr>
        <p:spPr>
          <a:xfrm>
            <a:off x="628650" y="304271"/>
            <a:ext cx="7886700" cy="1948275"/>
          </a:xfrm>
        </p:spPr>
        <p:txBody>
          <a:bodyPr/>
          <a:lstStyle/>
          <a:p>
            <a:r>
              <a:rPr lang="en-US" dirty="0"/>
              <a:t>Coming Face To Face </a:t>
            </a:r>
            <a:br>
              <a:rPr lang="en-US" dirty="0"/>
            </a:br>
            <a:r>
              <a:rPr lang="en-US" dirty="0"/>
              <a:t>With The Condition of My Heart</a:t>
            </a:r>
          </a:p>
        </p:txBody>
      </p:sp>
      <p:sp>
        <p:nvSpPr>
          <p:cNvPr id="3" name="Content Placeholder 2">
            <a:extLst>
              <a:ext uri="{FF2B5EF4-FFF2-40B4-BE49-F238E27FC236}">
                <a16:creationId xmlns:a16="http://schemas.microsoft.com/office/drawing/2014/main" id="{BAB383BB-13FC-D14A-9337-101B0A56D2AD}"/>
              </a:ext>
            </a:extLst>
          </p:cNvPr>
          <p:cNvSpPr>
            <a:spLocks noGrp="1"/>
          </p:cNvSpPr>
          <p:nvPr>
            <p:ph idx="1"/>
          </p:nvPr>
        </p:nvSpPr>
        <p:spPr>
          <a:xfrm>
            <a:off x="628650" y="2162433"/>
            <a:ext cx="7886700" cy="2527837"/>
          </a:xfrm>
        </p:spPr>
        <p:txBody>
          <a:bodyPr>
            <a:normAutofit/>
          </a:bodyPr>
          <a:lstStyle/>
          <a:p>
            <a:pPr marL="0" indent="0" algn="ctr">
              <a:buNone/>
            </a:pPr>
            <a:r>
              <a:rPr lang="en-US" sz="2400" dirty="0"/>
              <a:t>“The good man out of the good treasure of his heart brings forth what is good; and the evil </a:t>
            </a:r>
            <a:r>
              <a:rPr lang="en-US" sz="2400" i="1" dirty="0"/>
              <a:t>man</a:t>
            </a:r>
            <a:r>
              <a:rPr lang="en-US" sz="2400" dirty="0"/>
              <a:t> out of the evil </a:t>
            </a:r>
            <a:r>
              <a:rPr lang="en-US" sz="2400" i="1" dirty="0"/>
              <a:t>treasure</a:t>
            </a:r>
            <a:r>
              <a:rPr lang="en-US" sz="2400" dirty="0"/>
              <a:t> </a:t>
            </a:r>
            <a:br>
              <a:rPr lang="en-US" sz="2400" dirty="0"/>
            </a:br>
            <a:r>
              <a:rPr lang="en-US" sz="2400" dirty="0"/>
              <a:t>brings forth what is evil; for his mouth speaks from </a:t>
            </a:r>
            <a:br>
              <a:rPr lang="en-US" sz="2400" dirty="0"/>
            </a:br>
            <a:r>
              <a:rPr lang="en-US" sz="2400" dirty="0"/>
              <a:t>that which fills his heart.” - Luke 6:45</a:t>
            </a:r>
          </a:p>
        </p:txBody>
      </p:sp>
      <p:sp>
        <p:nvSpPr>
          <p:cNvPr id="5" name="Rounded Rectangle 4">
            <a:extLst>
              <a:ext uri="{FF2B5EF4-FFF2-40B4-BE49-F238E27FC236}">
                <a16:creationId xmlns:a16="http://schemas.microsoft.com/office/drawing/2014/main" id="{CA2DC5D9-C32E-D44F-ABB1-B62B2A22CDC9}"/>
              </a:ext>
            </a:extLst>
          </p:cNvPr>
          <p:cNvSpPr/>
          <p:nvPr/>
        </p:nvSpPr>
        <p:spPr>
          <a:xfrm>
            <a:off x="724829" y="3712539"/>
            <a:ext cx="7672039" cy="717655"/>
          </a:xfrm>
          <a:prstGeom prst="roundRect">
            <a:avLst>
              <a:gd name="adj" fmla="val 50000"/>
            </a:avLst>
          </a:prstGeom>
          <a:solidFill>
            <a:schemeClr val="accent1">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en-US" sz="2400" b="1" i="1" dirty="0"/>
              <a:t>I want to live with the highest standards of integrity.</a:t>
            </a:r>
          </a:p>
        </p:txBody>
      </p:sp>
      <p:sp>
        <p:nvSpPr>
          <p:cNvPr id="4" name="Rounded Rectangle 3">
            <a:extLst>
              <a:ext uri="{FF2B5EF4-FFF2-40B4-BE49-F238E27FC236}">
                <a16:creationId xmlns:a16="http://schemas.microsoft.com/office/drawing/2014/main" id="{E1687271-F123-B3F7-2934-75F34DD9210D}"/>
              </a:ext>
            </a:extLst>
          </p:cNvPr>
          <p:cNvSpPr/>
          <p:nvPr/>
        </p:nvSpPr>
        <p:spPr>
          <a:xfrm>
            <a:off x="724828" y="4542272"/>
            <a:ext cx="7672039" cy="717655"/>
          </a:xfrm>
          <a:prstGeom prst="roundRect">
            <a:avLst>
              <a:gd name="adj" fmla="val 50000"/>
            </a:avLst>
          </a:prstGeom>
          <a:solidFill>
            <a:schemeClr val="accent1">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en-US" sz="2400" b="1" i="1" dirty="0"/>
              <a:t>In our marriage, we practice the policy of total openness.</a:t>
            </a:r>
          </a:p>
        </p:txBody>
      </p:sp>
    </p:spTree>
    <p:extLst>
      <p:ext uri="{BB962C8B-B14F-4D97-AF65-F5344CB8AC3E}">
        <p14:creationId xmlns:p14="http://schemas.microsoft.com/office/powerpoint/2010/main" val="28657793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708B3-42F3-B643-874B-15AC49ADB48E}"/>
              </a:ext>
            </a:extLst>
          </p:cNvPr>
          <p:cNvSpPr>
            <a:spLocks noGrp="1"/>
          </p:cNvSpPr>
          <p:nvPr>
            <p:ph type="title"/>
          </p:nvPr>
        </p:nvSpPr>
        <p:spPr/>
        <p:txBody>
          <a:bodyPr/>
          <a:lstStyle/>
          <a:p>
            <a:r>
              <a:rPr lang="en-US" b="1" dirty="0">
                <a:latin typeface="+mn-lt"/>
              </a:rPr>
              <a:t>High Standards of Integrity: </a:t>
            </a:r>
            <a:br>
              <a:rPr lang="en-US" b="1" dirty="0">
                <a:latin typeface="+mn-lt"/>
              </a:rPr>
            </a:br>
            <a:r>
              <a:rPr lang="en-US" b="1" dirty="0">
                <a:latin typeface="+mn-lt"/>
              </a:rPr>
              <a:t>Job 31:5-6, 29-30, 33-34</a:t>
            </a:r>
          </a:p>
        </p:txBody>
      </p:sp>
      <p:sp>
        <p:nvSpPr>
          <p:cNvPr id="3" name="Content Placeholder 2">
            <a:extLst>
              <a:ext uri="{FF2B5EF4-FFF2-40B4-BE49-F238E27FC236}">
                <a16:creationId xmlns:a16="http://schemas.microsoft.com/office/drawing/2014/main" id="{64440464-07FE-4945-A7AC-42DD03376F25}"/>
              </a:ext>
            </a:extLst>
          </p:cNvPr>
          <p:cNvSpPr>
            <a:spLocks noGrp="1"/>
          </p:cNvSpPr>
          <p:nvPr>
            <p:ph idx="1"/>
          </p:nvPr>
        </p:nvSpPr>
        <p:spPr>
          <a:xfrm>
            <a:off x="628649" y="1298222"/>
            <a:ext cx="8097661" cy="4289778"/>
          </a:xfrm>
        </p:spPr>
        <p:txBody>
          <a:bodyPr>
            <a:normAutofit lnSpcReduction="10000"/>
          </a:bodyPr>
          <a:lstStyle/>
          <a:p>
            <a:r>
              <a:rPr lang="en-US" dirty="0"/>
              <a:t>Personal Determination: </a:t>
            </a:r>
          </a:p>
          <a:p>
            <a:pPr lvl="1"/>
            <a:r>
              <a:rPr lang="en-US" dirty="0"/>
              <a:t>I will be open and honest so that I am worthy of your trust.</a:t>
            </a:r>
          </a:p>
          <a:p>
            <a:r>
              <a:rPr lang="en-US" dirty="0"/>
              <a:t>I will speak the truth in love:</a:t>
            </a:r>
          </a:p>
          <a:p>
            <a:pPr lvl="1"/>
            <a:r>
              <a:rPr lang="en-US" dirty="0"/>
              <a:t>Love in my motivations. Love in my word choices. </a:t>
            </a:r>
            <a:br>
              <a:rPr lang="en-US" dirty="0"/>
            </a:br>
            <a:r>
              <a:rPr lang="en-US" dirty="0"/>
              <a:t>Love in my tone of voice.</a:t>
            </a:r>
          </a:p>
          <a:p>
            <a:r>
              <a:rPr lang="en-US" dirty="0"/>
              <a:t>I will tell you the truth, even when it is hard to hear.</a:t>
            </a:r>
          </a:p>
          <a:p>
            <a:r>
              <a:rPr lang="en-US" dirty="0"/>
              <a:t>I will guard my speech to filter fleeting thoughts that are selfish or ungrateful, (James 1:26, 3:9-10) but, I will not withhold information to mislead you.</a:t>
            </a:r>
          </a:p>
          <a:p>
            <a:r>
              <a:rPr lang="en-US" dirty="0"/>
              <a:t>When I realize I have failed, you will hear it from</a:t>
            </a:r>
            <a:br>
              <a:rPr lang="en-US" dirty="0"/>
            </a:br>
            <a:r>
              <a:rPr lang="en-US" dirty="0"/>
              <a:t> me first.</a:t>
            </a:r>
          </a:p>
        </p:txBody>
      </p:sp>
    </p:spTree>
    <p:extLst>
      <p:ext uri="{BB962C8B-B14F-4D97-AF65-F5344CB8AC3E}">
        <p14:creationId xmlns:p14="http://schemas.microsoft.com/office/powerpoint/2010/main" val="28629171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708B3-42F3-B643-874B-15AC49ADB48E}"/>
              </a:ext>
            </a:extLst>
          </p:cNvPr>
          <p:cNvSpPr>
            <a:spLocks noGrp="1"/>
          </p:cNvSpPr>
          <p:nvPr>
            <p:ph type="title"/>
          </p:nvPr>
        </p:nvSpPr>
        <p:spPr/>
        <p:txBody>
          <a:bodyPr/>
          <a:lstStyle/>
          <a:p>
            <a:r>
              <a:rPr lang="en-US" b="1" dirty="0">
                <a:latin typeface="+mn-lt"/>
              </a:rPr>
              <a:t>Marriage: Policy of Total Openness</a:t>
            </a:r>
          </a:p>
        </p:txBody>
      </p:sp>
      <p:sp>
        <p:nvSpPr>
          <p:cNvPr id="3" name="Content Placeholder 2">
            <a:extLst>
              <a:ext uri="{FF2B5EF4-FFF2-40B4-BE49-F238E27FC236}">
                <a16:creationId xmlns:a16="http://schemas.microsoft.com/office/drawing/2014/main" id="{64440464-07FE-4945-A7AC-42DD03376F25}"/>
              </a:ext>
            </a:extLst>
          </p:cNvPr>
          <p:cNvSpPr>
            <a:spLocks noGrp="1"/>
          </p:cNvSpPr>
          <p:nvPr>
            <p:ph idx="1"/>
          </p:nvPr>
        </p:nvSpPr>
        <p:spPr>
          <a:xfrm>
            <a:off x="628650" y="1298222"/>
            <a:ext cx="7886700" cy="4289778"/>
          </a:xfrm>
        </p:spPr>
        <p:txBody>
          <a:bodyPr>
            <a:normAutofit fontScale="92500" lnSpcReduction="10000"/>
          </a:bodyPr>
          <a:lstStyle/>
          <a:p>
            <a:r>
              <a:rPr lang="en-US" dirty="0"/>
              <a:t>Radical Honesty: “Complete honesty about one’s feelings, past experiences, present activities, and </a:t>
            </a:r>
            <a:br>
              <a:rPr lang="en-US" dirty="0"/>
            </a:br>
            <a:r>
              <a:rPr lang="en-US" dirty="0"/>
              <a:t>future plans.”</a:t>
            </a:r>
          </a:p>
          <a:p>
            <a:pPr lvl="1"/>
            <a:r>
              <a:rPr lang="en-US" dirty="0"/>
              <a:t>“Love Busters” by Willard F. Harley, Jr. </a:t>
            </a:r>
            <a:br>
              <a:rPr lang="en-US" dirty="0"/>
            </a:br>
            <a:endParaRPr lang="en-US" dirty="0"/>
          </a:p>
          <a:p>
            <a:pPr marL="514350" indent="-514350">
              <a:buFont typeface="+mj-lt"/>
              <a:buAutoNum type="arabicPeriod"/>
            </a:pPr>
            <a:r>
              <a:rPr lang="en-US" dirty="0"/>
              <a:t>I will proactively tell you about anything you have a reasonable expectation or desire to know. I will fully and truthfully answer any question you wish to ask. </a:t>
            </a:r>
          </a:p>
          <a:p>
            <a:pPr marL="514350" indent="-514350">
              <a:buFont typeface="+mj-lt"/>
              <a:buAutoNum type="arabicPeriod"/>
            </a:pPr>
            <a:r>
              <a:rPr lang="en-US" dirty="0"/>
              <a:t>I will not burden you with unwelcome details or share confidential information God would expect me to keep private.</a:t>
            </a:r>
            <a:br>
              <a:rPr lang="en-US" dirty="0"/>
            </a:br>
            <a:endParaRPr lang="en-US" dirty="0"/>
          </a:p>
          <a:p>
            <a:endParaRPr lang="en-US" dirty="0"/>
          </a:p>
        </p:txBody>
      </p:sp>
    </p:spTree>
    <p:extLst>
      <p:ext uri="{BB962C8B-B14F-4D97-AF65-F5344CB8AC3E}">
        <p14:creationId xmlns:p14="http://schemas.microsoft.com/office/powerpoint/2010/main" val="2800801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86847-9838-5647-9F73-BF5E0BC2F710}"/>
              </a:ext>
            </a:extLst>
          </p:cNvPr>
          <p:cNvSpPr>
            <a:spLocks noGrp="1"/>
          </p:cNvSpPr>
          <p:nvPr>
            <p:ph type="title"/>
          </p:nvPr>
        </p:nvSpPr>
        <p:spPr>
          <a:xfrm>
            <a:off x="628650" y="304271"/>
            <a:ext cx="7886700" cy="2154724"/>
          </a:xfrm>
        </p:spPr>
        <p:txBody>
          <a:bodyPr/>
          <a:lstStyle/>
          <a:p>
            <a:r>
              <a:rPr lang="en-US" dirty="0"/>
              <a:t>No One Is Surprised By Jezebel’s Lies.</a:t>
            </a:r>
            <a:br>
              <a:rPr lang="en-US" dirty="0"/>
            </a:br>
            <a:r>
              <a:rPr lang="en-US" dirty="0"/>
              <a:t>1 Kings 16:31, 21:5-14</a:t>
            </a:r>
          </a:p>
        </p:txBody>
      </p:sp>
      <p:sp>
        <p:nvSpPr>
          <p:cNvPr id="3" name="Content Placeholder 2">
            <a:extLst>
              <a:ext uri="{FF2B5EF4-FFF2-40B4-BE49-F238E27FC236}">
                <a16:creationId xmlns:a16="http://schemas.microsoft.com/office/drawing/2014/main" id="{BAB383BB-13FC-D14A-9337-101B0A56D2AD}"/>
              </a:ext>
            </a:extLst>
          </p:cNvPr>
          <p:cNvSpPr>
            <a:spLocks noGrp="1"/>
          </p:cNvSpPr>
          <p:nvPr>
            <p:ph idx="1"/>
          </p:nvPr>
        </p:nvSpPr>
        <p:spPr>
          <a:xfrm>
            <a:off x="628650" y="2156178"/>
            <a:ext cx="7886700" cy="2991291"/>
          </a:xfrm>
        </p:spPr>
        <p:txBody>
          <a:bodyPr>
            <a:normAutofit/>
          </a:bodyPr>
          <a:lstStyle/>
          <a:p>
            <a:pPr marL="0" indent="0" algn="ctr">
              <a:buNone/>
            </a:pPr>
            <a:r>
              <a:rPr lang="en-US" sz="3600" dirty="0"/>
              <a:t>How can we overcome past experiences or habits that contribute to dishonesty?</a:t>
            </a:r>
          </a:p>
        </p:txBody>
      </p:sp>
      <p:sp>
        <p:nvSpPr>
          <p:cNvPr id="4" name="Rounded Rectangle 3">
            <a:extLst>
              <a:ext uri="{FF2B5EF4-FFF2-40B4-BE49-F238E27FC236}">
                <a16:creationId xmlns:a16="http://schemas.microsoft.com/office/drawing/2014/main" id="{77EA17BF-EA3A-847A-043B-1C8EEBF0BA41}"/>
              </a:ext>
            </a:extLst>
          </p:cNvPr>
          <p:cNvSpPr/>
          <p:nvPr/>
        </p:nvSpPr>
        <p:spPr>
          <a:xfrm>
            <a:off x="1195754" y="3589869"/>
            <a:ext cx="6836898" cy="1060890"/>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800" b="1" i="1" dirty="0">
                <a:solidFill>
                  <a:schemeClr val="bg1"/>
                </a:solidFill>
                <a:latin typeface="Calibri" panose="020F0502020204030204"/>
              </a:rPr>
              <a:t>Matthew 5:37, John 15:15, Romans 1:18,</a:t>
            </a:r>
            <a:br>
              <a:rPr lang="en-US" sz="2800" b="1" i="1" dirty="0">
                <a:solidFill>
                  <a:schemeClr val="bg1"/>
                </a:solidFill>
                <a:latin typeface="Calibri" panose="020F0502020204030204"/>
              </a:rPr>
            </a:br>
            <a:r>
              <a:rPr lang="en-US" sz="2800" b="1" i="1" dirty="0">
                <a:solidFill>
                  <a:schemeClr val="bg1"/>
                </a:solidFill>
                <a:latin typeface="Calibri" panose="020F0502020204030204"/>
              </a:rPr>
              <a:t> 1 Peter 3:8-17</a:t>
            </a:r>
            <a:endParaRPr kumimoji="0" lang="en-US" sz="2800" b="1" i="1" u="none" strike="noStrike" kern="1200" cap="none" spc="0" normalizeH="0" baseline="0" noProof="0" dirty="0">
              <a:ln>
                <a:noFill/>
              </a:ln>
              <a:solidFill>
                <a:schemeClr val="bg1"/>
              </a:solidFill>
              <a:effectLst/>
              <a:uLnTx/>
              <a:uFillTx/>
              <a:latin typeface="Calibri" panose="020F0502020204030204"/>
            </a:endParaRPr>
          </a:p>
        </p:txBody>
      </p:sp>
    </p:spTree>
    <p:extLst>
      <p:ext uri="{BB962C8B-B14F-4D97-AF65-F5344CB8AC3E}">
        <p14:creationId xmlns:p14="http://schemas.microsoft.com/office/powerpoint/2010/main" val="14451302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C262E-0DC7-B74A-9C84-2B2718B03E0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806EE09-C6F5-D342-833A-7CB399667FB9}"/>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2C255B6A-F6A2-4A45-87C7-ECE0D2A25F1D}"/>
              </a:ext>
            </a:extLst>
          </p:cNvPr>
          <p:cNvPicPr>
            <a:picLocks noChangeAspect="1"/>
          </p:cNvPicPr>
          <p:nvPr/>
        </p:nvPicPr>
        <p:blipFill>
          <a:blip r:embed="rId2"/>
          <a:stretch>
            <a:fillRect/>
          </a:stretch>
        </p:blipFill>
        <p:spPr>
          <a:xfrm>
            <a:off x="0" y="0"/>
            <a:ext cx="9144000" cy="5715000"/>
          </a:xfrm>
          <a:prstGeom prst="rect">
            <a:avLst/>
          </a:prstGeom>
        </p:spPr>
      </p:pic>
    </p:spTree>
    <p:extLst>
      <p:ext uri="{BB962C8B-B14F-4D97-AF65-F5344CB8AC3E}">
        <p14:creationId xmlns:p14="http://schemas.microsoft.com/office/powerpoint/2010/main" val="328003611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C262E-0DC7-B74A-9C84-2B2718B03E0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806EE09-C6F5-D342-833A-7CB399667FB9}"/>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2C255B6A-F6A2-4A45-87C7-ECE0D2A25F1D}"/>
              </a:ext>
            </a:extLst>
          </p:cNvPr>
          <p:cNvPicPr>
            <a:picLocks noChangeAspect="1"/>
          </p:cNvPicPr>
          <p:nvPr/>
        </p:nvPicPr>
        <p:blipFill>
          <a:blip r:embed="rId2"/>
          <a:stretch>
            <a:fillRect/>
          </a:stretch>
        </p:blipFill>
        <p:spPr>
          <a:xfrm>
            <a:off x="0" y="0"/>
            <a:ext cx="9144000" cy="5715000"/>
          </a:xfrm>
          <a:prstGeom prst="rect">
            <a:avLst/>
          </a:prstGeom>
        </p:spPr>
      </p:pic>
    </p:spTree>
    <p:extLst>
      <p:ext uri="{BB962C8B-B14F-4D97-AF65-F5344CB8AC3E}">
        <p14:creationId xmlns:p14="http://schemas.microsoft.com/office/powerpoint/2010/main" val="54137545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2B46F5-94D2-774A-B836-F95902A8D26D}"/>
              </a:ext>
            </a:extLst>
          </p:cNvPr>
          <p:cNvSpPr>
            <a:spLocks noGrp="1"/>
          </p:cNvSpPr>
          <p:nvPr>
            <p:ph idx="1"/>
          </p:nvPr>
        </p:nvSpPr>
        <p:spPr>
          <a:xfrm>
            <a:off x="628650" y="614149"/>
            <a:ext cx="8064776" cy="4681181"/>
          </a:xfrm>
          <a:noFill/>
        </p:spPr>
        <p:txBody>
          <a:bodyPr>
            <a:normAutofit fontScale="85000" lnSpcReduction="20000"/>
          </a:bodyPr>
          <a:lstStyle/>
          <a:p>
            <a:r>
              <a:rPr lang="en-US" dirty="0"/>
              <a:t>Lesson 1:       The Call To Live Holy Lives</a:t>
            </a:r>
          </a:p>
          <a:p>
            <a:r>
              <a:rPr lang="en-US" dirty="0"/>
              <a:t>Lesson 2:       Overcoming </a:t>
            </a:r>
            <a:r>
              <a:rPr lang="en-US" u="sng" dirty="0"/>
              <a:t>Greed</a:t>
            </a:r>
            <a:r>
              <a:rPr lang="en-US" dirty="0"/>
              <a:t> with Contentment</a:t>
            </a:r>
          </a:p>
          <a:p>
            <a:r>
              <a:rPr lang="en-US" dirty="0"/>
              <a:t>Lesson 3:       Overcoming </a:t>
            </a:r>
            <a:r>
              <a:rPr lang="en-US" u="sng" dirty="0"/>
              <a:t>Pride</a:t>
            </a:r>
            <a:r>
              <a:rPr lang="en-US" dirty="0"/>
              <a:t> with Humility</a:t>
            </a:r>
          </a:p>
          <a:p>
            <a:r>
              <a:rPr lang="en-US" dirty="0"/>
              <a:t>Lesson 4:       Overcoming </a:t>
            </a:r>
            <a:r>
              <a:rPr lang="en-US" u="sng" dirty="0"/>
              <a:t>Lust</a:t>
            </a:r>
            <a:r>
              <a:rPr lang="en-US" dirty="0"/>
              <a:t> with Purity</a:t>
            </a:r>
          </a:p>
          <a:p>
            <a:r>
              <a:rPr lang="en-US" dirty="0"/>
              <a:t>Lesson 5:       Overcoming </a:t>
            </a:r>
            <a:r>
              <a:rPr lang="en-US" u="sng" dirty="0"/>
              <a:t>Anger</a:t>
            </a:r>
            <a:r>
              <a:rPr lang="en-US" dirty="0"/>
              <a:t> with Gentleness</a:t>
            </a:r>
          </a:p>
          <a:p>
            <a:r>
              <a:rPr lang="en-US" dirty="0"/>
              <a:t>Lesson 6:       Overcoming </a:t>
            </a:r>
            <a:r>
              <a:rPr lang="en-US" u="sng" dirty="0"/>
              <a:t>Dishonesty</a:t>
            </a:r>
            <a:r>
              <a:rPr lang="en-US" dirty="0"/>
              <a:t> with Truthfulness</a:t>
            </a:r>
          </a:p>
          <a:p>
            <a:r>
              <a:rPr lang="en-US" dirty="0"/>
              <a:t>Lesson 7:       Overcoming </a:t>
            </a:r>
            <a:r>
              <a:rPr lang="en-US" u="sng" dirty="0"/>
              <a:t>Strife</a:t>
            </a:r>
            <a:r>
              <a:rPr lang="en-US" dirty="0"/>
              <a:t> with Kindness</a:t>
            </a:r>
          </a:p>
          <a:p>
            <a:r>
              <a:rPr lang="en-US" dirty="0"/>
              <a:t>Lesson 8:       Overcoming Loneliness with Community</a:t>
            </a:r>
          </a:p>
          <a:p>
            <a:r>
              <a:rPr lang="en-US" dirty="0"/>
              <a:t>Lesson 9:       Overcoming Anxiety with Peace</a:t>
            </a:r>
          </a:p>
          <a:p>
            <a:r>
              <a:rPr lang="en-US" dirty="0"/>
              <a:t>Lesson 10:     </a:t>
            </a:r>
            <a:r>
              <a:rPr lang="en-US" b="1" dirty="0"/>
              <a:t>Overcoming Lukewarm Devotion with Zeal</a:t>
            </a:r>
          </a:p>
          <a:p>
            <a:r>
              <a:rPr lang="en-US" dirty="0"/>
              <a:t>Lesson 11:     Overcoming Short-Term Thinking with Patience</a:t>
            </a:r>
          </a:p>
          <a:p>
            <a:r>
              <a:rPr lang="en-US" dirty="0"/>
              <a:t>Lesson 12:     </a:t>
            </a:r>
            <a:r>
              <a:rPr lang="en-US" b="1" dirty="0"/>
              <a:t>Overcoming Lack of Discipline with Self-Control</a:t>
            </a:r>
          </a:p>
          <a:p>
            <a:r>
              <a:rPr lang="en-US" dirty="0"/>
              <a:t>Lesson 13:     The Greatest of These Is Love</a:t>
            </a:r>
          </a:p>
        </p:txBody>
      </p:sp>
    </p:spTree>
    <p:extLst>
      <p:ext uri="{BB962C8B-B14F-4D97-AF65-F5344CB8AC3E}">
        <p14:creationId xmlns:p14="http://schemas.microsoft.com/office/powerpoint/2010/main" val="403358146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E1181036-A633-D424-73E9-46B4933C4AB2}"/>
              </a:ext>
            </a:extLst>
          </p:cNvPr>
          <p:cNvSpPr/>
          <p:nvPr/>
        </p:nvSpPr>
        <p:spPr>
          <a:xfrm>
            <a:off x="628650" y="1478844"/>
            <a:ext cx="8097661" cy="3815644"/>
          </a:xfrm>
          <a:prstGeom prst="roundRect">
            <a:avLst>
              <a:gd name="adj" fmla="val 4833"/>
            </a:avLst>
          </a:prstGeom>
          <a:solidFill>
            <a:srgbClr val="0370A8">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686847-9838-5647-9F73-BF5E0BC2F710}"/>
              </a:ext>
            </a:extLst>
          </p:cNvPr>
          <p:cNvSpPr>
            <a:spLocks noGrp="1"/>
          </p:cNvSpPr>
          <p:nvPr>
            <p:ph type="title"/>
          </p:nvPr>
        </p:nvSpPr>
        <p:spPr>
          <a:xfrm>
            <a:off x="628650" y="304272"/>
            <a:ext cx="7886700" cy="1332618"/>
          </a:xfrm>
        </p:spPr>
        <p:txBody>
          <a:bodyPr>
            <a:normAutofit/>
          </a:bodyPr>
          <a:lstStyle/>
          <a:p>
            <a:r>
              <a:rPr lang="en-US" sz="4000" dirty="0"/>
              <a:t>Dishonesty In The Early Church</a:t>
            </a:r>
            <a:br>
              <a:rPr lang="en-US" sz="4000" dirty="0"/>
            </a:br>
            <a:r>
              <a:rPr lang="en-US" sz="4000" dirty="0"/>
              <a:t> Acts 5:1-5</a:t>
            </a:r>
          </a:p>
        </p:txBody>
      </p:sp>
      <p:sp>
        <p:nvSpPr>
          <p:cNvPr id="3" name="Content Placeholder 2">
            <a:extLst>
              <a:ext uri="{FF2B5EF4-FFF2-40B4-BE49-F238E27FC236}">
                <a16:creationId xmlns:a16="http://schemas.microsoft.com/office/drawing/2014/main" id="{BAB383BB-13FC-D14A-9337-101B0A56D2AD}"/>
              </a:ext>
            </a:extLst>
          </p:cNvPr>
          <p:cNvSpPr>
            <a:spLocks noGrp="1"/>
          </p:cNvSpPr>
          <p:nvPr>
            <p:ph idx="1"/>
          </p:nvPr>
        </p:nvSpPr>
        <p:spPr>
          <a:xfrm>
            <a:off x="628650" y="1636889"/>
            <a:ext cx="7886700" cy="3928533"/>
          </a:xfrm>
        </p:spPr>
        <p:txBody>
          <a:bodyPr>
            <a:normAutofit fontScale="70000" lnSpcReduction="20000"/>
          </a:bodyPr>
          <a:lstStyle/>
          <a:p>
            <a:pPr marL="0" indent="0">
              <a:buNone/>
            </a:pPr>
            <a:r>
              <a:rPr lang="en-US" sz="3200" baseline="30000" dirty="0"/>
              <a:t>5:1</a:t>
            </a:r>
            <a:r>
              <a:rPr lang="en-US" sz="3200" dirty="0"/>
              <a:t> But a man named Ananias, with his wife Sapphira, sold a piece of property, </a:t>
            </a:r>
            <a:r>
              <a:rPr lang="en-US" sz="3200" baseline="30000" dirty="0"/>
              <a:t>2</a:t>
            </a:r>
            <a:r>
              <a:rPr lang="en-US" sz="3200" dirty="0"/>
              <a:t> and kept back some of the price for himself, with his wife’s full knowledge, and bringing a portion of it, he laid it at the apostles’ feet. </a:t>
            </a:r>
            <a:r>
              <a:rPr lang="en-US" sz="3200" baseline="30000" dirty="0"/>
              <a:t>3</a:t>
            </a:r>
            <a:r>
              <a:rPr lang="en-US" sz="3200" dirty="0"/>
              <a:t> But Peter said, “Ananias, why has Satan filled your heart to lie to the Holy Spirit and to keep back some of the price of the land? </a:t>
            </a:r>
            <a:br>
              <a:rPr lang="en-US" sz="3200" dirty="0"/>
            </a:br>
            <a:r>
              <a:rPr lang="en-US" sz="3200" baseline="30000" dirty="0"/>
              <a:t>4</a:t>
            </a:r>
            <a:r>
              <a:rPr lang="en-US" sz="3200" dirty="0"/>
              <a:t> While it remained unsold, did it not remain your own? And after it was sold, was it not under your control? Why is it that you have conceived this deed in your heart? You have not lied to men but to God.” </a:t>
            </a:r>
            <a:r>
              <a:rPr lang="en-US" sz="3200" baseline="30000" dirty="0"/>
              <a:t>5</a:t>
            </a:r>
            <a:r>
              <a:rPr lang="en-US" sz="3200" dirty="0"/>
              <a:t> And as he heard these words, Ananias fell down and breathed his last; and great fear came over all who heard of it.</a:t>
            </a:r>
          </a:p>
          <a:p>
            <a:pPr marL="0" indent="0">
              <a:buNone/>
            </a:pPr>
            <a:endParaRPr lang="en-US" sz="3200" dirty="0"/>
          </a:p>
          <a:p>
            <a:pPr marL="0" indent="0" algn="ctr">
              <a:buNone/>
            </a:pPr>
            <a:r>
              <a:rPr lang="en-US" sz="4600" u="sng" dirty="0"/>
              <a:t>What are the factors that led to Ananias lying? </a:t>
            </a:r>
            <a:endParaRPr lang="en-US" sz="2600" u="sng" dirty="0"/>
          </a:p>
        </p:txBody>
      </p:sp>
    </p:spTree>
    <p:extLst>
      <p:ext uri="{BB962C8B-B14F-4D97-AF65-F5344CB8AC3E}">
        <p14:creationId xmlns:p14="http://schemas.microsoft.com/office/powerpoint/2010/main" val="77741298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85291-88E5-084B-A491-19FFC9BBBE4F}"/>
              </a:ext>
            </a:extLst>
          </p:cNvPr>
          <p:cNvSpPr>
            <a:spLocks noGrp="1"/>
          </p:cNvSpPr>
          <p:nvPr>
            <p:ph type="title"/>
          </p:nvPr>
        </p:nvSpPr>
        <p:spPr>
          <a:xfrm>
            <a:off x="628650" y="193058"/>
            <a:ext cx="7886700" cy="857264"/>
          </a:xfrm>
        </p:spPr>
        <p:txBody>
          <a:bodyPr/>
          <a:lstStyle/>
          <a:p>
            <a:r>
              <a:rPr lang="en-US" dirty="0"/>
              <a:t>Colossians 3:9-10</a:t>
            </a:r>
          </a:p>
        </p:txBody>
      </p:sp>
      <p:sp>
        <p:nvSpPr>
          <p:cNvPr id="3" name="Content Placeholder 2">
            <a:extLst>
              <a:ext uri="{FF2B5EF4-FFF2-40B4-BE49-F238E27FC236}">
                <a16:creationId xmlns:a16="http://schemas.microsoft.com/office/drawing/2014/main" id="{7021FF0A-BFB7-B746-9BF0-896A369215E1}"/>
              </a:ext>
            </a:extLst>
          </p:cNvPr>
          <p:cNvSpPr>
            <a:spLocks noGrp="1"/>
          </p:cNvSpPr>
          <p:nvPr>
            <p:ph idx="1"/>
          </p:nvPr>
        </p:nvSpPr>
        <p:spPr>
          <a:xfrm>
            <a:off x="1816442" y="1173892"/>
            <a:ext cx="6919785" cy="4238368"/>
          </a:xfrm>
        </p:spPr>
        <p:txBody>
          <a:bodyPr>
            <a:normAutofit/>
          </a:bodyPr>
          <a:lstStyle/>
          <a:p>
            <a:r>
              <a:rPr lang="en-US" sz="2200" b="1" baseline="30000" dirty="0"/>
              <a:t>9 </a:t>
            </a:r>
            <a:r>
              <a:rPr lang="en-US" sz="2200" dirty="0"/>
              <a:t>Do not lie to one another, since you laid aside the old self with its </a:t>
            </a:r>
            <a:r>
              <a:rPr lang="en-US" sz="2200" i="1" dirty="0"/>
              <a:t>evil</a:t>
            </a:r>
            <a:r>
              <a:rPr lang="en-US" sz="2200" dirty="0"/>
              <a:t> practices, </a:t>
            </a:r>
            <a:r>
              <a:rPr lang="en-US" sz="2200" b="1" baseline="30000" dirty="0"/>
              <a:t>10 </a:t>
            </a:r>
            <a:r>
              <a:rPr lang="en-US" sz="2200" dirty="0"/>
              <a:t>and have put on the new self who is being renewed to a true knowledge according to the image of the One who created him—</a:t>
            </a:r>
          </a:p>
        </p:txBody>
      </p:sp>
      <p:sp>
        <p:nvSpPr>
          <p:cNvPr id="6" name="Rounded Rectangle 5">
            <a:extLst>
              <a:ext uri="{FF2B5EF4-FFF2-40B4-BE49-F238E27FC236}">
                <a16:creationId xmlns:a16="http://schemas.microsoft.com/office/drawing/2014/main" id="{8E143249-E877-5A41-A57D-1A180DA17E4E}"/>
              </a:ext>
            </a:extLst>
          </p:cNvPr>
          <p:cNvSpPr/>
          <p:nvPr/>
        </p:nvSpPr>
        <p:spPr>
          <a:xfrm>
            <a:off x="219205" y="1173892"/>
            <a:ext cx="1597237" cy="322968"/>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000" b="1" i="1" dirty="0">
                <a:solidFill>
                  <a:schemeClr val="bg1"/>
                </a:solidFill>
                <a:latin typeface="Calibri" panose="020F0502020204030204"/>
              </a:rPr>
              <a:t>Dishonesty</a:t>
            </a:r>
            <a:endParaRPr kumimoji="0" lang="en-US" sz="2000" b="1"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57558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85291-88E5-084B-A491-19FFC9BBBE4F}"/>
              </a:ext>
            </a:extLst>
          </p:cNvPr>
          <p:cNvSpPr>
            <a:spLocks noGrp="1"/>
          </p:cNvSpPr>
          <p:nvPr>
            <p:ph type="title"/>
          </p:nvPr>
        </p:nvSpPr>
        <p:spPr>
          <a:xfrm>
            <a:off x="628650" y="193058"/>
            <a:ext cx="7886700" cy="857264"/>
          </a:xfrm>
        </p:spPr>
        <p:txBody>
          <a:bodyPr/>
          <a:lstStyle/>
          <a:p>
            <a:r>
              <a:rPr lang="en-US" dirty="0"/>
              <a:t>Ephesians 4:20-25</a:t>
            </a:r>
          </a:p>
        </p:txBody>
      </p:sp>
      <p:sp>
        <p:nvSpPr>
          <p:cNvPr id="3" name="Content Placeholder 2">
            <a:extLst>
              <a:ext uri="{FF2B5EF4-FFF2-40B4-BE49-F238E27FC236}">
                <a16:creationId xmlns:a16="http://schemas.microsoft.com/office/drawing/2014/main" id="{7021FF0A-BFB7-B746-9BF0-896A369215E1}"/>
              </a:ext>
            </a:extLst>
          </p:cNvPr>
          <p:cNvSpPr>
            <a:spLocks noGrp="1"/>
          </p:cNvSpPr>
          <p:nvPr>
            <p:ph idx="1"/>
          </p:nvPr>
        </p:nvSpPr>
        <p:spPr>
          <a:xfrm>
            <a:off x="1816442" y="1173892"/>
            <a:ext cx="6919785" cy="4238368"/>
          </a:xfrm>
        </p:spPr>
        <p:txBody>
          <a:bodyPr>
            <a:normAutofit fontScale="92500"/>
          </a:bodyPr>
          <a:lstStyle/>
          <a:p>
            <a:pPr algn="l"/>
            <a:r>
              <a:rPr lang="en-US" sz="2600" b="1" i="0" baseline="30000" dirty="0">
                <a:effectLst/>
                <a:latin typeface="system-ui"/>
              </a:rPr>
              <a:t>20 </a:t>
            </a:r>
            <a:r>
              <a:rPr lang="en-US" sz="2600" b="0" i="0" dirty="0">
                <a:effectLst/>
                <a:latin typeface="system-ui"/>
              </a:rPr>
              <a:t>But you did not learn Christ in this way, </a:t>
            </a:r>
            <a:r>
              <a:rPr lang="en-US" sz="2600" b="1" i="0" baseline="30000" dirty="0">
                <a:effectLst/>
                <a:latin typeface="system-ui"/>
              </a:rPr>
              <a:t>21 </a:t>
            </a:r>
            <a:r>
              <a:rPr lang="en-US" sz="2600" b="0" i="0" dirty="0">
                <a:effectLst/>
                <a:latin typeface="system-ui"/>
              </a:rPr>
              <a:t>if indeed you have heard Him and have been taught in Him, </a:t>
            </a:r>
            <a:r>
              <a:rPr lang="en-US" sz="2600" b="0" i="0" u="sng" dirty="0">
                <a:effectLst/>
                <a:latin typeface="system-ui"/>
              </a:rPr>
              <a:t>just as truth is in Jesus</a:t>
            </a:r>
            <a:r>
              <a:rPr lang="en-US" sz="2600" b="0" i="0" dirty="0">
                <a:effectLst/>
                <a:latin typeface="system-ui"/>
              </a:rPr>
              <a:t>, </a:t>
            </a:r>
            <a:r>
              <a:rPr lang="en-US" sz="2600" b="1" i="0" baseline="30000" dirty="0">
                <a:effectLst/>
                <a:latin typeface="system-ui"/>
              </a:rPr>
              <a:t>22 </a:t>
            </a:r>
            <a:r>
              <a:rPr lang="en-US" sz="2600" b="0" i="0" dirty="0">
                <a:effectLst/>
                <a:latin typeface="system-ui"/>
              </a:rPr>
              <a:t>that, in reference to your former manner of life, you lay aside the old self, which is being corrupted in accordance </a:t>
            </a:r>
            <a:r>
              <a:rPr lang="en-US" sz="2600" b="0" i="0" u="sng" dirty="0">
                <a:effectLst/>
                <a:latin typeface="system-ui"/>
              </a:rPr>
              <a:t>with the lusts of deceit,</a:t>
            </a:r>
            <a:r>
              <a:rPr lang="en-US" sz="2600" b="0" i="0" dirty="0">
                <a:effectLst/>
                <a:latin typeface="system-ui"/>
              </a:rPr>
              <a:t> </a:t>
            </a:r>
            <a:r>
              <a:rPr lang="en-US" sz="2600" b="1" i="0" baseline="30000" dirty="0">
                <a:effectLst/>
                <a:latin typeface="system-ui"/>
              </a:rPr>
              <a:t>23 </a:t>
            </a:r>
            <a:r>
              <a:rPr lang="en-US" sz="2600" b="0" i="0" dirty="0">
                <a:effectLst/>
                <a:latin typeface="system-ui"/>
              </a:rPr>
              <a:t>and that you be renewed in the spirit of your mind, </a:t>
            </a:r>
            <a:r>
              <a:rPr lang="en-US" sz="2600" b="1" i="0" baseline="30000" dirty="0">
                <a:effectLst/>
                <a:latin typeface="system-ui"/>
              </a:rPr>
              <a:t>24 </a:t>
            </a:r>
            <a:r>
              <a:rPr lang="en-US" sz="2600" b="0" i="0" dirty="0">
                <a:effectLst/>
                <a:latin typeface="system-ui"/>
              </a:rPr>
              <a:t>and put on the new self, which in </a:t>
            </a:r>
            <a:r>
              <a:rPr lang="en-US" sz="2600" b="0" i="1" dirty="0">
                <a:effectLst/>
                <a:latin typeface="system-ui"/>
              </a:rPr>
              <a:t>the likeness of</a:t>
            </a:r>
            <a:r>
              <a:rPr lang="en-US" sz="2600" b="0" i="0" dirty="0">
                <a:effectLst/>
                <a:latin typeface="system-ui"/>
              </a:rPr>
              <a:t> God has been created in righteousness and </a:t>
            </a:r>
            <a:r>
              <a:rPr lang="en-US" sz="2600" b="0" i="0" u="sng" dirty="0">
                <a:effectLst/>
                <a:latin typeface="system-ui"/>
              </a:rPr>
              <a:t>holiness of the truth</a:t>
            </a:r>
            <a:r>
              <a:rPr lang="en-US" sz="2600" b="0" i="0" dirty="0">
                <a:effectLst/>
                <a:latin typeface="system-ui"/>
              </a:rPr>
              <a:t>.</a:t>
            </a:r>
          </a:p>
          <a:p>
            <a:pPr algn="l"/>
            <a:r>
              <a:rPr lang="en-US" sz="2600" b="1" i="0" baseline="30000" dirty="0">
                <a:effectLst/>
                <a:latin typeface="system-ui"/>
              </a:rPr>
              <a:t>25 </a:t>
            </a:r>
            <a:r>
              <a:rPr lang="en-US" sz="2600" b="0" i="0" dirty="0">
                <a:effectLst/>
                <a:latin typeface="system-ui"/>
              </a:rPr>
              <a:t>Therefore, </a:t>
            </a:r>
            <a:r>
              <a:rPr lang="en-US" sz="2600" b="0" i="0" u="sng" dirty="0">
                <a:effectLst/>
                <a:latin typeface="system-ui"/>
              </a:rPr>
              <a:t>laying aside falsehood</a:t>
            </a:r>
            <a:r>
              <a:rPr lang="en-US" sz="2600" b="0" i="0" dirty="0">
                <a:effectLst/>
                <a:latin typeface="system-ui"/>
              </a:rPr>
              <a:t>, </a:t>
            </a:r>
            <a:r>
              <a:rPr lang="en-US" sz="2600" b="0" i="0" cap="small" dirty="0">
                <a:effectLst/>
                <a:latin typeface="system-ui"/>
              </a:rPr>
              <a:t>speak truth each one</a:t>
            </a:r>
            <a:r>
              <a:rPr lang="en-US" sz="2600" b="0" i="0" dirty="0">
                <a:effectLst/>
                <a:latin typeface="system-ui"/>
              </a:rPr>
              <a:t> </a:t>
            </a:r>
            <a:r>
              <a:rPr lang="en-US" sz="2600" b="0" i="1" dirty="0">
                <a:effectLst/>
                <a:latin typeface="system-ui"/>
              </a:rPr>
              <a:t>of you</a:t>
            </a:r>
            <a:r>
              <a:rPr lang="en-US" sz="2600" b="0" i="0" dirty="0">
                <a:effectLst/>
                <a:latin typeface="system-ui"/>
              </a:rPr>
              <a:t> </a:t>
            </a:r>
            <a:r>
              <a:rPr lang="en-US" sz="2600" b="0" i="0" cap="small" dirty="0">
                <a:effectLst/>
                <a:latin typeface="system-ui"/>
              </a:rPr>
              <a:t>with his neighbor</a:t>
            </a:r>
            <a:r>
              <a:rPr lang="en-US" sz="2600" b="0" i="0" dirty="0">
                <a:effectLst/>
                <a:latin typeface="system-ui"/>
              </a:rPr>
              <a:t>, </a:t>
            </a:r>
            <a:r>
              <a:rPr lang="en-US" sz="2600" b="0" i="0" u="sng" dirty="0">
                <a:effectLst/>
                <a:latin typeface="system-ui"/>
              </a:rPr>
              <a:t>for we are members </a:t>
            </a:r>
            <a:r>
              <a:rPr lang="en-US" sz="2600" b="0" i="0" dirty="0">
                <a:effectLst/>
                <a:latin typeface="system-ui"/>
              </a:rPr>
              <a:t>of one another. </a:t>
            </a:r>
          </a:p>
          <a:p>
            <a:endParaRPr lang="en-US" sz="2200" dirty="0"/>
          </a:p>
        </p:txBody>
      </p:sp>
      <p:sp>
        <p:nvSpPr>
          <p:cNvPr id="7" name="Rounded Rectangle 6">
            <a:extLst>
              <a:ext uri="{FF2B5EF4-FFF2-40B4-BE49-F238E27FC236}">
                <a16:creationId xmlns:a16="http://schemas.microsoft.com/office/drawing/2014/main" id="{137FAA9C-3343-0B4E-8E0E-007B76CDBE1D}"/>
              </a:ext>
            </a:extLst>
          </p:cNvPr>
          <p:cNvSpPr/>
          <p:nvPr/>
        </p:nvSpPr>
        <p:spPr>
          <a:xfrm>
            <a:off x="219203" y="1173892"/>
            <a:ext cx="1597237" cy="322968"/>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000" b="1" i="1" dirty="0">
                <a:solidFill>
                  <a:schemeClr val="bg1"/>
                </a:solidFill>
                <a:latin typeface="Calibri" panose="020F0502020204030204"/>
              </a:rPr>
              <a:t>Dishonesty</a:t>
            </a:r>
            <a:endParaRPr kumimoji="0" lang="en-US" sz="2000" b="1"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8" name="Rounded Rectangle 7">
            <a:extLst>
              <a:ext uri="{FF2B5EF4-FFF2-40B4-BE49-F238E27FC236}">
                <a16:creationId xmlns:a16="http://schemas.microsoft.com/office/drawing/2014/main" id="{351E4BBE-B4C3-8B72-5138-521E39DAD831}"/>
              </a:ext>
            </a:extLst>
          </p:cNvPr>
          <p:cNvSpPr/>
          <p:nvPr/>
        </p:nvSpPr>
        <p:spPr>
          <a:xfrm>
            <a:off x="219203" y="4379624"/>
            <a:ext cx="1597237" cy="322968"/>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000" b="1" i="1" dirty="0">
                <a:solidFill>
                  <a:schemeClr val="bg1"/>
                </a:solidFill>
                <a:latin typeface="Calibri" panose="020F0502020204030204"/>
              </a:rPr>
              <a:t>Dishonesty</a:t>
            </a:r>
            <a:endParaRPr kumimoji="0" lang="en-US" sz="2000" b="1"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70837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CB750962-904E-9307-59E7-93A4FF90E658}"/>
              </a:ext>
            </a:extLst>
          </p:cNvPr>
          <p:cNvSpPr>
            <a:spLocks noGrp="1" noChangeArrowheads="1"/>
          </p:cNvSpPr>
          <p:nvPr>
            <p:ph type="title"/>
          </p:nvPr>
        </p:nvSpPr>
        <p:spPr/>
        <p:txBody>
          <a:bodyPr/>
          <a:lstStyle/>
          <a:p>
            <a:pPr eaLnBrk="1" hangingPunct="1"/>
            <a:r>
              <a:rPr lang="en-US" altLang="en-US"/>
              <a:t>Definitions</a:t>
            </a:r>
          </a:p>
        </p:txBody>
      </p:sp>
      <p:sp>
        <p:nvSpPr>
          <p:cNvPr id="16387" name="Rectangle 3">
            <a:extLst>
              <a:ext uri="{FF2B5EF4-FFF2-40B4-BE49-F238E27FC236}">
                <a16:creationId xmlns:a16="http://schemas.microsoft.com/office/drawing/2014/main" id="{56ED05C8-93DA-C53C-ED1E-63863BBD6316}"/>
              </a:ext>
            </a:extLst>
          </p:cNvPr>
          <p:cNvSpPr>
            <a:spLocks noGrp="1" noChangeArrowheads="1"/>
          </p:cNvSpPr>
          <p:nvPr>
            <p:ph type="body" idx="1"/>
          </p:nvPr>
        </p:nvSpPr>
        <p:spPr>
          <a:xfrm>
            <a:off x="628650" y="1521354"/>
            <a:ext cx="7886700" cy="3889375"/>
          </a:xfrm>
        </p:spPr>
        <p:txBody>
          <a:bodyPr>
            <a:normAutofit/>
          </a:bodyPr>
          <a:lstStyle/>
          <a:p>
            <a:pPr eaLnBrk="1" hangingPunct="1">
              <a:lnSpc>
                <a:spcPct val="90000"/>
              </a:lnSpc>
            </a:pPr>
            <a:r>
              <a:rPr lang="en-US" altLang="en-US" sz="2400" u="sng" dirty="0"/>
              <a:t>Lying:</a:t>
            </a:r>
            <a:r>
              <a:rPr lang="en-US" altLang="en-US" sz="2400" dirty="0"/>
              <a:t> the sin of purposefully making an untrue statement.</a:t>
            </a:r>
          </a:p>
          <a:p>
            <a:pPr lvl="1" eaLnBrk="1" hangingPunct="1">
              <a:lnSpc>
                <a:spcPct val="90000"/>
              </a:lnSpc>
            </a:pPr>
            <a:r>
              <a:rPr lang="en-US" altLang="en-US" dirty="0">
                <a:ea typeface="ＭＳ Ｐゴシック" panose="020B0600070205080204" pitchFamily="34" charset="-128"/>
              </a:rPr>
              <a:t>Example: Pr. 12:22, 19:5,9, Acts 5:1-11</a:t>
            </a:r>
          </a:p>
          <a:p>
            <a:pPr eaLnBrk="1" hangingPunct="1">
              <a:lnSpc>
                <a:spcPct val="90000"/>
              </a:lnSpc>
            </a:pPr>
            <a:r>
              <a:rPr lang="en-US" altLang="en-US" sz="2400" u="sng" dirty="0"/>
              <a:t>Deceiving:</a:t>
            </a:r>
            <a:r>
              <a:rPr lang="en-US" altLang="en-US" sz="2400" dirty="0"/>
              <a:t> the sin of acting in such a way as to leave a false or misleading impression, especially with the intent to deceive.</a:t>
            </a:r>
          </a:p>
          <a:p>
            <a:pPr lvl="1" eaLnBrk="1" hangingPunct="1">
              <a:lnSpc>
                <a:spcPct val="90000"/>
              </a:lnSpc>
            </a:pPr>
            <a:r>
              <a:rPr lang="en-US" altLang="en-US" dirty="0">
                <a:ea typeface="ＭＳ Ｐゴシック" panose="020B0600070205080204" pitchFamily="34" charset="-128"/>
              </a:rPr>
              <a:t>Example: Ephesians 5:6, Titus 1:10</a:t>
            </a:r>
          </a:p>
          <a:p>
            <a:pPr eaLnBrk="1" hangingPunct="1">
              <a:lnSpc>
                <a:spcPct val="90000"/>
              </a:lnSpc>
            </a:pPr>
            <a:r>
              <a:rPr lang="en-US" altLang="en-US" sz="2400" u="sng" dirty="0"/>
              <a:t>Bearing False Witness/Testimony:</a:t>
            </a:r>
            <a:r>
              <a:rPr lang="en-US" altLang="en-US" sz="2400" dirty="0"/>
              <a:t> the sin of lying or being deceitful especially in court or a similar settings.</a:t>
            </a:r>
          </a:p>
          <a:p>
            <a:pPr lvl="1" eaLnBrk="1" hangingPunct="1">
              <a:lnSpc>
                <a:spcPct val="90000"/>
              </a:lnSpc>
            </a:pPr>
            <a:r>
              <a:rPr lang="en-US" altLang="en-US" dirty="0">
                <a:ea typeface="ＭＳ Ｐゴシック" panose="020B0600070205080204" pitchFamily="34" charset="-128"/>
              </a:rPr>
              <a:t>Example: Ex. 20:16, Matt. 26:59-61 &amp; Matt. 28:15</a:t>
            </a:r>
          </a:p>
        </p:txBody>
      </p:sp>
    </p:spTree>
    <p:extLst>
      <p:ext uri="{BB962C8B-B14F-4D97-AF65-F5344CB8AC3E}">
        <p14:creationId xmlns:p14="http://schemas.microsoft.com/office/powerpoint/2010/main" val="4686723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anim calcmode="lin" valueType="num">
                                      <p:cBhvr additive="base">
                                        <p:cTn id="11"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 calcmode="lin" valueType="num">
                                      <p:cBhvr additive="base">
                                        <p:cTn id="17"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38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6387">
                                            <p:txEl>
                                              <p:pRg st="3" end="3"/>
                                            </p:txEl>
                                          </p:spTgt>
                                        </p:tgtEl>
                                        <p:attrNameLst>
                                          <p:attrName>style.visibility</p:attrName>
                                        </p:attrNameLst>
                                      </p:cBhvr>
                                      <p:to>
                                        <p:strVal val="visible"/>
                                      </p:to>
                                    </p:set>
                                    <p:anim calcmode="lin" valueType="num">
                                      <p:cBhvr additive="base">
                                        <p:cTn id="21"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 calcmode="lin" valueType="num">
                                      <p:cBhvr additive="base">
                                        <p:cTn id="27"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387">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387">
                                            <p:txEl>
                                              <p:pRg st="5" end="5"/>
                                            </p:txEl>
                                          </p:spTgt>
                                        </p:tgtEl>
                                        <p:attrNameLst>
                                          <p:attrName>style.visibility</p:attrName>
                                        </p:attrNameLst>
                                      </p:cBhvr>
                                      <p:to>
                                        <p:strVal val="visible"/>
                                      </p:to>
                                    </p:set>
                                    <p:anim calcmode="lin" valueType="num">
                                      <p:cBhvr additive="base">
                                        <p:cTn id="31"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11B75-8B13-C18F-095F-511AAFB8BE00}"/>
              </a:ext>
            </a:extLst>
          </p:cNvPr>
          <p:cNvSpPr>
            <a:spLocks noGrp="1"/>
          </p:cNvSpPr>
          <p:nvPr>
            <p:ph type="title"/>
          </p:nvPr>
        </p:nvSpPr>
        <p:spPr>
          <a:xfrm>
            <a:off x="628650" y="304271"/>
            <a:ext cx="7886700" cy="1411640"/>
          </a:xfrm>
        </p:spPr>
        <p:txBody>
          <a:bodyPr>
            <a:normAutofit/>
          </a:bodyPr>
          <a:lstStyle/>
          <a:p>
            <a:r>
              <a:rPr lang="en-US" sz="3600" dirty="0">
                <a:effectLst/>
              </a:rPr>
              <a:t>When people turn to dishonesty, what are they usually trying to accomplish…?</a:t>
            </a:r>
            <a:endParaRPr lang="en-US" dirty="0"/>
          </a:p>
        </p:txBody>
      </p:sp>
      <p:sp>
        <p:nvSpPr>
          <p:cNvPr id="3" name="Content Placeholder 2">
            <a:extLst>
              <a:ext uri="{FF2B5EF4-FFF2-40B4-BE49-F238E27FC236}">
                <a16:creationId xmlns:a16="http://schemas.microsoft.com/office/drawing/2014/main" id="{B239C89B-B079-6789-0DF3-84211C98C195}"/>
              </a:ext>
            </a:extLst>
          </p:cNvPr>
          <p:cNvSpPr>
            <a:spLocks noGrp="1"/>
          </p:cNvSpPr>
          <p:nvPr>
            <p:ph idx="1"/>
          </p:nvPr>
        </p:nvSpPr>
        <p:spPr>
          <a:xfrm>
            <a:off x="628650" y="1715911"/>
            <a:ext cx="7886700" cy="3431558"/>
          </a:xfrm>
        </p:spPr>
        <p:txBody>
          <a:bodyPr/>
          <a:lstStyle/>
          <a:p>
            <a:pPr marL="400050" indent="-285750">
              <a:buFont typeface="+mj-lt"/>
              <a:buAutoNum type="arabicPeriod"/>
            </a:pPr>
            <a:r>
              <a:rPr lang="en-US" sz="2400" dirty="0">
                <a:effectLst/>
              </a:rPr>
              <a:t>In Business Settings? (Amos 8:4-6) </a:t>
            </a:r>
            <a:br>
              <a:rPr lang="en-US" sz="2400" dirty="0">
                <a:effectLst/>
              </a:rPr>
            </a:br>
            <a:endParaRPr lang="en-US" sz="2400" dirty="0">
              <a:effectLst/>
            </a:endParaRPr>
          </a:p>
          <a:p>
            <a:pPr marL="400050" indent="-285750">
              <a:buFont typeface="+mj-lt"/>
              <a:buAutoNum type="arabicPeriod"/>
            </a:pPr>
            <a:r>
              <a:rPr lang="en-US" sz="2400" dirty="0">
                <a:effectLst/>
              </a:rPr>
              <a:t>In Mass Communication? (Jeremiah 14:13-16, </a:t>
            </a:r>
            <a:br>
              <a:rPr lang="en-US" sz="2400" dirty="0">
                <a:effectLst/>
              </a:rPr>
            </a:br>
            <a:r>
              <a:rPr lang="en-US" sz="2400" dirty="0">
                <a:effectLst/>
              </a:rPr>
              <a:t>Jeremiah 28:1-17) </a:t>
            </a:r>
            <a:br>
              <a:rPr lang="en-US" sz="2400" dirty="0">
                <a:effectLst/>
              </a:rPr>
            </a:br>
            <a:endParaRPr lang="en-US" sz="2400" dirty="0">
              <a:effectLst/>
            </a:endParaRPr>
          </a:p>
          <a:p>
            <a:pPr marL="400050" indent="-285750">
              <a:buFont typeface="+mj-lt"/>
              <a:buAutoNum type="arabicPeriod"/>
            </a:pPr>
            <a:r>
              <a:rPr lang="en-US" sz="2400" dirty="0">
                <a:effectLst/>
              </a:rPr>
              <a:t>Between Children &amp; Parents? (Genesis 37:31-36) </a:t>
            </a:r>
            <a:br>
              <a:rPr lang="en-US" sz="2400" dirty="0">
                <a:effectLst/>
              </a:rPr>
            </a:br>
            <a:endParaRPr lang="en-US" sz="2400" dirty="0">
              <a:effectLst/>
            </a:endParaRPr>
          </a:p>
          <a:p>
            <a:pPr marL="400050" indent="-285750">
              <a:buFont typeface="+mj-lt"/>
              <a:buAutoNum type="arabicPeriod"/>
            </a:pPr>
            <a:r>
              <a:rPr lang="en-US" sz="2400" dirty="0">
                <a:effectLst/>
              </a:rPr>
              <a:t>In Marriage? (Proverbs 30:20) </a:t>
            </a:r>
          </a:p>
          <a:p>
            <a:endParaRPr lang="en-US" dirty="0"/>
          </a:p>
        </p:txBody>
      </p:sp>
    </p:spTree>
    <p:extLst>
      <p:ext uri="{BB962C8B-B14F-4D97-AF65-F5344CB8AC3E}">
        <p14:creationId xmlns:p14="http://schemas.microsoft.com/office/powerpoint/2010/main" val="1021350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86847-9838-5647-9F73-BF5E0BC2F710}"/>
              </a:ext>
            </a:extLst>
          </p:cNvPr>
          <p:cNvSpPr>
            <a:spLocks noGrp="1"/>
          </p:cNvSpPr>
          <p:nvPr>
            <p:ph type="title"/>
          </p:nvPr>
        </p:nvSpPr>
        <p:spPr>
          <a:xfrm>
            <a:off x="628650" y="304271"/>
            <a:ext cx="7886700" cy="1060890"/>
          </a:xfrm>
        </p:spPr>
        <p:txBody>
          <a:bodyPr/>
          <a:lstStyle/>
          <a:p>
            <a:r>
              <a:rPr lang="en-US" dirty="0"/>
              <a:t>Revelation 21:8, 22:15</a:t>
            </a:r>
          </a:p>
        </p:txBody>
      </p:sp>
      <p:sp>
        <p:nvSpPr>
          <p:cNvPr id="3" name="Content Placeholder 2">
            <a:extLst>
              <a:ext uri="{FF2B5EF4-FFF2-40B4-BE49-F238E27FC236}">
                <a16:creationId xmlns:a16="http://schemas.microsoft.com/office/drawing/2014/main" id="{BAB383BB-13FC-D14A-9337-101B0A56D2AD}"/>
              </a:ext>
            </a:extLst>
          </p:cNvPr>
          <p:cNvSpPr>
            <a:spLocks noGrp="1"/>
          </p:cNvSpPr>
          <p:nvPr>
            <p:ph idx="1"/>
          </p:nvPr>
        </p:nvSpPr>
        <p:spPr>
          <a:xfrm>
            <a:off x="628650" y="2483559"/>
            <a:ext cx="7886700" cy="2991291"/>
          </a:xfrm>
        </p:spPr>
        <p:txBody>
          <a:bodyPr>
            <a:normAutofit/>
          </a:bodyPr>
          <a:lstStyle/>
          <a:p>
            <a:pPr marL="0" indent="0" algn="ctr">
              <a:buNone/>
            </a:pPr>
            <a:r>
              <a:rPr lang="en-US" sz="2400" b="0" i="0" dirty="0">
                <a:effectLst/>
                <a:latin typeface="system-ui"/>
              </a:rPr>
              <a:t>“But for the cowardly and unbelieving and abominable and murderers and immoral persons and sorcerers and idolaters and all liars, their part </a:t>
            </a:r>
            <a:r>
              <a:rPr lang="en-US" sz="2400" b="0" i="1" dirty="0">
                <a:effectLst/>
                <a:latin typeface="system-ui"/>
              </a:rPr>
              <a:t>will be</a:t>
            </a:r>
            <a:r>
              <a:rPr lang="en-US" sz="2400" b="0" i="0" dirty="0">
                <a:effectLst/>
                <a:latin typeface="system-ui"/>
              </a:rPr>
              <a:t> in the lake that burns with fire and brimstone, which is the second death.”</a:t>
            </a:r>
          </a:p>
          <a:p>
            <a:pPr marL="0" indent="0" algn="ctr">
              <a:buNone/>
            </a:pPr>
            <a:endParaRPr lang="en-US" sz="1600" dirty="0">
              <a:latin typeface="system-ui"/>
            </a:endParaRPr>
          </a:p>
          <a:p>
            <a:pPr marL="0" indent="0" algn="ctr">
              <a:buNone/>
            </a:pPr>
            <a:r>
              <a:rPr lang="en-US" sz="2400" b="0" i="0" dirty="0">
                <a:effectLst/>
                <a:latin typeface="system-ui"/>
              </a:rPr>
              <a:t>“Outside are the dogs and the sorcerers and the immoral persons and the murderers and the idolaters, and everyone who loves and practices lying.”</a:t>
            </a:r>
            <a:endParaRPr lang="en-US" sz="3600" dirty="0"/>
          </a:p>
        </p:txBody>
      </p:sp>
      <p:sp>
        <p:nvSpPr>
          <p:cNvPr id="4" name="Rounded Rectangle 3">
            <a:extLst>
              <a:ext uri="{FF2B5EF4-FFF2-40B4-BE49-F238E27FC236}">
                <a16:creationId xmlns:a16="http://schemas.microsoft.com/office/drawing/2014/main" id="{13BB8175-89CC-7EAA-6CAD-0E8509C0479B}"/>
              </a:ext>
            </a:extLst>
          </p:cNvPr>
          <p:cNvSpPr/>
          <p:nvPr/>
        </p:nvSpPr>
        <p:spPr>
          <a:xfrm>
            <a:off x="628650" y="1208178"/>
            <a:ext cx="7886700" cy="1060890"/>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800" b="1" i="1" dirty="0">
                <a:solidFill>
                  <a:schemeClr val="bg1"/>
                </a:solidFill>
                <a:latin typeface="Calibri" panose="020F0502020204030204"/>
              </a:rPr>
              <a:t>Bible Study 101: We let clear passages help us understand difficult passage.</a:t>
            </a:r>
            <a:endParaRPr kumimoji="0" lang="en-US" sz="2800" b="1" i="1" u="none" strike="noStrike" kern="1200" cap="none" spc="0" normalizeH="0" baseline="0" noProof="0" dirty="0">
              <a:ln>
                <a:noFill/>
              </a:ln>
              <a:solidFill>
                <a:schemeClr val="bg1"/>
              </a:solidFill>
              <a:effectLst/>
              <a:uLnTx/>
              <a:uFillTx/>
              <a:latin typeface="Calibri" panose="020F0502020204030204"/>
            </a:endParaRPr>
          </a:p>
        </p:txBody>
      </p:sp>
    </p:spTree>
    <p:extLst>
      <p:ext uri="{BB962C8B-B14F-4D97-AF65-F5344CB8AC3E}">
        <p14:creationId xmlns:p14="http://schemas.microsoft.com/office/powerpoint/2010/main" val="42220722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2527</TotalTime>
  <Words>1531</Words>
  <Application>Microsoft Macintosh PowerPoint</Application>
  <PresentationFormat>On-screen Show (16:10)</PresentationFormat>
  <Paragraphs>129</Paragraphs>
  <Slides>15</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system-ui</vt:lpstr>
      <vt:lpstr>Times New Roman</vt:lpstr>
      <vt:lpstr>Office Theme</vt:lpstr>
      <vt:lpstr>Common Ground Question:</vt:lpstr>
      <vt:lpstr>PowerPoint Presentation</vt:lpstr>
      <vt:lpstr>PowerPoint Presentation</vt:lpstr>
      <vt:lpstr>Dishonesty In The Early Church  Acts 5:1-5</vt:lpstr>
      <vt:lpstr>Colossians 3:9-10</vt:lpstr>
      <vt:lpstr>Ephesians 4:20-25</vt:lpstr>
      <vt:lpstr>Definitions</vt:lpstr>
      <vt:lpstr>When people turn to dishonesty, what are they usually trying to accomplish…?</vt:lpstr>
      <vt:lpstr>Revelation 21:8, 22:15</vt:lpstr>
      <vt:lpstr>Luke 14:16-20</vt:lpstr>
      <vt:lpstr>Coming Face To Face  With The Condition of My Heart</vt:lpstr>
      <vt:lpstr>High Standards of Integrity:  Job 31:5-6, 29-30, 33-34</vt:lpstr>
      <vt:lpstr>Marriage: Policy of Total Openness</vt:lpstr>
      <vt:lpstr>No One Is Surprised By Jezebel’s Lies. 1 Kings 16:31, 21:5-14</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Shumake</dc:creator>
  <cp:lastModifiedBy>Phillip Shumake</cp:lastModifiedBy>
  <cp:revision>104</cp:revision>
  <dcterms:created xsi:type="dcterms:W3CDTF">2023-05-24T15:45:29Z</dcterms:created>
  <dcterms:modified xsi:type="dcterms:W3CDTF">2023-06-25T02:26:43Z</dcterms:modified>
</cp:coreProperties>
</file>