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68" r:id="rId2"/>
    <p:sldId id="256" r:id="rId3"/>
    <p:sldId id="263" r:id="rId4"/>
    <p:sldId id="257" r:id="rId5"/>
    <p:sldId id="274" r:id="rId6"/>
    <p:sldId id="275" r:id="rId7"/>
    <p:sldId id="273" r:id="rId8"/>
    <p:sldId id="259" r:id="rId9"/>
    <p:sldId id="276" r:id="rId10"/>
    <p:sldId id="277" r:id="rId11"/>
    <p:sldId id="278" r:id="rId12"/>
    <p:sldId id="264" r:id="rId13"/>
    <p:sldId id="270" r:id="rId14"/>
    <p:sldId id="271" r:id="rId15"/>
    <p:sldId id="265" r:id="rId16"/>
    <p:sldId id="266" r:id="rId17"/>
    <p:sldId id="267" r:id="rId18"/>
    <p:sldId id="262" r:id="rId19"/>
    <p:sldId id="269" r:id="rId20"/>
    <p:sldId id="272" r:id="rId21"/>
    <p:sldId id="260" r:id="rId22"/>
    <p:sldId id="258" r:id="rId23"/>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87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00"/>
    <p:restoredTop sz="82275" autoAdjust="0"/>
  </p:normalViewPr>
  <p:slideViewPr>
    <p:cSldViewPr snapToGrid="0" snapToObjects="1">
      <p:cViewPr varScale="1">
        <p:scale>
          <a:sx n="63" d="100"/>
          <a:sy n="63" d="100"/>
        </p:scale>
        <p:origin x="880"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45C76-73BE-984C-A196-92DBE36584BA}" type="datetimeFigureOut">
              <a:rPr lang="en-US" smtClean="0"/>
              <a:t>6/10/2023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9C588-45DB-BE44-AA2E-D4F6CBFEA7DB}" type="slidenum">
              <a:rPr lang="en-US" smtClean="0"/>
              <a:t>‹#›</a:t>
            </a:fld>
            <a:endParaRPr lang="en-US"/>
          </a:p>
        </p:txBody>
      </p:sp>
    </p:spTree>
    <p:extLst>
      <p:ext uri="{BB962C8B-B14F-4D97-AF65-F5344CB8AC3E}">
        <p14:creationId xmlns:p14="http://schemas.microsoft.com/office/powerpoint/2010/main" val="52575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1</a:t>
            </a:fld>
            <a:endParaRPr lang="en-US"/>
          </a:p>
        </p:txBody>
      </p:sp>
    </p:spTree>
    <p:extLst>
      <p:ext uri="{BB962C8B-B14F-4D97-AF65-F5344CB8AC3E}">
        <p14:creationId xmlns:p14="http://schemas.microsoft.com/office/powerpoint/2010/main" val="2028975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this is not just a class on sin. </a:t>
            </a:r>
          </a:p>
          <a:p>
            <a:endParaRPr lang="en-US" dirty="0"/>
          </a:p>
          <a:p>
            <a:r>
              <a:rPr lang="en-US" dirty="0"/>
              <a:t>We are interested in doing more than define these…</a:t>
            </a:r>
          </a:p>
        </p:txBody>
      </p:sp>
      <p:sp>
        <p:nvSpPr>
          <p:cNvPr id="4" name="Slide Number Placeholder 3"/>
          <p:cNvSpPr>
            <a:spLocks noGrp="1"/>
          </p:cNvSpPr>
          <p:nvPr>
            <p:ph type="sldNum" sz="quarter" idx="5"/>
          </p:nvPr>
        </p:nvSpPr>
        <p:spPr/>
        <p:txBody>
          <a:bodyPr/>
          <a:lstStyle/>
          <a:p>
            <a:fld id="{F309C588-45DB-BE44-AA2E-D4F6CBFEA7DB}" type="slidenum">
              <a:rPr lang="en-US" smtClean="0"/>
              <a:t>4</a:t>
            </a:fld>
            <a:endParaRPr lang="en-US"/>
          </a:p>
        </p:txBody>
      </p:sp>
    </p:spTree>
    <p:extLst>
      <p:ext uri="{BB962C8B-B14F-4D97-AF65-F5344CB8AC3E}">
        <p14:creationId xmlns:p14="http://schemas.microsoft.com/office/powerpoint/2010/main" val="399530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5</a:t>
            </a:fld>
            <a:endParaRPr lang="en-US"/>
          </a:p>
        </p:txBody>
      </p:sp>
    </p:spTree>
    <p:extLst>
      <p:ext uri="{BB962C8B-B14F-4D97-AF65-F5344CB8AC3E}">
        <p14:creationId xmlns:p14="http://schemas.microsoft.com/office/powerpoint/2010/main" val="1331893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6</a:t>
            </a:fld>
            <a:endParaRPr lang="en-US"/>
          </a:p>
        </p:txBody>
      </p:sp>
    </p:spTree>
    <p:extLst>
      <p:ext uri="{BB962C8B-B14F-4D97-AF65-F5344CB8AC3E}">
        <p14:creationId xmlns:p14="http://schemas.microsoft.com/office/powerpoint/2010/main" val="349649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7</a:t>
            </a:fld>
            <a:endParaRPr lang="en-US"/>
          </a:p>
        </p:txBody>
      </p:sp>
    </p:spTree>
    <p:extLst>
      <p:ext uri="{BB962C8B-B14F-4D97-AF65-F5344CB8AC3E}">
        <p14:creationId xmlns:p14="http://schemas.microsoft.com/office/powerpoint/2010/main" val="1797574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it’s not just men and women in the Bible…. It is men and women in this room.  We’ve all had to do battle with these </a:t>
            </a:r>
            <a:r>
              <a:rPr lang="en-US" dirty="0" err="1"/>
              <a:t>tempations</a:t>
            </a:r>
            <a:r>
              <a:rPr lang="en-US" dirty="0"/>
              <a:t> and had to repent when we have sinned and made a mess of our day, or week, or friendship or family…. These sins are ones we know a few things about – and I hope that we will be able to share things that have helped us get past them….</a:t>
            </a:r>
          </a:p>
        </p:txBody>
      </p:sp>
      <p:sp>
        <p:nvSpPr>
          <p:cNvPr id="4" name="Slide Number Placeholder 3"/>
          <p:cNvSpPr>
            <a:spLocks noGrp="1"/>
          </p:cNvSpPr>
          <p:nvPr>
            <p:ph type="sldNum" sz="quarter" idx="5"/>
          </p:nvPr>
        </p:nvSpPr>
        <p:spPr/>
        <p:txBody>
          <a:bodyPr/>
          <a:lstStyle/>
          <a:p>
            <a:fld id="{F309C588-45DB-BE44-AA2E-D4F6CBFEA7DB}" type="slidenum">
              <a:rPr lang="en-US" smtClean="0"/>
              <a:t>13</a:t>
            </a:fld>
            <a:endParaRPr lang="en-US"/>
          </a:p>
        </p:txBody>
      </p:sp>
    </p:spTree>
    <p:extLst>
      <p:ext uri="{BB962C8B-B14F-4D97-AF65-F5344CB8AC3E}">
        <p14:creationId xmlns:p14="http://schemas.microsoft.com/office/powerpoint/2010/main" val="1331764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it’s not just men and women in the Bible…. It is men and women in this room.  We’ve all had to do battle with these </a:t>
            </a:r>
            <a:r>
              <a:rPr lang="en-US" dirty="0" err="1"/>
              <a:t>tempations</a:t>
            </a:r>
            <a:r>
              <a:rPr lang="en-US" dirty="0"/>
              <a:t> and had to repent when we have sinned and made a mess of our day, or week, or friendship or family…. These sins are ones we know a few things about – and I hope that we will be able to share things that have helped us get past them….</a:t>
            </a:r>
          </a:p>
        </p:txBody>
      </p:sp>
      <p:sp>
        <p:nvSpPr>
          <p:cNvPr id="4" name="Slide Number Placeholder 3"/>
          <p:cNvSpPr>
            <a:spLocks noGrp="1"/>
          </p:cNvSpPr>
          <p:nvPr>
            <p:ph type="sldNum" sz="quarter" idx="5"/>
          </p:nvPr>
        </p:nvSpPr>
        <p:spPr/>
        <p:txBody>
          <a:bodyPr/>
          <a:lstStyle/>
          <a:p>
            <a:fld id="{F309C588-45DB-BE44-AA2E-D4F6CBFEA7DB}" type="slidenum">
              <a:rPr lang="en-US" smtClean="0"/>
              <a:t>14</a:t>
            </a:fld>
            <a:endParaRPr lang="en-US"/>
          </a:p>
        </p:txBody>
      </p:sp>
    </p:spTree>
    <p:extLst>
      <p:ext uri="{BB962C8B-B14F-4D97-AF65-F5344CB8AC3E}">
        <p14:creationId xmlns:p14="http://schemas.microsoft.com/office/powerpoint/2010/main" val="513709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 Seeing The Problem Vividly.  Especially Seeing The Escalation… (Reading Love Busters)</a:t>
            </a:r>
          </a:p>
          <a:p>
            <a:endParaRPr lang="en-US" dirty="0"/>
          </a:p>
          <a:p>
            <a:r>
              <a:rPr lang="en-US" dirty="0"/>
              <a:t>#2 – * Going Deeper To Understand The Right Response To Strong Emotions &amp; How To Turn To God. ( Listening to Anger: Handling A Powerful Emotion)</a:t>
            </a:r>
          </a:p>
          <a:p>
            <a:endParaRPr lang="en-US" dirty="0"/>
          </a:p>
          <a:p>
            <a:r>
              <a:rPr lang="en-US" dirty="0"/>
              <a:t>#3 - * Knowing the impact on my relationships. I don’t want to be that guy.  In fact, I refuse to be that man.</a:t>
            </a:r>
          </a:p>
          <a:p>
            <a:endParaRPr lang="en-US" dirty="0"/>
          </a:p>
          <a:p>
            <a:endParaRPr lang="en-US" dirty="0"/>
          </a:p>
          <a:p>
            <a:r>
              <a:rPr lang="en-US" dirty="0"/>
              <a:t>We need these Joshua 24:15 moments!  This determination.</a:t>
            </a:r>
          </a:p>
        </p:txBody>
      </p:sp>
      <p:sp>
        <p:nvSpPr>
          <p:cNvPr id="4" name="Slide Number Placeholder 3"/>
          <p:cNvSpPr>
            <a:spLocks noGrp="1"/>
          </p:cNvSpPr>
          <p:nvPr>
            <p:ph type="sldNum" sz="quarter" idx="5"/>
          </p:nvPr>
        </p:nvSpPr>
        <p:spPr/>
        <p:txBody>
          <a:bodyPr/>
          <a:lstStyle/>
          <a:p>
            <a:fld id="{F309C588-45DB-BE44-AA2E-D4F6CBFEA7DB}" type="slidenum">
              <a:rPr lang="en-US" smtClean="0"/>
              <a:t>18</a:t>
            </a:fld>
            <a:endParaRPr lang="en-US"/>
          </a:p>
        </p:txBody>
      </p:sp>
    </p:spTree>
    <p:extLst>
      <p:ext uri="{BB962C8B-B14F-4D97-AF65-F5344CB8AC3E}">
        <p14:creationId xmlns:p14="http://schemas.microsoft.com/office/powerpoint/2010/main" val="1857992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Death: Helpful because we want to leave it in the past.  It is powerless and does not animate us.  We have a new purpose for life.</a:t>
            </a:r>
          </a:p>
          <a:p>
            <a:endParaRPr lang="en-US" dirty="0"/>
          </a:p>
          <a:p>
            <a:r>
              <a:rPr lang="en-US" dirty="0"/>
              <a:t>Walk: Daily behavior.  Daily choices.  Direction &amp; Destination.  Christ who we walk alongside.</a:t>
            </a:r>
          </a:p>
          <a:p>
            <a:endParaRPr lang="en-US" dirty="0"/>
          </a:p>
          <a:p>
            <a:r>
              <a:rPr lang="en-US" dirty="0"/>
              <a:t>Body: What is healthy.  What is mature.   What is more like Jesus.</a:t>
            </a:r>
          </a:p>
          <a:p>
            <a:endParaRPr lang="en-US" dirty="0"/>
          </a:p>
          <a:p>
            <a:r>
              <a:rPr lang="en-US" dirty="0"/>
              <a:t>Callous:  Conscience is going to be sensitive again.  I’m going to listen to my guilt and my Savior.</a:t>
            </a:r>
          </a:p>
          <a:p>
            <a:endParaRPr lang="en-US" dirty="0"/>
          </a:p>
          <a:p>
            <a:r>
              <a:rPr lang="en-US" dirty="0"/>
              <a:t>Freedom:  Sin is not my master.  I am have the choice, the power, the open door to a better life.</a:t>
            </a:r>
          </a:p>
          <a:p>
            <a:endParaRPr lang="en-US" dirty="0"/>
          </a:p>
          <a:p>
            <a:r>
              <a:rPr lang="en-US" dirty="0"/>
              <a:t>Battle:  The Spirit is the VOICE I’m going to listen to.  I have God on my side in this battle.</a:t>
            </a:r>
          </a:p>
        </p:txBody>
      </p:sp>
      <p:sp>
        <p:nvSpPr>
          <p:cNvPr id="4" name="Slide Number Placeholder 3"/>
          <p:cNvSpPr>
            <a:spLocks noGrp="1"/>
          </p:cNvSpPr>
          <p:nvPr>
            <p:ph type="sldNum" sz="quarter" idx="5"/>
          </p:nvPr>
        </p:nvSpPr>
        <p:spPr/>
        <p:txBody>
          <a:bodyPr/>
          <a:lstStyle/>
          <a:p>
            <a:fld id="{F309C588-45DB-BE44-AA2E-D4F6CBFEA7DB}" type="slidenum">
              <a:rPr lang="en-US" smtClean="0"/>
              <a:t>19</a:t>
            </a:fld>
            <a:endParaRPr lang="en-US"/>
          </a:p>
        </p:txBody>
      </p:sp>
    </p:spTree>
    <p:extLst>
      <p:ext uri="{BB962C8B-B14F-4D97-AF65-F5344CB8AC3E}">
        <p14:creationId xmlns:p14="http://schemas.microsoft.com/office/powerpoint/2010/main" val="3879549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93723700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78388200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3850874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b="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F2174C5-CC5E-1E40-9646-63BA41DD5E80}"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4691845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2174C5-CC5E-1E40-9646-63BA41DD5E80}"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1142810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2174C5-CC5E-1E40-9646-63BA41DD5E80}"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4175663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2174C5-CC5E-1E40-9646-63BA41DD5E80}" type="datetimeFigureOut">
              <a:rPr lang="en-US" smtClean="0"/>
              <a:t>6/10/2023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55466465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2174C5-CC5E-1E40-9646-63BA41DD5E80}" type="datetimeFigureOut">
              <a:rPr lang="en-US" smtClean="0"/>
              <a:t>6/10/2023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552846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174C5-CC5E-1E40-9646-63BA41DD5E80}" type="datetimeFigureOut">
              <a:rPr lang="en-US" smtClean="0"/>
              <a:t>6/10/2023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23913745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F2174C5-CC5E-1E40-9646-63BA41DD5E80}"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55375303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F2174C5-CC5E-1E40-9646-63BA41DD5E80}"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66541144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7F2174C5-CC5E-1E40-9646-63BA41DD5E80}" type="datetimeFigureOut">
              <a:rPr lang="en-US" smtClean="0"/>
              <a:t>6/10/2023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29022EC5-74AA-4B44-9C99-F262428CDB16}" type="slidenum">
              <a:rPr lang="en-US" smtClean="0"/>
              <a:t>‹#›</a:t>
            </a:fld>
            <a:endParaRPr lang="en-US"/>
          </a:p>
        </p:txBody>
      </p:sp>
    </p:spTree>
    <p:extLst>
      <p:ext uri="{BB962C8B-B14F-4D97-AF65-F5344CB8AC3E}">
        <p14:creationId xmlns:p14="http://schemas.microsoft.com/office/powerpoint/2010/main" val="1007548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8169910" cy="833649"/>
          </a:xfrm>
        </p:spPr>
        <p:txBody>
          <a:bodyPr>
            <a:normAutofit/>
          </a:bodyPr>
          <a:lstStyle/>
          <a:p>
            <a:r>
              <a:rPr lang="en-US" sz="4400" dirty="0">
                <a:solidFill>
                  <a:schemeClr val="accent4">
                    <a:lumMod val="60000"/>
                    <a:lumOff val="40000"/>
                  </a:schemeClr>
                </a:solidFill>
              </a:rPr>
              <a:t>Pre-Class Thought Question:</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99770" y="1411002"/>
            <a:ext cx="8169910" cy="2327878"/>
          </a:xfrm>
        </p:spPr>
        <p:txBody>
          <a:bodyPr>
            <a:normAutofit/>
          </a:bodyPr>
          <a:lstStyle/>
          <a:p>
            <a:pPr marL="0" indent="0" algn="ctr">
              <a:buNone/>
            </a:pPr>
            <a:r>
              <a:rPr lang="en-US" sz="3200" dirty="0"/>
              <a:t>Today’s class is on greed or covetousness.  What other sins or spiritual weaknesses are related to or associated with greed? (Hint: think of sins,  weaknesses, or attitudes that tempt us to be greedy).</a:t>
            </a:r>
            <a:endParaRPr lang="en-US" sz="3600" i="1" dirty="0"/>
          </a:p>
        </p:txBody>
      </p:sp>
    </p:spTree>
    <p:extLst>
      <p:ext uri="{BB962C8B-B14F-4D97-AF65-F5344CB8AC3E}">
        <p14:creationId xmlns:p14="http://schemas.microsoft.com/office/powerpoint/2010/main" val="36700075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5291-88E5-084B-A491-19FFC9BBBE4F}"/>
              </a:ext>
            </a:extLst>
          </p:cNvPr>
          <p:cNvSpPr>
            <a:spLocks noGrp="1"/>
          </p:cNvSpPr>
          <p:nvPr>
            <p:ph type="title"/>
          </p:nvPr>
        </p:nvSpPr>
        <p:spPr>
          <a:xfrm>
            <a:off x="628650" y="193058"/>
            <a:ext cx="7886700" cy="857264"/>
          </a:xfrm>
        </p:spPr>
        <p:txBody>
          <a:bodyPr/>
          <a:lstStyle/>
          <a:p>
            <a:r>
              <a:rPr lang="en-US" dirty="0">
                <a:solidFill>
                  <a:schemeClr val="accent4">
                    <a:lumMod val="60000"/>
                    <a:lumOff val="40000"/>
                  </a:schemeClr>
                </a:solidFill>
              </a:rPr>
              <a:t>Step 2 – Actively Replace the Old</a:t>
            </a:r>
          </a:p>
        </p:txBody>
      </p:sp>
      <p:sp>
        <p:nvSpPr>
          <p:cNvPr id="6" name="Content Placeholder 2">
            <a:extLst>
              <a:ext uri="{FF2B5EF4-FFF2-40B4-BE49-F238E27FC236}">
                <a16:creationId xmlns:a16="http://schemas.microsoft.com/office/drawing/2014/main" id="{0FA5BAF4-8295-0035-92F0-F9D306E7DDC0}"/>
              </a:ext>
            </a:extLst>
          </p:cNvPr>
          <p:cNvSpPr>
            <a:spLocks noGrp="1"/>
          </p:cNvSpPr>
          <p:nvPr>
            <p:ph idx="1"/>
          </p:nvPr>
        </p:nvSpPr>
        <p:spPr>
          <a:xfrm>
            <a:off x="628650" y="993204"/>
            <a:ext cx="8028012" cy="4432236"/>
          </a:xfrm>
        </p:spPr>
        <p:txBody>
          <a:bodyPr>
            <a:normAutofit/>
          </a:bodyPr>
          <a:lstStyle/>
          <a:p>
            <a:pPr marL="0" indent="0">
              <a:buNone/>
            </a:pPr>
            <a:r>
              <a:rPr lang="en-US" sz="2400" b="1" i="1" baseline="30000" dirty="0"/>
              <a:t>5 </a:t>
            </a:r>
            <a:r>
              <a:rPr lang="en-US" sz="2400" i="1" dirty="0"/>
              <a:t>Therefore consider the members of your earthly body as dead to immorality, impurity, passion, evil desire, and </a:t>
            </a:r>
            <a:r>
              <a:rPr lang="en-US" sz="2400" b="1" i="1" dirty="0">
                <a:solidFill>
                  <a:schemeClr val="accent4">
                    <a:lumMod val="60000"/>
                    <a:lumOff val="40000"/>
                  </a:schemeClr>
                </a:solidFill>
              </a:rPr>
              <a:t>greed, which amounts to idolatry.</a:t>
            </a:r>
            <a:r>
              <a:rPr lang="en-US" sz="2400" i="1" dirty="0"/>
              <a:t> </a:t>
            </a:r>
            <a:r>
              <a:rPr lang="en-US" sz="2400" b="1" i="1" baseline="30000" dirty="0"/>
              <a:t>6 </a:t>
            </a:r>
            <a:r>
              <a:rPr lang="en-US" sz="2400" i="1" dirty="0"/>
              <a:t>For it is because of these things that the wrath of God will come upon the sons of disobedience, </a:t>
            </a:r>
            <a:r>
              <a:rPr lang="en-US" sz="2400" b="1" i="1" baseline="30000" dirty="0"/>
              <a:t>7 </a:t>
            </a:r>
            <a:r>
              <a:rPr lang="en-US" sz="2400" i="1" dirty="0"/>
              <a:t>and in them you also once walked, when you were living in them. </a:t>
            </a:r>
            <a:r>
              <a:rPr lang="en-US" sz="2400" b="1" i="1" baseline="30000" dirty="0"/>
              <a:t>8 </a:t>
            </a:r>
            <a:r>
              <a:rPr lang="en-US" sz="2400" i="1" dirty="0"/>
              <a:t>But now you also, put them all aside: anger, wrath, malice, slander, and abusive speech from your mouth. </a:t>
            </a:r>
            <a:r>
              <a:rPr lang="en-US" sz="2400" b="1" i="1" baseline="30000" dirty="0"/>
              <a:t>9 </a:t>
            </a:r>
            <a:r>
              <a:rPr lang="en-US" sz="2400" i="1" dirty="0"/>
              <a:t>Do not lie to one another, since you laid aside the old self with its evil practices, </a:t>
            </a:r>
            <a:r>
              <a:rPr lang="en-US" sz="2400" b="1" i="1" baseline="30000" dirty="0"/>
              <a:t>10 </a:t>
            </a:r>
            <a:r>
              <a:rPr lang="en-US" sz="2400" i="1" dirty="0"/>
              <a:t>and have put on the new self who is being renewed to a true knowledge according to the image of the One who created him . . . So, as those who have been chosen of God, holy and beloved, put on a heart of compassion, kindness, humility, gentleness, and patience – </a:t>
            </a:r>
            <a:r>
              <a:rPr lang="en-US" sz="2400" dirty="0">
                <a:solidFill>
                  <a:schemeClr val="accent4">
                    <a:lumMod val="60000"/>
                    <a:lumOff val="40000"/>
                  </a:schemeClr>
                </a:solidFill>
              </a:rPr>
              <a:t>Colossians 3:5-12</a:t>
            </a:r>
          </a:p>
        </p:txBody>
      </p:sp>
    </p:spTree>
    <p:extLst>
      <p:ext uri="{BB962C8B-B14F-4D97-AF65-F5344CB8AC3E}">
        <p14:creationId xmlns:p14="http://schemas.microsoft.com/office/powerpoint/2010/main" val="10387169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5291-88E5-084B-A491-19FFC9BBBE4F}"/>
              </a:ext>
            </a:extLst>
          </p:cNvPr>
          <p:cNvSpPr>
            <a:spLocks noGrp="1"/>
          </p:cNvSpPr>
          <p:nvPr>
            <p:ph type="title"/>
          </p:nvPr>
        </p:nvSpPr>
        <p:spPr>
          <a:xfrm>
            <a:off x="628650" y="193058"/>
            <a:ext cx="7886700" cy="857264"/>
          </a:xfrm>
        </p:spPr>
        <p:txBody>
          <a:bodyPr/>
          <a:lstStyle/>
          <a:p>
            <a:r>
              <a:rPr lang="en-US" dirty="0">
                <a:solidFill>
                  <a:schemeClr val="accent4">
                    <a:lumMod val="60000"/>
                    <a:lumOff val="40000"/>
                  </a:schemeClr>
                </a:solidFill>
              </a:rPr>
              <a:t>Step 3 – Practice the New</a:t>
            </a:r>
          </a:p>
        </p:txBody>
      </p:sp>
      <p:sp>
        <p:nvSpPr>
          <p:cNvPr id="6" name="Content Placeholder 2">
            <a:extLst>
              <a:ext uri="{FF2B5EF4-FFF2-40B4-BE49-F238E27FC236}">
                <a16:creationId xmlns:a16="http://schemas.microsoft.com/office/drawing/2014/main" id="{0FA5BAF4-8295-0035-92F0-F9D306E7DDC0}"/>
              </a:ext>
            </a:extLst>
          </p:cNvPr>
          <p:cNvSpPr>
            <a:spLocks noGrp="1"/>
          </p:cNvSpPr>
          <p:nvPr>
            <p:ph idx="1"/>
          </p:nvPr>
        </p:nvSpPr>
        <p:spPr>
          <a:xfrm>
            <a:off x="628650" y="993204"/>
            <a:ext cx="8028012" cy="4432236"/>
          </a:xfrm>
        </p:spPr>
        <p:txBody>
          <a:bodyPr>
            <a:normAutofit/>
          </a:bodyPr>
          <a:lstStyle/>
          <a:p>
            <a:pPr marL="0" indent="0">
              <a:buNone/>
            </a:pPr>
            <a:r>
              <a:rPr lang="en-US" b="1" i="1" baseline="30000" dirty="0">
                <a:effectLst/>
              </a:rPr>
              <a:t>17 </a:t>
            </a:r>
            <a:r>
              <a:rPr lang="en-US" b="0" i="1" dirty="0">
                <a:effectLst/>
              </a:rPr>
              <a:t>Instruct those who are rich in this present world not to be conceited or to set their hope on the uncertainty of riches, but on God, who richly supplies us with all things to enjoy. </a:t>
            </a:r>
            <a:r>
              <a:rPr lang="en-US" b="1" i="1" baseline="30000" dirty="0">
                <a:effectLst/>
              </a:rPr>
              <a:t>18 </a:t>
            </a:r>
            <a:r>
              <a:rPr lang="en-US" b="0" i="1" dirty="0">
                <a:effectLst/>
              </a:rPr>
              <a:t>Instruct them to do good, to be rich in good works, to be generous and ready to share, </a:t>
            </a:r>
            <a:r>
              <a:rPr lang="en-US" b="1" i="1" baseline="30000" dirty="0">
                <a:effectLst/>
              </a:rPr>
              <a:t>19 </a:t>
            </a:r>
            <a:r>
              <a:rPr lang="en-US" b="0" i="1" dirty="0">
                <a:effectLst/>
              </a:rPr>
              <a:t>storing up for themselves the treasure of a good foundation for the future, so that they may take hold of that which is truly life. </a:t>
            </a:r>
            <a:r>
              <a:rPr lang="en-US" b="1" dirty="0">
                <a:solidFill>
                  <a:schemeClr val="accent4">
                    <a:lumMod val="60000"/>
                    <a:lumOff val="40000"/>
                  </a:schemeClr>
                </a:solidFill>
                <a:effectLst/>
              </a:rPr>
              <a:t>– I Timothy 6:17-19</a:t>
            </a:r>
            <a:endParaRPr lang="en-US" sz="4000" b="1" dirty="0">
              <a:solidFill>
                <a:schemeClr val="accent4">
                  <a:lumMod val="60000"/>
                  <a:lumOff val="40000"/>
                </a:schemeClr>
              </a:solidFill>
            </a:endParaRPr>
          </a:p>
        </p:txBody>
      </p:sp>
    </p:spTree>
    <p:extLst>
      <p:ext uri="{BB962C8B-B14F-4D97-AF65-F5344CB8AC3E}">
        <p14:creationId xmlns:p14="http://schemas.microsoft.com/office/powerpoint/2010/main" val="199795463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5291-88E5-084B-A491-19FFC9BBBE4F}"/>
              </a:ext>
            </a:extLst>
          </p:cNvPr>
          <p:cNvSpPr>
            <a:spLocks noGrp="1"/>
          </p:cNvSpPr>
          <p:nvPr>
            <p:ph type="title"/>
          </p:nvPr>
        </p:nvSpPr>
        <p:spPr>
          <a:xfrm>
            <a:off x="628650" y="193058"/>
            <a:ext cx="7886700" cy="857264"/>
          </a:xfrm>
        </p:spPr>
        <p:txBody>
          <a:bodyPr/>
          <a:lstStyle/>
          <a:p>
            <a:r>
              <a:rPr lang="en-US" dirty="0">
                <a:solidFill>
                  <a:schemeClr val="accent4">
                    <a:lumMod val="60000"/>
                    <a:lumOff val="40000"/>
                  </a:schemeClr>
                </a:solidFill>
              </a:rPr>
              <a:t>Colossians 3:5-10</a:t>
            </a:r>
          </a:p>
        </p:txBody>
      </p:sp>
      <p:sp>
        <p:nvSpPr>
          <p:cNvPr id="3" name="Content Placeholder 2">
            <a:extLst>
              <a:ext uri="{FF2B5EF4-FFF2-40B4-BE49-F238E27FC236}">
                <a16:creationId xmlns:a16="http://schemas.microsoft.com/office/drawing/2014/main" id="{7021FF0A-BFB7-B746-9BF0-896A369215E1}"/>
              </a:ext>
            </a:extLst>
          </p:cNvPr>
          <p:cNvSpPr>
            <a:spLocks noGrp="1"/>
          </p:cNvSpPr>
          <p:nvPr>
            <p:ph idx="1"/>
          </p:nvPr>
        </p:nvSpPr>
        <p:spPr>
          <a:xfrm>
            <a:off x="1816442" y="1173892"/>
            <a:ext cx="6919785" cy="4238368"/>
          </a:xfrm>
        </p:spPr>
        <p:txBody>
          <a:bodyPr>
            <a:normAutofit/>
          </a:bodyPr>
          <a:lstStyle/>
          <a:p>
            <a:r>
              <a:rPr lang="en-US" sz="2200" b="1" baseline="30000" dirty="0"/>
              <a:t>5 </a:t>
            </a:r>
            <a:r>
              <a:rPr lang="en-US" sz="2200" dirty="0"/>
              <a:t>Therefore consider the members of your earthly body as dead to immorality, impurity, passion, evil desire, and greed, which amounts to idolatry. </a:t>
            </a:r>
            <a:r>
              <a:rPr lang="en-US" sz="2200" b="1" baseline="30000" dirty="0"/>
              <a:t>6 </a:t>
            </a:r>
            <a:r>
              <a:rPr lang="en-US" sz="2200" dirty="0"/>
              <a:t>For it is because of these things that the wrath of God will come upon the sons of disobedience, </a:t>
            </a:r>
            <a:r>
              <a:rPr lang="en-US" sz="2200" b="1" baseline="30000" dirty="0"/>
              <a:t>7 </a:t>
            </a:r>
            <a:r>
              <a:rPr lang="en-US" sz="2200" dirty="0"/>
              <a:t>and in them you also once walked, when you were living in them. </a:t>
            </a:r>
            <a:r>
              <a:rPr lang="en-US" sz="2200" b="1" baseline="30000" dirty="0"/>
              <a:t>8 </a:t>
            </a:r>
            <a:r>
              <a:rPr lang="en-US" sz="2200" dirty="0"/>
              <a:t>But now you also, put them all aside: anger, wrath, malice, slander, </a:t>
            </a:r>
            <a:r>
              <a:rPr lang="en-US" sz="2200" i="1" dirty="0"/>
              <a:t>and</a:t>
            </a:r>
            <a:r>
              <a:rPr lang="en-US" sz="2200" dirty="0"/>
              <a:t> abusive speech from your mouth. </a:t>
            </a:r>
            <a:r>
              <a:rPr lang="en-US" sz="2200" b="1" baseline="30000" dirty="0"/>
              <a:t>9 </a:t>
            </a:r>
            <a:r>
              <a:rPr lang="en-US" sz="2200" dirty="0"/>
              <a:t>Do not lie to one another, since you laid aside the old self with its </a:t>
            </a:r>
            <a:r>
              <a:rPr lang="en-US" sz="2200" i="1" dirty="0"/>
              <a:t>evil</a:t>
            </a:r>
            <a:r>
              <a:rPr lang="en-US" sz="2200" dirty="0"/>
              <a:t> practices, </a:t>
            </a:r>
            <a:r>
              <a:rPr lang="en-US" sz="2200" b="1" baseline="30000" dirty="0"/>
              <a:t>10 </a:t>
            </a:r>
            <a:r>
              <a:rPr lang="en-US" sz="2200" dirty="0"/>
              <a:t>and have put on the new self who is being renewed to a true knowledge according to the image of the One who created him—</a:t>
            </a:r>
          </a:p>
        </p:txBody>
      </p:sp>
      <p:sp>
        <p:nvSpPr>
          <p:cNvPr id="4" name="Rounded Rectangle 3">
            <a:extLst>
              <a:ext uri="{FF2B5EF4-FFF2-40B4-BE49-F238E27FC236}">
                <a16:creationId xmlns:a16="http://schemas.microsoft.com/office/drawing/2014/main" id="{901B8576-C1D2-5545-8FE9-091C2240B74D}"/>
              </a:ext>
            </a:extLst>
          </p:cNvPr>
          <p:cNvSpPr/>
          <p:nvPr/>
        </p:nvSpPr>
        <p:spPr>
          <a:xfrm>
            <a:off x="219205" y="1274476"/>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Lust</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Rounded Rectangle 4">
            <a:extLst>
              <a:ext uri="{FF2B5EF4-FFF2-40B4-BE49-F238E27FC236}">
                <a16:creationId xmlns:a16="http://schemas.microsoft.com/office/drawing/2014/main" id="{45CCC1CB-3E90-0843-BF70-1409BA9F01C8}"/>
              </a:ext>
            </a:extLst>
          </p:cNvPr>
          <p:cNvSpPr/>
          <p:nvPr/>
        </p:nvSpPr>
        <p:spPr>
          <a:xfrm>
            <a:off x="219205" y="1721014"/>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Greed</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Rounded Rectangle 5">
            <a:extLst>
              <a:ext uri="{FF2B5EF4-FFF2-40B4-BE49-F238E27FC236}">
                <a16:creationId xmlns:a16="http://schemas.microsoft.com/office/drawing/2014/main" id="{8E143249-E877-5A41-A57D-1A180DA17E4E}"/>
              </a:ext>
            </a:extLst>
          </p:cNvPr>
          <p:cNvSpPr/>
          <p:nvPr/>
        </p:nvSpPr>
        <p:spPr>
          <a:xfrm>
            <a:off x="219205" y="2958615"/>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Anger</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7" name="Rounded Rectangle 6">
            <a:extLst>
              <a:ext uri="{FF2B5EF4-FFF2-40B4-BE49-F238E27FC236}">
                <a16:creationId xmlns:a16="http://schemas.microsoft.com/office/drawing/2014/main" id="{137FAA9C-3343-0B4E-8E0E-007B76CDBE1D}"/>
              </a:ext>
            </a:extLst>
          </p:cNvPr>
          <p:cNvSpPr/>
          <p:nvPr/>
        </p:nvSpPr>
        <p:spPr>
          <a:xfrm>
            <a:off x="219204" y="3398004"/>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Dishonesty</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284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7886700" cy="1836763"/>
          </a:xfrm>
        </p:spPr>
        <p:txBody>
          <a:bodyPr>
            <a:normAutofit/>
          </a:bodyPr>
          <a:lstStyle/>
          <a:p>
            <a:r>
              <a:rPr lang="en-US" sz="4400" dirty="0"/>
              <a:t>The Call To Live Holy Lives:</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1929162"/>
            <a:ext cx="7886700" cy="3218308"/>
          </a:xfrm>
        </p:spPr>
        <p:txBody>
          <a:bodyPr/>
          <a:lstStyle/>
          <a:p>
            <a:pPr marL="0" indent="0" algn="ctr">
              <a:buNone/>
            </a:pPr>
            <a:r>
              <a:rPr lang="en-US" sz="3200" dirty="0"/>
              <a:t>Why does God want us to live holy lives? </a:t>
            </a:r>
          </a:p>
          <a:p>
            <a:pPr marL="0" indent="0" algn="ctr">
              <a:buNone/>
            </a:pPr>
            <a:endParaRPr lang="en-US" sz="1800" dirty="0"/>
          </a:p>
          <a:p>
            <a:pPr marL="0" indent="0" algn="ctr">
              <a:buNone/>
            </a:pPr>
            <a:r>
              <a:rPr lang="en-US" b="1" i="1" dirty="0"/>
              <a:t>1 Peter 1:15-16 </a:t>
            </a:r>
          </a:p>
          <a:p>
            <a:pPr marL="0" indent="0" algn="ctr">
              <a:buNone/>
            </a:pPr>
            <a:r>
              <a:rPr lang="en-US" b="1" i="1" dirty="0"/>
              <a:t>Romans 12:1-2 </a:t>
            </a:r>
          </a:p>
          <a:p>
            <a:pPr marL="0" indent="0" algn="ctr">
              <a:buNone/>
            </a:pPr>
            <a:r>
              <a:rPr lang="en-US" b="1" i="1" dirty="0"/>
              <a:t>Colossians 3:6 </a:t>
            </a:r>
          </a:p>
        </p:txBody>
      </p:sp>
    </p:spTree>
    <p:extLst>
      <p:ext uri="{BB962C8B-B14F-4D97-AF65-F5344CB8AC3E}">
        <p14:creationId xmlns:p14="http://schemas.microsoft.com/office/powerpoint/2010/main" val="126210331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7886700" cy="1836763"/>
          </a:xfrm>
        </p:spPr>
        <p:txBody>
          <a:bodyPr>
            <a:normAutofit/>
          </a:bodyPr>
          <a:lstStyle/>
          <a:p>
            <a:r>
              <a:rPr lang="en-US" sz="4400" dirty="0"/>
              <a:t>The Call To Live Holy Lives:</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1929162"/>
            <a:ext cx="7886700" cy="3218308"/>
          </a:xfrm>
        </p:spPr>
        <p:txBody>
          <a:bodyPr/>
          <a:lstStyle/>
          <a:p>
            <a:pPr marL="0" indent="0" algn="ctr">
              <a:buNone/>
            </a:pPr>
            <a:r>
              <a:rPr lang="en-US" sz="3200" dirty="0"/>
              <a:t>Is the call to be blameless </a:t>
            </a:r>
            <a:br>
              <a:rPr lang="en-US" sz="3200" dirty="0"/>
            </a:br>
            <a:r>
              <a:rPr lang="en-US" sz="3200" dirty="0"/>
              <a:t>intimidating or inspiring? </a:t>
            </a:r>
            <a:endParaRPr lang="en-US" sz="1800" dirty="0"/>
          </a:p>
          <a:p>
            <a:pPr marL="0" indent="0" algn="ctr">
              <a:buNone/>
            </a:pPr>
            <a:r>
              <a:rPr lang="en-US" b="1" i="1" dirty="0"/>
              <a:t>Philippians 2:15</a:t>
            </a:r>
          </a:p>
          <a:p>
            <a:pPr marL="0" indent="0" algn="ctr">
              <a:buNone/>
            </a:pPr>
            <a:endParaRPr lang="en-US" b="1" i="1" dirty="0"/>
          </a:p>
          <a:p>
            <a:pPr marL="0" indent="0" algn="ctr">
              <a:buNone/>
            </a:pPr>
            <a:r>
              <a:rPr lang="en-US" b="1" i="1" dirty="0"/>
              <a:t>See Also… Philippians 1:10, 21, &amp; </a:t>
            </a:r>
            <a:br>
              <a:rPr lang="en-US" b="1" i="1" dirty="0"/>
            </a:br>
            <a:r>
              <a:rPr lang="en-US" b="1" i="1" dirty="0"/>
              <a:t>Philippians 3:7-11</a:t>
            </a:r>
          </a:p>
        </p:txBody>
      </p:sp>
    </p:spTree>
    <p:extLst>
      <p:ext uri="{BB962C8B-B14F-4D97-AF65-F5344CB8AC3E}">
        <p14:creationId xmlns:p14="http://schemas.microsoft.com/office/powerpoint/2010/main" val="263309465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5291-88E5-084B-A491-19FFC9BBBE4F}"/>
              </a:ext>
            </a:extLst>
          </p:cNvPr>
          <p:cNvSpPr>
            <a:spLocks noGrp="1"/>
          </p:cNvSpPr>
          <p:nvPr>
            <p:ph type="title"/>
          </p:nvPr>
        </p:nvSpPr>
        <p:spPr>
          <a:xfrm>
            <a:off x="628650" y="193058"/>
            <a:ext cx="7886700" cy="857264"/>
          </a:xfrm>
        </p:spPr>
        <p:txBody>
          <a:bodyPr/>
          <a:lstStyle/>
          <a:p>
            <a:r>
              <a:rPr lang="en-US" dirty="0"/>
              <a:t>Ephesians 4:19-31</a:t>
            </a:r>
          </a:p>
        </p:txBody>
      </p:sp>
      <p:sp>
        <p:nvSpPr>
          <p:cNvPr id="3" name="Content Placeholder 2">
            <a:extLst>
              <a:ext uri="{FF2B5EF4-FFF2-40B4-BE49-F238E27FC236}">
                <a16:creationId xmlns:a16="http://schemas.microsoft.com/office/drawing/2014/main" id="{7021FF0A-BFB7-B746-9BF0-896A369215E1}"/>
              </a:ext>
            </a:extLst>
          </p:cNvPr>
          <p:cNvSpPr>
            <a:spLocks noGrp="1"/>
          </p:cNvSpPr>
          <p:nvPr>
            <p:ph idx="1"/>
          </p:nvPr>
        </p:nvSpPr>
        <p:spPr>
          <a:xfrm>
            <a:off x="1816442" y="1173892"/>
            <a:ext cx="6919785" cy="4238368"/>
          </a:xfrm>
        </p:spPr>
        <p:txBody>
          <a:bodyPr>
            <a:normAutofit fontScale="62500" lnSpcReduction="20000"/>
          </a:bodyPr>
          <a:lstStyle/>
          <a:p>
            <a:r>
              <a:rPr lang="en-US" b="1" baseline="30000" dirty="0"/>
              <a:t>19 </a:t>
            </a:r>
            <a:r>
              <a:rPr lang="en-US" dirty="0"/>
              <a:t>and they, having become callous, have given themselves over to sensuality for the practice of every kind of impurity with greediness. </a:t>
            </a:r>
            <a:r>
              <a:rPr lang="en-US" b="1" baseline="30000" dirty="0"/>
              <a:t>20 </a:t>
            </a:r>
            <a:r>
              <a:rPr lang="en-US" dirty="0"/>
              <a:t>But you did not learn Christ in this way, </a:t>
            </a:r>
            <a:r>
              <a:rPr lang="en-US" b="1" baseline="30000" dirty="0"/>
              <a:t>21 </a:t>
            </a:r>
            <a:r>
              <a:rPr lang="en-US" dirty="0"/>
              <a:t>if indeed you have heard Him and have been taught in Him, just as truth is in Jesus, </a:t>
            </a:r>
            <a:r>
              <a:rPr lang="en-US" b="1" baseline="30000" dirty="0"/>
              <a:t>22 </a:t>
            </a:r>
            <a:r>
              <a:rPr lang="en-US" dirty="0"/>
              <a:t>that, in reference to your former manner of life, you lay aside the old self, which is being corrupted in accordance with the lusts of deceit, </a:t>
            </a:r>
            <a:r>
              <a:rPr lang="en-US" b="1" baseline="30000" dirty="0"/>
              <a:t>23 </a:t>
            </a:r>
            <a:r>
              <a:rPr lang="en-US" dirty="0"/>
              <a:t>and that you be renewed in the spirit of your mind, </a:t>
            </a:r>
            <a:r>
              <a:rPr lang="en-US" b="1" baseline="30000" dirty="0"/>
              <a:t>24 </a:t>
            </a:r>
            <a:r>
              <a:rPr lang="en-US" dirty="0"/>
              <a:t>and put on the new self, which in </a:t>
            </a:r>
            <a:r>
              <a:rPr lang="en-US" i="1" dirty="0"/>
              <a:t>the likeness of</a:t>
            </a:r>
            <a:r>
              <a:rPr lang="en-US" dirty="0"/>
              <a:t> God has been created in righteousness and holiness of the truth. </a:t>
            </a:r>
            <a:r>
              <a:rPr lang="en-US" b="1" baseline="30000" dirty="0"/>
              <a:t>25 </a:t>
            </a:r>
            <a:r>
              <a:rPr lang="en-US" dirty="0"/>
              <a:t>Therefore, laying aside falsehood, </a:t>
            </a:r>
            <a:r>
              <a:rPr lang="en-US" cap="small" dirty="0"/>
              <a:t>speak truth each one</a:t>
            </a:r>
            <a:r>
              <a:rPr lang="en-US" dirty="0"/>
              <a:t> </a:t>
            </a:r>
            <a:r>
              <a:rPr lang="en-US" i="1" dirty="0"/>
              <a:t>of you</a:t>
            </a:r>
            <a:r>
              <a:rPr lang="en-US" dirty="0"/>
              <a:t> </a:t>
            </a:r>
            <a:r>
              <a:rPr lang="en-US" cap="small" dirty="0"/>
              <a:t>with his neighbor</a:t>
            </a:r>
            <a:r>
              <a:rPr lang="en-US" dirty="0"/>
              <a:t>, for we are members of one another. </a:t>
            </a:r>
            <a:r>
              <a:rPr lang="en-US" b="1" baseline="30000" dirty="0"/>
              <a:t>26 </a:t>
            </a:r>
            <a:r>
              <a:rPr lang="en-US" cap="small" dirty="0"/>
              <a:t>Be angry, and</a:t>
            </a:r>
            <a:r>
              <a:rPr lang="en-US" dirty="0"/>
              <a:t> </a:t>
            </a:r>
            <a:r>
              <a:rPr lang="en-US" i="1" dirty="0"/>
              <a:t>yet</a:t>
            </a:r>
            <a:r>
              <a:rPr lang="en-US" dirty="0"/>
              <a:t> </a:t>
            </a:r>
            <a:r>
              <a:rPr lang="en-US" cap="small" dirty="0"/>
              <a:t>do not sin</a:t>
            </a:r>
            <a:r>
              <a:rPr lang="en-US" dirty="0"/>
              <a:t>; do not let the sun go down on your anger, </a:t>
            </a:r>
            <a:r>
              <a:rPr lang="en-US" b="1" baseline="30000" dirty="0"/>
              <a:t>27 </a:t>
            </a:r>
            <a:r>
              <a:rPr lang="en-US" dirty="0"/>
              <a:t>and do not give the devil an opportunity. </a:t>
            </a:r>
            <a:r>
              <a:rPr lang="en-US" b="1" baseline="30000" dirty="0"/>
              <a:t>28 </a:t>
            </a:r>
            <a:r>
              <a:rPr lang="en-US" dirty="0"/>
              <a:t>He who steals must steal no longer; but rather he must labor, performing with his own hands what is good, so that he will have </a:t>
            </a:r>
            <a:r>
              <a:rPr lang="en-US" i="1" dirty="0"/>
              <a:t>something</a:t>
            </a:r>
            <a:r>
              <a:rPr lang="en-US" dirty="0"/>
              <a:t> to share with one who has need. </a:t>
            </a:r>
            <a:r>
              <a:rPr lang="en-US" b="1" baseline="30000" dirty="0"/>
              <a:t>29 </a:t>
            </a:r>
            <a:r>
              <a:rPr lang="en-US" dirty="0"/>
              <a:t>Let no unwholesome word proceed from your mouth, but only such </a:t>
            </a:r>
            <a:r>
              <a:rPr lang="en-US" i="1" dirty="0"/>
              <a:t>a word</a:t>
            </a:r>
            <a:r>
              <a:rPr lang="en-US" dirty="0"/>
              <a:t> as is good for edification according to the need </a:t>
            </a:r>
            <a:r>
              <a:rPr lang="en-US" i="1" dirty="0"/>
              <a:t>of the moment</a:t>
            </a:r>
            <a:r>
              <a:rPr lang="en-US" dirty="0"/>
              <a:t>, so that it will give grace to those who hear. </a:t>
            </a:r>
            <a:r>
              <a:rPr lang="en-US" b="1" baseline="30000" dirty="0"/>
              <a:t>30 </a:t>
            </a:r>
            <a:r>
              <a:rPr lang="en-US" dirty="0"/>
              <a:t>Do not grieve the Holy Spirit of God, by whom you were sealed for the day of redemption. </a:t>
            </a:r>
            <a:r>
              <a:rPr lang="en-US" b="1" baseline="30000" dirty="0"/>
              <a:t>31 </a:t>
            </a:r>
            <a:r>
              <a:rPr lang="en-US" dirty="0"/>
              <a:t>Let all bitterness and wrath and anger and clamor and slander be put away from you, along with all malice.</a:t>
            </a:r>
          </a:p>
          <a:p>
            <a:endParaRPr lang="en-US" sz="2200" dirty="0"/>
          </a:p>
        </p:txBody>
      </p:sp>
      <p:sp>
        <p:nvSpPr>
          <p:cNvPr id="4" name="Rounded Rectangle 3">
            <a:extLst>
              <a:ext uri="{FF2B5EF4-FFF2-40B4-BE49-F238E27FC236}">
                <a16:creationId xmlns:a16="http://schemas.microsoft.com/office/drawing/2014/main" id="{901B8576-C1D2-5545-8FE9-091C2240B74D}"/>
              </a:ext>
            </a:extLst>
          </p:cNvPr>
          <p:cNvSpPr/>
          <p:nvPr/>
        </p:nvSpPr>
        <p:spPr>
          <a:xfrm>
            <a:off x="219205" y="1274476"/>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Lust</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Rounded Rectangle 4">
            <a:extLst>
              <a:ext uri="{FF2B5EF4-FFF2-40B4-BE49-F238E27FC236}">
                <a16:creationId xmlns:a16="http://schemas.microsoft.com/office/drawing/2014/main" id="{45CCC1CB-3E90-0843-BF70-1409BA9F01C8}"/>
              </a:ext>
            </a:extLst>
          </p:cNvPr>
          <p:cNvSpPr/>
          <p:nvPr/>
        </p:nvSpPr>
        <p:spPr>
          <a:xfrm>
            <a:off x="219205" y="1721014"/>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Greed</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Rounded Rectangle 5">
            <a:extLst>
              <a:ext uri="{FF2B5EF4-FFF2-40B4-BE49-F238E27FC236}">
                <a16:creationId xmlns:a16="http://schemas.microsoft.com/office/drawing/2014/main" id="{8E143249-E877-5A41-A57D-1A180DA17E4E}"/>
              </a:ext>
            </a:extLst>
          </p:cNvPr>
          <p:cNvSpPr/>
          <p:nvPr/>
        </p:nvSpPr>
        <p:spPr>
          <a:xfrm>
            <a:off x="219205" y="2732477"/>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Dishonesty</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7" name="Rounded Rectangle 6">
            <a:extLst>
              <a:ext uri="{FF2B5EF4-FFF2-40B4-BE49-F238E27FC236}">
                <a16:creationId xmlns:a16="http://schemas.microsoft.com/office/drawing/2014/main" id="{137FAA9C-3343-0B4E-8E0E-007B76CDBE1D}"/>
              </a:ext>
            </a:extLst>
          </p:cNvPr>
          <p:cNvSpPr/>
          <p:nvPr/>
        </p:nvSpPr>
        <p:spPr>
          <a:xfrm>
            <a:off x="219204" y="3142364"/>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Anger</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6824850E-21A3-344B-9AF4-939E5AE5C0F6}"/>
              </a:ext>
            </a:extLst>
          </p:cNvPr>
          <p:cNvSpPr/>
          <p:nvPr/>
        </p:nvSpPr>
        <p:spPr>
          <a:xfrm>
            <a:off x="219204" y="4600365"/>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Strife</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310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5291-88E5-084B-A491-19FFC9BBBE4F}"/>
              </a:ext>
            </a:extLst>
          </p:cNvPr>
          <p:cNvSpPr>
            <a:spLocks noGrp="1"/>
          </p:cNvSpPr>
          <p:nvPr>
            <p:ph type="title"/>
          </p:nvPr>
        </p:nvSpPr>
        <p:spPr>
          <a:xfrm>
            <a:off x="628650" y="193058"/>
            <a:ext cx="7886700" cy="857264"/>
          </a:xfrm>
        </p:spPr>
        <p:txBody>
          <a:bodyPr/>
          <a:lstStyle/>
          <a:p>
            <a:r>
              <a:rPr lang="en-US" dirty="0"/>
              <a:t>Galatians 5:16-21</a:t>
            </a:r>
          </a:p>
        </p:txBody>
      </p:sp>
      <p:sp>
        <p:nvSpPr>
          <p:cNvPr id="3" name="Content Placeholder 2">
            <a:extLst>
              <a:ext uri="{FF2B5EF4-FFF2-40B4-BE49-F238E27FC236}">
                <a16:creationId xmlns:a16="http://schemas.microsoft.com/office/drawing/2014/main" id="{7021FF0A-BFB7-B746-9BF0-896A369215E1}"/>
              </a:ext>
            </a:extLst>
          </p:cNvPr>
          <p:cNvSpPr>
            <a:spLocks noGrp="1"/>
          </p:cNvSpPr>
          <p:nvPr>
            <p:ph idx="1"/>
          </p:nvPr>
        </p:nvSpPr>
        <p:spPr>
          <a:xfrm>
            <a:off x="1816442" y="1173892"/>
            <a:ext cx="6919785" cy="4238368"/>
          </a:xfrm>
        </p:spPr>
        <p:txBody>
          <a:bodyPr>
            <a:normAutofit/>
          </a:bodyPr>
          <a:lstStyle/>
          <a:p>
            <a:r>
              <a:rPr lang="en-US" sz="2200" b="1" baseline="30000" dirty="0"/>
              <a:t>16 </a:t>
            </a:r>
            <a:r>
              <a:rPr lang="en-US" sz="2200" dirty="0"/>
              <a:t>But I say, walk by the Spirit, and you will not carry out the desire of the flesh. </a:t>
            </a:r>
            <a:r>
              <a:rPr lang="en-US" sz="2200" b="1" baseline="30000" dirty="0"/>
              <a:t>17 </a:t>
            </a:r>
            <a:r>
              <a:rPr lang="en-US" sz="2200" dirty="0"/>
              <a:t>For the flesh sets its desire against the Spirit, and the Spirit against the flesh; for these are in opposition to one another, so that you may not do the things that you please. </a:t>
            </a:r>
            <a:r>
              <a:rPr lang="en-US" sz="2200" b="1" baseline="30000" dirty="0"/>
              <a:t>18 </a:t>
            </a:r>
            <a:r>
              <a:rPr lang="en-US" sz="2200" dirty="0"/>
              <a:t>But if you are led by the Spirit, you are not under the Law. </a:t>
            </a:r>
            <a:r>
              <a:rPr lang="en-US" sz="2200" b="1" baseline="30000" dirty="0"/>
              <a:t>19 </a:t>
            </a:r>
            <a:r>
              <a:rPr lang="en-US" sz="2200" dirty="0"/>
              <a:t>Now the deeds of the flesh are evident, which are: immorality, impurity, sensuality, </a:t>
            </a:r>
            <a:r>
              <a:rPr lang="en-US" sz="2200" b="1" baseline="30000" dirty="0"/>
              <a:t>20 </a:t>
            </a:r>
            <a:r>
              <a:rPr lang="en-US" sz="2200" dirty="0"/>
              <a:t>idolatry, sorcery, enmities, strife, jealousy, outbursts of anger, disputes, dissensions, factions, </a:t>
            </a:r>
            <a:r>
              <a:rPr lang="en-US" sz="2200" b="1" baseline="30000" dirty="0"/>
              <a:t>21 </a:t>
            </a:r>
            <a:r>
              <a:rPr lang="en-US" sz="2200" dirty="0"/>
              <a:t>envying, drunkenness, carousing, and things like these, of which I forewarn you, just as I have forewarned you, that those who practice such things will not inherit the kingdom of God.</a:t>
            </a:r>
          </a:p>
        </p:txBody>
      </p:sp>
      <p:sp>
        <p:nvSpPr>
          <p:cNvPr id="4" name="Rounded Rectangle 3">
            <a:extLst>
              <a:ext uri="{FF2B5EF4-FFF2-40B4-BE49-F238E27FC236}">
                <a16:creationId xmlns:a16="http://schemas.microsoft.com/office/drawing/2014/main" id="{901B8576-C1D2-5545-8FE9-091C2240B74D}"/>
              </a:ext>
            </a:extLst>
          </p:cNvPr>
          <p:cNvSpPr/>
          <p:nvPr/>
        </p:nvSpPr>
        <p:spPr>
          <a:xfrm>
            <a:off x="219205" y="3203636"/>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Lust</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Rounded Rectangle 4">
            <a:extLst>
              <a:ext uri="{FF2B5EF4-FFF2-40B4-BE49-F238E27FC236}">
                <a16:creationId xmlns:a16="http://schemas.microsoft.com/office/drawing/2014/main" id="{45CCC1CB-3E90-0843-BF70-1409BA9F01C8}"/>
              </a:ext>
            </a:extLst>
          </p:cNvPr>
          <p:cNvSpPr/>
          <p:nvPr/>
        </p:nvSpPr>
        <p:spPr>
          <a:xfrm>
            <a:off x="219205" y="3650174"/>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Strife</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Rounded Rectangle 5">
            <a:extLst>
              <a:ext uri="{FF2B5EF4-FFF2-40B4-BE49-F238E27FC236}">
                <a16:creationId xmlns:a16="http://schemas.microsoft.com/office/drawing/2014/main" id="{8E143249-E877-5A41-A57D-1A180DA17E4E}"/>
              </a:ext>
            </a:extLst>
          </p:cNvPr>
          <p:cNvSpPr/>
          <p:nvPr/>
        </p:nvSpPr>
        <p:spPr>
          <a:xfrm>
            <a:off x="219205" y="4475181"/>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Anger</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8" name="Rounded Rectangle 7">
            <a:extLst>
              <a:ext uri="{FF2B5EF4-FFF2-40B4-BE49-F238E27FC236}">
                <a16:creationId xmlns:a16="http://schemas.microsoft.com/office/drawing/2014/main" id="{87211D70-B433-774C-9C4B-032ACE981708}"/>
              </a:ext>
            </a:extLst>
          </p:cNvPr>
          <p:cNvSpPr/>
          <p:nvPr/>
        </p:nvSpPr>
        <p:spPr>
          <a:xfrm>
            <a:off x="219203" y="4059103"/>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Jealousy</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170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7886700" cy="2154724"/>
          </a:xfrm>
        </p:spPr>
        <p:txBody>
          <a:bodyPr/>
          <a:lstStyle/>
          <a:p>
            <a:r>
              <a:rPr lang="en-US" dirty="0"/>
              <a:t>There Are Also Some Related Problems</a:t>
            </a:r>
            <a:br>
              <a:rPr lang="en-US" dirty="0"/>
            </a:br>
            <a:r>
              <a:rPr lang="en-US" dirty="0"/>
              <a:t> &amp; Sins That Must Be Addressed To Make Progress.</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2619632"/>
            <a:ext cx="7886700" cy="2527837"/>
          </a:xfrm>
        </p:spPr>
        <p:txBody>
          <a:bodyPr>
            <a:normAutofit fontScale="92500"/>
          </a:bodyPr>
          <a:lstStyle/>
          <a:p>
            <a:pPr marL="0" indent="0" algn="ctr">
              <a:buNone/>
            </a:pPr>
            <a:r>
              <a:rPr lang="en-US" b="1" dirty="0"/>
              <a:t>“</a:t>
            </a:r>
            <a:r>
              <a:rPr lang="en-US" dirty="0"/>
              <a:t>Bear </a:t>
            </a:r>
            <a:r>
              <a:rPr lang="en-US" b="1" u="sng" dirty="0"/>
              <a:t>one another’s </a:t>
            </a:r>
            <a:r>
              <a:rPr lang="en-US" dirty="0"/>
              <a:t>burdens, and thereby</a:t>
            </a:r>
            <a:br>
              <a:rPr lang="en-US" dirty="0"/>
            </a:br>
            <a:r>
              <a:rPr lang="en-US" dirty="0"/>
              <a:t> fulfill the law of Christ.” Galatians 6:2</a:t>
            </a:r>
            <a:endParaRPr lang="en-US" b="1" dirty="0"/>
          </a:p>
          <a:p>
            <a:pPr marL="0" indent="0" algn="ctr">
              <a:buNone/>
            </a:pPr>
            <a:endParaRPr lang="en-US" b="1" baseline="30000" dirty="0"/>
          </a:p>
          <a:p>
            <a:pPr marL="0" indent="0" algn="ctr">
              <a:buNone/>
            </a:pPr>
            <a:r>
              <a:rPr lang="en-US" b="1" dirty="0"/>
              <a:t>“</a:t>
            </a:r>
            <a:r>
              <a:rPr lang="en-US" dirty="0"/>
              <a:t>For all that is in the world, the lust of the flesh and the lust of the eyes and </a:t>
            </a:r>
            <a:r>
              <a:rPr lang="en-US" b="1" u="sng" dirty="0"/>
              <a:t>the boastful pride of life</a:t>
            </a:r>
            <a:r>
              <a:rPr lang="en-US" dirty="0"/>
              <a:t>, is not from the Father, but is from the world.” 1 John 2:16</a:t>
            </a:r>
          </a:p>
        </p:txBody>
      </p:sp>
    </p:spTree>
    <p:extLst>
      <p:ext uri="{BB962C8B-B14F-4D97-AF65-F5344CB8AC3E}">
        <p14:creationId xmlns:p14="http://schemas.microsoft.com/office/powerpoint/2010/main" val="4023571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7886700" cy="1948275"/>
          </a:xfrm>
        </p:spPr>
        <p:txBody>
          <a:bodyPr/>
          <a:lstStyle/>
          <a:p>
            <a:r>
              <a:rPr lang="en-US" dirty="0"/>
              <a:t>Coming Face To Face </a:t>
            </a:r>
            <a:br>
              <a:rPr lang="en-US" dirty="0"/>
            </a:br>
            <a:r>
              <a:rPr lang="en-US" dirty="0"/>
              <a:t>With The Condition of My Heart</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2162433"/>
            <a:ext cx="7886700" cy="2527837"/>
          </a:xfrm>
        </p:spPr>
        <p:txBody>
          <a:bodyPr/>
          <a:lstStyle/>
          <a:p>
            <a:pPr marL="0" indent="0" algn="ctr">
              <a:buNone/>
            </a:pPr>
            <a:r>
              <a:rPr lang="en-US" dirty="0"/>
              <a:t>“The good man out of the good treasure of his heart brings forth what is good; and the evil </a:t>
            </a:r>
            <a:r>
              <a:rPr lang="en-US" i="1" dirty="0"/>
              <a:t>man</a:t>
            </a:r>
            <a:r>
              <a:rPr lang="en-US" dirty="0"/>
              <a:t> out of the evil </a:t>
            </a:r>
            <a:r>
              <a:rPr lang="en-US" i="1" dirty="0"/>
              <a:t>treasure</a:t>
            </a:r>
            <a:r>
              <a:rPr lang="en-US" dirty="0"/>
              <a:t> brings forth what is evil; </a:t>
            </a:r>
            <a:br>
              <a:rPr lang="en-US" dirty="0"/>
            </a:br>
            <a:r>
              <a:rPr lang="en-US" dirty="0"/>
              <a:t>for his mouth speaks from that which fills </a:t>
            </a:r>
            <a:br>
              <a:rPr lang="en-US" dirty="0"/>
            </a:br>
            <a:r>
              <a:rPr lang="en-US" dirty="0"/>
              <a:t>his heart.” - Luke 6:45</a:t>
            </a:r>
          </a:p>
        </p:txBody>
      </p:sp>
      <p:sp>
        <p:nvSpPr>
          <p:cNvPr id="5" name="Rounded Rectangle 4">
            <a:extLst>
              <a:ext uri="{FF2B5EF4-FFF2-40B4-BE49-F238E27FC236}">
                <a16:creationId xmlns:a16="http://schemas.microsoft.com/office/drawing/2014/main" id="{CA2DC5D9-C32E-D44F-ABB1-B62B2A22CDC9}"/>
              </a:ext>
            </a:extLst>
          </p:cNvPr>
          <p:cNvSpPr/>
          <p:nvPr/>
        </p:nvSpPr>
        <p:spPr>
          <a:xfrm>
            <a:off x="724829" y="4367301"/>
            <a:ext cx="7672039" cy="717655"/>
          </a:xfrm>
          <a:prstGeom prst="roundRect">
            <a:avLst>
              <a:gd name="adj" fmla="val 50000"/>
            </a:avLst>
          </a:prstGeom>
          <a:solidFill>
            <a:schemeClr val="accent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2000" b="1" i="1" dirty="0"/>
              <a:t>What events, books, people, or resources have led to turning points in your battle with these temptations?</a:t>
            </a:r>
          </a:p>
        </p:txBody>
      </p:sp>
    </p:spTree>
    <p:extLst>
      <p:ext uri="{BB962C8B-B14F-4D97-AF65-F5344CB8AC3E}">
        <p14:creationId xmlns:p14="http://schemas.microsoft.com/office/powerpoint/2010/main" val="28657793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E2B07-075C-254E-AE54-A8187F3AAA73}"/>
              </a:ext>
            </a:extLst>
          </p:cNvPr>
          <p:cNvSpPr>
            <a:spLocks noGrp="1"/>
          </p:cNvSpPr>
          <p:nvPr>
            <p:ph type="title"/>
          </p:nvPr>
        </p:nvSpPr>
        <p:spPr/>
        <p:txBody>
          <a:bodyPr/>
          <a:lstStyle/>
          <a:p>
            <a:r>
              <a:rPr lang="en-US" dirty="0"/>
              <a:t>A Holy Life Is Like…</a:t>
            </a:r>
          </a:p>
        </p:txBody>
      </p:sp>
      <p:sp>
        <p:nvSpPr>
          <p:cNvPr id="3" name="Content Placeholder 2">
            <a:extLst>
              <a:ext uri="{FF2B5EF4-FFF2-40B4-BE49-F238E27FC236}">
                <a16:creationId xmlns:a16="http://schemas.microsoft.com/office/drawing/2014/main" id="{77AB323B-CDC5-D54D-9F8D-F060684BE0E9}"/>
              </a:ext>
            </a:extLst>
          </p:cNvPr>
          <p:cNvSpPr>
            <a:spLocks noGrp="1"/>
          </p:cNvSpPr>
          <p:nvPr>
            <p:ph idx="1"/>
          </p:nvPr>
        </p:nvSpPr>
        <p:spPr/>
        <p:txBody>
          <a:bodyPr/>
          <a:lstStyle/>
          <a:p>
            <a:r>
              <a:rPr lang="en-US" dirty="0"/>
              <a:t>Colossians 3:3,5</a:t>
            </a:r>
          </a:p>
          <a:p>
            <a:r>
              <a:rPr lang="en-US" dirty="0"/>
              <a:t>Ephesians 4:1,17</a:t>
            </a:r>
          </a:p>
          <a:p>
            <a:r>
              <a:rPr lang="en-US" dirty="0"/>
              <a:t>Ephesians 4:12-13</a:t>
            </a:r>
          </a:p>
          <a:p>
            <a:r>
              <a:rPr lang="en-US" dirty="0"/>
              <a:t>Ephesians 4:19</a:t>
            </a:r>
          </a:p>
          <a:p>
            <a:r>
              <a:rPr lang="en-US" dirty="0"/>
              <a:t>Galatians 5:13</a:t>
            </a:r>
          </a:p>
          <a:p>
            <a:r>
              <a:rPr lang="en-US" dirty="0"/>
              <a:t>Galatians 5:16-17</a:t>
            </a:r>
          </a:p>
        </p:txBody>
      </p:sp>
      <p:sp>
        <p:nvSpPr>
          <p:cNvPr id="4" name="Rounded Rectangle 3">
            <a:extLst>
              <a:ext uri="{FF2B5EF4-FFF2-40B4-BE49-F238E27FC236}">
                <a16:creationId xmlns:a16="http://schemas.microsoft.com/office/drawing/2014/main" id="{AC85371E-CD71-E940-A0A1-3ADF87A7BAC9}"/>
              </a:ext>
            </a:extLst>
          </p:cNvPr>
          <p:cNvSpPr/>
          <p:nvPr/>
        </p:nvSpPr>
        <p:spPr>
          <a:xfrm>
            <a:off x="3932561" y="1599411"/>
            <a:ext cx="4754239"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Death To An Old Life &amp; An Earthly Body </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Rounded Rectangle 4">
            <a:extLst>
              <a:ext uri="{FF2B5EF4-FFF2-40B4-BE49-F238E27FC236}">
                <a16:creationId xmlns:a16="http://schemas.microsoft.com/office/drawing/2014/main" id="{577AEFD7-5185-EE4D-8A9A-03DD4B7FC12C}"/>
              </a:ext>
            </a:extLst>
          </p:cNvPr>
          <p:cNvSpPr/>
          <p:nvPr/>
        </p:nvSpPr>
        <p:spPr>
          <a:xfrm>
            <a:off x="3939997" y="2119801"/>
            <a:ext cx="4754239"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Walking In A New, Dignified Path</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Rounded Rectangle 5">
            <a:extLst>
              <a:ext uri="{FF2B5EF4-FFF2-40B4-BE49-F238E27FC236}">
                <a16:creationId xmlns:a16="http://schemas.microsoft.com/office/drawing/2014/main" id="{C120F2D6-E79E-184C-9845-1F5EDBCDCFA1}"/>
              </a:ext>
            </a:extLst>
          </p:cNvPr>
          <p:cNvSpPr/>
          <p:nvPr/>
        </p:nvSpPr>
        <p:spPr>
          <a:xfrm>
            <a:off x="3939996" y="2588149"/>
            <a:ext cx="4754239"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A Growing, Maturing Body</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7" name="Rounded Rectangle 6">
            <a:extLst>
              <a:ext uri="{FF2B5EF4-FFF2-40B4-BE49-F238E27FC236}">
                <a16:creationId xmlns:a16="http://schemas.microsoft.com/office/drawing/2014/main" id="{0813767D-5C34-774B-974D-4929046F5D02}"/>
              </a:ext>
            </a:extLst>
          </p:cNvPr>
          <p:cNvSpPr/>
          <p:nvPr/>
        </p:nvSpPr>
        <p:spPr>
          <a:xfrm>
            <a:off x="3947430" y="3075082"/>
            <a:ext cx="4754239"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Replacing A Callous with Sensitive Skin</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8" name="Rounded Rectangle 7">
            <a:extLst>
              <a:ext uri="{FF2B5EF4-FFF2-40B4-BE49-F238E27FC236}">
                <a16:creationId xmlns:a16="http://schemas.microsoft.com/office/drawing/2014/main" id="{5FD4046A-AD5F-DD40-8EC5-EBD00018A229}"/>
              </a:ext>
            </a:extLst>
          </p:cNvPr>
          <p:cNvSpPr/>
          <p:nvPr/>
        </p:nvSpPr>
        <p:spPr>
          <a:xfrm>
            <a:off x="3943715" y="3573167"/>
            <a:ext cx="4754239"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Freedom To Deny The Flesh &amp; Love Others</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45BA2CF0-5D41-604D-8606-F67573B94EF7}"/>
              </a:ext>
            </a:extLst>
          </p:cNvPr>
          <p:cNvSpPr/>
          <p:nvPr/>
        </p:nvSpPr>
        <p:spPr>
          <a:xfrm>
            <a:off x="3951150" y="4048949"/>
            <a:ext cx="4754239"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Battle For Our Attention: Flesh vs. Spirit</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496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262E-0DC7-B74A-9C84-2B2718B03E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06EE09-C6F5-D342-833A-7CB399667FB9}"/>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2C255B6A-F6A2-4A45-87C7-ECE0D2A25F1D}"/>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54137545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08B3-42F3-B643-874B-15AC49ADB48E}"/>
              </a:ext>
            </a:extLst>
          </p:cNvPr>
          <p:cNvSpPr>
            <a:spLocks noGrp="1"/>
          </p:cNvSpPr>
          <p:nvPr>
            <p:ph type="title"/>
          </p:nvPr>
        </p:nvSpPr>
        <p:spPr/>
        <p:txBody>
          <a:bodyPr/>
          <a:lstStyle/>
          <a:p>
            <a:r>
              <a:rPr lang="en-US" b="1" dirty="0">
                <a:latin typeface="+mn-lt"/>
              </a:rPr>
              <a:t>Case Study: Godly Sorrow</a:t>
            </a:r>
          </a:p>
        </p:txBody>
      </p:sp>
      <p:sp>
        <p:nvSpPr>
          <p:cNvPr id="3" name="Content Placeholder 2">
            <a:extLst>
              <a:ext uri="{FF2B5EF4-FFF2-40B4-BE49-F238E27FC236}">
                <a16:creationId xmlns:a16="http://schemas.microsoft.com/office/drawing/2014/main" id="{64440464-07FE-4945-A7AC-42DD03376F25}"/>
              </a:ext>
            </a:extLst>
          </p:cNvPr>
          <p:cNvSpPr>
            <a:spLocks noGrp="1"/>
          </p:cNvSpPr>
          <p:nvPr>
            <p:ph idx="1"/>
          </p:nvPr>
        </p:nvSpPr>
        <p:spPr/>
        <p:txBody>
          <a:bodyPr/>
          <a:lstStyle/>
          <a:p>
            <a:pPr marL="0" indent="0">
              <a:buNone/>
            </a:pPr>
            <a:r>
              <a:rPr lang="en-US" b="1" baseline="30000" dirty="0"/>
              <a:t>60 </a:t>
            </a:r>
            <a:r>
              <a:rPr lang="en-US" dirty="0"/>
              <a:t>But Peter said, “Man, I do not know what you are talking about.” Immediately, while he was still speaking, a rooster crowed. </a:t>
            </a:r>
            <a:r>
              <a:rPr lang="en-US" b="1" baseline="30000" dirty="0"/>
              <a:t>61 </a:t>
            </a:r>
            <a:r>
              <a:rPr lang="en-US" dirty="0"/>
              <a:t>The Lord turned and looked at Peter. And Peter remembered the word of the Lord, how He had told him, “Before a rooster crows today, you will deny Me three times.”</a:t>
            </a:r>
            <a:br>
              <a:rPr lang="en-US" dirty="0"/>
            </a:br>
            <a:r>
              <a:rPr lang="en-US" dirty="0"/>
              <a:t> </a:t>
            </a:r>
            <a:r>
              <a:rPr lang="en-US" b="1" baseline="30000" dirty="0"/>
              <a:t>62 </a:t>
            </a:r>
            <a:r>
              <a:rPr lang="en-US" dirty="0"/>
              <a:t>And he went out and wept bitterly. </a:t>
            </a:r>
            <a:br>
              <a:rPr lang="en-US" dirty="0"/>
            </a:br>
            <a:r>
              <a:rPr lang="en-US" dirty="0"/>
              <a:t>    – Luke 22:60-62</a:t>
            </a:r>
          </a:p>
        </p:txBody>
      </p:sp>
    </p:spTree>
    <p:extLst>
      <p:ext uri="{BB962C8B-B14F-4D97-AF65-F5344CB8AC3E}">
        <p14:creationId xmlns:p14="http://schemas.microsoft.com/office/powerpoint/2010/main" val="123064303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08B3-42F3-B643-874B-15AC49ADB48E}"/>
              </a:ext>
            </a:extLst>
          </p:cNvPr>
          <p:cNvSpPr>
            <a:spLocks noGrp="1"/>
          </p:cNvSpPr>
          <p:nvPr>
            <p:ph type="title"/>
          </p:nvPr>
        </p:nvSpPr>
        <p:spPr/>
        <p:txBody>
          <a:bodyPr/>
          <a:lstStyle/>
          <a:p>
            <a:r>
              <a:rPr lang="en-US" b="1" dirty="0">
                <a:latin typeface="+mn-lt"/>
              </a:rPr>
              <a:t>Case Study: Repentance, Acts 8:14-24</a:t>
            </a:r>
          </a:p>
        </p:txBody>
      </p:sp>
      <p:sp>
        <p:nvSpPr>
          <p:cNvPr id="3" name="Content Placeholder 2">
            <a:extLst>
              <a:ext uri="{FF2B5EF4-FFF2-40B4-BE49-F238E27FC236}">
                <a16:creationId xmlns:a16="http://schemas.microsoft.com/office/drawing/2014/main" id="{64440464-07FE-4945-A7AC-42DD03376F25}"/>
              </a:ext>
            </a:extLst>
          </p:cNvPr>
          <p:cNvSpPr>
            <a:spLocks noGrp="1"/>
          </p:cNvSpPr>
          <p:nvPr>
            <p:ph idx="1"/>
          </p:nvPr>
        </p:nvSpPr>
        <p:spPr>
          <a:xfrm>
            <a:off x="628650" y="1521354"/>
            <a:ext cx="7886700" cy="3838046"/>
          </a:xfrm>
        </p:spPr>
        <p:txBody>
          <a:bodyPr>
            <a:normAutofit/>
          </a:bodyPr>
          <a:lstStyle/>
          <a:p>
            <a:pPr marL="0" indent="0" algn="ctr">
              <a:buNone/>
            </a:pPr>
            <a:r>
              <a:rPr lang="en-US" dirty="0"/>
              <a:t>What does Peter’s rebuke in verse 20-23</a:t>
            </a:r>
            <a:br>
              <a:rPr lang="en-US" dirty="0"/>
            </a:br>
            <a:r>
              <a:rPr lang="en-US" dirty="0"/>
              <a:t> help Simon realize?</a:t>
            </a:r>
            <a:br>
              <a:rPr lang="en-US" dirty="0"/>
            </a:br>
            <a:endParaRPr lang="en-US" dirty="0"/>
          </a:p>
          <a:p>
            <a:pPr marL="0" indent="0">
              <a:buNone/>
            </a:pPr>
            <a:r>
              <a:rPr lang="en-US" dirty="0"/>
              <a:t>John Maxwell: People Change When…</a:t>
            </a:r>
          </a:p>
          <a:p>
            <a:r>
              <a:rPr lang="en-US" dirty="0"/>
              <a:t>They Hurt Enough They Have To Change.</a:t>
            </a:r>
          </a:p>
          <a:p>
            <a:r>
              <a:rPr lang="en-US" dirty="0"/>
              <a:t>They Learn Enough They Want To Change.</a:t>
            </a:r>
          </a:p>
          <a:p>
            <a:r>
              <a:rPr lang="en-US" dirty="0"/>
              <a:t>They Receive Enough They Are Able To Change.</a:t>
            </a:r>
          </a:p>
          <a:p>
            <a:r>
              <a:rPr lang="en-US" dirty="0"/>
              <a:t>*They Care Enough They Determine To Change.</a:t>
            </a:r>
          </a:p>
          <a:p>
            <a:endParaRPr lang="en-US" dirty="0"/>
          </a:p>
        </p:txBody>
      </p:sp>
    </p:spTree>
    <p:extLst>
      <p:ext uri="{BB962C8B-B14F-4D97-AF65-F5344CB8AC3E}">
        <p14:creationId xmlns:p14="http://schemas.microsoft.com/office/powerpoint/2010/main" val="280080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262E-0DC7-B74A-9C84-2B2718B03E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06EE09-C6F5-D342-833A-7CB399667FB9}"/>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2C255B6A-F6A2-4A45-87C7-ECE0D2A25F1D}"/>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328003611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8140446" cy="1625113"/>
          </a:xfrm>
        </p:spPr>
        <p:txBody>
          <a:bodyPr/>
          <a:lstStyle/>
          <a:p>
            <a:pPr algn="l"/>
            <a:r>
              <a:rPr lang="en-US" dirty="0"/>
              <a:t>There are sins Paul addresses repeatedly in his letters to local churches:</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1396746" y="1844617"/>
            <a:ext cx="4866894" cy="1550032"/>
          </a:xfrm>
        </p:spPr>
        <p:txBody>
          <a:bodyPr>
            <a:normAutofit fontScale="92500" lnSpcReduction="10000"/>
          </a:bodyPr>
          <a:lstStyle/>
          <a:p>
            <a:pPr marL="0" indent="0">
              <a:buNone/>
            </a:pPr>
            <a:r>
              <a:rPr lang="en-US" sz="3600" dirty="0">
                <a:solidFill>
                  <a:schemeClr val="accent4">
                    <a:lumMod val="60000"/>
                    <a:lumOff val="40000"/>
                  </a:schemeClr>
                </a:solidFill>
              </a:rPr>
              <a:t>Colossians 3:5-10</a:t>
            </a:r>
          </a:p>
          <a:p>
            <a:pPr marL="0" indent="0">
              <a:buNone/>
            </a:pPr>
            <a:r>
              <a:rPr lang="en-US" sz="3600" dirty="0">
                <a:solidFill>
                  <a:schemeClr val="accent4">
                    <a:lumMod val="60000"/>
                    <a:lumOff val="40000"/>
                  </a:schemeClr>
                </a:solidFill>
              </a:rPr>
              <a:t>Ephesians 4:19-31</a:t>
            </a:r>
          </a:p>
          <a:p>
            <a:pPr marL="0" indent="0">
              <a:buNone/>
            </a:pPr>
            <a:r>
              <a:rPr lang="en-US" sz="3600" dirty="0">
                <a:solidFill>
                  <a:schemeClr val="accent4">
                    <a:lumMod val="60000"/>
                    <a:lumOff val="40000"/>
                  </a:schemeClr>
                </a:solidFill>
              </a:rPr>
              <a:t>Galatians 5:16-21</a:t>
            </a:r>
          </a:p>
        </p:txBody>
      </p:sp>
      <p:sp>
        <p:nvSpPr>
          <p:cNvPr id="4" name="Title 1">
            <a:extLst>
              <a:ext uri="{FF2B5EF4-FFF2-40B4-BE49-F238E27FC236}">
                <a16:creationId xmlns:a16="http://schemas.microsoft.com/office/drawing/2014/main" id="{D88E6DD6-2ABD-D209-518D-79BDF2D44B36}"/>
              </a:ext>
            </a:extLst>
          </p:cNvPr>
          <p:cNvSpPr txBox="1">
            <a:spLocks/>
          </p:cNvSpPr>
          <p:nvPr/>
        </p:nvSpPr>
        <p:spPr>
          <a:xfrm>
            <a:off x="628650" y="3382457"/>
            <a:ext cx="8140446" cy="162511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3600" b="1" kern="1200">
                <a:solidFill>
                  <a:schemeClr val="bg1"/>
                </a:solidFill>
                <a:latin typeface="+mn-lt"/>
                <a:ea typeface="+mj-ea"/>
                <a:cs typeface="+mj-cs"/>
              </a:defRPr>
            </a:lvl1pPr>
          </a:lstStyle>
          <a:p>
            <a:pPr algn="l"/>
            <a:r>
              <a:rPr lang="en-US" dirty="0"/>
              <a:t>Note in each of these he urges a new or different life to overcome these sins</a:t>
            </a:r>
          </a:p>
        </p:txBody>
      </p:sp>
    </p:spTree>
    <p:extLst>
      <p:ext uri="{BB962C8B-B14F-4D97-AF65-F5344CB8AC3E}">
        <p14:creationId xmlns:p14="http://schemas.microsoft.com/office/powerpoint/2010/main" val="265275716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2B46F5-94D2-774A-B836-F95902A8D26D}"/>
              </a:ext>
            </a:extLst>
          </p:cNvPr>
          <p:cNvSpPr>
            <a:spLocks noGrp="1"/>
          </p:cNvSpPr>
          <p:nvPr>
            <p:ph idx="1"/>
          </p:nvPr>
        </p:nvSpPr>
        <p:spPr>
          <a:xfrm>
            <a:off x="628650" y="614149"/>
            <a:ext cx="8064776" cy="4681181"/>
          </a:xfrm>
          <a:noFill/>
        </p:spPr>
        <p:txBody>
          <a:bodyPr>
            <a:normAutofit fontScale="85000" lnSpcReduction="20000"/>
          </a:bodyPr>
          <a:lstStyle/>
          <a:p>
            <a:r>
              <a:rPr lang="en-US" dirty="0"/>
              <a:t>Lesson 1:       The Call To Live Holy Lives</a:t>
            </a:r>
          </a:p>
          <a:p>
            <a:r>
              <a:rPr lang="en-US" dirty="0"/>
              <a:t>Lesson 2:       Overcoming </a:t>
            </a:r>
            <a:r>
              <a:rPr lang="en-US" u="sng" dirty="0"/>
              <a:t>Greed</a:t>
            </a:r>
            <a:r>
              <a:rPr lang="en-US" dirty="0"/>
              <a:t> with Contentment</a:t>
            </a:r>
          </a:p>
          <a:p>
            <a:r>
              <a:rPr lang="en-US" dirty="0"/>
              <a:t>Lesson 3:       Overcoming </a:t>
            </a:r>
            <a:r>
              <a:rPr lang="en-US" u="sng" dirty="0"/>
              <a:t>Pride</a:t>
            </a:r>
            <a:r>
              <a:rPr lang="en-US" dirty="0"/>
              <a:t> with Humility</a:t>
            </a:r>
          </a:p>
          <a:p>
            <a:r>
              <a:rPr lang="en-US" dirty="0"/>
              <a:t>Lesson 4:       Overcoming </a:t>
            </a:r>
            <a:r>
              <a:rPr lang="en-US" u="sng" dirty="0"/>
              <a:t>Lust</a:t>
            </a:r>
            <a:r>
              <a:rPr lang="en-US" dirty="0"/>
              <a:t> with Purity</a:t>
            </a:r>
          </a:p>
          <a:p>
            <a:r>
              <a:rPr lang="en-US" dirty="0"/>
              <a:t>Lesson 5:       Overcoming </a:t>
            </a:r>
            <a:r>
              <a:rPr lang="en-US" u="sng" dirty="0"/>
              <a:t>Anger</a:t>
            </a:r>
            <a:r>
              <a:rPr lang="en-US" dirty="0"/>
              <a:t> with Gentleness</a:t>
            </a:r>
          </a:p>
          <a:p>
            <a:r>
              <a:rPr lang="en-US" dirty="0"/>
              <a:t>Lesson 6:       Overcoming </a:t>
            </a:r>
            <a:r>
              <a:rPr lang="en-US" u="sng" dirty="0"/>
              <a:t>Dishonesty</a:t>
            </a:r>
            <a:r>
              <a:rPr lang="en-US" dirty="0"/>
              <a:t> with Truthfulness</a:t>
            </a:r>
          </a:p>
          <a:p>
            <a:r>
              <a:rPr lang="en-US" dirty="0"/>
              <a:t>Lesson 7:       Overcoming </a:t>
            </a:r>
            <a:r>
              <a:rPr lang="en-US" u="sng" dirty="0"/>
              <a:t>Strife</a:t>
            </a:r>
            <a:r>
              <a:rPr lang="en-US" dirty="0"/>
              <a:t> with Kindness</a:t>
            </a:r>
          </a:p>
          <a:p>
            <a:r>
              <a:rPr lang="en-US" dirty="0"/>
              <a:t>Lesson 8:       Overcoming Loneliness with Community</a:t>
            </a:r>
          </a:p>
          <a:p>
            <a:r>
              <a:rPr lang="en-US" dirty="0"/>
              <a:t>Lesson 9:       Overcoming Anxiety with Peace</a:t>
            </a:r>
          </a:p>
          <a:p>
            <a:r>
              <a:rPr lang="en-US" dirty="0"/>
              <a:t>Lesson 10:     Overcoming Lack of Discipline with Self-Control</a:t>
            </a:r>
          </a:p>
          <a:p>
            <a:r>
              <a:rPr lang="en-US" dirty="0"/>
              <a:t>Lesson 11:     Overcoming Short-Term Thinking with Patience</a:t>
            </a:r>
          </a:p>
          <a:p>
            <a:r>
              <a:rPr lang="en-US" dirty="0"/>
              <a:t>Lesson 12:     Overcoming Lukewarm Devotion with Zeal</a:t>
            </a:r>
          </a:p>
          <a:p>
            <a:r>
              <a:rPr lang="en-US" dirty="0"/>
              <a:t>Lesson 13:     The Greatest of These Is Love</a:t>
            </a:r>
          </a:p>
        </p:txBody>
      </p:sp>
    </p:spTree>
    <p:extLst>
      <p:ext uri="{BB962C8B-B14F-4D97-AF65-F5344CB8AC3E}">
        <p14:creationId xmlns:p14="http://schemas.microsoft.com/office/powerpoint/2010/main" val="249892985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8169910" cy="833649"/>
          </a:xfrm>
        </p:spPr>
        <p:txBody>
          <a:bodyPr>
            <a:normAutofit/>
          </a:bodyPr>
          <a:lstStyle/>
          <a:p>
            <a:r>
              <a:rPr lang="en-US" sz="4400" dirty="0">
                <a:solidFill>
                  <a:schemeClr val="accent4">
                    <a:lumMod val="60000"/>
                    <a:lumOff val="40000"/>
                  </a:schemeClr>
                </a:solidFill>
              </a:rPr>
              <a:t>What is Greed or Covetousness?</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255016" y="1069848"/>
            <a:ext cx="8633968" cy="4169664"/>
          </a:xfrm>
        </p:spPr>
        <p:txBody>
          <a:bodyPr>
            <a:normAutofit fontScale="92500"/>
          </a:bodyPr>
          <a:lstStyle/>
          <a:p>
            <a:pPr marL="514350" indent="-514350">
              <a:buFont typeface="+mj-lt"/>
              <a:buAutoNum type="arabicPeriod"/>
            </a:pPr>
            <a:r>
              <a:rPr lang="en-US" sz="3200" dirty="0"/>
              <a:t> </a:t>
            </a:r>
            <a:r>
              <a:rPr lang="en-US" dirty="0"/>
              <a:t>Greek word for Greed (desire) is pleonexia.  </a:t>
            </a:r>
            <a:r>
              <a:rPr lang="en-US" dirty="0">
                <a:solidFill>
                  <a:schemeClr val="accent4">
                    <a:lumMod val="60000"/>
                    <a:lumOff val="40000"/>
                  </a:schemeClr>
                </a:solidFill>
              </a:rPr>
              <a:t>Thayer</a:t>
            </a:r>
            <a:r>
              <a:rPr lang="en-US" dirty="0"/>
              <a:t> – </a:t>
            </a:r>
            <a:r>
              <a:rPr lang="en-US" i="1" dirty="0"/>
              <a:t>greedy desire to have more, covetousness, avarice. </a:t>
            </a:r>
            <a:r>
              <a:rPr lang="en-US" dirty="0">
                <a:solidFill>
                  <a:schemeClr val="accent4">
                    <a:lumMod val="60000"/>
                    <a:lumOff val="40000"/>
                  </a:schemeClr>
                </a:solidFill>
              </a:rPr>
              <a:t>Analytical Greek Lexicon</a:t>
            </a:r>
            <a:r>
              <a:rPr lang="en-US" dirty="0"/>
              <a:t> – </a:t>
            </a:r>
            <a:r>
              <a:rPr lang="en-US" i="1" dirty="0"/>
              <a:t>an inordinate desire of riches, grasping, overreaching	  </a:t>
            </a:r>
            <a:r>
              <a:rPr lang="en-US" b="1" dirty="0"/>
              <a:t>Colossians 3:5</a:t>
            </a:r>
          </a:p>
          <a:p>
            <a:pPr marL="514350" indent="-514350">
              <a:buFont typeface="+mj-lt"/>
              <a:buAutoNum type="arabicPeriod"/>
            </a:pPr>
            <a:r>
              <a:rPr lang="en-US" i="1" dirty="0"/>
              <a:t> </a:t>
            </a:r>
            <a:r>
              <a:rPr lang="en-US" dirty="0"/>
              <a:t>Greek word for Greedy or one guilty of greed (person) is </a:t>
            </a:r>
            <a:r>
              <a:rPr lang="en-US" dirty="0" err="1"/>
              <a:t>pleonektais</a:t>
            </a:r>
            <a:r>
              <a:rPr lang="en-US" dirty="0"/>
              <a:t>.  </a:t>
            </a:r>
            <a:r>
              <a:rPr lang="en-US" dirty="0">
                <a:solidFill>
                  <a:schemeClr val="accent4">
                    <a:lumMod val="60000"/>
                    <a:lumOff val="40000"/>
                  </a:schemeClr>
                </a:solidFill>
              </a:rPr>
              <a:t>Thayer</a:t>
            </a:r>
            <a:r>
              <a:rPr lang="en-US" dirty="0"/>
              <a:t> – </a:t>
            </a:r>
            <a:r>
              <a:rPr lang="en-US" i="1" dirty="0"/>
              <a:t>one eager to have more, especially what belongs to others. </a:t>
            </a:r>
            <a:r>
              <a:rPr lang="en-US" dirty="0">
                <a:solidFill>
                  <a:schemeClr val="accent4">
                    <a:lumMod val="60000"/>
                    <a:lumOff val="40000"/>
                  </a:schemeClr>
                </a:solidFill>
              </a:rPr>
              <a:t>Analytical Greek Lexicon </a:t>
            </a:r>
            <a:r>
              <a:rPr lang="en-US" dirty="0"/>
              <a:t>– </a:t>
            </a:r>
            <a:r>
              <a:rPr lang="en-US" i="1" dirty="0"/>
              <a:t>avaricious person, one who defrauds for the sake of gain </a:t>
            </a:r>
          </a:p>
          <a:p>
            <a:pPr marL="0" indent="0">
              <a:buNone/>
            </a:pPr>
            <a:r>
              <a:rPr lang="en-US" dirty="0"/>
              <a:t> 	 </a:t>
            </a:r>
            <a:r>
              <a:rPr lang="en-US" b="1" dirty="0"/>
              <a:t>I Corinthians 5:10-11</a:t>
            </a:r>
          </a:p>
          <a:p>
            <a:pPr marL="0" indent="0" algn="ctr">
              <a:buNone/>
            </a:pPr>
            <a:r>
              <a:rPr lang="en-US" sz="3200" i="1" dirty="0">
                <a:solidFill>
                  <a:schemeClr val="accent4">
                    <a:lumMod val="60000"/>
                    <a:lumOff val="40000"/>
                  </a:schemeClr>
                </a:solidFill>
              </a:rPr>
              <a:t>When you hear greedy, what comes to mind?</a:t>
            </a:r>
          </a:p>
        </p:txBody>
      </p:sp>
    </p:spTree>
    <p:extLst>
      <p:ext uri="{BB962C8B-B14F-4D97-AF65-F5344CB8AC3E}">
        <p14:creationId xmlns:p14="http://schemas.microsoft.com/office/powerpoint/2010/main" val="1197603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8169910" cy="833649"/>
          </a:xfrm>
        </p:spPr>
        <p:txBody>
          <a:bodyPr>
            <a:normAutofit/>
          </a:bodyPr>
          <a:lstStyle/>
          <a:p>
            <a:r>
              <a:rPr lang="en-US" sz="4400" dirty="0">
                <a:solidFill>
                  <a:schemeClr val="accent4">
                    <a:lumMod val="60000"/>
                    <a:lumOff val="40000"/>
                  </a:schemeClr>
                </a:solidFill>
              </a:rPr>
              <a:t>What is Greed or Covetousness?</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255016" y="1069848"/>
            <a:ext cx="8633968" cy="4169664"/>
          </a:xfrm>
        </p:spPr>
        <p:txBody>
          <a:bodyPr>
            <a:normAutofit/>
          </a:bodyPr>
          <a:lstStyle/>
          <a:p>
            <a:pPr marL="514350" indent="-514350">
              <a:buFont typeface="+mj-lt"/>
              <a:buAutoNum type="arabicPeriod"/>
            </a:pPr>
            <a:r>
              <a:rPr lang="en-US" sz="3200" dirty="0"/>
              <a:t> </a:t>
            </a:r>
            <a:r>
              <a:rPr lang="en-US" dirty="0"/>
              <a:t>Internal desire – Mark 7:22, Romans 7:7</a:t>
            </a:r>
          </a:p>
          <a:p>
            <a:pPr marL="514350" indent="-514350">
              <a:buFont typeface="+mj-lt"/>
              <a:buAutoNum type="arabicPeriod"/>
            </a:pPr>
            <a:endParaRPr lang="en-US" dirty="0"/>
          </a:p>
          <a:p>
            <a:pPr marL="514350" indent="-514350">
              <a:buFont typeface="+mj-lt"/>
              <a:buAutoNum type="arabicPeriod"/>
            </a:pPr>
            <a:r>
              <a:rPr lang="en-US" dirty="0"/>
              <a:t>Also seen in actions – Romans 1:29, II Cor. 9:5</a:t>
            </a:r>
          </a:p>
          <a:p>
            <a:pPr marL="514350" indent="-514350">
              <a:buFont typeface="+mj-lt"/>
              <a:buAutoNum type="arabicPeriod"/>
            </a:pPr>
            <a:endParaRPr lang="en-US" i="1" dirty="0"/>
          </a:p>
          <a:p>
            <a:pPr marL="514350" indent="-514350">
              <a:buFont typeface="+mj-lt"/>
              <a:buAutoNum type="arabicPeriod"/>
            </a:pPr>
            <a:r>
              <a:rPr lang="en-US" dirty="0"/>
              <a:t>Idolatry – Colossians 3:5</a:t>
            </a:r>
          </a:p>
          <a:p>
            <a:pPr marL="514350" indent="-514350">
              <a:buFont typeface="+mj-lt"/>
              <a:buAutoNum type="arabicPeriod"/>
            </a:pPr>
            <a:endParaRPr lang="en-US" dirty="0"/>
          </a:p>
          <a:p>
            <a:pPr marL="514350" indent="-514350">
              <a:buFont typeface="+mj-lt"/>
              <a:buAutoNum type="arabicPeriod"/>
            </a:pPr>
            <a:r>
              <a:rPr lang="en-US" dirty="0"/>
              <a:t>Included in lists of terrible sins </a:t>
            </a:r>
            <a:endParaRPr lang="en-US" sz="3200" i="1" dirty="0">
              <a:solidFill>
                <a:schemeClr val="accent4">
                  <a:lumMod val="60000"/>
                  <a:lumOff val="40000"/>
                </a:schemeClr>
              </a:solidFill>
            </a:endParaRPr>
          </a:p>
        </p:txBody>
      </p:sp>
      <p:sp>
        <p:nvSpPr>
          <p:cNvPr id="4" name="Speech Bubble: Rectangle 3">
            <a:extLst>
              <a:ext uri="{FF2B5EF4-FFF2-40B4-BE49-F238E27FC236}">
                <a16:creationId xmlns:a16="http://schemas.microsoft.com/office/drawing/2014/main" id="{81C3DEEE-3686-DB8F-C910-BA70E3162044}"/>
              </a:ext>
            </a:extLst>
          </p:cNvPr>
          <p:cNvSpPr/>
          <p:nvPr/>
        </p:nvSpPr>
        <p:spPr>
          <a:xfrm>
            <a:off x="3959352" y="1654048"/>
            <a:ext cx="3749040" cy="914400"/>
          </a:xfrm>
          <a:prstGeom prst="wedgeRectCallout">
            <a:avLst>
              <a:gd name="adj1" fmla="val -35467"/>
              <a:gd name="adj2" fmla="val -68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t>“For from within, out of the heart of people, come the evil thoughts . . . deeds of greed, wickedness, deceit”</a:t>
            </a:r>
          </a:p>
        </p:txBody>
      </p:sp>
      <p:sp>
        <p:nvSpPr>
          <p:cNvPr id="5" name="Speech Bubble: Rectangle 4">
            <a:extLst>
              <a:ext uri="{FF2B5EF4-FFF2-40B4-BE49-F238E27FC236}">
                <a16:creationId xmlns:a16="http://schemas.microsoft.com/office/drawing/2014/main" id="{B9083FB7-C7EC-3C40-1062-6E1B02B0248E}"/>
              </a:ext>
            </a:extLst>
          </p:cNvPr>
          <p:cNvSpPr/>
          <p:nvPr/>
        </p:nvSpPr>
        <p:spPr>
          <a:xfrm>
            <a:off x="4413504" y="2582672"/>
            <a:ext cx="4191000" cy="1129792"/>
          </a:xfrm>
          <a:prstGeom prst="wedgeRectCallout">
            <a:avLst>
              <a:gd name="adj1" fmla="val -35467"/>
              <a:gd name="adj2" fmla="val -68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t>“to do those things that are not proper, people having been filled with all unrighteousness, wickedness, greed. . . ”</a:t>
            </a:r>
          </a:p>
        </p:txBody>
      </p:sp>
      <p:sp>
        <p:nvSpPr>
          <p:cNvPr id="6" name="Speech Bubble: Rectangle 5">
            <a:extLst>
              <a:ext uri="{FF2B5EF4-FFF2-40B4-BE49-F238E27FC236}">
                <a16:creationId xmlns:a16="http://schemas.microsoft.com/office/drawing/2014/main" id="{4A323DCE-4A83-FFC9-871A-960914B27363}"/>
              </a:ext>
            </a:extLst>
          </p:cNvPr>
          <p:cNvSpPr/>
          <p:nvPr/>
        </p:nvSpPr>
        <p:spPr>
          <a:xfrm>
            <a:off x="3060192" y="3695192"/>
            <a:ext cx="4648200" cy="949960"/>
          </a:xfrm>
          <a:prstGeom prst="wedgeRectCallout">
            <a:avLst>
              <a:gd name="adj1" fmla="val -37040"/>
              <a:gd name="adj2" fmla="val -781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t>“treat the parts of your earthly body as dead to spiritual immorality, impurity, passion, evil desire and </a:t>
            </a:r>
            <a:r>
              <a:rPr lang="en-US" sz="1800" b="1" i="1" dirty="0">
                <a:solidFill>
                  <a:schemeClr val="accent4">
                    <a:lumMod val="60000"/>
                    <a:lumOff val="40000"/>
                  </a:schemeClr>
                </a:solidFill>
              </a:rPr>
              <a:t>greed, which amounts to idolatry</a:t>
            </a:r>
            <a:r>
              <a:rPr lang="en-US" sz="1800" i="1" dirty="0"/>
              <a:t>”</a:t>
            </a:r>
          </a:p>
        </p:txBody>
      </p:sp>
    </p:spTree>
    <p:extLst>
      <p:ext uri="{BB962C8B-B14F-4D97-AF65-F5344CB8AC3E}">
        <p14:creationId xmlns:p14="http://schemas.microsoft.com/office/powerpoint/2010/main" val="818915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8169910" cy="833649"/>
          </a:xfrm>
        </p:spPr>
        <p:txBody>
          <a:bodyPr>
            <a:normAutofit/>
          </a:bodyPr>
          <a:lstStyle/>
          <a:p>
            <a:r>
              <a:rPr lang="en-US" sz="4400" dirty="0">
                <a:solidFill>
                  <a:schemeClr val="accent4">
                    <a:lumMod val="60000"/>
                    <a:lumOff val="40000"/>
                  </a:schemeClr>
                </a:solidFill>
              </a:rPr>
              <a:t>Pre-Class Thought Question:</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99770" y="1411002"/>
            <a:ext cx="8169910" cy="2327878"/>
          </a:xfrm>
        </p:spPr>
        <p:txBody>
          <a:bodyPr>
            <a:normAutofit/>
          </a:bodyPr>
          <a:lstStyle/>
          <a:p>
            <a:pPr marL="0" indent="0" algn="ctr">
              <a:buNone/>
            </a:pPr>
            <a:r>
              <a:rPr lang="en-US" sz="3200" dirty="0"/>
              <a:t>Today’s class is on greed or covetousness.  What other sins or spiritual weaknesses are related to or associated with greed? (Hint: think of sins or weaknesses that tempt us to be greedy).</a:t>
            </a:r>
            <a:endParaRPr lang="en-US" sz="3600" i="1" dirty="0"/>
          </a:p>
        </p:txBody>
      </p:sp>
      <p:sp>
        <p:nvSpPr>
          <p:cNvPr id="4" name="Content Placeholder 2">
            <a:extLst>
              <a:ext uri="{FF2B5EF4-FFF2-40B4-BE49-F238E27FC236}">
                <a16:creationId xmlns:a16="http://schemas.microsoft.com/office/drawing/2014/main" id="{CFE00842-DFC1-6923-D24C-0BD31A1B23C1}"/>
              </a:ext>
            </a:extLst>
          </p:cNvPr>
          <p:cNvSpPr txBox="1">
            <a:spLocks/>
          </p:cNvSpPr>
          <p:nvPr/>
        </p:nvSpPr>
        <p:spPr>
          <a:xfrm>
            <a:off x="473202" y="3180080"/>
            <a:ext cx="7886700" cy="321830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3600" i="1" dirty="0"/>
              <a:t>Pride     Lust</a:t>
            </a:r>
          </a:p>
          <a:p>
            <a:pPr marL="0" indent="0" algn="ctr">
              <a:buFont typeface="Arial" panose="020B0604020202020204" pitchFamily="34" charset="0"/>
              <a:buNone/>
            </a:pPr>
            <a:r>
              <a:rPr lang="en-US" sz="3600" i="1" dirty="0"/>
              <a:t>Envy	Jealousy     </a:t>
            </a:r>
          </a:p>
          <a:p>
            <a:pPr marL="0" indent="0" algn="ctr">
              <a:buFont typeface="Arial" panose="020B0604020202020204" pitchFamily="34" charset="0"/>
              <a:buNone/>
            </a:pPr>
            <a:r>
              <a:rPr lang="en-US" sz="3600" i="1" dirty="0"/>
              <a:t>Anxiety     Worry</a:t>
            </a:r>
          </a:p>
          <a:p>
            <a:pPr marL="0" indent="0" algn="ctr">
              <a:buFont typeface="Arial" panose="020B0604020202020204" pitchFamily="34" charset="0"/>
              <a:buNone/>
            </a:pPr>
            <a:r>
              <a:rPr lang="en-US" sz="3600" i="1" dirty="0"/>
              <a:t>Worldliness</a:t>
            </a:r>
          </a:p>
        </p:txBody>
      </p:sp>
    </p:spTree>
    <p:extLst>
      <p:ext uri="{BB962C8B-B14F-4D97-AF65-F5344CB8AC3E}">
        <p14:creationId xmlns:p14="http://schemas.microsoft.com/office/powerpoint/2010/main" val="1255969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E2B07-075C-254E-AE54-A8187F3AAA73}"/>
              </a:ext>
            </a:extLst>
          </p:cNvPr>
          <p:cNvSpPr>
            <a:spLocks noGrp="1"/>
          </p:cNvSpPr>
          <p:nvPr>
            <p:ph type="title"/>
          </p:nvPr>
        </p:nvSpPr>
        <p:spPr/>
        <p:txBody>
          <a:bodyPr/>
          <a:lstStyle/>
          <a:p>
            <a:r>
              <a:rPr lang="en-US" dirty="0">
                <a:solidFill>
                  <a:schemeClr val="accent4">
                    <a:lumMod val="60000"/>
                    <a:lumOff val="40000"/>
                  </a:schemeClr>
                </a:solidFill>
              </a:rPr>
              <a:t>A New Beginning </a:t>
            </a:r>
          </a:p>
        </p:txBody>
      </p:sp>
      <p:sp>
        <p:nvSpPr>
          <p:cNvPr id="3" name="Content Placeholder 2">
            <a:extLst>
              <a:ext uri="{FF2B5EF4-FFF2-40B4-BE49-F238E27FC236}">
                <a16:creationId xmlns:a16="http://schemas.microsoft.com/office/drawing/2014/main" id="{77AB323B-CDC5-D54D-9F8D-F060684BE0E9}"/>
              </a:ext>
            </a:extLst>
          </p:cNvPr>
          <p:cNvSpPr>
            <a:spLocks noGrp="1"/>
          </p:cNvSpPr>
          <p:nvPr>
            <p:ph idx="1"/>
          </p:nvPr>
        </p:nvSpPr>
        <p:spPr/>
        <p:txBody>
          <a:bodyPr/>
          <a:lstStyle/>
          <a:p>
            <a:r>
              <a:rPr lang="en-US" sz="3200" dirty="0"/>
              <a:t>Requires a break with our past lifestyle.</a:t>
            </a:r>
          </a:p>
          <a:p>
            <a:r>
              <a:rPr lang="en-US" sz="3200" dirty="0"/>
              <a:t>Requires a heart of repentance.</a:t>
            </a:r>
          </a:p>
          <a:p>
            <a:r>
              <a:rPr lang="en-US" sz="3200" dirty="0"/>
              <a:t>Requires new habits of obedience.</a:t>
            </a:r>
          </a:p>
          <a:p>
            <a:r>
              <a:rPr lang="en-US" sz="3200" dirty="0"/>
              <a:t>Begins a life set apart for God.</a:t>
            </a:r>
            <a:endParaRPr lang="en-US" dirty="0"/>
          </a:p>
        </p:txBody>
      </p:sp>
    </p:spTree>
    <p:extLst>
      <p:ext uri="{BB962C8B-B14F-4D97-AF65-F5344CB8AC3E}">
        <p14:creationId xmlns:p14="http://schemas.microsoft.com/office/powerpoint/2010/main" val="4000541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5291-88E5-084B-A491-19FFC9BBBE4F}"/>
              </a:ext>
            </a:extLst>
          </p:cNvPr>
          <p:cNvSpPr>
            <a:spLocks noGrp="1"/>
          </p:cNvSpPr>
          <p:nvPr>
            <p:ph type="title"/>
          </p:nvPr>
        </p:nvSpPr>
        <p:spPr>
          <a:xfrm>
            <a:off x="628650" y="193058"/>
            <a:ext cx="7886700" cy="857264"/>
          </a:xfrm>
        </p:spPr>
        <p:txBody>
          <a:bodyPr/>
          <a:lstStyle/>
          <a:p>
            <a:r>
              <a:rPr lang="en-US" dirty="0">
                <a:solidFill>
                  <a:schemeClr val="accent4">
                    <a:lumMod val="60000"/>
                    <a:lumOff val="40000"/>
                  </a:schemeClr>
                </a:solidFill>
              </a:rPr>
              <a:t>Step 1 – Change Our Thinking</a:t>
            </a:r>
          </a:p>
        </p:txBody>
      </p:sp>
      <p:sp>
        <p:nvSpPr>
          <p:cNvPr id="3" name="Content Placeholder 2">
            <a:extLst>
              <a:ext uri="{FF2B5EF4-FFF2-40B4-BE49-F238E27FC236}">
                <a16:creationId xmlns:a16="http://schemas.microsoft.com/office/drawing/2014/main" id="{7021FF0A-BFB7-B746-9BF0-896A369215E1}"/>
              </a:ext>
            </a:extLst>
          </p:cNvPr>
          <p:cNvSpPr>
            <a:spLocks noGrp="1"/>
          </p:cNvSpPr>
          <p:nvPr>
            <p:ph idx="1"/>
          </p:nvPr>
        </p:nvSpPr>
        <p:spPr>
          <a:xfrm>
            <a:off x="628650" y="899572"/>
            <a:ext cx="8310880" cy="1020668"/>
          </a:xfrm>
        </p:spPr>
        <p:txBody>
          <a:bodyPr>
            <a:normAutofit lnSpcReduction="10000"/>
          </a:bodyPr>
          <a:lstStyle/>
          <a:p>
            <a:pPr marL="0" indent="0">
              <a:buNone/>
            </a:pPr>
            <a:r>
              <a:rPr lang="en-US" sz="2400" b="1" i="1" baseline="30000" dirty="0">
                <a:effectLst/>
              </a:rPr>
              <a:t>15 </a:t>
            </a:r>
            <a:r>
              <a:rPr lang="en-US" sz="2400" b="0" i="1" dirty="0">
                <a:effectLst/>
              </a:rPr>
              <a:t>But He said to them, “Beware, and be on your guard against every form of greed; for not even when one is affluent does his life consist of his possessions.” </a:t>
            </a:r>
            <a:r>
              <a:rPr lang="en-US" sz="2400" b="0" i="0" dirty="0">
                <a:effectLst/>
              </a:rPr>
              <a:t>- </a:t>
            </a:r>
            <a:r>
              <a:rPr lang="en-US" sz="2400" b="1" i="0" dirty="0">
                <a:solidFill>
                  <a:schemeClr val="accent4">
                    <a:lumMod val="60000"/>
                    <a:lumOff val="40000"/>
                  </a:schemeClr>
                </a:solidFill>
                <a:effectLst/>
              </a:rPr>
              <a:t>Luke 12:15</a:t>
            </a:r>
            <a:endParaRPr lang="en-US" sz="3200" b="1" dirty="0">
              <a:solidFill>
                <a:schemeClr val="accent4">
                  <a:lumMod val="60000"/>
                  <a:lumOff val="40000"/>
                </a:schemeClr>
              </a:solidFill>
            </a:endParaRPr>
          </a:p>
        </p:txBody>
      </p:sp>
      <p:sp>
        <p:nvSpPr>
          <p:cNvPr id="8" name="Content Placeholder 2">
            <a:extLst>
              <a:ext uri="{FF2B5EF4-FFF2-40B4-BE49-F238E27FC236}">
                <a16:creationId xmlns:a16="http://schemas.microsoft.com/office/drawing/2014/main" id="{9C87AB28-94AA-B7DD-1F47-5B47BBB63180}"/>
              </a:ext>
            </a:extLst>
          </p:cNvPr>
          <p:cNvSpPr txBox="1">
            <a:spLocks/>
          </p:cNvSpPr>
          <p:nvPr/>
        </p:nvSpPr>
        <p:spPr>
          <a:xfrm>
            <a:off x="628650" y="1940560"/>
            <a:ext cx="8211820" cy="245362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i="1" baseline="30000" dirty="0"/>
              <a:t>11 </a:t>
            </a:r>
            <a:r>
              <a:rPr lang="en-US" sz="2400" i="1" dirty="0"/>
              <a:t>Not that I speak from need, for I have learned to be content in whatever circumstances I am. </a:t>
            </a:r>
            <a:r>
              <a:rPr lang="en-US" sz="2400" b="1" i="1" baseline="30000" dirty="0"/>
              <a:t>12 </a:t>
            </a:r>
            <a:r>
              <a:rPr lang="en-US" sz="2400" i="1" dirty="0"/>
              <a:t>I know how to get along with little, and I also know how to live in prosperity; in any and every circumstance I have learned the secret of being filled and going hungry, both of having abundance and suffering need. </a:t>
            </a:r>
            <a:r>
              <a:rPr lang="en-US" sz="2400" b="1" i="1" baseline="30000" dirty="0"/>
              <a:t>13 </a:t>
            </a:r>
            <a:r>
              <a:rPr lang="en-US" sz="2400" i="1" dirty="0"/>
              <a:t>I can do all things through Him who strengthens me.</a:t>
            </a:r>
            <a:r>
              <a:rPr lang="en-US" sz="2400" dirty="0"/>
              <a:t> – </a:t>
            </a:r>
            <a:r>
              <a:rPr lang="en-US" sz="2400" b="1" dirty="0">
                <a:solidFill>
                  <a:schemeClr val="accent4">
                    <a:lumMod val="60000"/>
                    <a:lumOff val="40000"/>
                  </a:schemeClr>
                </a:solidFill>
              </a:rPr>
              <a:t>Philippians 4:11-13</a:t>
            </a:r>
            <a:endParaRPr lang="en-US" b="1" i="1" dirty="0">
              <a:solidFill>
                <a:schemeClr val="accent4">
                  <a:lumMod val="60000"/>
                  <a:lumOff val="40000"/>
                </a:schemeClr>
              </a:solidFill>
            </a:endParaRPr>
          </a:p>
        </p:txBody>
      </p:sp>
      <p:sp>
        <p:nvSpPr>
          <p:cNvPr id="10" name="Content Placeholder 2">
            <a:extLst>
              <a:ext uri="{FF2B5EF4-FFF2-40B4-BE49-F238E27FC236}">
                <a16:creationId xmlns:a16="http://schemas.microsoft.com/office/drawing/2014/main" id="{ED4299AC-B5EA-64BA-88AF-D3A00AE84814}"/>
              </a:ext>
            </a:extLst>
          </p:cNvPr>
          <p:cNvSpPr txBox="1">
            <a:spLocks/>
          </p:cNvSpPr>
          <p:nvPr/>
        </p:nvSpPr>
        <p:spPr>
          <a:xfrm>
            <a:off x="628650" y="4430136"/>
            <a:ext cx="8310880" cy="128486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i="1" baseline="30000" dirty="0"/>
              <a:t>6 But godliness actually is a means of great gain when accompanied by contentment. 7 For we have brought nothing into the world, so we cannot take anything out of it, either. 8 If we have food and covering, with these we shall be content. – </a:t>
            </a:r>
            <a:r>
              <a:rPr lang="en-US" sz="3200" b="1" baseline="30000" dirty="0">
                <a:solidFill>
                  <a:schemeClr val="accent4">
                    <a:lumMod val="60000"/>
                    <a:lumOff val="40000"/>
                  </a:schemeClr>
                </a:solidFill>
              </a:rPr>
              <a:t>I Timothy 6:6-8</a:t>
            </a:r>
          </a:p>
        </p:txBody>
      </p:sp>
    </p:spTree>
    <p:extLst>
      <p:ext uri="{BB962C8B-B14F-4D97-AF65-F5344CB8AC3E}">
        <p14:creationId xmlns:p14="http://schemas.microsoft.com/office/powerpoint/2010/main" val="876134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dissolv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10"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3178</TotalTime>
  <Words>2406</Words>
  <Application>Microsoft Office PowerPoint</Application>
  <PresentationFormat>On-screen Show (16:10)</PresentationFormat>
  <Paragraphs>147</Paragraphs>
  <Slides>22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Pre-Class Thought Question:</vt:lpstr>
      <vt:lpstr>PowerPoint Presentation</vt:lpstr>
      <vt:lpstr>There are sins Paul addresses repeatedly in his letters to local churches:</vt:lpstr>
      <vt:lpstr>PowerPoint Presentation</vt:lpstr>
      <vt:lpstr>What is Greed or Covetousness?</vt:lpstr>
      <vt:lpstr>What is Greed or Covetousness?</vt:lpstr>
      <vt:lpstr>Pre-Class Thought Question:</vt:lpstr>
      <vt:lpstr>A New Beginning </vt:lpstr>
      <vt:lpstr>Step 1 – Change Our Thinking</vt:lpstr>
      <vt:lpstr>Step 2 – Actively Replace the Old</vt:lpstr>
      <vt:lpstr>Step 3 – Practice the New</vt:lpstr>
      <vt:lpstr>Colossians 3:5-10</vt:lpstr>
      <vt:lpstr>The Call To Live Holy Lives:</vt:lpstr>
      <vt:lpstr>The Call To Live Holy Lives:</vt:lpstr>
      <vt:lpstr>Ephesians 4:19-31</vt:lpstr>
      <vt:lpstr>Galatians 5:16-21</vt:lpstr>
      <vt:lpstr>There Are Also Some Related Problems  &amp; Sins That Must Be Addressed To Make Progress.</vt:lpstr>
      <vt:lpstr>Coming Face To Face  With The Condition of My Heart</vt:lpstr>
      <vt:lpstr>A Holy Life Is Like…</vt:lpstr>
      <vt:lpstr>Case Study: Godly Sorrow</vt:lpstr>
      <vt:lpstr>Case Study: Repentance, Acts 8:14-24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Kay LaGrone</cp:lastModifiedBy>
  <cp:revision>49</cp:revision>
  <dcterms:created xsi:type="dcterms:W3CDTF">2023-05-24T15:45:29Z</dcterms:created>
  <dcterms:modified xsi:type="dcterms:W3CDTF">2023-06-11T11:59:50Z</dcterms:modified>
</cp:coreProperties>
</file>