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532" r:id="rId2"/>
    <p:sldId id="533" r:id="rId3"/>
    <p:sldId id="534" r:id="rId4"/>
    <p:sldId id="535" r:id="rId5"/>
    <p:sldId id="269" r:id="rId6"/>
    <p:sldId id="536" r:id="rId7"/>
    <p:sldId id="537" r:id="rId8"/>
    <p:sldId id="538" r:id="rId9"/>
    <p:sldId id="539" r:id="rId10"/>
    <p:sldId id="540" r:id="rId11"/>
    <p:sldId id="542" r:id="rId12"/>
    <p:sldId id="543" r:id="rId13"/>
    <p:sldId id="544" r:id="rId14"/>
    <p:sldId id="531" r:id="rId15"/>
    <p:sldId id="301" r:id="rId16"/>
    <p:sldId id="304" r:id="rId17"/>
    <p:sldId id="303" r:id="rId18"/>
    <p:sldId id="305" r:id="rId19"/>
    <p:sldId id="306" r:id="rId2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7"/>
    <p:restoredTop sz="94694"/>
  </p:normalViewPr>
  <p:slideViewPr>
    <p:cSldViewPr snapToGrid="0">
      <p:cViewPr>
        <p:scale>
          <a:sx n="143" d="100"/>
          <a:sy n="143" d="100"/>
        </p:scale>
        <p:origin x="14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1E4484-CE26-E246-B223-F5C84BF84933}" type="datetimeFigureOut">
              <a:rPr lang="en-US" smtClean="0"/>
              <a:t>5/27/23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7D5B0-205F-AC48-A9B0-E434842ED93D}" type="slidenum">
              <a:rPr lang="en-US" smtClean="0"/>
              <a:t>‹#›</a:t>
            </a:fld>
            <a:endParaRPr lang="en-US"/>
          </a:p>
        </p:txBody>
      </p:sp>
    </p:spTree>
    <p:extLst>
      <p:ext uri="{BB962C8B-B14F-4D97-AF65-F5344CB8AC3E}">
        <p14:creationId xmlns:p14="http://schemas.microsoft.com/office/powerpoint/2010/main" val="40403123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519F56-13DA-E946-9377-A80445F57E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732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5CB9D5-CD27-4649-AFD2-52C77F0AB3ED}" type="slidenum">
              <a:rPr lang="en-US" smtClean="0"/>
              <a:t>14</a:t>
            </a:fld>
            <a:endParaRPr lang="en-US"/>
          </a:p>
        </p:txBody>
      </p:sp>
    </p:spTree>
    <p:extLst>
      <p:ext uri="{BB962C8B-B14F-4D97-AF65-F5344CB8AC3E}">
        <p14:creationId xmlns:p14="http://schemas.microsoft.com/office/powerpoint/2010/main" val="355872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These are our key takeaways from this study on the cross of Jesus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DAE20C-4441-E04D-8F0A-C96481A9E0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04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DAE20C-4441-E04D-8F0A-C96481A9E0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882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DAE20C-4441-E04D-8F0A-C96481A9E0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1162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DAE20C-4441-E04D-8F0A-C96481A9E0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224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And we are no longer separated from God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FDAE20C-4441-E04D-8F0A-C96481A9E03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40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68246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400732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80211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0E17E6-22FF-A743-930F-C2762F3AA020}" type="datetimeFigureOut">
              <a:rPr lang="en-US" smtClean="0"/>
              <a:t>5/27/23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grpSp>
        <p:nvGrpSpPr>
          <p:cNvPr id="7" name="Google Shape;570;p17">
            <a:extLst>
              <a:ext uri="{FF2B5EF4-FFF2-40B4-BE49-F238E27FC236}">
                <a16:creationId xmlns:a16="http://schemas.microsoft.com/office/drawing/2014/main" id="{7137E5C6-B6BC-B643-47FE-CBC6E34299CE}"/>
              </a:ext>
            </a:extLst>
          </p:cNvPr>
          <p:cNvGrpSpPr/>
          <p:nvPr userDrawn="1"/>
        </p:nvGrpSpPr>
        <p:grpSpPr>
          <a:xfrm>
            <a:off x="7856738" y="4829452"/>
            <a:ext cx="1287262" cy="885548"/>
            <a:chOff x="3301300" y="2440050"/>
            <a:chExt cx="2541400" cy="2069938"/>
          </a:xfrm>
        </p:grpSpPr>
        <p:sp>
          <p:nvSpPr>
            <p:cNvPr id="8" name="Google Shape;571;p17">
              <a:extLst>
                <a:ext uri="{FF2B5EF4-FFF2-40B4-BE49-F238E27FC236}">
                  <a16:creationId xmlns:a16="http://schemas.microsoft.com/office/drawing/2014/main" id="{78EC6E78-14B6-5738-76EB-7E1E039F0824}"/>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Google Shape;569;p17">
              <a:extLst>
                <a:ext uri="{FF2B5EF4-FFF2-40B4-BE49-F238E27FC236}">
                  <a16:creationId xmlns:a16="http://schemas.microsoft.com/office/drawing/2014/main" id="{A2948047-9A0B-58AD-CB7D-453C15ADA417}"/>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0" name="Google Shape;572;p17">
              <a:extLst>
                <a:ext uri="{FF2B5EF4-FFF2-40B4-BE49-F238E27FC236}">
                  <a16:creationId xmlns:a16="http://schemas.microsoft.com/office/drawing/2014/main" id="{D724161E-F9CA-1B91-811F-8B750B80B974}"/>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3;p17">
              <a:extLst>
                <a:ext uri="{FF2B5EF4-FFF2-40B4-BE49-F238E27FC236}">
                  <a16:creationId xmlns:a16="http://schemas.microsoft.com/office/drawing/2014/main" id="{9B0F3E70-C16D-D9AF-CB8D-3778F3025089}"/>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61619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0E17E6-22FF-A743-930F-C2762F3AA020}" type="datetimeFigureOut">
              <a:rPr lang="en-US" smtClean="0"/>
              <a:t>5/27/23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92826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0E17E6-22FF-A743-930F-C2762F3AA020}" type="datetimeFigureOut">
              <a:rPr lang="en-US" smtClean="0"/>
              <a:t>5/27/23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367170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0E17E6-22FF-A743-930F-C2762F3AA020}" type="datetimeFigureOut">
              <a:rPr lang="en-US" smtClean="0"/>
              <a:t>5/27/23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3420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0E17E6-22FF-A743-930F-C2762F3AA020}" type="datetimeFigureOut">
              <a:rPr lang="en-US" smtClean="0"/>
              <a:t>5/27/23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197433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E17E6-22FF-A743-930F-C2762F3AA020}" type="datetimeFigureOut">
              <a:rPr lang="en-US" smtClean="0"/>
              <a:t>5/27/23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06196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5/27/23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213538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0E17E6-22FF-A743-930F-C2762F3AA020}" type="datetimeFigureOut">
              <a:rPr lang="en-US" smtClean="0"/>
              <a:t>5/27/23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89DFD-35BF-CF41-9AC3-396A125DDB24}" type="slidenum">
              <a:rPr lang="en-US" smtClean="0"/>
              <a:t>‹#›</a:t>
            </a:fld>
            <a:endParaRPr lang="en-US"/>
          </a:p>
        </p:txBody>
      </p:sp>
    </p:spTree>
    <p:extLst>
      <p:ext uri="{BB962C8B-B14F-4D97-AF65-F5344CB8AC3E}">
        <p14:creationId xmlns:p14="http://schemas.microsoft.com/office/powerpoint/2010/main" val="6327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F0E17E6-22FF-A743-930F-C2762F3AA020}" type="datetimeFigureOut">
              <a:rPr lang="en-US" smtClean="0"/>
              <a:t>5/27/23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9C89DFD-35BF-CF41-9AC3-396A125DDB24}" type="slidenum">
              <a:rPr lang="en-US" smtClean="0"/>
              <a:t>‹#›</a:t>
            </a:fld>
            <a:endParaRPr lang="en-US"/>
          </a:p>
        </p:txBody>
      </p:sp>
      <p:grpSp>
        <p:nvGrpSpPr>
          <p:cNvPr id="7" name="Google Shape;570;p17">
            <a:extLst>
              <a:ext uri="{FF2B5EF4-FFF2-40B4-BE49-F238E27FC236}">
                <a16:creationId xmlns:a16="http://schemas.microsoft.com/office/drawing/2014/main" id="{40698783-101A-B937-4087-A6460FB7AD52}"/>
              </a:ext>
            </a:extLst>
          </p:cNvPr>
          <p:cNvGrpSpPr/>
          <p:nvPr userDrawn="1"/>
        </p:nvGrpSpPr>
        <p:grpSpPr>
          <a:xfrm>
            <a:off x="7856738" y="4829452"/>
            <a:ext cx="1287262" cy="885548"/>
            <a:chOff x="3301300" y="2440050"/>
            <a:chExt cx="2541400" cy="2069938"/>
          </a:xfrm>
        </p:grpSpPr>
        <p:sp>
          <p:nvSpPr>
            <p:cNvPr id="8" name="Google Shape;571;p17">
              <a:extLst>
                <a:ext uri="{FF2B5EF4-FFF2-40B4-BE49-F238E27FC236}">
                  <a16:creationId xmlns:a16="http://schemas.microsoft.com/office/drawing/2014/main" id="{0C5BA527-1C2E-9BE4-C8A5-9D76ADDA9E09}"/>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Google Shape;569;p17">
              <a:extLst>
                <a:ext uri="{FF2B5EF4-FFF2-40B4-BE49-F238E27FC236}">
                  <a16:creationId xmlns:a16="http://schemas.microsoft.com/office/drawing/2014/main" id="{25F2C20E-0DFE-9AD3-1AB7-D25B765DE37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0" name="Google Shape;572;p17">
              <a:extLst>
                <a:ext uri="{FF2B5EF4-FFF2-40B4-BE49-F238E27FC236}">
                  <a16:creationId xmlns:a16="http://schemas.microsoft.com/office/drawing/2014/main" id="{E78BB9D7-0FA4-915B-894C-C83515C7AE61}"/>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3;p17">
              <a:extLst>
                <a:ext uri="{FF2B5EF4-FFF2-40B4-BE49-F238E27FC236}">
                  <a16:creationId xmlns:a16="http://schemas.microsoft.com/office/drawing/2014/main" id="{EE74AEEF-5DF6-22A9-E770-B7FA5B53B02D}"/>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386109228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1267B-870B-89AA-6AF7-E3D30F45C069}"/>
              </a:ext>
            </a:extLst>
          </p:cNvPr>
          <p:cNvSpPr>
            <a:spLocks noGrp="1"/>
          </p:cNvSpPr>
          <p:nvPr>
            <p:ph idx="1"/>
          </p:nvPr>
        </p:nvSpPr>
        <p:spPr>
          <a:xfrm>
            <a:off x="0" y="1521354"/>
            <a:ext cx="9143999" cy="4193646"/>
          </a:xfrm>
        </p:spPr>
        <p:txBody>
          <a:bodyPr>
            <a:normAutofit/>
          </a:bodyPr>
          <a:lstStyle/>
          <a:p>
            <a:pPr marL="0" indent="0" algn="ctr">
              <a:buNone/>
            </a:pPr>
            <a:r>
              <a:rPr lang="en-US" sz="3600" i="0" u="none" strike="noStrike" dirty="0">
                <a:effectLst/>
                <a:latin typeface="Calibri" panose="020F0502020204030204" pitchFamily="34" charset="0"/>
                <a:cs typeface="Calibri" panose="020F0502020204030204" pitchFamily="34" charset="0"/>
              </a:rPr>
              <a:t>1 Peter 1:18 knowing that you were not redeemed with perishable things like silver or gold from your futile way of life inherited from your forefathers, 19 but with precious blood, as of a lamb unblemished and spotless, </a:t>
            </a:r>
            <a:r>
              <a:rPr lang="en-US" sz="3600" i="1" u="none" strike="noStrike" dirty="0">
                <a:effectLst/>
                <a:latin typeface="Calibri" panose="020F0502020204030204" pitchFamily="34" charset="0"/>
                <a:cs typeface="Calibri" panose="020F0502020204030204" pitchFamily="34" charset="0"/>
              </a:rPr>
              <a:t>the blood</a:t>
            </a:r>
            <a:r>
              <a:rPr lang="en-US" sz="3600" i="0" u="none" strike="noStrike" dirty="0">
                <a:effectLst/>
                <a:latin typeface="Calibri" panose="020F0502020204030204" pitchFamily="34" charset="0"/>
                <a:cs typeface="Calibri" panose="020F0502020204030204" pitchFamily="34" charset="0"/>
              </a:rPr>
              <a:t> of Christ. </a:t>
            </a:r>
            <a:endParaRPr lang="en-US" sz="2800" dirty="0">
              <a:latin typeface="Calibri" panose="020F0502020204030204" pitchFamily="34" charset="0"/>
              <a:cs typeface="Calibri" panose="020F0502020204030204" pitchFamily="34" charset="0"/>
            </a:endParaRPr>
          </a:p>
        </p:txBody>
      </p:sp>
      <p:grpSp>
        <p:nvGrpSpPr>
          <p:cNvPr id="8" name="Google Shape;570;p17">
            <a:extLst>
              <a:ext uri="{FF2B5EF4-FFF2-40B4-BE49-F238E27FC236}">
                <a16:creationId xmlns:a16="http://schemas.microsoft.com/office/drawing/2014/main" id="{70B26E86-39F1-9535-0ADB-067643600FAD}"/>
              </a:ext>
            </a:extLst>
          </p:cNvPr>
          <p:cNvGrpSpPr/>
          <p:nvPr/>
        </p:nvGrpSpPr>
        <p:grpSpPr>
          <a:xfrm>
            <a:off x="7856738" y="4829452"/>
            <a:ext cx="1287262" cy="885548"/>
            <a:chOff x="3301300" y="2440050"/>
            <a:chExt cx="2541400" cy="2069938"/>
          </a:xfrm>
        </p:grpSpPr>
        <p:sp>
          <p:nvSpPr>
            <p:cNvPr id="9" name="Google Shape;571;p17">
              <a:extLst>
                <a:ext uri="{FF2B5EF4-FFF2-40B4-BE49-F238E27FC236}">
                  <a16:creationId xmlns:a16="http://schemas.microsoft.com/office/drawing/2014/main" id="{92A2B8A0-1863-F682-9362-CBA8EB4BC665}"/>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Google Shape;569;p17">
              <a:extLst>
                <a:ext uri="{FF2B5EF4-FFF2-40B4-BE49-F238E27FC236}">
                  <a16:creationId xmlns:a16="http://schemas.microsoft.com/office/drawing/2014/main" id="{1327FD4D-D4E0-A300-05DB-B5B926B0BF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2;p17">
              <a:extLst>
                <a:ext uri="{FF2B5EF4-FFF2-40B4-BE49-F238E27FC236}">
                  <a16:creationId xmlns:a16="http://schemas.microsoft.com/office/drawing/2014/main" id="{14384132-2945-D394-552E-2ECC41E10F77}"/>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3;p17">
              <a:extLst>
                <a:ext uri="{FF2B5EF4-FFF2-40B4-BE49-F238E27FC236}">
                  <a16:creationId xmlns:a16="http://schemas.microsoft.com/office/drawing/2014/main" id="{0819287A-BC35-FF3E-60E6-5EA1CED4BB9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7" name="Title 1">
            <a:extLst>
              <a:ext uri="{FF2B5EF4-FFF2-40B4-BE49-F238E27FC236}">
                <a16:creationId xmlns:a16="http://schemas.microsoft.com/office/drawing/2014/main" id="{152D844D-8F58-3606-F9DC-C19EA385FFD5}"/>
              </a:ext>
            </a:extLst>
          </p:cNvPr>
          <p:cNvSpPr>
            <a:spLocks noGrp="1"/>
          </p:cNvSpPr>
          <p:nvPr>
            <p:ph type="title"/>
          </p:nvPr>
        </p:nvSpPr>
        <p:spPr>
          <a:xfrm>
            <a:off x="628650" y="30340"/>
            <a:ext cx="7886700" cy="1104636"/>
          </a:xfrm>
        </p:spPr>
        <p:txBody>
          <a:bodyPr>
            <a:normAutofit/>
          </a:bodyPr>
          <a:lstStyle/>
          <a:p>
            <a:pPr algn="ctr"/>
            <a:r>
              <a:rPr lang="en-US" sz="4400" b="1" dirty="0"/>
              <a:t>The good news of the Cross</a:t>
            </a:r>
            <a:endParaRPr lang="en-US" sz="4000" dirty="0"/>
          </a:p>
        </p:txBody>
      </p:sp>
    </p:spTree>
    <p:extLst>
      <p:ext uri="{BB962C8B-B14F-4D97-AF65-F5344CB8AC3E}">
        <p14:creationId xmlns:p14="http://schemas.microsoft.com/office/powerpoint/2010/main" val="252844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fontScale="92500" lnSpcReduction="10000"/>
          </a:bodyPr>
          <a:lstStyle/>
          <a:p>
            <a:pPr marL="0" indent="0" algn="ctr">
              <a:buNone/>
            </a:pPr>
            <a:r>
              <a:rPr lang="en-US" sz="3200" dirty="0">
                <a:latin typeface="Calibri" panose="020F0502020204030204" pitchFamily="34" charset="0"/>
                <a:cs typeface="Calibri" panose="020F0502020204030204" pitchFamily="34" charset="0"/>
              </a:rPr>
              <a:t>(</a:t>
            </a:r>
            <a:r>
              <a:rPr lang="en-US" sz="3200" dirty="0" err="1">
                <a:latin typeface="Calibri" panose="020F0502020204030204" pitchFamily="34" charset="0"/>
                <a:cs typeface="Calibri" panose="020F0502020204030204" pitchFamily="34" charset="0"/>
              </a:rPr>
              <a:t>Jh</a:t>
            </a:r>
            <a:r>
              <a:rPr lang="en-US" sz="3200" dirty="0">
                <a:latin typeface="Calibri" panose="020F0502020204030204" pitchFamily="34" charset="0"/>
                <a:cs typeface="Calibri" panose="020F0502020204030204" pitchFamily="34" charset="0"/>
              </a:rPr>
              <a:t>. 20:3) So Peter and the other disciple went forth, and they were going to the tomb. 4 The two were running together; and the other disciple ran ahead faster than Peter and came to the tomb first; 5 and stooping and looking in, he *saw the linen wrappings lying there; but he did not go in. 6 And so Simon Peter also *came, following him, and entered the tomb; and he *saw the linen wrappings lying there,7 and the face-cloth which had been on His head, not lying with the linen wrappings, but rolled up in a place by itself. 8 So the other disciple who had first come to the tomb then also entered, and he saw and believed. 9 For as yet they did not understand the Scripture, that He must rise again from the dead. 10 So the disciples went away again to                       their own homes.</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657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fontScale="85000" lnSpcReduction="20000"/>
          </a:bodyPr>
          <a:lstStyle/>
          <a:p>
            <a:pPr marL="0" indent="0" algn="ctr">
              <a:buNone/>
            </a:pPr>
            <a:r>
              <a:rPr lang="en-US" sz="3200" dirty="0">
                <a:latin typeface="Calibri" panose="020F0502020204030204" pitchFamily="34" charset="0"/>
                <a:cs typeface="Calibri" panose="020F0502020204030204" pitchFamily="34" charset="0"/>
              </a:rPr>
              <a:t>(</a:t>
            </a:r>
            <a:r>
              <a:rPr lang="en-US" sz="3200" dirty="0" err="1">
                <a:latin typeface="Calibri" panose="020F0502020204030204" pitchFamily="34" charset="0"/>
                <a:cs typeface="Calibri" panose="020F0502020204030204" pitchFamily="34" charset="0"/>
              </a:rPr>
              <a:t>Jh</a:t>
            </a:r>
            <a:r>
              <a:rPr lang="en-US" sz="3200" dirty="0">
                <a:latin typeface="Calibri" panose="020F0502020204030204" pitchFamily="34" charset="0"/>
                <a:cs typeface="Calibri" panose="020F0502020204030204" pitchFamily="34" charset="0"/>
              </a:rPr>
              <a:t>. 20:11) But Mary was standing outside the tomb weeping; and so, as she wept, she stooped and looked into the tomb; 12 and she *saw two angels in white sitting, one at the head and one at the feet, where the body of Jesus had been lying. 13 And they *said to her, “Woman, why are you weeping?” She *said to them, “Because they have taken away my Lord, and I do not know where they have laid Him.” 14 When she had said this, she turned around and *saw Jesus standing there, and did not know that it was Jesus. 15 Jesus *said to her, “Woman, why are you weeping? Whom are you seeking?” Supposing Him to be the gardener, she *said to Him, “Sir, if you have carried Him away, tell me where you have laid Him, and I will take Him away.” 16 Jesus *said to her, “Mary!” She turned and *said to Him in Hebrew, “</a:t>
            </a:r>
            <a:r>
              <a:rPr lang="en-US" sz="3200" dirty="0" err="1">
                <a:latin typeface="Calibri" panose="020F0502020204030204" pitchFamily="34" charset="0"/>
                <a:cs typeface="Calibri" panose="020F0502020204030204" pitchFamily="34" charset="0"/>
              </a:rPr>
              <a:t>Rabboni</a:t>
            </a:r>
            <a:r>
              <a:rPr lang="en-US" sz="3200" dirty="0">
                <a:latin typeface="Calibri" panose="020F0502020204030204" pitchFamily="34" charset="0"/>
                <a:cs typeface="Calibri" panose="020F0502020204030204" pitchFamily="34" charset="0"/>
              </a:rPr>
              <a:t>!” (which means, Teacher). 17 Jesus *said to her, “Stop clinging to Me, for I have not yet ascended to the Father; but go to My brethren and say to them, ‘I ascend to My Father and your Father, and My God and your God.’” .</a:t>
            </a:r>
            <a:endParaRPr lang="en-US" sz="4000" dirty="0">
              <a:latin typeface="Calibri" panose="020F0502020204030204" pitchFamily="34" charset="0"/>
              <a:cs typeface="Calibri" panose="020F0502020204030204" pitchFamily="34" charset="0"/>
            </a:endParaRPr>
          </a:p>
        </p:txBody>
      </p:sp>
      <p:grpSp>
        <p:nvGrpSpPr>
          <p:cNvPr id="2" name="Google Shape;570;p17">
            <a:extLst>
              <a:ext uri="{FF2B5EF4-FFF2-40B4-BE49-F238E27FC236}">
                <a16:creationId xmlns:a16="http://schemas.microsoft.com/office/drawing/2014/main" id="{CF9CB09D-A876-637D-F08F-CB7A41C54222}"/>
              </a:ext>
            </a:extLst>
          </p:cNvPr>
          <p:cNvGrpSpPr/>
          <p:nvPr/>
        </p:nvGrpSpPr>
        <p:grpSpPr>
          <a:xfrm>
            <a:off x="7856738" y="4829452"/>
            <a:ext cx="1287262" cy="885548"/>
            <a:chOff x="3301300" y="2440050"/>
            <a:chExt cx="2541400" cy="2069938"/>
          </a:xfrm>
        </p:grpSpPr>
        <p:sp>
          <p:nvSpPr>
            <p:cNvPr id="4" name="Google Shape;571;p17">
              <a:extLst>
                <a:ext uri="{FF2B5EF4-FFF2-40B4-BE49-F238E27FC236}">
                  <a16:creationId xmlns:a16="http://schemas.microsoft.com/office/drawing/2014/main" id="{23A48DD7-9D40-F00D-660E-FD3AD040072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Google Shape;569;p17">
              <a:extLst>
                <a:ext uri="{FF2B5EF4-FFF2-40B4-BE49-F238E27FC236}">
                  <a16:creationId xmlns:a16="http://schemas.microsoft.com/office/drawing/2014/main" id="{5C01C133-38D7-9805-4C66-E86BA4F0D30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6" name="Google Shape;572;p17">
              <a:extLst>
                <a:ext uri="{FF2B5EF4-FFF2-40B4-BE49-F238E27FC236}">
                  <a16:creationId xmlns:a16="http://schemas.microsoft.com/office/drawing/2014/main" id="{EC637FC8-4CC9-F9F4-6B8D-188676037C8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3;p17">
              <a:extLst>
                <a:ext uri="{FF2B5EF4-FFF2-40B4-BE49-F238E27FC236}">
                  <a16:creationId xmlns:a16="http://schemas.microsoft.com/office/drawing/2014/main" id="{D8D84693-0A3B-9B44-02DA-3B9D47EC54B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2531475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200" dirty="0">
                <a:latin typeface="Calibri" panose="020F0502020204030204" pitchFamily="34" charset="0"/>
                <a:cs typeface="Calibri" panose="020F0502020204030204" pitchFamily="34" charset="0"/>
              </a:rPr>
              <a:t>(Mt. 28:8) </a:t>
            </a:r>
            <a:r>
              <a:rPr lang="en-US" sz="3200" dirty="0"/>
              <a:t>8 And they left the tomb quickly with fear and great joy and ran to report it to His disciples. 9 And behold, Jesus met them and greeted them. And they came up and took hold of His feet and worshiped Him. 10 Then Jesus *said to them, “Do not be afraid; go and take word to My brethren to leave for Galilee, and there they will see Me.”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603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200" dirty="0">
                <a:latin typeface="Calibri" panose="020F0502020204030204" pitchFamily="34" charset="0"/>
                <a:cs typeface="Calibri" panose="020F0502020204030204" pitchFamily="34" charset="0"/>
              </a:rPr>
              <a:t>(Mt. 28:11) </a:t>
            </a:r>
            <a:r>
              <a:rPr lang="en-US" sz="3200" dirty="0"/>
              <a:t>Now while they were on their way, some of the guard came into the city and reported to the chief priests all that had happened. 12 And when they had assembled with the elders and consulted together, they gave a large sum of money to the soldiers, 13 and said, “You are to say, ‘His disciples came by night and stole Him away while we were asleep.’ 14 And if this should come to the governor’s ears, we will win him over and keep you out of trouble.” 15 And they took the money and did as they had been instructed; and this story was widely </a:t>
            </a:r>
          </a:p>
          <a:p>
            <a:pPr marL="0" indent="0" algn="ctr">
              <a:buNone/>
            </a:pPr>
            <a:r>
              <a:rPr lang="en-US" sz="3200" dirty="0"/>
              <a:t>spread among the Jews, and is to this day.”</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1351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A321F65-1DDF-9D89-DD25-FF02BDBE52A1}"/>
              </a:ext>
            </a:extLst>
          </p:cNvPr>
          <p:cNvSpPr txBox="1">
            <a:spLocks/>
          </p:cNvSpPr>
          <p:nvPr/>
        </p:nvSpPr>
        <p:spPr>
          <a:xfrm>
            <a:off x="105338" y="1290318"/>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John 20:24-29</a:t>
            </a:r>
          </a:p>
        </p:txBody>
      </p:sp>
      <p:sp>
        <p:nvSpPr>
          <p:cNvPr id="14" name="Content Placeholder 2">
            <a:extLst>
              <a:ext uri="{FF2B5EF4-FFF2-40B4-BE49-F238E27FC236}">
                <a16:creationId xmlns:a16="http://schemas.microsoft.com/office/drawing/2014/main" id="{00DF16FA-87D2-ED80-A879-3794C4A113B7}"/>
              </a:ext>
            </a:extLst>
          </p:cNvPr>
          <p:cNvSpPr txBox="1">
            <a:spLocks/>
          </p:cNvSpPr>
          <p:nvPr/>
        </p:nvSpPr>
        <p:spPr>
          <a:xfrm>
            <a:off x="3270742" y="1290318"/>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John 21:1-23</a:t>
            </a:r>
          </a:p>
        </p:txBody>
      </p:sp>
      <p:sp>
        <p:nvSpPr>
          <p:cNvPr id="15" name="Content Placeholder 2">
            <a:extLst>
              <a:ext uri="{FF2B5EF4-FFF2-40B4-BE49-F238E27FC236}">
                <a16:creationId xmlns:a16="http://schemas.microsoft.com/office/drawing/2014/main" id="{AF082C69-71DF-37BE-EF1A-D10DF55D7A51}"/>
              </a:ext>
            </a:extLst>
          </p:cNvPr>
          <p:cNvSpPr txBox="1">
            <a:spLocks/>
          </p:cNvSpPr>
          <p:nvPr/>
        </p:nvSpPr>
        <p:spPr>
          <a:xfrm>
            <a:off x="105338" y="3250134"/>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1 Corinthians 15:6-7, Jude</a:t>
            </a:r>
          </a:p>
        </p:txBody>
      </p:sp>
      <p:sp>
        <p:nvSpPr>
          <p:cNvPr id="16" name="Content Placeholder 2">
            <a:extLst>
              <a:ext uri="{FF2B5EF4-FFF2-40B4-BE49-F238E27FC236}">
                <a16:creationId xmlns:a16="http://schemas.microsoft.com/office/drawing/2014/main" id="{18671E00-BAD3-F113-D2F4-6CFFE22B4EF5}"/>
              </a:ext>
            </a:extLst>
          </p:cNvPr>
          <p:cNvSpPr txBox="1">
            <a:spLocks/>
          </p:cNvSpPr>
          <p:nvPr/>
        </p:nvSpPr>
        <p:spPr>
          <a:xfrm>
            <a:off x="3267444" y="3246565"/>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Acts 1:1-11</a:t>
            </a:r>
          </a:p>
        </p:txBody>
      </p:sp>
      <p:sp>
        <p:nvSpPr>
          <p:cNvPr id="18" name="Content Placeholder 2">
            <a:extLst>
              <a:ext uri="{FF2B5EF4-FFF2-40B4-BE49-F238E27FC236}">
                <a16:creationId xmlns:a16="http://schemas.microsoft.com/office/drawing/2014/main" id="{EFBD5369-3666-C844-72B7-CA35A3E47DC7}"/>
              </a:ext>
            </a:extLst>
          </p:cNvPr>
          <p:cNvSpPr txBox="1">
            <a:spLocks/>
          </p:cNvSpPr>
          <p:nvPr/>
        </p:nvSpPr>
        <p:spPr>
          <a:xfrm>
            <a:off x="6297418" y="1290318"/>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Matthew 28:16-20</a:t>
            </a:r>
          </a:p>
        </p:txBody>
      </p:sp>
      <p:sp>
        <p:nvSpPr>
          <p:cNvPr id="19" name="Content Placeholder 2">
            <a:extLst>
              <a:ext uri="{FF2B5EF4-FFF2-40B4-BE49-F238E27FC236}">
                <a16:creationId xmlns:a16="http://schemas.microsoft.com/office/drawing/2014/main" id="{B4E9E541-8262-2511-04B7-C571ADFFE226}"/>
              </a:ext>
            </a:extLst>
          </p:cNvPr>
          <p:cNvSpPr txBox="1">
            <a:spLocks/>
          </p:cNvSpPr>
          <p:nvPr/>
        </p:nvSpPr>
        <p:spPr>
          <a:xfrm>
            <a:off x="6297418" y="3246565"/>
            <a:ext cx="2707635" cy="1784366"/>
          </a:xfrm>
          <a:prstGeom prst="rect">
            <a:avLst/>
          </a:prstGeom>
          <a:no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Acts 9:3-6</a:t>
            </a:r>
          </a:p>
        </p:txBody>
      </p:sp>
      <p:sp>
        <p:nvSpPr>
          <p:cNvPr id="2" name="Title 1">
            <a:extLst>
              <a:ext uri="{FF2B5EF4-FFF2-40B4-BE49-F238E27FC236}">
                <a16:creationId xmlns:a16="http://schemas.microsoft.com/office/drawing/2014/main" id="{5E366DB4-E844-2EBF-5ACA-E83BCD1D756C}"/>
              </a:ext>
            </a:extLst>
          </p:cNvPr>
          <p:cNvSpPr>
            <a:spLocks noGrp="1"/>
          </p:cNvSpPr>
          <p:nvPr>
            <p:ph type="title"/>
          </p:nvPr>
        </p:nvSpPr>
        <p:spPr>
          <a:xfrm>
            <a:off x="628650" y="30340"/>
            <a:ext cx="7886700" cy="1104636"/>
          </a:xfrm>
        </p:spPr>
        <p:txBody>
          <a:bodyPr>
            <a:normAutofit fontScale="90000"/>
          </a:bodyPr>
          <a:lstStyle/>
          <a:p>
            <a:pPr algn="ctr"/>
            <a:r>
              <a:rPr lang="en-US" sz="4400" b="1" dirty="0"/>
              <a:t>The good news of the resurrection</a:t>
            </a:r>
            <a:endParaRPr lang="en-US" sz="4000" dirty="0"/>
          </a:p>
        </p:txBody>
      </p:sp>
      <p:sp>
        <p:nvSpPr>
          <p:cNvPr id="3" name="Content Placeholder 2">
            <a:extLst>
              <a:ext uri="{FF2B5EF4-FFF2-40B4-BE49-F238E27FC236}">
                <a16:creationId xmlns:a16="http://schemas.microsoft.com/office/drawing/2014/main" id="{F20B5860-DCDE-5E1F-79B1-A2175FD51D89}"/>
              </a:ext>
            </a:extLst>
          </p:cNvPr>
          <p:cNvSpPr>
            <a:spLocks noGrp="1"/>
          </p:cNvSpPr>
          <p:nvPr>
            <p:ph idx="1"/>
          </p:nvPr>
        </p:nvSpPr>
        <p:spPr>
          <a:xfrm>
            <a:off x="102040" y="1310426"/>
            <a:ext cx="2707635" cy="1784366"/>
          </a:xfrm>
          <a:solidFill>
            <a:schemeClr val="bg1"/>
          </a:solidFill>
          <a:ln>
            <a:solidFill>
              <a:srgbClr val="FFC000"/>
            </a:solidFill>
          </a:ln>
        </p:spPr>
        <p:txBody>
          <a:bodyPr anchor="ctr">
            <a:normAutofit/>
          </a:bodyPr>
          <a:lstStyle/>
          <a:p>
            <a:pPr marL="0" indent="0" algn="ctr">
              <a:buNone/>
            </a:pPr>
            <a:r>
              <a:rPr lang="en-US" sz="3200" dirty="0"/>
              <a:t>It turns our unbelief to hope.</a:t>
            </a:r>
          </a:p>
        </p:txBody>
      </p:sp>
      <p:grpSp>
        <p:nvGrpSpPr>
          <p:cNvPr id="9" name="Google Shape;570;p17">
            <a:extLst>
              <a:ext uri="{FF2B5EF4-FFF2-40B4-BE49-F238E27FC236}">
                <a16:creationId xmlns:a16="http://schemas.microsoft.com/office/drawing/2014/main" id="{109CD0A9-1979-EF0D-6C43-34412F9BC4BA}"/>
              </a:ext>
            </a:extLst>
          </p:cNvPr>
          <p:cNvGrpSpPr/>
          <p:nvPr/>
        </p:nvGrpSpPr>
        <p:grpSpPr>
          <a:xfrm>
            <a:off x="7856738" y="4829452"/>
            <a:ext cx="1287262" cy="885548"/>
            <a:chOff x="3301300" y="2440050"/>
            <a:chExt cx="2541400" cy="2069938"/>
          </a:xfrm>
        </p:grpSpPr>
        <p:sp>
          <p:nvSpPr>
            <p:cNvPr id="10" name="Google Shape;571;p17">
              <a:extLst>
                <a:ext uri="{FF2B5EF4-FFF2-40B4-BE49-F238E27FC236}">
                  <a16:creationId xmlns:a16="http://schemas.microsoft.com/office/drawing/2014/main" id="{E72394AA-5291-FE72-7CCD-F7795DCEB76D}"/>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endParaRPr sz="1053" dirty="0"/>
            </a:p>
          </p:txBody>
        </p:sp>
        <p:sp>
          <p:nvSpPr>
            <p:cNvPr id="11" name="Google Shape;569;p17">
              <a:extLst>
                <a:ext uri="{FF2B5EF4-FFF2-40B4-BE49-F238E27FC236}">
                  <a16:creationId xmlns:a16="http://schemas.microsoft.com/office/drawing/2014/main" id="{D408DDCB-75E3-9B55-9690-25FF799DCA27}"/>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algn="ctr"/>
              <a:endParaRPr sz="1350" b="1">
                <a:solidFill>
                  <a:srgbClr val="190619"/>
                </a:solidFill>
                <a:latin typeface="Cinzel"/>
                <a:ea typeface="Cinzel"/>
                <a:cs typeface="Cinzel"/>
                <a:sym typeface="Cinzel"/>
              </a:endParaRPr>
            </a:p>
          </p:txBody>
        </p:sp>
        <p:sp>
          <p:nvSpPr>
            <p:cNvPr id="12" name="Google Shape;572;p17">
              <a:extLst>
                <a:ext uri="{FF2B5EF4-FFF2-40B4-BE49-F238E27FC236}">
                  <a16:creationId xmlns:a16="http://schemas.microsoft.com/office/drawing/2014/main" id="{0816D2CF-3CA8-A519-8390-62A576AFAE04}"/>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algn="ctr"/>
              <a:endParaRPr sz="1350" b="1">
                <a:solidFill>
                  <a:srgbClr val="190619"/>
                </a:solidFill>
                <a:latin typeface="Cinzel"/>
                <a:ea typeface="Cinzel"/>
                <a:cs typeface="Cinzel"/>
                <a:sym typeface="Cinzel"/>
              </a:endParaRPr>
            </a:p>
          </p:txBody>
        </p:sp>
        <p:sp>
          <p:nvSpPr>
            <p:cNvPr id="13" name="Google Shape;573;p17">
              <a:extLst>
                <a:ext uri="{FF2B5EF4-FFF2-40B4-BE49-F238E27FC236}">
                  <a16:creationId xmlns:a16="http://schemas.microsoft.com/office/drawing/2014/main" id="{CEB4E2BE-43F4-01EE-CC5D-3479A66589A8}"/>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algn="ctr"/>
              <a:endParaRPr sz="1350" b="1">
                <a:solidFill>
                  <a:srgbClr val="190619"/>
                </a:solidFill>
                <a:latin typeface="Cinzel"/>
                <a:ea typeface="Cinzel"/>
                <a:cs typeface="Cinzel"/>
                <a:sym typeface="Cinzel"/>
              </a:endParaRPr>
            </a:p>
          </p:txBody>
        </p:sp>
      </p:grpSp>
      <p:sp>
        <p:nvSpPr>
          <p:cNvPr id="4" name="Content Placeholder 2">
            <a:extLst>
              <a:ext uri="{FF2B5EF4-FFF2-40B4-BE49-F238E27FC236}">
                <a16:creationId xmlns:a16="http://schemas.microsoft.com/office/drawing/2014/main" id="{D2E0D5E4-7222-E819-C4A0-A55E351533F7}"/>
              </a:ext>
            </a:extLst>
          </p:cNvPr>
          <p:cNvSpPr txBox="1">
            <a:spLocks/>
          </p:cNvSpPr>
          <p:nvPr/>
        </p:nvSpPr>
        <p:spPr>
          <a:xfrm>
            <a:off x="3267443" y="1290318"/>
            <a:ext cx="2707635" cy="1784366"/>
          </a:xfrm>
          <a:prstGeom prst="rect">
            <a:avLst/>
          </a:prstGeom>
          <a:solidFill>
            <a:schemeClr val="bg1"/>
          </a:solid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We have true forgiveness.</a:t>
            </a:r>
          </a:p>
        </p:txBody>
      </p:sp>
      <p:sp>
        <p:nvSpPr>
          <p:cNvPr id="6" name="Content Placeholder 2">
            <a:extLst>
              <a:ext uri="{FF2B5EF4-FFF2-40B4-BE49-F238E27FC236}">
                <a16:creationId xmlns:a16="http://schemas.microsoft.com/office/drawing/2014/main" id="{A46D9AFD-A96C-3FBC-D448-5F0EAF771DA2}"/>
              </a:ext>
            </a:extLst>
          </p:cNvPr>
          <p:cNvSpPr txBox="1">
            <a:spLocks/>
          </p:cNvSpPr>
          <p:nvPr/>
        </p:nvSpPr>
        <p:spPr>
          <a:xfrm>
            <a:off x="102039" y="3257881"/>
            <a:ext cx="2707635" cy="1784366"/>
          </a:xfrm>
          <a:prstGeom prst="rect">
            <a:avLst/>
          </a:prstGeom>
          <a:solidFill>
            <a:schemeClr val="bg1"/>
          </a:solidFill>
          <a:ln>
            <a:solidFill>
              <a:srgbClr val="FFC000"/>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Both large numbers as well as opposers believe.</a:t>
            </a:r>
          </a:p>
        </p:txBody>
      </p:sp>
      <p:sp>
        <p:nvSpPr>
          <p:cNvPr id="7" name="Content Placeholder 2">
            <a:extLst>
              <a:ext uri="{FF2B5EF4-FFF2-40B4-BE49-F238E27FC236}">
                <a16:creationId xmlns:a16="http://schemas.microsoft.com/office/drawing/2014/main" id="{64EB2F66-1272-DDD4-4600-DFB82CE3E829}"/>
              </a:ext>
            </a:extLst>
          </p:cNvPr>
          <p:cNvSpPr txBox="1">
            <a:spLocks/>
          </p:cNvSpPr>
          <p:nvPr/>
        </p:nvSpPr>
        <p:spPr>
          <a:xfrm>
            <a:off x="3267443" y="3246565"/>
            <a:ext cx="2707635" cy="1784366"/>
          </a:xfrm>
          <a:prstGeom prst="rect">
            <a:avLst/>
          </a:prstGeom>
          <a:solidFill>
            <a:schemeClr val="bg1"/>
          </a:solid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The Lord will return to take us home. </a:t>
            </a:r>
          </a:p>
        </p:txBody>
      </p:sp>
      <p:sp>
        <p:nvSpPr>
          <p:cNvPr id="8" name="Content Placeholder 2">
            <a:extLst>
              <a:ext uri="{FF2B5EF4-FFF2-40B4-BE49-F238E27FC236}">
                <a16:creationId xmlns:a16="http://schemas.microsoft.com/office/drawing/2014/main" id="{871C2339-B20F-D70E-A9C3-84ECF2967B57}"/>
              </a:ext>
            </a:extLst>
          </p:cNvPr>
          <p:cNvSpPr txBox="1">
            <a:spLocks/>
          </p:cNvSpPr>
          <p:nvPr/>
        </p:nvSpPr>
        <p:spPr>
          <a:xfrm>
            <a:off x="6297418" y="1279002"/>
            <a:ext cx="2707635" cy="1784366"/>
          </a:xfrm>
          <a:prstGeom prst="rect">
            <a:avLst/>
          </a:prstGeom>
          <a:solidFill>
            <a:schemeClr val="bg1"/>
          </a:solid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Jesus proves Himself to be Lord.</a:t>
            </a:r>
          </a:p>
        </p:txBody>
      </p:sp>
      <p:sp>
        <p:nvSpPr>
          <p:cNvPr id="17" name="Content Placeholder 2">
            <a:extLst>
              <a:ext uri="{FF2B5EF4-FFF2-40B4-BE49-F238E27FC236}">
                <a16:creationId xmlns:a16="http://schemas.microsoft.com/office/drawing/2014/main" id="{A81507AA-005B-7CBC-14C6-6961FB48E1B1}"/>
              </a:ext>
            </a:extLst>
          </p:cNvPr>
          <p:cNvSpPr txBox="1">
            <a:spLocks/>
          </p:cNvSpPr>
          <p:nvPr/>
        </p:nvSpPr>
        <p:spPr>
          <a:xfrm>
            <a:off x="6297418" y="3235249"/>
            <a:ext cx="2707635" cy="1784366"/>
          </a:xfrm>
          <a:prstGeom prst="rect">
            <a:avLst/>
          </a:prstGeom>
          <a:solidFill>
            <a:schemeClr val="bg1"/>
          </a:solidFill>
          <a:ln>
            <a:solidFill>
              <a:srgbClr val="FFC000"/>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80000"/>
              </a:lnSpc>
              <a:buNone/>
            </a:pPr>
            <a:r>
              <a:rPr lang="en-US" sz="3000" dirty="0"/>
              <a:t>Even someone like Saul of Tarsus can be restored. </a:t>
            </a:r>
          </a:p>
        </p:txBody>
      </p:sp>
    </p:spTree>
    <p:extLst>
      <p:ext uri="{BB962C8B-B14F-4D97-AF65-F5344CB8AC3E}">
        <p14:creationId xmlns:p14="http://schemas.microsoft.com/office/powerpoint/2010/main" val="2281090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6" grpId="0" animBg="1"/>
      <p:bldP spid="7" grpId="0" animBg="1"/>
      <p:bldP spid="8"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6F4FF7-7AE2-8458-4B09-262257473BD0}"/>
              </a:ext>
            </a:extLst>
          </p:cNvPr>
          <p:cNvSpPr>
            <a:spLocks noGrp="1"/>
          </p:cNvSpPr>
          <p:nvPr>
            <p:ph idx="1"/>
          </p:nvPr>
        </p:nvSpPr>
        <p:spPr/>
        <p:txBody>
          <a:bodyPr>
            <a:noAutofit/>
          </a:bodyPr>
          <a:lstStyle/>
          <a:p>
            <a:r>
              <a:rPr lang="en-US" sz="2800" dirty="0">
                <a:latin typeface="Calibri" panose="020F0502020204030204" pitchFamily="34" charset="0"/>
                <a:cs typeface="Calibri" panose="020F0502020204030204" pitchFamily="34" charset="0"/>
              </a:rPr>
              <a:t>In history, no moment did more to shape the world and change the direction of humanity than the crucifixion did. </a:t>
            </a:r>
          </a:p>
          <a:p>
            <a:r>
              <a:rPr lang="en-US" sz="2800" dirty="0">
                <a:latin typeface="Calibri" panose="020F0502020204030204" pitchFamily="34" charset="0"/>
                <a:cs typeface="Calibri" panose="020F0502020204030204" pitchFamily="34" charset="0"/>
              </a:rPr>
              <a:t>It is an event that is universal and uniquely personal.</a:t>
            </a:r>
          </a:p>
          <a:p>
            <a:r>
              <a:rPr lang="en-US" sz="2800" dirty="0">
                <a:latin typeface="Calibri" panose="020F0502020204030204" pitchFamily="34" charset="0"/>
                <a:cs typeface="Calibri" panose="020F0502020204030204" pitchFamily="34" charset="0"/>
              </a:rPr>
              <a:t>It is seemingly insignificant in its moment, and yet life altering for everyone who has ever lived.</a:t>
            </a:r>
          </a:p>
          <a:p>
            <a:r>
              <a:rPr lang="en-US" sz="2800" dirty="0">
                <a:effectLst/>
                <a:latin typeface="Calibri" panose="020F0502020204030204" pitchFamily="34" charset="0"/>
                <a:ea typeface="Calibri" panose="020F0502020204030204" pitchFamily="34" charset="0"/>
                <a:cs typeface="Calibri" panose="020F0502020204030204" pitchFamily="34" charset="0"/>
              </a:rPr>
              <a:t>It is the moment that all of history leads to and that all times since is measured against but why?</a:t>
            </a:r>
          </a:p>
        </p:txBody>
      </p:sp>
      <p:grpSp>
        <p:nvGrpSpPr>
          <p:cNvPr id="4" name="Google Shape;570;p17">
            <a:extLst>
              <a:ext uri="{FF2B5EF4-FFF2-40B4-BE49-F238E27FC236}">
                <a16:creationId xmlns:a16="http://schemas.microsoft.com/office/drawing/2014/main" id="{2351425F-FDE4-5E13-0EFD-F24832A306DE}"/>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D1F0EA9E-6A53-F92D-451D-C5162A748F40}"/>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7AFAF209-0216-56A7-F376-16C98477D0D0}"/>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E52DD8AB-E7A7-7191-EE1F-841CB1A02DD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95ED7410-9FA3-F41C-C733-9CA53AF64A5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11" name="Title 10">
            <a:extLst>
              <a:ext uri="{FF2B5EF4-FFF2-40B4-BE49-F238E27FC236}">
                <a16:creationId xmlns:a16="http://schemas.microsoft.com/office/drawing/2014/main" id="{6F1DA4B0-F44A-8D2A-7825-5AA5408BFD94}"/>
              </a:ext>
            </a:extLst>
          </p:cNvPr>
          <p:cNvSpPr>
            <a:spLocks noGrp="1"/>
          </p:cNvSpPr>
          <p:nvPr>
            <p:ph type="title"/>
          </p:nvPr>
        </p:nvSpPr>
        <p:spPr>
          <a:xfrm>
            <a:off x="819139" y="304294"/>
            <a:ext cx="7886700" cy="1104636"/>
          </a:xfrm>
        </p:spPr>
        <p:txBody>
          <a:bodyPr>
            <a:normAutofit/>
          </a:bodyPr>
          <a:lstStyle/>
          <a:p>
            <a:pPr algn="ctr"/>
            <a:r>
              <a:rPr lang="en-US" sz="3600" dirty="0"/>
              <a:t>The cross of Jesus</a:t>
            </a:r>
          </a:p>
        </p:txBody>
      </p:sp>
    </p:spTree>
    <p:extLst>
      <p:ext uri="{BB962C8B-B14F-4D97-AF65-F5344CB8AC3E}">
        <p14:creationId xmlns:p14="http://schemas.microsoft.com/office/powerpoint/2010/main" val="124549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1033540" y="173338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noFill/>
                <a:effectLst/>
                <a:uLnTx/>
                <a:uFillTx/>
                <a:latin typeface="Calibri" panose="020F0502020204030204"/>
                <a:ea typeface="+mn-ea"/>
                <a:cs typeface="+mn-cs"/>
              </a:rPr>
              <a:t>Because He conquered sin and death.</a:t>
            </a:r>
          </a:p>
        </p:txBody>
      </p:sp>
    </p:spTree>
    <p:extLst>
      <p:ext uri="{BB962C8B-B14F-4D97-AF65-F5344CB8AC3E}">
        <p14:creationId xmlns:p14="http://schemas.microsoft.com/office/powerpoint/2010/main" val="19151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4507181" y="1733389"/>
            <a:ext cx="3273767" cy="1620608"/>
          </a:xfrm>
          <a:prstGeom prst="rect">
            <a:avLst/>
          </a:prstGeom>
          <a:ln w="25400">
            <a:no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noFill/>
                <a:effectLst/>
                <a:uLnTx/>
                <a:uFillTx/>
                <a:latin typeface="Calibri" panose="020F0502020204030204"/>
                <a:ea typeface="+mn-ea"/>
                <a:cs typeface="+mn-cs"/>
              </a:rPr>
              <a:t>Because we can see the severity of sin, God's justice and his love for us</a:t>
            </a:r>
          </a:p>
        </p:txBody>
      </p:sp>
    </p:spTree>
    <p:extLst>
      <p:ext uri="{BB962C8B-B14F-4D97-AF65-F5344CB8AC3E}">
        <p14:creationId xmlns:p14="http://schemas.microsoft.com/office/powerpoint/2010/main" val="211936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1068317" y="3568229"/>
            <a:ext cx="3273767" cy="1620608"/>
          </a:xfrm>
          <a:prstGeom prst="rect">
            <a:avLst/>
          </a:prstGeom>
          <a:ln w="25400">
            <a:no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noFill/>
                <a:effectLst/>
                <a:uLnTx/>
                <a:uFillTx/>
                <a:latin typeface="Calibri" panose="020F0502020204030204"/>
                <a:ea typeface="+mn-ea"/>
                <a:cs typeface="+mn-cs"/>
              </a:rPr>
              <a:t>Because the God of life, gave us life once more..</a:t>
            </a:r>
          </a:p>
        </p:txBody>
      </p:sp>
    </p:spTree>
    <p:extLst>
      <p:ext uri="{BB962C8B-B14F-4D97-AF65-F5344CB8AC3E}">
        <p14:creationId xmlns:p14="http://schemas.microsoft.com/office/powerpoint/2010/main" val="224650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0376-8B62-6DB3-FF72-407849D1ED7F}"/>
              </a:ext>
            </a:extLst>
          </p:cNvPr>
          <p:cNvSpPr>
            <a:spLocks noGrp="1"/>
          </p:cNvSpPr>
          <p:nvPr>
            <p:ph type="title"/>
          </p:nvPr>
        </p:nvSpPr>
        <p:spPr/>
        <p:txBody>
          <a:bodyPr/>
          <a:lstStyle/>
          <a:p>
            <a:pPr algn="ctr"/>
            <a:r>
              <a:rPr lang="en-US" dirty="0"/>
              <a:t>The cross of Jesus</a:t>
            </a:r>
          </a:p>
        </p:txBody>
      </p:sp>
      <p:sp>
        <p:nvSpPr>
          <p:cNvPr id="3" name="Content Placeholder 2">
            <a:extLst>
              <a:ext uri="{FF2B5EF4-FFF2-40B4-BE49-F238E27FC236}">
                <a16:creationId xmlns:a16="http://schemas.microsoft.com/office/drawing/2014/main" id="{847BF7C8-708B-6C1B-1F32-050018BCCF5F}"/>
              </a:ext>
            </a:extLst>
          </p:cNvPr>
          <p:cNvSpPr>
            <a:spLocks noGrp="1"/>
          </p:cNvSpPr>
          <p:nvPr>
            <p:ph idx="1"/>
          </p:nvPr>
        </p:nvSpPr>
        <p:spPr>
          <a:xfrm>
            <a:off x="1086679" y="1733389"/>
            <a:ext cx="3273767" cy="1620608"/>
          </a:xfrm>
          <a:ln w="25400">
            <a:solidFill>
              <a:schemeClr val="tx2">
                <a:lumMod val="60000"/>
                <a:lumOff val="40000"/>
              </a:schemeClr>
            </a:solidFill>
          </a:ln>
        </p:spPr>
        <p:txBody>
          <a:bodyPr anchor="ctr">
            <a:normAutofit/>
          </a:bodyPr>
          <a:lstStyle/>
          <a:p>
            <a:pPr marL="0" indent="0" algn="ctr">
              <a:buNone/>
            </a:pPr>
            <a:r>
              <a:rPr lang="en-US" sz="3200" dirty="0"/>
              <a:t>Because He rose on the third day.</a:t>
            </a:r>
          </a:p>
        </p:txBody>
      </p:sp>
      <p:grpSp>
        <p:nvGrpSpPr>
          <p:cNvPr id="4" name="Google Shape;570;p17">
            <a:extLst>
              <a:ext uri="{FF2B5EF4-FFF2-40B4-BE49-F238E27FC236}">
                <a16:creationId xmlns:a16="http://schemas.microsoft.com/office/drawing/2014/main" id="{1E7616B3-3405-EBD5-2CF4-0A7B1D89462B}"/>
              </a:ext>
            </a:extLst>
          </p:cNvPr>
          <p:cNvGrpSpPr/>
          <p:nvPr/>
        </p:nvGrpSpPr>
        <p:grpSpPr>
          <a:xfrm>
            <a:off x="7856738" y="4829452"/>
            <a:ext cx="1287262" cy="885548"/>
            <a:chOff x="3301300" y="2440050"/>
            <a:chExt cx="2541400" cy="2069938"/>
          </a:xfrm>
        </p:grpSpPr>
        <p:sp>
          <p:nvSpPr>
            <p:cNvPr id="5" name="Google Shape;571;p17">
              <a:extLst>
                <a:ext uri="{FF2B5EF4-FFF2-40B4-BE49-F238E27FC236}">
                  <a16:creationId xmlns:a16="http://schemas.microsoft.com/office/drawing/2014/main" id="{5EABCEA1-68E0-BD7A-48A6-B873D16AC863}"/>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Google Shape;569;p17">
              <a:extLst>
                <a:ext uri="{FF2B5EF4-FFF2-40B4-BE49-F238E27FC236}">
                  <a16:creationId xmlns:a16="http://schemas.microsoft.com/office/drawing/2014/main" id="{D46E538B-2DEB-E710-0040-34D3538AEC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7" name="Google Shape;572;p17">
              <a:extLst>
                <a:ext uri="{FF2B5EF4-FFF2-40B4-BE49-F238E27FC236}">
                  <a16:creationId xmlns:a16="http://schemas.microsoft.com/office/drawing/2014/main" id="{045E43F8-E9CA-AE14-A2ED-AF5479A6DAEC}"/>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8" name="Google Shape;573;p17">
              <a:extLst>
                <a:ext uri="{FF2B5EF4-FFF2-40B4-BE49-F238E27FC236}">
                  <a16:creationId xmlns:a16="http://schemas.microsoft.com/office/drawing/2014/main" id="{1BBD7922-51DE-4640-114B-FA321FB2050A}"/>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9" name="Content Placeholder 2">
            <a:extLst>
              <a:ext uri="{FF2B5EF4-FFF2-40B4-BE49-F238E27FC236}">
                <a16:creationId xmlns:a16="http://schemas.microsoft.com/office/drawing/2014/main" id="{E6E0511B-5CB1-6D5D-2BA9-40E26EBF10A2}"/>
              </a:ext>
            </a:extLst>
          </p:cNvPr>
          <p:cNvSpPr txBox="1">
            <a:spLocks/>
          </p:cNvSpPr>
          <p:nvPr/>
        </p:nvSpPr>
        <p:spPr>
          <a:xfrm>
            <a:off x="4507182" y="173338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He conquered sin and death.</a:t>
            </a:r>
          </a:p>
        </p:txBody>
      </p:sp>
      <p:sp>
        <p:nvSpPr>
          <p:cNvPr id="10" name="Content Placeholder 2">
            <a:extLst>
              <a:ext uri="{FF2B5EF4-FFF2-40B4-BE49-F238E27FC236}">
                <a16:creationId xmlns:a16="http://schemas.microsoft.com/office/drawing/2014/main" id="{1A5B5B4F-805A-BB75-29B2-1A9AA26DC5CB}"/>
              </a:ext>
            </a:extLst>
          </p:cNvPr>
          <p:cNvSpPr txBox="1">
            <a:spLocks/>
          </p:cNvSpPr>
          <p:nvPr/>
        </p:nvSpPr>
        <p:spPr>
          <a:xfrm>
            <a:off x="1086679" y="3568229"/>
            <a:ext cx="3273767" cy="1620608"/>
          </a:xfrm>
          <a:prstGeom prst="rect">
            <a:avLst/>
          </a:prstGeom>
          <a:ln w="25400">
            <a:solidFill>
              <a:schemeClr val="tx2">
                <a:lumMod val="60000"/>
                <a:lumOff val="40000"/>
              </a:schemeClr>
            </a:solidFill>
          </a:ln>
        </p:spPr>
        <p:txBody>
          <a:bodyPr vert="horz" lIns="91440" tIns="45720" rIns="91440" bIns="45720" rtlCol="0" anchor="ct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we can see the severity of sin, God's justice and his love for us.</a:t>
            </a:r>
          </a:p>
        </p:txBody>
      </p:sp>
      <p:sp>
        <p:nvSpPr>
          <p:cNvPr id="11" name="Content Placeholder 2">
            <a:extLst>
              <a:ext uri="{FF2B5EF4-FFF2-40B4-BE49-F238E27FC236}">
                <a16:creationId xmlns:a16="http://schemas.microsoft.com/office/drawing/2014/main" id="{11C7E303-D3F5-3649-427C-136898260371}"/>
              </a:ext>
            </a:extLst>
          </p:cNvPr>
          <p:cNvSpPr txBox="1">
            <a:spLocks/>
          </p:cNvSpPr>
          <p:nvPr/>
        </p:nvSpPr>
        <p:spPr>
          <a:xfrm>
            <a:off x="4507181" y="3568229"/>
            <a:ext cx="3273767" cy="1620608"/>
          </a:xfrm>
          <a:prstGeom prst="rect">
            <a:avLst/>
          </a:prstGeom>
          <a:ln w="25400">
            <a:solidFill>
              <a:schemeClr val="tx2">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Because the God of life, gave us life once more.</a:t>
            </a:r>
          </a:p>
        </p:txBody>
      </p:sp>
    </p:spTree>
    <p:extLst>
      <p:ext uri="{BB962C8B-B14F-4D97-AF65-F5344CB8AC3E}">
        <p14:creationId xmlns:p14="http://schemas.microsoft.com/office/powerpoint/2010/main" val="3045568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1267B-870B-89AA-6AF7-E3D30F45C069}"/>
              </a:ext>
            </a:extLst>
          </p:cNvPr>
          <p:cNvSpPr>
            <a:spLocks noGrp="1"/>
          </p:cNvSpPr>
          <p:nvPr>
            <p:ph idx="1"/>
          </p:nvPr>
        </p:nvSpPr>
        <p:spPr>
          <a:xfrm>
            <a:off x="0" y="1521354"/>
            <a:ext cx="9143999" cy="4193646"/>
          </a:xfrm>
        </p:spPr>
        <p:txBody>
          <a:bodyPr>
            <a:normAutofit/>
          </a:bodyPr>
          <a:lstStyle/>
          <a:p>
            <a:pPr marL="0" indent="0" algn="ctr">
              <a:buNone/>
            </a:pPr>
            <a:r>
              <a:rPr lang="en-US" sz="3600" i="0" u="none" strike="noStrike" dirty="0">
                <a:effectLst/>
                <a:latin typeface="Calibri" panose="020F0502020204030204" pitchFamily="34" charset="0"/>
                <a:cs typeface="Calibri" panose="020F0502020204030204" pitchFamily="34" charset="0"/>
              </a:rPr>
              <a:t>1 Peter 1:18 </a:t>
            </a:r>
            <a:r>
              <a:rPr lang="en-US" sz="3600" b="1" i="0" u="sng" strike="noStrike" dirty="0">
                <a:effectLst/>
                <a:latin typeface="Calibri" panose="020F0502020204030204" pitchFamily="34" charset="0"/>
                <a:cs typeface="Calibri" panose="020F0502020204030204" pitchFamily="34" charset="0"/>
              </a:rPr>
              <a:t>knowing</a:t>
            </a:r>
            <a:r>
              <a:rPr lang="en-US" sz="3600" i="0" u="none" strike="noStrike" dirty="0">
                <a:effectLst/>
                <a:latin typeface="Calibri" panose="020F0502020204030204" pitchFamily="34" charset="0"/>
                <a:cs typeface="Calibri" panose="020F0502020204030204" pitchFamily="34" charset="0"/>
              </a:rPr>
              <a:t> that you were </a:t>
            </a:r>
            <a:r>
              <a:rPr lang="en-US" sz="3600" i="0" u="sng" strike="noStrike" dirty="0">
                <a:effectLst/>
                <a:latin typeface="Calibri" panose="020F0502020204030204" pitchFamily="34" charset="0"/>
                <a:cs typeface="Calibri" panose="020F0502020204030204" pitchFamily="34" charset="0"/>
              </a:rPr>
              <a:t>not redeemed with perishable things </a:t>
            </a:r>
            <a:r>
              <a:rPr lang="en-US" sz="3600" i="0" u="none" strike="noStrike" dirty="0">
                <a:effectLst/>
                <a:latin typeface="Calibri" panose="020F0502020204030204" pitchFamily="34" charset="0"/>
                <a:cs typeface="Calibri" panose="020F0502020204030204" pitchFamily="34" charset="0"/>
              </a:rPr>
              <a:t>like silver or gold from your futile way of life inherited from your forefathers, 19 but with </a:t>
            </a:r>
            <a:r>
              <a:rPr lang="en-US" sz="3600" i="0" u="none" strike="noStrike" dirty="0">
                <a:solidFill>
                  <a:schemeClr val="tx2"/>
                </a:solidFill>
                <a:effectLst/>
                <a:latin typeface="Calibri" panose="020F0502020204030204" pitchFamily="34" charset="0"/>
                <a:cs typeface="Calibri" panose="020F0502020204030204" pitchFamily="34" charset="0"/>
              </a:rPr>
              <a:t>precious blood</a:t>
            </a:r>
            <a:r>
              <a:rPr lang="en-US" sz="3600" i="0" u="none" strike="noStrike" dirty="0">
                <a:effectLst/>
                <a:latin typeface="Calibri" panose="020F0502020204030204" pitchFamily="34" charset="0"/>
                <a:cs typeface="Calibri" panose="020F0502020204030204" pitchFamily="34" charset="0"/>
              </a:rPr>
              <a:t>, as of a lamb unblemished and spotless, </a:t>
            </a:r>
            <a:r>
              <a:rPr lang="en-US" sz="3600" i="1" u="none" strike="noStrike" dirty="0">
                <a:solidFill>
                  <a:schemeClr val="tx2"/>
                </a:solidFill>
                <a:effectLst/>
                <a:latin typeface="Calibri" panose="020F0502020204030204" pitchFamily="34" charset="0"/>
                <a:cs typeface="Calibri" panose="020F0502020204030204" pitchFamily="34" charset="0"/>
              </a:rPr>
              <a:t>the blood</a:t>
            </a:r>
            <a:r>
              <a:rPr lang="en-US" sz="3600" i="0" u="none" strike="noStrike" dirty="0">
                <a:solidFill>
                  <a:schemeClr val="tx2"/>
                </a:solidFill>
                <a:effectLst/>
                <a:latin typeface="Calibri" panose="020F0502020204030204" pitchFamily="34" charset="0"/>
                <a:cs typeface="Calibri" panose="020F0502020204030204" pitchFamily="34" charset="0"/>
              </a:rPr>
              <a:t> of Christ</a:t>
            </a:r>
            <a:r>
              <a:rPr lang="en-US" sz="3600" i="0" u="none" strike="noStrike" dirty="0">
                <a:effectLst/>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grpSp>
        <p:nvGrpSpPr>
          <p:cNvPr id="8" name="Google Shape;570;p17">
            <a:extLst>
              <a:ext uri="{FF2B5EF4-FFF2-40B4-BE49-F238E27FC236}">
                <a16:creationId xmlns:a16="http://schemas.microsoft.com/office/drawing/2014/main" id="{70B26E86-39F1-9535-0ADB-067643600FAD}"/>
              </a:ext>
            </a:extLst>
          </p:cNvPr>
          <p:cNvGrpSpPr/>
          <p:nvPr/>
        </p:nvGrpSpPr>
        <p:grpSpPr>
          <a:xfrm>
            <a:off x="7856738" y="4829452"/>
            <a:ext cx="1287262" cy="885548"/>
            <a:chOff x="3301300" y="2440050"/>
            <a:chExt cx="2541400" cy="2069938"/>
          </a:xfrm>
        </p:grpSpPr>
        <p:sp>
          <p:nvSpPr>
            <p:cNvPr id="9" name="Google Shape;571;p17">
              <a:extLst>
                <a:ext uri="{FF2B5EF4-FFF2-40B4-BE49-F238E27FC236}">
                  <a16:creationId xmlns:a16="http://schemas.microsoft.com/office/drawing/2014/main" id="{92A2B8A0-1863-F682-9362-CBA8EB4BC665}"/>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Google Shape;569;p17">
              <a:extLst>
                <a:ext uri="{FF2B5EF4-FFF2-40B4-BE49-F238E27FC236}">
                  <a16:creationId xmlns:a16="http://schemas.microsoft.com/office/drawing/2014/main" id="{1327FD4D-D4E0-A300-05DB-B5B926B0BF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2;p17">
              <a:extLst>
                <a:ext uri="{FF2B5EF4-FFF2-40B4-BE49-F238E27FC236}">
                  <a16:creationId xmlns:a16="http://schemas.microsoft.com/office/drawing/2014/main" id="{14384132-2945-D394-552E-2ECC41E10F77}"/>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3;p17">
              <a:extLst>
                <a:ext uri="{FF2B5EF4-FFF2-40B4-BE49-F238E27FC236}">
                  <a16:creationId xmlns:a16="http://schemas.microsoft.com/office/drawing/2014/main" id="{0819287A-BC35-FF3E-60E6-5EA1CED4BB9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7" name="Title 1">
            <a:extLst>
              <a:ext uri="{FF2B5EF4-FFF2-40B4-BE49-F238E27FC236}">
                <a16:creationId xmlns:a16="http://schemas.microsoft.com/office/drawing/2014/main" id="{152D844D-8F58-3606-F9DC-C19EA385FFD5}"/>
              </a:ext>
            </a:extLst>
          </p:cNvPr>
          <p:cNvSpPr>
            <a:spLocks noGrp="1"/>
          </p:cNvSpPr>
          <p:nvPr>
            <p:ph type="title"/>
          </p:nvPr>
        </p:nvSpPr>
        <p:spPr>
          <a:xfrm>
            <a:off x="628650" y="30340"/>
            <a:ext cx="7886700" cy="1104636"/>
          </a:xfrm>
        </p:spPr>
        <p:txBody>
          <a:bodyPr>
            <a:normAutofit/>
          </a:bodyPr>
          <a:lstStyle/>
          <a:p>
            <a:pPr algn="ctr"/>
            <a:r>
              <a:rPr lang="en-US" sz="4400" b="1" dirty="0"/>
              <a:t>The good news of the Cross</a:t>
            </a:r>
            <a:endParaRPr lang="en-US" sz="4000" dirty="0"/>
          </a:p>
        </p:txBody>
      </p:sp>
      <p:sp>
        <p:nvSpPr>
          <p:cNvPr id="2" name="TextBox 1">
            <a:extLst>
              <a:ext uri="{FF2B5EF4-FFF2-40B4-BE49-F238E27FC236}">
                <a16:creationId xmlns:a16="http://schemas.microsoft.com/office/drawing/2014/main" id="{31AAFBD0-7B5F-E356-2194-2B764FE0F63C}"/>
              </a:ext>
            </a:extLst>
          </p:cNvPr>
          <p:cNvSpPr txBox="1"/>
          <p:nvPr/>
        </p:nvSpPr>
        <p:spPr>
          <a:xfrm>
            <a:off x="2026309" y="3377794"/>
            <a:ext cx="5091379" cy="2337206"/>
          </a:xfrm>
          <a:prstGeom prst="rect">
            <a:avLst/>
          </a:prstGeom>
          <a:solidFill>
            <a:schemeClr val="bg1"/>
          </a:solidFill>
          <a:ln w="25400">
            <a:solidFill>
              <a:schemeClr val="tx2"/>
            </a:solidFill>
          </a:ln>
        </p:spPr>
        <p:txBody>
          <a:bodyPr wrap="square" rtlCol="0" anchor="ctr">
            <a:noAutofit/>
          </a:bodyPr>
          <a:lstStyle/>
          <a:p>
            <a:pPr marL="0" marR="0" lvl="0" indent="0" algn="ctr" defTabSz="548640" rtl="0" eaLnBrk="1" fontAlgn="auto" latinLnBrk="0" hangingPunct="1">
              <a:lnSpc>
                <a:spcPct val="100000"/>
              </a:lnSpc>
              <a:spcBef>
                <a:spcPts val="0"/>
              </a:spcBef>
              <a:spcAft>
                <a:spcPts val="0"/>
              </a:spcAft>
              <a:buClrTx/>
              <a:buSzTx/>
              <a:buFontTx/>
              <a:buNone/>
              <a:tabLst/>
              <a:defRPr/>
            </a:pPr>
            <a:r>
              <a:rPr kumimoji="0" lang="en-US" sz="3840" b="0" i="0" u="none" strike="noStrike" kern="1200" cap="none" spc="0" normalizeH="0" baseline="0" noProof="0" dirty="0">
                <a:ln>
                  <a:noFill/>
                </a:ln>
                <a:solidFill>
                  <a:prstClr val="white"/>
                </a:solidFill>
                <a:effectLst/>
                <a:uLnTx/>
                <a:uFillTx/>
                <a:latin typeface="Calibri" panose="020F0502020204030204"/>
                <a:ea typeface="+mn-ea"/>
                <a:cs typeface="+mn-cs"/>
              </a:rPr>
              <a:t>God valued you enough to shed His blood for you.</a:t>
            </a:r>
          </a:p>
        </p:txBody>
      </p:sp>
    </p:spTree>
    <p:extLst>
      <p:ext uri="{BB962C8B-B14F-4D97-AF65-F5344CB8AC3E}">
        <p14:creationId xmlns:p14="http://schemas.microsoft.com/office/powerpoint/2010/main" val="354614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1267B-870B-89AA-6AF7-E3D30F45C069}"/>
              </a:ext>
            </a:extLst>
          </p:cNvPr>
          <p:cNvSpPr>
            <a:spLocks noGrp="1"/>
          </p:cNvSpPr>
          <p:nvPr>
            <p:ph idx="1"/>
          </p:nvPr>
        </p:nvSpPr>
        <p:spPr>
          <a:xfrm>
            <a:off x="0" y="1521354"/>
            <a:ext cx="9143999" cy="4193646"/>
          </a:xfrm>
        </p:spPr>
        <p:txBody>
          <a:bodyPr>
            <a:normAutofit fontScale="77500" lnSpcReduction="20000"/>
          </a:bodyPr>
          <a:lstStyle/>
          <a:p>
            <a:pPr marL="0" indent="0" algn="ctr">
              <a:buNone/>
            </a:pPr>
            <a:r>
              <a:rPr lang="en-US" sz="3600" i="0" u="none" strike="noStrike" dirty="0">
                <a:effectLst/>
                <a:latin typeface="Calibri" panose="020F0502020204030204" pitchFamily="34" charset="0"/>
                <a:cs typeface="Calibri" panose="020F0502020204030204" pitchFamily="34" charset="0"/>
              </a:rPr>
              <a:t>1 Peter 2:7 </a:t>
            </a:r>
            <a:r>
              <a:rPr lang="en-US" sz="3600" b="1" i="0" u="sng" strike="noStrike" dirty="0">
                <a:solidFill>
                  <a:schemeClr val="tx2"/>
                </a:solidFill>
                <a:effectLst/>
                <a:latin typeface="Calibri" panose="020F0502020204030204" pitchFamily="34" charset="0"/>
                <a:cs typeface="Calibri" panose="020F0502020204030204" pitchFamily="34" charset="0"/>
              </a:rPr>
              <a:t>This precious value</a:t>
            </a:r>
            <a:r>
              <a:rPr lang="en-US" sz="3600" i="0" u="none" strike="noStrike" dirty="0">
                <a:effectLst/>
                <a:latin typeface="Calibri" panose="020F0502020204030204" pitchFamily="34" charset="0"/>
                <a:cs typeface="Calibri" panose="020F0502020204030204" pitchFamily="34" charset="0"/>
              </a:rPr>
              <a:t>, then, is for you who believe; but for those who disbelieve, “The stone which the builders rejected, This became the very corner stone,” 8 and, “A stone of stumbling and a rock of offense”; for they stumble because they are disobedient to the word, and to this doom they were also appointed.</a:t>
            </a:r>
          </a:p>
          <a:p>
            <a:pPr marL="0" indent="0" algn="ctr">
              <a:buNone/>
            </a:pPr>
            <a:r>
              <a:rPr lang="en-US" sz="3600" i="0" u="none" strike="noStrike" dirty="0">
                <a:effectLst/>
                <a:latin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light;10 for you once were not a people, but now you are the people of God; you had not received mercy, but now you have received mercy.</a:t>
            </a:r>
          </a:p>
        </p:txBody>
      </p:sp>
      <p:grpSp>
        <p:nvGrpSpPr>
          <p:cNvPr id="8" name="Google Shape;570;p17">
            <a:extLst>
              <a:ext uri="{FF2B5EF4-FFF2-40B4-BE49-F238E27FC236}">
                <a16:creationId xmlns:a16="http://schemas.microsoft.com/office/drawing/2014/main" id="{70B26E86-39F1-9535-0ADB-067643600FAD}"/>
              </a:ext>
            </a:extLst>
          </p:cNvPr>
          <p:cNvGrpSpPr/>
          <p:nvPr/>
        </p:nvGrpSpPr>
        <p:grpSpPr>
          <a:xfrm>
            <a:off x="7856738" y="4829452"/>
            <a:ext cx="1287262" cy="885548"/>
            <a:chOff x="3301300" y="2440050"/>
            <a:chExt cx="2541400" cy="2069938"/>
          </a:xfrm>
        </p:grpSpPr>
        <p:sp>
          <p:nvSpPr>
            <p:cNvPr id="9" name="Google Shape;571;p17">
              <a:extLst>
                <a:ext uri="{FF2B5EF4-FFF2-40B4-BE49-F238E27FC236}">
                  <a16:creationId xmlns:a16="http://schemas.microsoft.com/office/drawing/2014/main" id="{92A2B8A0-1863-F682-9362-CBA8EB4BC665}"/>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Google Shape;569;p17">
              <a:extLst>
                <a:ext uri="{FF2B5EF4-FFF2-40B4-BE49-F238E27FC236}">
                  <a16:creationId xmlns:a16="http://schemas.microsoft.com/office/drawing/2014/main" id="{1327FD4D-D4E0-A300-05DB-B5B926B0BF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2;p17">
              <a:extLst>
                <a:ext uri="{FF2B5EF4-FFF2-40B4-BE49-F238E27FC236}">
                  <a16:creationId xmlns:a16="http://schemas.microsoft.com/office/drawing/2014/main" id="{14384132-2945-D394-552E-2ECC41E10F77}"/>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3;p17">
              <a:extLst>
                <a:ext uri="{FF2B5EF4-FFF2-40B4-BE49-F238E27FC236}">
                  <a16:creationId xmlns:a16="http://schemas.microsoft.com/office/drawing/2014/main" id="{0819287A-BC35-FF3E-60E6-5EA1CED4BB9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7" name="Title 1">
            <a:extLst>
              <a:ext uri="{FF2B5EF4-FFF2-40B4-BE49-F238E27FC236}">
                <a16:creationId xmlns:a16="http://schemas.microsoft.com/office/drawing/2014/main" id="{152D844D-8F58-3606-F9DC-C19EA385FFD5}"/>
              </a:ext>
            </a:extLst>
          </p:cNvPr>
          <p:cNvSpPr>
            <a:spLocks noGrp="1"/>
          </p:cNvSpPr>
          <p:nvPr>
            <p:ph type="title"/>
          </p:nvPr>
        </p:nvSpPr>
        <p:spPr>
          <a:xfrm>
            <a:off x="628650" y="30340"/>
            <a:ext cx="7886700" cy="1104636"/>
          </a:xfrm>
        </p:spPr>
        <p:txBody>
          <a:bodyPr>
            <a:normAutofit/>
          </a:bodyPr>
          <a:lstStyle/>
          <a:p>
            <a:pPr algn="ctr"/>
            <a:r>
              <a:rPr lang="en-US" sz="4400" b="1" dirty="0"/>
              <a:t>Your new value through the cross</a:t>
            </a:r>
            <a:endParaRPr lang="en-US" sz="4000" dirty="0"/>
          </a:p>
        </p:txBody>
      </p:sp>
    </p:spTree>
    <p:extLst>
      <p:ext uri="{BB962C8B-B14F-4D97-AF65-F5344CB8AC3E}">
        <p14:creationId xmlns:p14="http://schemas.microsoft.com/office/powerpoint/2010/main" val="3916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31267B-870B-89AA-6AF7-E3D30F45C069}"/>
              </a:ext>
            </a:extLst>
          </p:cNvPr>
          <p:cNvSpPr>
            <a:spLocks noGrp="1"/>
          </p:cNvSpPr>
          <p:nvPr>
            <p:ph idx="1"/>
          </p:nvPr>
        </p:nvSpPr>
        <p:spPr>
          <a:xfrm>
            <a:off x="0" y="1521354"/>
            <a:ext cx="9143999" cy="4193646"/>
          </a:xfrm>
        </p:spPr>
        <p:txBody>
          <a:bodyPr>
            <a:normAutofit lnSpcReduction="10000"/>
          </a:bodyPr>
          <a:lstStyle/>
          <a:p>
            <a:pPr marL="0" indent="0" algn="ctr">
              <a:buNone/>
            </a:pPr>
            <a:r>
              <a:rPr lang="en-US" sz="3600" i="0" u="none" strike="noStrike" dirty="0">
                <a:effectLst/>
                <a:latin typeface="Calibri" panose="020F0502020204030204" pitchFamily="34" charset="0"/>
                <a:cs typeface="Calibri" panose="020F0502020204030204" pitchFamily="34" charset="0"/>
              </a:rPr>
              <a:t>1 Peter 2:9 But you are a chosen race, a royal priesthood, a holy nation, a people for God’s own possession, so that you may proclaim the excellencies of Him who has called you out of darkness into His marvelous light;10 for you once were not a people, but now you are the people of God; you had not received mercy, but now you have received mercy.</a:t>
            </a:r>
          </a:p>
        </p:txBody>
      </p:sp>
      <p:grpSp>
        <p:nvGrpSpPr>
          <p:cNvPr id="8" name="Google Shape;570;p17">
            <a:extLst>
              <a:ext uri="{FF2B5EF4-FFF2-40B4-BE49-F238E27FC236}">
                <a16:creationId xmlns:a16="http://schemas.microsoft.com/office/drawing/2014/main" id="{70B26E86-39F1-9535-0ADB-067643600FAD}"/>
              </a:ext>
            </a:extLst>
          </p:cNvPr>
          <p:cNvGrpSpPr/>
          <p:nvPr/>
        </p:nvGrpSpPr>
        <p:grpSpPr>
          <a:xfrm>
            <a:off x="7856738" y="4829452"/>
            <a:ext cx="1287262" cy="885548"/>
            <a:chOff x="3301300" y="2440050"/>
            <a:chExt cx="2541400" cy="2069938"/>
          </a:xfrm>
        </p:grpSpPr>
        <p:sp>
          <p:nvSpPr>
            <p:cNvPr id="9" name="Google Shape;571;p17">
              <a:extLst>
                <a:ext uri="{FF2B5EF4-FFF2-40B4-BE49-F238E27FC236}">
                  <a16:creationId xmlns:a16="http://schemas.microsoft.com/office/drawing/2014/main" id="{92A2B8A0-1863-F682-9362-CBA8EB4BC665}"/>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Google Shape;569;p17">
              <a:extLst>
                <a:ext uri="{FF2B5EF4-FFF2-40B4-BE49-F238E27FC236}">
                  <a16:creationId xmlns:a16="http://schemas.microsoft.com/office/drawing/2014/main" id="{1327FD4D-D4E0-A300-05DB-B5B926B0BFAB}"/>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1" name="Google Shape;572;p17">
              <a:extLst>
                <a:ext uri="{FF2B5EF4-FFF2-40B4-BE49-F238E27FC236}">
                  <a16:creationId xmlns:a16="http://schemas.microsoft.com/office/drawing/2014/main" id="{14384132-2945-D394-552E-2ECC41E10F77}"/>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2" name="Google Shape;573;p17">
              <a:extLst>
                <a:ext uri="{FF2B5EF4-FFF2-40B4-BE49-F238E27FC236}">
                  <a16:creationId xmlns:a16="http://schemas.microsoft.com/office/drawing/2014/main" id="{0819287A-BC35-FF3E-60E6-5EA1CED4BB95}"/>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
        <p:nvSpPr>
          <p:cNvPr id="7" name="Title 1">
            <a:extLst>
              <a:ext uri="{FF2B5EF4-FFF2-40B4-BE49-F238E27FC236}">
                <a16:creationId xmlns:a16="http://schemas.microsoft.com/office/drawing/2014/main" id="{152D844D-8F58-3606-F9DC-C19EA385FFD5}"/>
              </a:ext>
            </a:extLst>
          </p:cNvPr>
          <p:cNvSpPr>
            <a:spLocks noGrp="1"/>
          </p:cNvSpPr>
          <p:nvPr>
            <p:ph type="title"/>
          </p:nvPr>
        </p:nvSpPr>
        <p:spPr>
          <a:xfrm>
            <a:off x="628650" y="30340"/>
            <a:ext cx="7886700" cy="1104636"/>
          </a:xfrm>
        </p:spPr>
        <p:txBody>
          <a:bodyPr>
            <a:normAutofit/>
          </a:bodyPr>
          <a:lstStyle/>
          <a:p>
            <a:pPr algn="ctr"/>
            <a:r>
              <a:rPr lang="en-US" sz="4400" b="1" dirty="0"/>
              <a:t>Your new value through the cross</a:t>
            </a:r>
            <a:endParaRPr lang="en-US" sz="4000" dirty="0"/>
          </a:p>
        </p:txBody>
      </p:sp>
      <p:sp>
        <p:nvSpPr>
          <p:cNvPr id="2" name="TextBox 1">
            <a:extLst>
              <a:ext uri="{FF2B5EF4-FFF2-40B4-BE49-F238E27FC236}">
                <a16:creationId xmlns:a16="http://schemas.microsoft.com/office/drawing/2014/main" id="{53166C85-2A6B-EF61-A53A-5B687FC0645E}"/>
              </a:ext>
            </a:extLst>
          </p:cNvPr>
          <p:cNvSpPr txBox="1"/>
          <p:nvPr/>
        </p:nvSpPr>
        <p:spPr>
          <a:xfrm>
            <a:off x="5684807" y="1521354"/>
            <a:ext cx="2289815"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09727E1-D9A8-EFCB-2236-2E27FC52FF44}"/>
              </a:ext>
            </a:extLst>
          </p:cNvPr>
          <p:cNvSpPr txBox="1"/>
          <p:nvPr/>
        </p:nvSpPr>
        <p:spPr>
          <a:xfrm>
            <a:off x="923026" y="1941172"/>
            <a:ext cx="3139020"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542A5C8-7AFB-05A0-809F-4CEEBFC1358E}"/>
              </a:ext>
            </a:extLst>
          </p:cNvPr>
          <p:cNvSpPr txBox="1"/>
          <p:nvPr/>
        </p:nvSpPr>
        <p:spPr>
          <a:xfrm>
            <a:off x="4502989" y="1941171"/>
            <a:ext cx="2152788"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34E7BA9-93C9-82C0-7D98-FE30524E9DED}"/>
              </a:ext>
            </a:extLst>
          </p:cNvPr>
          <p:cNvSpPr txBox="1"/>
          <p:nvPr/>
        </p:nvSpPr>
        <p:spPr>
          <a:xfrm>
            <a:off x="1248508" y="2438398"/>
            <a:ext cx="4099868"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CF021DCA-389D-7757-0D89-CB2C72A4BCA4}"/>
              </a:ext>
            </a:extLst>
          </p:cNvPr>
          <p:cNvSpPr txBox="1"/>
          <p:nvPr/>
        </p:nvSpPr>
        <p:spPr>
          <a:xfrm>
            <a:off x="6029864" y="2404959"/>
            <a:ext cx="2538430" cy="530665"/>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7B4D1BE8-6DB0-5FA6-B58A-346A14D89820}"/>
              </a:ext>
            </a:extLst>
          </p:cNvPr>
          <p:cNvSpPr txBox="1"/>
          <p:nvPr/>
        </p:nvSpPr>
        <p:spPr>
          <a:xfrm>
            <a:off x="6251275" y="3322002"/>
            <a:ext cx="1954225"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B05E7C86-10C0-3211-AFEA-1E39332BBBFA}"/>
              </a:ext>
            </a:extLst>
          </p:cNvPr>
          <p:cNvCxnSpPr/>
          <p:nvPr/>
        </p:nvCxnSpPr>
        <p:spPr>
          <a:xfrm>
            <a:off x="8205501" y="3288564"/>
            <a:ext cx="0" cy="564103"/>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B048828-7E29-DCA0-04D2-AE6578930B8A}"/>
              </a:ext>
            </a:extLst>
          </p:cNvPr>
          <p:cNvSpPr txBox="1"/>
          <p:nvPr/>
        </p:nvSpPr>
        <p:spPr>
          <a:xfrm>
            <a:off x="413238" y="3729379"/>
            <a:ext cx="897369"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6F521EC0-C96A-6F32-20EB-903073E0AADE}"/>
              </a:ext>
            </a:extLst>
          </p:cNvPr>
          <p:cNvCxnSpPr/>
          <p:nvPr/>
        </p:nvCxnSpPr>
        <p:spPr>
          <a:xfrm>
            <a:off x="413238" y="3662503"/>
            <a:ext cx="0" cy="564103"/>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4CE7949-85F1-4231-7BBB-9DAED483266E}"/>
              </a:ext>
            </a:extLst>
          </p:cNvPr>
          <p:cNvSpPr txBox="1"/>
          <p:nvPr/>
        </p:nvSpPr>
        <p:spPr>
          <a:xfrm>
            <a:off x="3710354" y="5042247"/>
            <a:ext cx="1638022" cy="497227"/>
          </a:xfrm>
          <a:prstGeom prst="rect">
            <a:avLst/>
          </a:prstGeom>
          <a:noFill/>
          <a:ln w="25400">
            <a:solidFill>
              <a:srgbClr val="FFC000"/>
            </a:solid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31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xit" presetSubtype="0" fill="hold" grpId="1" nodeType="with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xit" presetSubtype="0" fill="hold" grpId="1" nodeType="withEffect">
                                  <p:stCondLst>
                                    <p:cond delay="0"/>
                                  </p:stCondLst>
                                  <p:childTnLst>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xit" presetSubtype="0" fill="hold" grpId="1" nodeType="with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xit" presetSubtype="0" fill="hold" grpId="1" nodeType="withEffect">
                                  <p:stCondLst>
                                    <p:cond delay="0"/>
                                  </p:stCondLst>
                                  <p:childTnLst>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xit" presetSubtype="0" fill="hold" grpId="1" nodeType="withEffect">
                                  <p:stCondLst>
                                    <p:cond delay="0"/>
                                  </p:stCondLst>
                                  <p:childTnLst>
                                    <p:animEffect transition="out" filter="fade">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xit" presetSubtype="0" fill="hold" grpId="1" nodeType="withEffect">
                                  <p:stCondLst>
                                    <p:cond delay="0"/>
                                  </p:stCondLst>
                                  <p:childTnLst>
                                    <p:animEffect transition="out" filter="fade">
                                      <p:cBhvr>
                                        <p:cTn id="57" dur="500"/>
                                        <p:tgtEl>
                                          <p:spTgt spid="14"/>
                                        </p:tgtEl>
                                      </p:cBhvr>
                                    </p:animEffect>
                                    <p:set>
                                      <p:cBhvr>
                                        <p:cTn id="58" dur="1" fill="hold">
                                          <p:stCondLst>
                                            <p:cond delay="499"/>
                                          </p:stCondLst>
                                        </p:cTn>
                                        <p:tgtEl>
                                          <p:spTgt spid="14"/>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19"/>
                                        </p:tgtEl>
                                      </p:cBhvr>
                                    </p:animEffect>
                                    <p:set>
                                      <p:cBhvr>
                                        <p:cTn id="61" dur="1" fill="hold">
                                          <p:stCondLst>
                                            <p:cond delay="499"/>
                                          </p:stCondLst>
                                        </p:cTn>
                                        <p:tgtEl>
                                          <p:spTgt spid="1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21"/>
                                        </p:tgtEl>
                                      </p:cBhvr>
                                    </p:animEffect>
                                    <p:set>
                                      <p:cBhvr>
                                        <p:cTn id="6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4" grpId="1" animBg="1"/>
      <p:bldP spid="5" grpId="0" animBg="1"/>
      <p:bldP spid="5" grpId="1" animBg="1"/>
      <p:bldP spid="6" grpId="0" animBg="1"/>
      <p:bldP spid="6" grpId="1" animBg="1"/>
      <p:bldP spid="13" grpId="0" animBg="1"/>
      <p:bldP spid="13" grpId="1" animBg="1"/>
      <p:bldP spid="14" grpId="0" animBg="1"/>
      <p:bldP spid="14" grpId="1" animBg="1"/>
      <p:bldP spid="19" grpId="0" animBg="1"/>
      <p:bldP spid="19" grpId="1" animBg="1"/>
      <p:bldP spid="21" grpId="0" animBg="1"/>
      <p:bldP spid="2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9BFB-3F05-E6E6-7464-E563B007EB91}"/>
              </a:ext>
            </a:extLst>
          </p:cNvPr>
          <p:cNvSpPr>
            <a:spLocks noGrp="1"/>
          </p:cNvSpPr>
          <p:nvPr>
            <p:ph type="title"/>
          </p:nvPr>
        </p:nvSpPr>
        <p:spPr>
          <a:xfrm>
            <a:off x="0" y="0"/>
            <a:ext cx="9144000" cy="894741"/>
          </a:xfrm>
          <a:noFill/>
          <a:ln>
            <a:noFill/>
          </a:ln>
        </p:spPr>
        <p:txBody>
          <a:bodyPr>
            <a:normAutofit/>
          </a:bodyPr>
          <a:lstStyle/>
          <a:p>
            <a:pPr algn="ctr"/>
            <a:r>
              <a:rPr lang="en-US" sz="4050" dirty="0">
                <a:gradFill flip="none" rotWithShape="1">
                  <a:gsLst>
                    <a:gs pos="0">
                      <a:schemeClr val="accent1">
                        <a:lumMod val="59566"/>
                        <a:lumOff val="40434"/>
                      </a:schemeClr>
                    </a:gs>
                    <a:gs pos="35000">
                      <a:schemeClr val="accent1">
                        <a:lumMod val="0"/>
                        <a:lumOff val="100000"/>
                      </a:schemeClr>
                    </a:gs>
                    <a:gs pos="100000">
                      <a:schemeClr val="accent1">
                        <a:lumMod val="100000"/>
                      </a:schemeClr>
                    </a:gs>
                  </a:gsLst>
                  <a:lin ang="5400000" scaled="1"/>
                  <a:tileRect/>
                </a:gradFill>
              </a:rPr>
              <a:t>Class Schedule</a:t>
            </a:r>
          </a:p>
        </p:txBody>
      </p:sp>
      <p:graphicFrame>
        <p:nvGraphicFramePr>
          <p:cNvPr id="13" name="Table 12">
            <a:extLst>
              <a:ext uri="{FF2B5EF4-FFF2-40B4-BE49-F238E27FC236}">
                <a16:creationId xmlns:a16="http://schemas.microsoft.com/office/drawing/2014/main" id="{9EE0BEFA-A4A7-26D3-FC76-D34CD0E2B042}"/>
              </a:ext>
            </a:extLst>
          </p:cNvPr>
          <p:cNvGraphicFramePr>
            <a:graphicFrameLocks noGrp="1"/>
          </p:cNvGraphicFramePr>
          <p:nvPr>
            <p:extLst>
              <p:ext uri="{D42A27DB-BD31-4B8C-83A1-F6EECF244321}">
                <p14:modId xmlns:p14="http://schemas.microsoft.com/office/powerpoint/2010/main" val="2692684605"/>
              </p:ext>
            </p:extLst>
          </p:nvPr>
        </p:nvGraphicFramePr>
        <p:xfrm>
          <a:off x="0" y="894741"/>
          <a:ext cx="9144000" cy="4820259"/>
        </p:xfrm>
        <a:graphic>
          <a:graphicData uri="http://schemas.openxmlformats.org/drawingml/2006/table">
            <a:tbl>
              <a:tblPr firstRow="1" firstCol="1" bandRow="1"/>
              <a:tblGrid>
                <a:gridCol w="1615294">
                  <a:extLst>
                    <a:ext uri="{9D8B030D-6E8A-4147-A177-3AD203B41FA5}">
                      <a16:colId xmlns:a16="http://schemas.microsoft.com/office/drawing/2014/main" val="1419417010"/>
                    </a:ext>
                  </a:extLst>
                </a:gridCol>
                <a:gridCol w="7443240">
                  <a:extLst>
                    <a:ext uri="{9D8B030D-6E8A-4147-A177-3AD203B41FA5}">
                      <a16:colId xmlns:a16="http://schemas.microsoft.com/office/drawing/2014/main" val="4194913623"/>
                    </a:ext>
                  </a:extLst>
                </a:gridCol>
                <a:gridCol w="85466">
                  <a:extLst>
                    <a:ext uri="{9D8B030D-6E8A-4147-A177-3AD203B41FA5}">
                      <a16:colId xmlns:a16="http://schemas.microsoft.com/office/drawing/2014/main" val="2280738211"/>
                    </a:ext>
                  </a:extLst>
                </a:gridCol>
              </a:tblGrid>
              <a:tr h="390010">
                <a:tc>
                  <a:txBody>
                    <a:bodyPr/>
                    <a:lstStyle/>
                    <a:p>
                      <a:pPr marL="0" marR="0" algn="ctr">
                        <a:spcBef>
                          <a:spcPts val="0"/>
                        </a:spcBef>
                        <a:spcAft>
                          <a:spcPts val="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8601757"/>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God of life dies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3845690"/>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the Messiah needed to die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7681328"/>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humiliation of the cross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6636256"/>
                  </a:ext>
                </a:extLst>
              </a:tr>
              <a:tr h="388829">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26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Matthew</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4735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April 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Mark</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629305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Luke</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4964664"/>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the Resurrection - in the eyes of John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6094700"/>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from Jesus’ eyes - what He sees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9831707"/>
                  </a:ext>
                </a:extLst>
              </a:tr>
              <a:tr h="298565">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Cross from Jesus’ eyes - what He said</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076758"/>
                  </a:ext>
                </a:extLst>
              </a:tr>
              <a:tr h="298565">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17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the Cross affected Jesus’ ministry</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1773226"/>
                  </a:ext>
                </a:extLst>
              </a:tr>
              <a:tr h="388829">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The Cross and Resurrection - in the acts of the Apostles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1019819"/>
                  </a:ext>
                </a:extLst>
              </a:tr>
              <a:tr h="328652">
                <a:tc>
                  <a:txBody>
                    <a:bodyPr/>
                    <a:lstStyle/>
                    <a:p>
                      <a:pPr marL="0" marR="0" algn="ctr">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May 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Gospel of the cross - in our lives</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1943102"/>
                  </a:ext>
                </a:extLst>
              </a:tr>
              <a:tr h="328652">
                <a:tc>
                  <a:txBody>
                    <a:bodyPr/>
                    <a:lstStyle/>
                    <a:p>
                      <a:pPr marL="0" marR="0" algn="ctr">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May 28</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000"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Gospel of the Resurrection</a:t>
                      </a: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8980" marR="28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3122520"/>
                  </a:ext>
                </a:extLst>
              </a:tr>
            </a:tbl>
          </a:graphicData>
        </a:graphic>
      </p:graphicFrame>
      <p:grpSp>
        <p:nvGrpSpPr>
          <p:cNvPr id="14" name="Google Shape;570;p17">
            <a:extLst>
              <a:ext uri="{FF2B5EF4-FFF2-40B4-BE49-F238E27FC236}">
                <a16:creationId xmlns:a16="http://schemas.microsoft.com/office/drawing/2014/main" id="{FA774106-24FD-E94A-140A-21CCB3515FD7}"/>
              </a:ext>
            </a:extLst>
          </p:cNvPr>
          <p:cNvGrpSpPr/>
          <p:nvPr/>
        </p:nvGrpSpPr>
        <p:grpSpPr>
          <a:xfrm>
            <a:off x="7856738" y="4829452"/>
            <a:ext cx="1287262" cy="885548"/>
            <a:chOff x="3301300" y="2440050"/>
            <a:chExt cx="2541400" cy="2069938"/>
          </a:xfrm>
        </p:grpSpPr>
        <p:sp>
          <p:nvSpPr>
            <p:cNvPr id="15" name="Google Shape;571;p17">
              <a:extLst>
                <a:ext uri="{FF2B5EF4-FFF2-40B4-BE49-F238E27FC236}">
                  <a16:creationId xmlns:a16="http://schemas.microsoft.com/office/drawing/2014/main" id="{ABDC089C-0B31-5FFA-00F2-6441CEF356D2}"/>
                </a:ext>
              </a:extLst>
            </p:cNvPr>
            <p:cNvSpPr/>
            <p:nvPr/>
          </p:nvSpPr>
          <p:spPr>
            <a:xfrm>
              <a:off x="3301300" y="2491125"/>
              <a:ext cx="2541400" cy="2018863"/>
            </a:xfrm>
            <a:custGeom>
              <a:avLst/>
              <a:gdLst/>
              <a:ahLst/>
              <a:cxnLst/>
              <a:rect l="l" t="t" r="r" b="b"/>
              <a:pathLst>
                <a:path w="67144" h="53335" extrusionOk="0">
                  <a:moveTo>
                    <a:pt x="32131" y="1"/>
                  </a:moveTo>
                  <a:lnTo>
                    <a:pt x="32131" y="6617"/>
                  </a:lnTo>
                  <a:lnTo>
                    <a:pt x="27344" y="6617"/>
                  </a:lnTo>
                  <a:lnTo>
                    <a:pt x="27344" y="9500"/>
                  </a:lnTo>
                  <a:lnTo>
                    <a:pt x="32131" y="9500"/>
                  </a:lnTo>
                  <a:lnTo>
                    <a:pt x="32131" y="29700"/>
                  </a:lnTo>
                  <a:cubicBezTo>
                    <a:pt x="31780" y="29775"/>
                    <a:pt x="31429" y="29750"/>
                    <a:pt x="31103" y="29826"/>
                  </a:cubicBezTo>
                  <a:cubicBezTo>
                    <a:pt x="30802" y="29876"/>
                    <a:pt x="30477" y="29951"/>
                    <a:pt x="30226" y="30076"/>
                  </a:cubicBezTo>
                  <a:cubicBezTo>
                    <a:pt x="29825" y="30277"/>
                    <a:pt x="29599" y="30678"/>
                    <a:pt x="29198" y="30853"/>
                  </a:cubicBezTo>
                  <a:cubicBezTo>
                    <a:pt x="28346" y="31254"/>
                    <a:pt x="27269" y="31154"/>
                    <a:pt x="26341" y="31455"/>
                  </a:cubicBezTo>
                  <a:cubicBezTo>
                    <a:pt x="26091" y="31530"/>
                    <a:pt x="25865" y="31630"/>
                    <a:pt x="25640" y="31755"/>
                  </a:cubicBezTo>
                  <a:lnTo>
                    <a:pt x="25640" y="18372"/>
                  </a:lnTo>
                  <a:lnTo>
                    <a:pt x="29023" y="18372"/>
                  </a:lnTo>
                  <a:lnTo>
                    <a:pt x="29023" y="16317"/>
                  </a:lnTo>
                  <a:lnTo>
                    <a:pt x="25640" y="16317"/>
                  </a:lnTo>
                  <a:lnTo>
                    <a:pt x="25640" y="11630"/>
                  </a:lnTo>
                  <a:lnTo>
                    <a:pt x="23584" y="11630"/>
                  </a:lnTo>
                  <a:lnTo>
                    <a:pt x="23584" y="16317"/>
                  </a:lnTo>
                  <a:lnTo>
                    <a:pt x="20201" y="16317"/>
                  </a:lnTo>
                  <a:lnTo>
                    <a:pt x="20201" y="18372"/>
                  </a:lnTo>
                  <a:lnTo>
                    <a:pt x="23584" y="18372"/>
                  </a:lnTo>
                  <a:lnTo>
                    <a:pt x="23584" y="33159"/>
                  </a:lnTo>
                  <a:cubicBezTo>
                    <a:pt x="23484" y="33184"/>
                    <a:pt x="23384" y="33184"/>
                    <a:pt x="23234" y="33209"/>
                  </a:cubicBezTo>
                  <a:cubicBezTo>
                    <a:pt x="22858" y="33309"/>
                    <a:pt x="22582" y="33435"/>
                    <a:pt x="22281" y="33660"/>
                  </a:cubicBezTo>
                  <a:cubicBezTo>
                    <a:pt x="21680" y="34161"/>
                    <a:pt x="21279" y="34913"/>
                    <a:pt x="21028" y="35640"/>
                  </a:cubicBezTo>
                  <a:cubicBezTo>
                    <a:pt x="20702" y="36643"/>
                    <a:pt x="20953" y="37695"/>
                    <a:pt x="20276" y="38572"/>
                  </a:cubicBezTo>
                  <a:cubicBezTo>
                    <a:pt x="19900" y="39074"/>
                    <a:pt x="19324" y="40101"/>
                    <a:pt x="18697" y="40252"/>
                  </a:cubicBezTo>
                  <a:cubicBezTo>
                    <a:pt x="18647" y="40252"/>
                    <a:pt x="18597" y="40302"/>
                    <a:pt x="18597" y="40352"/>
                  </a:cubicBezTo>
                  <a:cubicBezTo>
                    <a:pt x="18346" y="41304"/>
                    <a:pt x="18171" y="42182"/>
                    <a:pt x="17218" y="42683"/>
                  </a:cubicBezTo>
                  <a:cubicBezTo>
                    <a:pt x="16592" y="43009"/>
                    <a:pt x="16116" y="43234"/>
                    <a:pt x="15665" y="43811"/>
                  </a:cubicBezTo>
                  <a:cubicBezTo>
                    <a:pt x="15414" y="44161"/>
                    <a:pt x="15163" y="44512"/>
                    <a:pt x="14863" y="44813"/>
                  </a:cubicBezTo>
                  <a:cubicBezTo>
                    <a:pt x="14587" y="45089"/>
                    <a:pt x="14336" y="45314"/>
                    <a:pt x="14186" y="45665"/>
                  </a:cubicBezTo>
                  <a:cubicBezTo>
                    <a:pt x="14010" y="46016"/>
                    <a:pt x="13960" y="46392"/>
                    <a:pt x="13860" y="46768"/>
                  </a:cubicBezTo>
                  <a:cubicBezTo>
                    <a:pt x="13760" y="47094"/>
                    <a:pt x="13660" y="47344"/>
                    <a:pt x="13359" y="47570"/>
                  </a:cubicBezTo>
                  <a:cubicBezTo>
                    <a:pt x="13183" y="47695"/>
                    <a:pt x="13071" y="47739"/>
                    <a:pt x="12955" y="47739"/>
                  </a:cubicBezTo>
                  <a:cubicBezTo>
                    <a:pt x="12839" y="47739"/>
                    <a:pt x="12720" y="47695"/>
                    <a:pt x="12532" y="47645"/>
                  </a:cubicBezTo>
                  <a:cubicBezTo>
                    <a:pt x="12327" y="47587"/>
                    <a:pt x="12134" y="47547"/>
                    <a:pt x="11951" y="47547"/>
                  </a:cubicBezTo>
                  <a:cubicBezTo>
                    <a:pt x="11662" y="47547"/>
                    <a:pt x="11398" y="47645"/>
                    <a:pt x="11153" y="47921"/>
                  </a:cubicBezTo>
                  <a:cubicBezTo>
                    <a:pt x="10677" y="48497"/>
                    <a:pt x="10226" y="48372"/>
                    <a:pt x="9599" y="48623"/>
                  </a:cubicBezTo>
                  <a:cubicBezTo>
                    <a:pt x="9274" y="48773"/>
                    <a:pt x="8948" y="49024"/>
                    <a:pt x="8672" y="49274"/>
                  </a:cubicBezTo>
                  <a:cubicBezTo>
                    <a:pt x="8196" y="49650"/>
                    <a:pt x="7770" y="50076"/>
                    <a:pt x="7218" y="50327"/>
                  </a:cubicBezTo>
                  <a:cubicBezTo>
                    <a:pt x="6592" y="50628"/>
                    <a:pt x="5915" y="50703"/>
                    <a:pt x="5238" y="50753"/>
                  </a:cubicBezTo>
                  <a:cubicBezTo>
                    <a:pt x="4286" y="50853"/>
                    <a:pt x="3459" y="51079"/>
                    <a:pt x="2632" y="51580"/>
                  </a:cubicBezTo>
                  <a:cubicBezTo>
                    <a:pt x="1730" y="52131"/>
                    <a:pt x="903" y="52808"/>
                    <a:pt x="0" y="53334"/>
                  </a:cubicBezTo>
                  <a:lnTo>
                    <a:pt x="67144" y="53334"/>
                  </a:lnTo>
                  <a:cubicBezTo>
                    <a:pt x="66241" y="52808"/>
                    <a:pt x="65414" y="52131"/>
                    <a:pt x="64512" y="51580"/>
                  </a:cubicBezTo>
                  <a:cubicBezTo>
                    <a:pt x="63685" y="51079"/>
                    <a:pt x="62858" y="50853"/>
                    <a:pt x="61905" y="50753"/>
                  </a:cubicBezTo>
                  <a:cubicBezTo>
                    <a:pt x="61204" y="50703"/>
                    <a:pt x="60552" y="50628"/>
                    <a:pt x="59925" y="50327"/>
                  </a:cubicBezTo>
                  <a:cubicBezTo>
                    <a:pt x="59374" y="50076"/>
                    <a:pt x="58923" y="49650"/>
                    <a:pt x="58472" y="49274"/>
                  </a:cubicBezTo>
                  <a:cubicBezTo>
                    <a:pt x="58171" y="49024"/>
                    <a:pt x="57870" y="48773"/>
                    <a:pt x="57519" y="48623"/>
                  </a:cubicBezTo>
                  <a:cubicBezTo>
                    <a:pt x="56918" y="48372"/>
                    <a:pt x="56442" y="48497"/>
                    <a:pt x="55966" y="47921"/>
                  </a:cubicBezTo>
                  <a:cubicBezTo>
                    <a:pt x="55736" y="47645"/>
                    <a:pt x="55478" y="47547"/>
                    <a:pt x="55186" y="47547"/>
                  </a:cubicBezTo>
                  <a:cubicBezTo>
                    <a:pt x="55000" y="47547"/>
                    <a:pt x="54801" y="47587"/>
                    <a:pt x="54587" y="47645"/>
                  </a:cubicBezTo>
                  <a:cubicBezTo>
                    <a:pt x="54412" y="47695"/>
                    <a:pt x="54293" y="47739"/>
                    <a:pt x="54174" y="47739"/>
                  </a:cubicBezTo>
                  <a:cubicBezTo>
                    <a:pt x="54055" y="47739"/>
                    <a:pt x="53935" y="47695"/>
                    <a:pt x="53760" y="47570"/>
                  </a:cubicBezTo>
                  <a:cubicBezTo>
                    <a:pt x="53484" y="47344"/>
                    <a:pt x="53384" y="47094"/>
                    <a:pt x="53284" y="46768"/>
                  </a:cubicBezTo>
                  <a:cubicBezTo>
                    <a:pt x="53159" y="46392"/>
                    <a:pt x="53108" y="46016"/>
                    <a:pt x="52958" y="45665"/>
                  </a:cubicBezTo>
                  <a:cubicBezTo>
                    <a:pt x="52783" y="45314"/>
                    <a:pt x="52557" y="45089"/>
                    <a:pt x="52281" y="44813"/>
                  </a:cubicBezTo>
                  <a:cubicBezTo>
                    <a:pt x="51981" y="44512"/>
                    <a:pt x="51730" y="44161"/>
                    <a:pt x="51479" y="43811"/>
                  </a:cubicBezTo>
                  <a:cubicBezTo>
                    <a:pt x="51028" y="43234"/>
                    <a:pt x="50552" y="43009"/>
                    <a:pt x="49900" y="42683"/>
                  </a:cubicBezTo>
                  <a:cubicBezTo>
                    <a:pt x="48948" y="42182"/>
                    <a:pt x="48798" y="41304"/>
                    <a:pt x="48547" y="40352"/>
                  </a:cubicBezTo>
                  <a:cubicBezTo>
                    <a:pt x="48547" y="40302"/>
                    <a:pt x="48497" y="40252"/>
                    <a:pt x="48447" y="40252"/>
                  </a:cubicBezTo>
                  <a:cubicBezTo>
                    <a:pt x="47820" y="40101"/>
                    <a:pt x="47219" y="39074"/>
                    <a:pt x="46843" y="38572"/>
                  </a:cubicBezTo>
                  <a:cubicBezTo>
                    <a:pt x="46166" y="37695"/>
                    <a:pt x="46417" y="36643"/>
                    <a:pt x="46091" y="35640"/>
                  </a:cubicBezTo>
                  <a:cubicBezTo>
                    <a:pt x="45865" y="34913"/>
                    <a:pt x="45439" y="34161"/>
                    <a:pt x="44863" y="33660"/>
                  </a:cubicBezTo>
                  <a:cubicBezTo>
                    <a:pt x="44737" y="33585"/>
                    <a:pt x="44637" y="33510"/>
                    <a:pt x="44537" y="33460"/>
                  </a:cubicBezTo>
                  <a:lnTo>
                    <a:pt x="44537" y="16191"/>
                  </a:lnTo>
                  <a:lnTo>
                    <a:pt x="48372" y="16191"/>
                  </a:lnTo>
                  <a:lnTo>
                    <a:pt x="48372" y="13861"/>
                  </a:lnTo>
                  <a:lnTo>
                    <a:pt x="44537" y="13861"/>
                  </a:lnTo>
                  <a:lnTo>
                    <a:pt x="44537" y="8547"/>
                  </a:lnTo>
                  <a:lnTo>
                    <a:pt x="42206" y="8547"/>
                  </a:lnTo>
                  <a:lnTo>
                    <a:pt x="42206" y="13861"/>
                  </a:lnTo>
                  <a:lnTo>
                    <a:pt x="38371" y="13861"/>
                  </a:lnTo>
                  <a:lnTo>
                    <a:pt x="38371" y="16191"/>
                  </a:lnTo>
                  <a:lnTo>
                    <a:pt x="42206" y="16191"/>
                  </a:lnTo>
                  <a:lnTo>
                    <a:pt x="42206" y="32633"/>
                  </a:lnTo>
                  <a:cubicBezTo>
                    <a:pt x="42156" y="32608"/>
                    <a:pt x="42106" y="32582"/>
                    <a:pt x="42056" y="32557"/>
                  </a:cubicBezTo>
                  <a:cubicBezTo>
                    <a:pt x="41504" y="32232"/>
                    <a:pt x="40828" y="32031"/>
                    <a:pt x="40376" y="31605"/>
                  </a:cubicBezTo>
                  <a:cubicBezTo>
                    <a:pt x="40051" y="31304"/>
                    <a:pt x="39850" y="30903"/>
                    <a:pt x="39524" y="30577"/>
                  </a:cubicBezTo>
                  <a:cubicBezTo>
                    <a:pt x="39145" y="30216"/>
                    <a:pt x="38818" y="30115"/>
                    <a:pt x="38411" y="30115"/>
                  </a:cubicBezTo>
                  <a:cubicBezTo>
                    <a:pt x="38254" y="30115"/>
                    <a:pt x="38084" y="30130"/>
                    <a:pt x="37895" y="30151"/>
                  </a:cubicBezTo>
                  <a:cubicBezTo>
                    <a:pt x="37791" y="30163"/>
                    <a:pt x="37693" y="30168"/>
                    <a:pt x="37601" y="30168"/>
                  </a:cubicBezTo>
                  <a:cubicBezTo>
                    <a:pt x="36666" y="30168"/>
                    <a:pt x="36267" y="29621"/>
                    <a:pt x="35514" y="29074"/>
                  </a:cubicBezTo>
                  <a:cubicBezTo>
                    <a:pt x="35339" y="28948"/>
                    <a:pt x="35163" y="28873"/>
                    <a:pt x="35013" y="28798"/>
                  </a:cubicBezTo>
                  <a:lnTo>
                    <a:pt x="35013" y="9500"/>
                  </a:lnTo>
                  <a:lnTo>
                    <a:pt x="39775" y="9500"/>
                  </a:lnTo>
                  <a:lnTo>
                    <a:pt x="39775" y="6617"/>
                  </a:lnTo>
                  <a:lnTo>
                    <a:pt x="35013" y="6617"/>
                  </a:lnTo>
                  <a:lnTo>
                    <a:pt x="35013" y="1"/>
                  </a:lnTo>
                  <a:close/>
                </a:path>
              </a:pathLst>
            </a:cu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spcFirstLastPara="1" wrap="square" lIns="68569" tIns="68569" rIns="68569" bIns="68569"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053"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Google Shape;569;p17">
              <a:extLst>
                <a:ext uri="{FF2B5EF4-FFF2-40B4-BE49-F238E27FC236}">
                  <a16:creationId xmlns:a16="http://schemas.microsoft.com/office/drawing/2014/main" id="{6E5563CC-D22D-4102-878F-73F28E41D6D1}"/>
                </a:ext>
              </a:extLst>
            </p:cNvPr>
            <p:cNvSpPr/>
            <p:nvPr/>
          </p:nvSpPr>
          <p:spPr>
            <a:xfrm>
              <a:off x="3989852" y="301670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7" name="Google Shape;572;p17">
              <a:extLst>
                <a:ext uri="{FF2B5EF4-FFF2-40B4-BE49-F238E27FC236}">
                  <a16:creationId xmlns:a16="http://schemas.microsoft.com/office/drawing/2014/main" id="{FBC62C94-84D6-A9FF-8E5A-76789F67750A}"/>
                </a:ext>
              </a:extLst>
            </p:cNvPr>
            <p:cNvSpPr/>
            <p:nvPr/>
          </p:nvSpPr>
          <p:spPr>
            <a:xfrm>
              <a:off x="4437902" y="24400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sp>
          <p:nvSpPr>
            <p:cNvPr id="18" name="Google Shape;573;p17">
              <a:extLst>
                <a:ext uri="{FF2B5EF4-FFF2-40B4-BE49-F238E27FC236}">
                  <a16:creationId xmlns:a16="http://schemas.microsoft.com/office/drawing/2014/main" id="{1BE09CBE-6A6D-80D3-91A8-8F41943DAE1B}"/>
                </a:ext>
              </a:extLst>
            </p:cNvPr>
            <p:cNvSpPr/>
            <p:nvPr/>
          </p:nvSpPr>
          <p:spPr>
            <a:xfrm>
              <a:off x="4977652" y="2937450"/>
              <a:ext cx="268200" cy="263400"/>
            </a:xfrm>
            <a:prstGeom prst="ellipse">
              <a:avLst/>
            </a:prstGeom>
            <a:noFill/>
            <a:ln>
              <a:noFill/>
            </a:ln>
          </p:spPr>
          <p:txBody>
            <a:bodyPr spcFirstLastPara="1" wrap="square" lIns="0" tIns="68569" rIns="0" bIns="68569"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sz="1350" b="1" i="0" u="none" strike="noStrike" kern="1200" cap="none" spc="0" normalizeH="0" baseline="0" noProof="0">
                <a:ln>
                  <a:noFill/>
                </a:ln>
                <a:solidFill>
                  <a:srgbClr val="190619"/>
                </a:solidFill>
                <a:effectLst/>
                <a:uLnTx/>
                <a:uFillTx/>
                <a:latin typeface="Cinzel"/>
                <a:ea typeface="Cinzel"/>
                <a:cs typeface="Cinzel"/>
                <a:sym typeface="Cinzel"/>
              </a:endParaRPr>
            </a:p>
          </p:txBody>
        </p:sp>
      </p:grpSp>
    </p:spTree>
    <p:extLst>
      <p:ext uri="{BB962C8B-B14F-4D97-AF65-F5344CB8AC3E}">
        <p14:creationId xmlns:p14="http://schemas.microsoft.com/office/powerpoint/2010/main" val="163622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600" b="1" i="0" u="none" strike="noStrike" dirty="0">
                <a:effectLst/>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(Mk 16:1) </a:t>
            </a:r>
            <a:r>
              <a:rPr lang="en-US" sz="3600" b="0" i="0" u="none" strike="noStrike" dirty="0">
                <a:effectLst/>
                <a:latin typeface="Calibri" panose="020F0502020204030204" pitchFamily="34" charset="0"/>
                <a:cs typeface="Calibri" panose="020F0502020204030204" pitchFamily="34" charset="0"/>
              </a:rPr>
              <a:t>When the Sabbath was over, Mary Magdalene, and Mary the </a:t>
            </a:r>
            <a:r>
              <a:rPr lang="en-US" sz="3600" b="0" i="1" u="none" strike="noStrike" dirty="0">
                <a:effectLst/>
                <a:latin typeface="Calibri" panose="020F0502020204030204" pitchFamily="34" charset="0"/>
                <a:cs typeface="Calibri" panose="020F0502020204030204" pitchFamily="34" charset="0"/>
              </a:rPr>
              <a:t>mother</a:t>
            </a:r>
            <a:r>
              <a:rPr lang="en-US" sz="3600" b="0" i="0" u="none" strike="noStrike" dirty="0">
                <a:effectLst/>
                <a:latin typeface="Calibri" panose="020F0502020204030204" pitchFamily="34" charset="0"/>
                <a:cs typeface="Calibri" panose="020F0502020204030204" pitchFamily="34" charset="0"/>
              </a:rPr>
              <a:t> of James, and Salome, bought spices, so that they might come and anoint Him. </a:t>
            </a:r>
            <a:r>
              <a:rPr lang="en-US" sz="3600" b="1" i="0" u="none" strike="noStrike" baseline="30000" dirty="0">
                <a:effectLst/>
                <a:latin typeface="Calibri" panose="020F0502020204030204" pitchFamily="34" charset="0"/>
                <a:cs typeface="Calibri" panose="020F0502020204030204" pitchFamily="34" charset="0"/>
              </a:rPr>
              <a:t>2 </a:t>
            </a:r>
            <a:r>
              <a:rPr lang="en-US" sz="3600" b="0" i="0" u="none" strike="noStrike" dirty="0">
                <a:effectLst/>
                <a:latin typeface="Calibri" panose="020F0502020204030204" pitchFamily="34" charset="0"/>
                <a:cs typeface="Calibri" panose="020F0502020204030204" pitchFamily="34" charset="0"/>
              </a:rPr>
              <a:t>Very early on the first day of the week, they *came to the tomb when the sun had risen. </a:t>
            </a:r>
            <a:r>
              <a:rPr lang="en-US" sz="3600" b="1" i="0" u="none" strike="noStrike" baseline="30000" dirty="0">
                <a:effectLst/>
                <a:latin typeface="Calibri" panose="020F0502020204030204" pitchFamily="34" charset="0"/>
                <a:cs typeface="Calibri" panose="020F0502020204030204" pitchFamily="34" charset="0"/>
              </a:rPr>
              <a:t>3 </a:t>
            </a:r>
            <a:r>
              <a:rPr lang="en-US" sz="3600" b="0" i="0" u="none" strike="noStrike" dirty="0">
                <a:effectLst/>
                <a:latin typeface="Calibri" panose="020F0502020204030204" pitchFamily="34" charset="0"/>
                <a:cs typeface="Calibri" panose="020F0502020204030204" pitchFamily="34" charset="0"/>
              </a:rPr>
              <a:t>They were saying to one another, “Who will roll away the stone for us from the entrance of the tomb?</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92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600" dirty="0"/>
              <a:t>(Mt.28:2) and behold, a severe earthquake had occurred, for an angel of the Lord descended from heaven and came and rolled away the stone and sat upon it. 3 And his appearance was like lightning, and his clothing as white as snow. 4 The guards shook for fear of him and became like dead men…</a:t>
            </a:r>
          </a:p>
        </p:txBody>
      </p:sp>
    </p:spTree>
    <p:extLst>
      <p:ext uri="{BB962C8B-B14F-4D97-AF65-F5344CB8AC3E}">
        <p14:creationId xmlns:p14="http://schemas.microsoft.com/office/powerpoint/2010/main" val="39044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200" dirty="0">
                <a:latin typeface="Calibri" panose="020F0502020204030204" pitchFamily="34" charset="0"/>
                <a:cs typeface="Calibri" panose="020F0502020204030204" pitchFamily="34" charset="0"/>
              </a:rPr>
              <a:t>(</a:t>
            </a:r>
            <a:r>
              <a:rPr lang="en-US" sz="3200" dirty="0" err="1">
                <a:latin typeface="Calibri" panose="020F0502020204030204" pitchFamily="34" charset="0"/>
                <a:cs typeface="Calibri" panose="020F0502020204030204" pitchFamily="34" charset="0"/>
              </a:rPr>
              <a:t>Jh</a:t>
            </a:r>
            <a:r>
              <a:rPr lang="en-US" sz="3200" dirty="0">
                <a:latin typeface="Calibri" panose="020F0502020204030204" pitchFamily="34" charset="0"/>
                <a:cs typeface="Calibri" panose="020F0502020204030204" pitchFamily="34" charset="0"/>
              </a:rPr>
              <a:t>. 20:2) So she *ran and *came to Simon Peter and to the other disciple whom Jesus loved, and *said to them, “They have taken away the Lord out of the tomb, and we do not know where they have laid Him.” …(Lk. 24:2)</a:t>
            </a:r>
            <a:r>
              <a:rPr lang="en-US" sz="3200" b="1" i="0" u="none" strike="noStrike" baseline="30000" dirty="0">
                <a:effectLst/>
                <a:latin typeface="Calibri" panose="020F0502020204030204" pitchFamily="34" charset="0"/>
                <a:cs typeface="Calibri" panose="020F0502020204030204" pitchFamily="34" charset="0"/>
              </a:rPr>
              <a:t> </a:t>
            </a:r>
            <a:r>
              <a:rPr lang="en-US" sz="3200" b="0" i="0" u="none" strike="noStrike" dirty="0">
                <a:effectLst/>
                <a:latin typeface="Calibri" panose="020F0502020204030204" pitchFamily="34" charset="0"/>
                <a:cs typeface="Calibri" panose="020F0502020204030204" pitchFamily="34" charset="0"/>
              </a:rPr>
              <a:t>And they found the stone rolled away from the tomb, </a:t>
            </a:r>
            <a:r>
              <a:rPr lang="en-US" sz="3200" b="1" i="0" u="none" strike="noStrike" baseline="30000" dirty="0">
                <a:effectLst/>
                <a:latin typeface="Calibri" panose="020F0502020204030204" pitchFamily="34" charset="0"/>
                <a:cs typeface="Calibri" panose="020F0502020204030204" pitchFamily="34" charset="0"/>
              </a:rPr>
              <a:t>3 </a:t>
            </a:r>
            <a:r>
              <a:rPr lang="en-US" sz="3200" b="0" i="0" u="none" strike="noStrike" dirty="0">
                <a:effectLst/>
                <a:latin typeface="Calibri" panose="020F0502020204030204" pitchFamily="34" charset="0"/>
                <a:cs typeface="Calibri" panose="020F0502020204030204" pitchFamily="34" charset="0"/>
              </a:rPr>
              <a:t>but when they entered, they did not find the body of the Lord Jesus. </a:t>
            </a:r>
            <a:r>
              <a:rPr lang="en-US" sz="3200" b="1" i="0" u="none" strike="noStrike" baseline="30000" dirty="0">
                <a:effectLst/>
                <a:latin typeface="Calibri" panose="020F0502020204030204" pitchFamily="34" charset="0"/>
                <a:cs typeface="Calibri" panose="020F0502020204030204" pitchFamily="34" charset="0"/>
              </a:rPr>
              <a:t>4 </a:t>
            </a:r>
            <a:r>
              <a:rPr lang="en-US" sz="3200" b="0" i="0" u="none" strike="noStrike" dirty="0">
                <a:effectLst/>
                <a:latin typeface="Calibri" panose="020F0502020204030204" pitchFamily="34" charset="0"/>
                <a:cs typeface="Calibri" panose="020F0502020204030204" pitchFamily="34" charset="0"/>
              </a:rPr>
              <a:t>While they were perplexed about this, behold, two men suddenly stood near them in dazzling clothing;</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628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052E3-E6F7-B6D1-1B43-319AB51D2B2D}"/>
              </a:ext>
            </a:extLst>
          </p:cNvPr>
          <p:cNvSpPr>
            <a:spLocks noGrp="1"/>
          </p:cNvSpPr>
          <p:nvPr>
            <p:ph idx="1"/>
          </p:nvPr>
        </p:nvSpPr>
        <p:spPr>
          <a:xfrm>
            <a:off x="0" y="0"/>
            <a:ext cx="9144000" cy="5715000"/>
          </a:xfrm>
        </p:spPr>
        <p:txBody>
          <a:bodyPr anchor="ctr">
            <a:normAutofit/>
          </a:bodyPr>
          <a:lstStyle/>
          <a:p>
            <a:pPr marL="0" indent="0" algn="ctr">
              <a:buNone/>
            </a:pPr>
            <a:r>
              <a:rPr lang="en-US" sz="3200" dirty="0">
                <a:latin typeface="Calibri" panose="020F0502020204030204" pitchFamily="34" charset="0"/>
                <a:cs typeface="Calibri" panose="020F0502020204030204" pitchFamily="34" charset="0"/>
              </a:rPr>
              <a:t>(Mk. 16:6) And he *said to them, “Do not be amazed; you are looking for Jesus the Nazarene, who has been crucified. He has risen; He is not here; behold, here is the place where they laid Him. 7 But go, tell His disciples and Peter, ‘He is going ahead of you to Galilee; there you will see Him, just as He told you.’” 8 They went out and fled from the tomb, for trembling and astonishment had gripped them; and they said nothing to anyone, for they were afraid.</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9703051"/>
      </p:ext>
    </p:extLst>
  </p:cSld>
  <p:clrMapOvr>
    <a:masterClrMapping/>
  </p:clrMapOvr>
</p:sld>
</file>

<file path=ppt/theme/theme1.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107</TotalTime>
  <Words>1839</Words>
  <Application>Microsoft Macintosh PowerPoint</Application>
  <PresentationFormat>On-screen Show (16:10)</PresentationFormat>
  <Paragraphs>91</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Cinzel</vt:lpstr>
      <vt:lpstr>1_Office Theme</vt:lpstr>
      <vt:lpstr>The good news of the Cross</vt:lpstr>
      <vt:lpstr>The good news of the Cross</vt:lpstr>
      <vt:lpstr>Your new value through the cross</vt:lpstr>
      <vt:lpstr>Your new value through the cross</vt:lpstr>
      <vt:lpstr>Class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good news of the resurrection</vt:lpstr>
      <vt:lpstr>The cross of Jesus</vt:lpstr>
      <vt:lpstr>The cross of Jesus</vt:lpstr>
      <vt:lpstr>The cross of Jesus</vt:lpstr>
      <vt:lpstr>The cross of Jesus</vt:lpstr>
      <vt:lpstr>The cross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 of the Cross</dc:title>
  <dc:creator>Bill Sanchez</dc:creator>
  <cp:lastModifiedBy>Bill Sanchez</cp:lastModifiedBy>
  <cp:revision>1</cp:revision>
  <dcterms:created xsi:type="dcterms:W3CDTF">2023-05-27T19:03:27Z</dcterms:created>
  <dcterms:modified xsi:type="dcterms:W3CDTF">2023-05-27T20:51:26Z</dcterms:modified>
</cp:coreProperties>
</file>