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71" r:id="rId2"/>
    <p:sldId id="263" r:id="rId3"/>
    <p:sldId id="265" r:id="rId4"/>
    <p:sldId id="266" r:id="rId5"/>
    <p:sldId id="260" r:id="rId6"/>
    <p:sldId id="268" r:id="rId7"/>
    <p:sldId id="267" r:id="rId8"/>
    <p:sldId id="258" r:id="rId9"/>
    <p:sldId id="269" r:id="rId10"/>
    <p:sldId id="259" r:id="rId11"/>
    <p:sldId id="270" r:id="rId12"/>
    <p:sldId id="257" r:id="rId13"/>
    <p:sldId id="272"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p:restoredTop sz="77687"/>
  </p:normalViewPr>
  <p:slideViewPr>
    <p:cSldViewPr snapToGrid="0">
      <p:cViewPr varScale="1">
        <p:scale>
          <a:sx n="109" d="100"/>
          <a:sy n="109" d="100"/>
        </p:scale>
        <p:origin x="168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F6918-652C-CF41-B2E9-D354C194BF01}" type="datetimeFigureOut">
              <a:rPr lang="en-US" smtClean="0"/>
              <a:t>7/9/2023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CFDC1-4819-EF42-AD17-0790A7F7EC71}" type="slidenum">
              <a:rPr lang="en-US" smtClean="0"/>
              <a:t>‹#›</a:t>
            </a:fld>
            <a:endParaRPr lang="en-US"/>
          </a:p>
        </p:txBody>
      </p:sp>
    </p:spTree>
    <p:extLst>
      <p:ext uri="{BB962C8B-B14F-4D97-AF65-F5344CB8AC3E}">
        <p14:creationId xmlns:p14="http://schemas.microsoft.com/office/powerpoint/2010/main" val="414839382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for a moment about a FAITH that doesn’t save.</a:t>
            </a:r>
          </a:p>
          <a:p>
            <a:endParaRPr lang="en-US" dirty="0"/>
          </a:p>
          <a:p>
            <a:r>
              <a:rPr lang="en-US" dirty="0"/>
              <a:t>He knows who God is.</a:t>
            </a:r>
          </a:p>
          <a:p>
            <a:r>
              <a:rPr lang="en-US" dirty="0"/>
              <a:t>He knows what God commands.</a:t>
            </a:r>
          </a:p>
          <a:p>
            <a:r>
              <a:rPr lang="en-US" dirty="0"/>
              <a:t>He speaks God’s words.</a:t>
            </a:r>
          </a:p>
          <a:p>
            <a:endParaRPr lang="en-US" dirty="0"/>
          </a:p>
          <a:p>
            <a:r>
              <a:rPr lang="en-US" dirty="0"/>
              <a:t>But He is not loyal to God above all others.</a:t>
            </a:r>
          </a:p>
          <a:p>
            <a:r>
              <a:rPr lang="en-US" dirty="0"/>
              <a:t>He does not love God more than fame and fortune.</a:t>
            </a:r>
          </a:p>
          <a:p>
            <a:endParaRPr lang="en-US" dirty="0"/>
          </a:p>
          <a:p>
            <a:r>
              <a:rPr lang="en-US" dirty="0"/>
              <a:t>We are inviting you tonight to follow the WAY OF JESUS.  The true King. The true Savior.</a:t>
            </a:r>
          </a:p>
        </p:txBody>
      </p:sp>
      <p:sp>
        <p:nvSpPr>
          <p:cNvPr id="4" name="Slide Number Placeholder 3"/>
          <p:cNvSpPr>
            <a:spLocks noGrp="1"/>
          </p:cNvSpPr>
          <p:nvPr>
            <p:ph type="sldNum" sz="quarter" idx="5"/>
          </p:nvPr>
        </p:nvSpPr>
        <p:spPr/>
        <p:txBody>
          <a:bodyPr/>
          <a:lstStyle/>
          <a:p>
            <a:fld id="{418CFDC1-4819-EF42-AD17-0790A7F7EC71}" type="slidenum">
              <a:rPr lang="en-US" smtClean="0"/>
              <a:t>1</a:t>
            </a:fld>
            <a:endParaRPr lang="en-US"/>
          </a:p>
        </p:txBody>
      </p:sp>
    </p:spTree>
    <p:extLst>
      <p:ext uri="{BB962C8B-B14F-4D97-AF65-F5344CB8AC3E}">
        <p14:creationId xmlns:p14="http://schemas.microsoft.com/office/powerpoint/2010/main" val="3398541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Words in Balaam’s prophecy shows us how God views HIS people – even after they have sinned in the past.</a:t>
            </a:r>
          </a:p>
          <a:p>
            <a:endParaRPr lang="en-US" dirty="0"/>
          </a:p>
          <a:p>
            <a:r>
              <a:rPr lang="en-US" dirty="0"/>
              <a:t>God’s words in Balaam’s prophecy even point towards the future Kingdom!</a:t>
            </a:r>
          </a:p>
        </p:txBody>
      </p:sp>
      <p:sp>
        <p:nvSpPr>
          <p:cNvPr id="4" name="Slide Number Placeholder 3"/>
          <p:cNvSpPr>
            <a:spLocks noGrp="1"/>
          </p:cNvSpPr>
          <p:nvPr>
            <p:ph type="sldNum" sz="quarter" idx="5"/>
          </p:nvPr>
        </p:nvSpPr>
        <p:spPr/>
        <p:txBody>
          <a:bodyPr/>
          <a:lstStyle/>
          <a:p>
            <a:fld id="{418CFDC1-4819-EF42-AD17-0790A7F7EC71}" type="slidenum">
              <a:rPr lang="en-US" smtClean="0"/>
              <a:t>10</a:t>
            </a:fld>
            <a:endParaRPr lang="en-US"/>
          </a:p>
        </p:txBody>
      </p:sp>
    </p:spTree>
    <p:extLst>
      <p:ext uri="{BB962C8B-B14F-4D97-AF65-F5344CB8AC3E}">
        <p14:creationId xmlns:p14="http://schemas.microsoft.com/office/powerpoint/2010/main" val="1668194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Words in Balaam’s prophecy shows us how God views HIS people – even after they have sinned in the past.</a:t>
            </a:r>
          </a:p>
          <a:p>
            <a:endParaRPr lang="en-US" dirty="0"/>
          </a:p>
          <a:p>
            <a:r>
              <a:rPr lang="en-US" dirty="0"/>
              <a:t>God’s words in Balaam’s prophecy even point towards the future Kingdom!</a:t>
            </a:r>
          </a:p>
        </p:txBody>
      </p:sp>
      <p:sp>
        <p:nvSpPr>
          <p:cNvPr id="4" name="Slide Number Placeholder 3"/>
          <p:cNvSpPr>
            <a:spLocks noGrp="1"/>
          </p:cNvSpPr>
          <p:nvPr>
            <p:ph type="sldNum" sz="quarter" idx="5"/>
          </p:nvPr>
        </p:nvSpPr>
        <p:spPr/>
        <p:txBody>
          <a:bodyPr/>
          <a:lstStyle/>
          <a:p>
            <a:fld id="{418CFDC1-4819-EF42-AD17-0790A7F7EC71}" type="slidenum">
              <a:rPr lang="en-US" smtClean="0"/>
              <a:t>11</a:t>
            </a:fld>
            <a:endParaRPr lang="en-US"/>
          </a:p>
        </p:txBody>
      </p:sp>
    </p:spTree>
    <p:extLst>
      <p:ext uri="{BB962C8B-B14F-4D97-AF65-F5344CB8AC3E}">
        <p14:creationId xmlns:p14="http://schemas.microsoft.com/office/powerpoint/2010/main" val="273840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To Impress The Wrong People Is A Devastating Decision.</a:t>
            </a:r>
          </a:p>
          <a:p>
            <a:endParaRPr lang="en-US" dirty="0"/>
          </a:p>
          <a:p>
            <a:r>
              <a:rPr lang="en-US" dirty="0"/>
              <a:t>&gt; Am I trying to impress people with clothing that is immodest?  What a trainwreck.</a:t>
            </a:r>
          </a:p>
          <a:p>
            <a:r>
              <a:rPr lang="en-US" dirty="0"/>
              <a:t>&gt; Am I trying to impress people who don’t even know God? What a misguided ambition!</a:t>
            </a:r>
          </a:p>
          <a:p>
            <a:endParaRPr lang="en-US" dirty="0"/>
          </a:p>
          <a:p>
            <a:r>
              <a:rPr lang="en-US" dirty="0"/>
              <a:t>Do I Want To Hear.</a:t>
            </a:r>
          </a:p>
          <a:p>
            <a:pPr lvl="1"/>
            <a:r>
              <a:rPr lang="en-US" sz="1000" dirty="0">
                <a:latin typeface="+mj-lt"/>
              </a:rPr>
              <a:t>Regardless of the Messenger?</a:t>
            </a:r>
          </a:p>
          <a:p>
            <a:pPr lvl="1"/>
            <a:r>
              <a:rPr lang="en-US" sz="1000" dirty="0">
                <a:latin typeface="+mj-lt"/>
              </a:rPr>
              <a:t>Regardless of the Message? (Num. 24:10-11)</a:t>
            </a:r>
          </a:p>
          <a:p>
            <a:endParaRPr lang="en-US" dirty="0"/>
          </a:p>
          <a:p>
            <a:endParaRPr lang="en-US" dirty="0"/>
          </a:p>
          <a:p>
            <a:r>
              <a:rPr lang="en-US" dirty="0"/>
              <a:t>Beware of flattery! (Proverbs 29:5 - </a:t>
            </a:r>
            <a:r>
              <a:rPr lang="en-US" b="0" i="0" dirty="0">
                <a:solidFill>
                  <a:srgbClr val="000000"/>
                </a:solidFill>
                <a:effectLst/>
                <a:latin typeface="Segoe UI" panose="020B0502040204020203" pitchFamily="34" charset="0"/>
              </a:rPr>
              <a:t>A man who flatters his neighbor spreads a net for his feet.)</a:t>
            </a:r>
            <a:endParaRPr lang="en-US" dirty="0"/>
          </a:p>
          <a:p>
            <a:endParaRPr lang="en-US" dirty="0"/>
          </a:p>
          <a:p>
            <a:r>
              <a:rPr lang="en-US" dirty="0"/>
              <a:t>Please – DON’T GO – with people who want you to do what you KNOW you can’t do!</a:t>
            </a:r>
          </a:p>
          <a:p>
            <a:endParaRPr lang="en-US" dirty="0"/>
          </a:p>
          <a:p>
            <a:endParaRPr lang="en-US" dirty="0"/>
          </a:p>
          <a:p>
            <a:endParaRPr lang="en-US" dirty="0"/>
          </a:p>
          <a:p>
            <a:r>
              <a:rPr lang="en-US" dirty="0"/>
              <a:t>Who I want to impress will determine WHERE I want to be and what I want to have.</a:t>
            </a:r>
          </a:p>
          <a:p>
            <a:endParaRPr lang="en-US" dirty="0"/>
          </a:p>
          <a:p>
            <a:r>
              <a:rPr lang="en-US" dirty="0"/>
              <a:t>Num. 31:16 and Rev. 2:14 </a:t>
            </a:r>
          </a:p>
          <a:p>
            <a:endParaRPr lang="en-US" dirty="0"/>
          </a:p>
          <a:p>
            <a:endParaRPr lang="en-US" dirty="0"/>
          </a:p>
          <a:p>
            <a:r>
              <a:rPr lang="en-US" dirty="0"/>
              <a:t>DO I WANT TO HEAR?</a:t>
            </a:r>
          </a:p>
          <a:p>
            <a:r>
              <a:rPr lang="en-US" dirty="0"/>
              <a:t>(23:25 – and 24:10-11.  He gets so frustrated! He wants Balaam to stop in the middle of the blessings.)</a:t>
            </a:r>
          </a:p>
          <a:p>
            <a:endParaRPr lang="en-US" dirty="0"/>
          </a:p>
          <a:p>
            <a:r>
              <a:rPr lang="en-US" dirty="0"/>
              <a:t>TREAT OTHERS WHO SEE MORE… Humility to listen and accept that they are looking out for me!  </a:t>
            </a:r>
          </a:p>
          <a:p>
            <a:pPr marL="171450" indent="-171450">
              <a:buFontTx/>
              <a:buChar char="-"/>
            </a:pPr>
            <a:r>
              <a:rPr lang="en-US" dirty="0"/>
              <a:t>Please don’t take that job.</a:t>
            </a:r>
          </a:p>
          <a:p>
            <a:pPr marL="171450" indent="-171450">
              <a:buFontTx/>
              <a:buChar char="-"/>
            </a:pPr>
            <a:r>
              <a:rPr lang="en-US" dirty="0"/>
              <a:t>Please don’t rush into that marriage.</a:t>
            </a:r>
          </a:p>
          <a:p>
            <a:pPr marL="171450" indent="-171450">
              <a:buFontTx/>
              <a:buChar char="-"/>
            </a:pPr>
            <a:r>
              <a:rPr lang="en-US" dirty="0"/>
              <a:t>Please don’t dwell on that failure.</a:t>
            </a:r>
          </a:p>
          <a:p>
            <a:pPr marL="171450" indent="-171450">
              <a:buFontTx/>
              <a:buChar char="-"/>
            </a:pPr>
            <a:r>
              <a:rPr lang="en-US" dirty="0"/>
              <a:t>Please don’t take this lightly.</a:t>
            </a:r>
          </a:p>
          <a:p>
            <a:pPr marL="171450" indent="-171450">
              <a:buFontTx/>
              <a:buChar char="-"/>
            </a:pPr>
            <a:endParaRPr lang="en-US" dirty="0"/>
          </a:p>
          <a:p>
            <a:pPr marL="171450" indent="-171450">
              <a:buFontTx/>
              <a:buChar char="-"/>
            </a:pPr>
            <a:endParaRPr lang="en-US" dirty="0"/>
          </a:p>
          <a:p>
            <a:pPr marL="0" indent="0">
              <a:buFontTx/>
              <a:buNone/>
            </a:pPr>
            <a:r>
              <a:rPr lang="en-US" dirty="0"/>
              <a:t>STUMBLING BLOCKS…</a:t>
            </a:r>
          </a:p>
          <a:p>
            <a:pPr marL="171450" indent="-171450">
              <a:buFontTx/>
              <a:buChar char="-"/>
            </a:pPr>
            <a:endParaRPr lang="en-US" dirty="0"/>
          </a:p>
          <a:p>
            <a:pPr marL="171450" indent="-171450">
              <a:buFontTx/>
              <a:buChar char="-"/>
            </a:pPr>
            <a:endParaRPr lang="en-US" dirty="0"/>
          </a:p>
          <a:p>
            <a:pPr marL="0" indent="0">
              <a:buFontTx/>
              <a:buNone/>
            </a:pPr>
            <a:r>
              <a:rPr lang="en-US" dirty="0"/>
              <a:t>HOW WILL I BE REMEMBERED… Not just that he fell – but that he had been moving that way over the course of many bad decisions, day after day.  That he had ignored and rejected his conscience.  </a:t>
            </a:r>
          </a:p>
          <a:p>
            <a:pPr marL="0" indent="0">
              <a:buFontTx/>
              <a:buNone/>
            </a:pPr>
            <a:endParaRPr lang="en-US" dirty="0"/>
          </a:p>
          <a:p>
            <a:pPr marL="0" indent="0">
              <a:buFontTx/>
              <a:buNone/>
            </a:pPr>
            <a:r>
              <a:rPr lang="en-US" dirty="0" err="1" smtClean="0"/>
              <a:t>Números</a:t>
            </a:r>
            <a:r>
              <a:rPr lang="en-US" dirty="0" smtClean="0"/>
              <a:t> </a:t>
            </a:r>
            <a:r>
              <a:rPr lang="en-US" dirty="0"/>
              <a:t>23:10 – He wants to die the death of the righteous – but isn’t willing to LIVE the life of a TRUE servant of God.</a:t>
            </a:r>
          </a:p>
        </p:txBody>
      </p:sp>
      <p:sp>
        <p:nvSpPr>
          <p:cNvPr id="4" name="Slide Number Placeholder 3"/>
          <p:cNvSpPr>
            <a:spLocks noGrp="1"/>
          </p:cNvSpPr>
          <p:nvPr>
            <p:ph type="sldNum" sz="quarter" idx="5"/>
          </p:nvPr>
        </p:nvSpPr>
        <p:spPr/>
        <p:txBody>
          <a:bodyPr/>
          <a:lstStyle/>
          <a:p>
            <a:fld id="{418CFDC1-4819-EF42-AD17-0790A7F7EC71}" type="slidenum">
              <a:rPr lang="en-US" smtClean="0"/>
              <a:t>12</a:t>
            </a:fld>
            <a:endParaRPr lang="en-US"/>
          </a:p>
        </p:txBody>
      </p:sp>
    </p:spTree>
    <p:extLst>
      <p:ext uri="{BB962C8B-B14F-4D97-AF65-F5344CB8AC3E}">
        <p14:creationId xmlns:p14="http://schemas.microsoft.com/office/powerpoint/2010/main" val="20162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for a moment about a FAITH that doesn’t save.</a:t>
            </a:r>
          </a:p>
          <a:p>
            <a:endParaRPr lang="en-US" dirty="0"/>
          </a:p>
          <a:p>
            <a:r>
              <a:rPr lang="en-US" dirty="0"/>
              <a:t>He knows who God is.</a:t>
            </a:r>
          </a:p>
          <a:p>
            <a:r>
              <a:rPr lang="en-US" dirty="0"/>
              <a:t>He knows what God commands.</a:t>
            </a:r>
          </a:p>
          <a:p>
            <a:r>
              <a:rPr lang="en-US" dirty="0"/>
              <a:t>He speaks God’s words.</a:t>
            </a:r>
          </a:p>
          <a:p>
            <a:endParaRPr lang="en-US" dirty="0"/>
          </a:p>
          <a:p>
            <a:r>
              <a:rPr lang="en-US" dirty="0"/>
              <a:t>But He is not loyal to God above all others.</a:t>
            </a:r>
          </a:p>
          <a:p>
            <a:r>
              <a:rPr lang="en-US" dirty="0"/>
              <a:t>He does not love God more than fame and fortune.</a:t>
            </a:r>
          </a:p>
          <a:p>
            <a:endParaRPr lang="en-US" dirty="0"/>
          </a:p>
          <a:p>
            <a:r>
              <a:rPr lang="en-US" dirty="0"/>
              <a:t>We are inviting you tonight to follow the WAY OF JESUS.  The true King. The true Savior.</a:t>
            </a:r>
          </a:p>
        </p:txBody>
      </p:sp>
      <p:sp>
        <p:nvSpPr>
          <p:cNvPr id="4" name="Slide Number Placeholder 3"/>
          <p:cNvSpPr>
            <a:spLocks noGrp="1"/>
          </p:cNvSpPr>
          <p:nvPr>
            <p:ph type="sldNum" sz="quarter" idx="5"/>
          </p:nvPr>
        </p:nvSpPr>
        <p:spPr/>
        <p:txBody>
          <a:bodyPr/>
          <a:lstStyle/>
          <a:p>
            <a:fld id="{418CFDC1-4819-EF42-AD17-0790A7F7EC71}" type="slidenum">
              <a:rPr lang="en-US" smtClean="0"/>
              <a:t>13</a:t>
            </a:fld>
            <a:endParaRPr lang="en-US"/>
          </a:p>
        </p:txBody>
      </p:sp>
    </p:spTree>
    <p:extLst>
      <p:ext uri="{BB962C8B-B14F-4D97-AF65-F5344CB8AC3E}">
        <p14:creationId xmlns:p14="http://schemas.microsoft.com/office/powerpoint/2010/main" val="141328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Israel has traveled along the edges of Edom and Moab, they have had to battle two kings.</a:t>
            </a:r>
          </a:p>
          <a:p>
            <a:endParaRPr lang="en-US" dirty="0"/>
          </a:p>
          <a:p>
            <a:r>
              <a:rPr lang="en-US" dirty="0" err="1"/>
              <a:t>Balak</a:t>
            </a:r>
            <a:r>
              <a:rPr lang="en-US" dirty="0"/>
              <a:t> is so full of fear – that he decides to launch a pre-emptive strike on Israel.</a:t>
            </a:r>
          </a:p>
          <a:p>
            <a:endParaRPr lang="en-US" dirty="0"/>
          </a:p>
          <a:p>
            <a:endParaRPr lang="en-US" dirty="0"/>
          </a:p>
          <a:p>
            <a:r>
              <a:rPr lang="en-US" dirty="0"/>
              <a:t>Deut. 23:4 – of Mesopotamia.</a:t>
            </a:r>
          </a:p>
        </p:txBody>
      </p:sp>
      <p:sp>
        <p:nvSpPr>
          <p:cNvPr id="4" name="Slide Number Placeholder 3"/>
          <p:cNvSpPr>
            <a:spLocks noGrp="1"/>
          </p:cNvSpPr>
          <p:nvPr>
            <p:ph type="sldNum" sz="quarter" idx="5"/>
          </p:nvPr>
        </p:nvSpPr>
        <p:spPr/>
        <p:txBody>
          <a:bodyPr/>
          <a:lstStyle/>
          <a:p>
            <a:fld id="{418CFDC1-4819-EF42-AD17-0790A7F7EC71}" type="slidenum">
              <a:rPr lang="en-US" smtClean="0"/>
              <a:t>2</a:t>
            </a:fld>
            <a:endParaRPr lang="en-US"/>
          </a:p>
        </p:txBody>
      </p:sp>
    </p:spTree>
    <p:extLst>
      <p:ext uri="{BB962C8B-B14F-4D97-AF65-F5344CB8AC3E}">
        <p14:creationId xmlns:p14="http://schemas.microsoft.com/office/powerpoint/2010/main" val="216399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they are not even in MOAB, and have no plan of attacking Moab, but as we see in the first few verses – the People are terrified because nearly 2 million strangers are camped out.</a:t>
            </a:r>
          </a:p>
          <a:p>
            <a:endParaRPr lang="en-US" dirty="0"/>
          </a:p>
          <a:p>
            <a:endParaRPr lang="en-US" dirty="0"/>
          </a:p>
        </p:txBody>
      </p:sp>
      <p:sp>
        <p:nvSpPr>
          <p:cNvPr id="4" name="Slide Number Placeholder 3"/>
          <p:cNvSpPr>
            <a:spLocks noGrp="1"/>
          </p:cNvSpPr>
          <p:nvPr>
            <p:ph type="sldNum" sz="quarter" idx="5"/>
          </p:nvPr>
        </p:nvSpPr>
        <p:spPr/>
        <p:txBody>
          <a:bodyPr/>
          <a:lstStyle/>
          <a:p>
            <a:fld id="{418CFDC1-4819-EF42-AD17-0790A7F7EC71}" type="slidenum">
              <a:rPr lang="en-US" smtClean="0"/>
              <a:t>3</a:t>
            </a:fld>
            <a:endParaRPr lang="en-US"/>
          </a:p>
        </p:txBody>
      </p:sp>
    </p:spTree>
    <p:extLst>
      <p:ext uri="{BB962C8B-B14F-4D97-AF65-F5344CB8AC3E}">
        <p14:creationId xmlns:p14="http://schemas.microsoft.com/office/powerpoint/2010/main" val="309789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beneficial to think about this being in the PLAINS of Moab, because it helps us understand how </a:t>
            </a:r>
            <a:r>
              <a:rPr lang="en-US" dirty="0" err="1"/>
              <a:t>Balak</a:t>
            </a:r>
            <a:r>
              <a:rPr lang="en-US" dirty="0"/>
              <a:t> selects several positions where from the higher ground he and Balaam can look down and see this mass of people camping in the plains below.</a:t>
            </a:r>
          </a:p>
        </p:txBody>
      </p:sp>
      <p:sp>
        <p:nvSpPr>
          <p:cNvPr id="4" name="Slide Number Placeholder 3"/>
          <p:cNvSpPr>
            <a:spLocks noGrp="1"/>
          </p:cNvSpPr>
          <p:nvPr>
            <p:ph type="sldNum" sz="quarter" idx="5"/>
          </p:nvPr>
        </p:nvSpPr>
        <p:spPr/>
        <p:txBody>
          <a:bodyPr/>
          <a:lstStyle/>
          <a:p>
            <a:fld id="{418CFDC1-4819-EF42-AD17-0790A7F7EC71}" type="slidenum">
              <a:rPr lang="en-US" smtClean="0"/>
              <a:t>4</a:t>
            </a:fld>
            <a:endParaRPr lang="en-US"/>
          </a:p>
        </p:txBody>
      </p:sp>
    </p:spTree>
    <p:extLst>
      <p:ext uri="{BB962C8B-B14F-4D97-AF65-F5344CB8AC3E}">
        <p14:creationId xmlns:p14="http://schemas.microsoft.com/office/powerpoint/2010/main" val="118907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Narrative of </a:t>
            </a:r>
            <a:r>
              <a:rPr lang="en-US" dirty="0" err="1" smtClean="0"/>
              <a:t>Números</a:t>
            </a:r>
            <a:r>
              <a:rPr lang="en-US" dirty="0" smtClean="0"/>
              <a:t> </a:t>
            </a:r>
            <a:r>
              <a:rPr lang="en-US" dirty="0"/>
              <a:t>doesn’t actually require these chapters. They could be taken out and you’d still get the message.  But this unexpected prophet is given 3 whole chapters – because his life is treated by Scripture as an always relevant, always important warning.</a:t>
            </a:r>
          </a:p>
          <a:p>
            <a:endParaRPr lang="en-US" dirty="0"/>
          </a:p>
          <a:p>
            <a:r>
              <a:rPr lang="en-US" dirty="0"/>
              <a:t>This story unfolds masterfully. A big reason it is so memorable because it has so many Plot Twists… So many unexpected turns that grab our attention and make us wonder WHY these things are unfolding in such a unique way.</a:t>
            </a:r>
          </a:p>
          <a:p>
            <a:endParaRPr lang="en-US" dirty="0"/>
          </a:p>
          <a:p>
            <a:r>
              <a:rPr lang="en-US" dirty="0"/>
              <a:t>Don’t let knowing this story cause you to overlook how many twist and turns this narrative follows.</a:t>
            </a:r>
          </a:p>
          <a:p>
            <a:endParaRPr lang="en-US" dirty="0"/>
          </a:p>
          <a:p>
            <a:r>
              <a:rPr lang="en-US" dirty="0"/>
              <a:t>ODD juxtaposition – how can a prophet of God be wrapped up in superstition and heathenism?</a:t>
            </a:r>
          </a:p>
          <a:p>
            <a:endParaRPr lang="en-US" dirty="0"/>
          </a:p>
          <a:p>
            <a:r>
              <a:rPr lang="en-US" dirty="0"/>
              <a:t>BALAK – declined?  The world is often confident in the attractiveness of it’s rewards.  As </a:t>
            </a:r>
            <a:r>
              <a:rPr lang="en-US" dirty="0" smtClean="0"/>
              <a:t>Pedro </a:t>
            </a:r>
            <a:r>
              <a:rPr lang="en-US" dirty="0"/>
              <a:t>wrote – they think it strange that we don’t run with them into excesses of sin any longer.</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00" dirty="0"/>
              <a:t>God Both Permits &amp; Is Angry About Balaam’s Journey.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18CFDC1-4819-EF42-AD17-0790A7F7EC71}" type="slidenum">
              <a:rPr lang="en-US" smtClean="0"/>
              <a:t>5</a:t>
            </a:fld>
            <a:endParaRPr lang="en-US"/>
          </a:p>
        </p:txBody>
      </p:sp>
    </p:spTree>
    <p:extLst>
      <p:ext uri="{BB962C8B-B14F-4D97-AF65-F5344CB8AC3E}">
        <p14:creationId xmlns:p14="http://schemas.microsoft.com/office/powerpoint/2010/main" val="204306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22:23-35</a:t>
            </a:r>
          </a:p>
          <a:p>
            <a:endParaRPr lang="en-US" dirty="0"/>
          </a:p>
          <a:p>
            <a:r>
              <a:rPr lang="en-US" dirty="0"/>
              <a:t>The Angel and the Donkey are the only one who really honor God here.</a:t>
            </a:r>
          </a:p>
          <a:p>
            <a:endParaRPr lang="en-US" dirty="0"/>
          </a:p>
          <a:p>
            <a:endParaRPr lang="en-US" dirty="0"/>
          </a:p>
        </p:txBody>
      </p:sp>
      <p:sp>
        <p:nvSpPr>
          <p:cNvPr id="4" name="Slide Number Placeholder 3"/>
          <p:cNvSpPr>
            <a:spLocks noGrp="1"/>
          </p:cNvSpPr>
          <p:nvPr>
            <p:ph type="sldNum" sz="quarter" idx="5"/>
          </p:nvPr>
        </p:nvSpPr>
        <p:spPr/>
        <p:txBody>
          <a:bodyPr/>
          <a:lstStyle/>
          <a:p>
            <a:fld id="{418CFDC1-4819-EF42-AD17-0790A7F7EC71}" type="slidenum">
              <a:rPr lang="en-US" smtClean="0"/>
              <a:t>6</a:t>
            </a:fld>
            <a:endParaRPr lang="en-US"/>
          </a:p>
        </p:txBody>
      </p:sp>
    </p:spTree>
    <p:extLst>
      <p:ext uri="{BB962C8B-B14F-4D97-AF65-F5344CB8AC3E}">
        <p14:creationId xmlns:p14="http://schemas.microsoft.com/office/powerpoint/2010/main" val="346954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Narrative of </a:t>
            </a:r>
            <a:r>
              <a:rPr lang="en-US" dirty="0" err="1" smtClean="0"/>
              <a:t>Números</a:t>
            </a:r>
            <a:r>
              <a:rPr lang="en-US" dirty="0" smtClean="0"/>
              <a:t> </a:t>
            </a:r>
            <a:r>
              <a:rPr lang="en-US" dirty="0"/>
              <a:t>doesn’t actually require these chapters. They could be taken out and you’d still get the message.  But this unexpected prophet is given 3 whole chapters – because his life is treated by Scripture as an always relevant, always important warning.</a:t>
            </a:r>
          </a:p>
          <a:p>
            <a:endParaRPr lang="en-US" dirty="0"/>
          </a:p>
          <a:p>
            <a:r>
              <a:rPr lang="en-US" dirty="0"/>
              <a:t>This story unfolds masterfully. A big reason it is so memorable because it has so many Plot Twists… So many unexpected turns that grab our attention and make us wonder WHY these things are unfolding in such a unique way.</a:t>
            </a:r>
          </a:p>
          <a:p>
            <a:endParaRPr lang="en-US" dirty="0"/>
          </a:p>
          <a:p>
            <a:r>
              <a:rPr lang="en-US" dirty="0"/>
              <a:t>Don’t let knowing this story cause you to overlook how many twist and turns this narrative follows.</a:t>
            </a:r>
          </a:p>
          <a:p>
            <a:endParaRPr lang="en-US" dirty="0"/>
          </a:p>
          <a:p>
            <a:r>
              <a:rPr lang="en-US" dirty="0"/>
              <a:t>ODD juxtaposition – how can a prophet of God be wrapped up in superstition and heathenism?</a:t>
            </a:r>
          </a:p>
          <a:p>
            <a:endParaRPr lang="en-US" dirty="0"/>
          </a:p>
          <a:p>
            <a:r>
              <a:rPr lang="en-US" dirty="0"/>
              <a:t>BALAK – declined?  The world is often confident in the attractiveness of it’s rewards.  As </a:t>
            </a:r>
            <a:r>
              <a:rPr lang="en-US" dirty="0" smtClean="0"/>
              <a:t>Pedro </a:t>
            </a:r>
            <a:r>
              <a:rPr lang="en-US" dirty="0"/>
              <a:t>wrote – they think it strange that we don’t run with them into excesses of sin any longer.</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00" dirty="0"/>
              <a:t>God Both Permits &amp; Is Angry About Balaam’s Journey.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18CFDC1-4819-EF42-AD17-0790A7F7EC71}" type="slidenum">
              <a:rPr lang="en-US" smtClean="0"/>
              <a:t>7</a:t>
            </a:fld>
            <a:endParaRPr lang="en-US"/>
          </a:p>
        </p:txBody>
      </p:sp>
    </p:spTree>
    <p:extLst>
      <p:ext uri="{BB962C8B-B14F-4D97-AF65-F5344CB8AC3E}">
        <p14:creationId xmlns:p14="http://schemas.microsoft.com/office/powerpoint/2010/main" val="32067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underestimate how powerful these temptations are!</a:t>
            </a:r>
          </a:p>
          <a:p>
            <a:endParaRPr lang="en-US" dirty="0"/>
          </a:p>
          <a:p>
            <a:r>
              <a:rPr lang="en-US" dirty="0"/>
              <a:t>This is a textbook case of greed</a:t>
            </a:r>
          </a:p>
          <a:p>
            <a:endParaRPr lang="en-US" dirty="0"/>
          </a:p>
          <a:p>
            <a:r>
              <a:rPr lang="en-US" dirty="0"/>
              <a:t>We need to think of Balaam’s Character.  Balaam’s Journey.  And Balaam’s Fall.</a:t>
            </a:r>
          </a:p>
          <a:p>
            <a:endParaRPr lang="en-US" dirty="0"/>
          </a:p>
          <a:p>
            <a:pPr marL="171450" indent="-171450">
              <a:buFont typeface="Arial" panose="020B0604020202020204" pitchFamily="34" charset="0"/>
              <a:buChar char="•"/>
            </a:pPr>
            <a:r>
              <a:rPr lang="en-US" dirty="0"/>
              <a:t>Interesting Side Note:  Part of our insight into Balaam’s heart is his cruelty towards animals.  When people are cruel and hurtful to animals that are weak and helpless – their own hearts get darker.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t>Every adult here should be uncomfortable to realize how much we have in common with Balaam.   He knew God. He was able to teach others about God.  He had a reputation for his relationship with God.  And people were patient with him.</a:t>
            </a:r>
          </a:p>
          <a:p>
            <a:endParaRPr lang="en-US" dirty="0"/>
          </a:p>
          <a:p>
            <a:r>
              <a:rPr lang="en-US" dirty="0"/>
              <a:t>Balaam Becomes His Own Worst Enemy!  Satan will target the weak spots in our hearts.</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Super Obvious, But Also The Downfall of Millions in Every Generation.</a:t>
            </a:r>
          </a:p>
          <a:p>
            <a:endParaRPr lang="en-US" dirty="0"/>
          </a:p>
          <a:p>
            <a:endParaRPr lang="en-US" dirty="0"/>
          </a:p>
          <a:p>
            <a:r>
              <a:rPr lang="en-US" dirty="0"/>
              <a:t>He is literally a lesson in a wasted life.  In someone who had EVERY ADVANTAGE.  Who had everything going for Him.  And threw it all away.</a:t>
            </a:r>
          </a:p>
          <a:p>
            <a:endParaRPr lang="en-US" dirty="0"/>
          </a:p>
          <a:p>
            <a:r>
              <a:rPr lang="en-US" dirty="0"/>
              <a:t>False Prophets: He might as well have had a “For Sale” sign in his front yard. He sold his soul for a chance at fame and fortune.</a:t>
            </a:r>
          </a:p>
        </p:txBody>
      </p:sp>
      <p:sp>
        <p:nvSpPr>
          <p:cNvPr id="4" name="Slide Number Placeholder 3"/>
          <p:cNvSpPr>
            <a:spLocks noGrp="1"/>
          </p:cNvSpPr>
          <p:nvPr>
            <p:ph type="sldNum" sz="quarter" idx="5"/>
          </p:nvPr>
        </p:nvSpPr>
        <p:spPr/>
        <p:txBody>
          <a:bodyPr/>
          <a:lstStyle/>
          <a:p>
            <a:fld id="{418CFDC1-4819-EF42-AD17-0790A7F7EC71}" type="slidenum">
              <a:rPr lang="en-US" smtClean="0"/>
              <a:t>8</a:t>
            </a:fld>
            <a:endParaRPr lang="en-US"/>
          </a:p>
        </p:txBody>
      </p:sp>
    </p:spTree>
    <p:extLst>
      <p:ext uri="{BB962C8B-B14F-4D97-AF65-F5344CB8AC3E}">
        <p14:creationId xmlns:p14="http://schemas.microsoft.com/office/powerpoint/2010/main" val="199158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underestimate how powerful these temptations are!</a:t>
            </a:r>
          </a:p>
          <a:p>
            <a:endParaRPr lang="en-US" dirty="0"/>
          </a:p>
          <a:p>
            <a:r>
              <a:rPr lang="en-US" dirty="0"/>
              <a:t>This is a textbook case of greed</a:t>
            </a:r>
          </a:p>
          <a:p>
            <a:endParaRPr lang="en-US" dirty="0"/>
          </a:p>
          <a:p>
            <a:r>
              <a:rPr lang="en-US" dirty="0"/>
              <a:t>We need to think of Balaam’s Character.  Balaam’s Journey.  And Balaam’s Fall.</a:t>
            </a:r>
          </a:p>
          <a:p>
            <a:endParaRPr lang="en-US" dirty="0"/>
          </a:p>
          <a:p>
            <a:pPr marL="171450" indent="-171450">
              <a:buFont typeface="Arial" panose="020B0604020202020204" pitchFamily="34" charset="0"/>
              <a:buChar char="•"/>
            </a:pPr>
            <a:r>
              <a:rPr lang="en-US" dirty="0"/>
              <a:t>Interesting Side Note:  Part of our insight into Balaam’s heart is his cruelty towards animals.  When people are cruel and hurtful to animals that are weak and helpless – their own hearts get darker.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t>Every adult here should be uncomfortable to realize how much we have in common with Balaam.   He knew God. He was able to teach others about God.  He had a reputation for his relationship with God.  And people were patient with him.</a:t>
            </a:r>
          </a:p>
          <a:p>
            <a:endParaRPr lang="en-US" dirty="0"/>
          </a:p>
          <a:p>
            <a:r>
              <a:rPr lang="en-US" dirty="0"/>
              <a:t>Balaam Becomes His Own Worst Enemy!  Satan will target the weak spots in our hearts.</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Super Obvious, But Also The Downfall of Millions in Every Generation.</a:t>
            </a:r>
          </a:p>
          <a:p>
            <a:endParaRPr lang="en-US" dirty="0"/>
          </a:p>
          <a:p>
            <a:endParaRPr lang="en-US" dirty="0"/>
          </a:p>
          <a:p>
            <a:r>
              <a:rPr lang="en-US" dirty="0"/>
              <a:t>He is literally a lesson in a wasted life.  In someone who had EVERY ADVANTAGE.  Who had everything going for Him.  And threw it all away.</a:t>
            </a:r>
          </a:p>
          <a:p>
            <a:endParaRPr lang="en-US" dirty="0"/>
          </a:p>
          <a:p>
            <a:r>
              <a:rPr lang="en-US" dirty="0"/>
              <a:t>False Prophets: He might as well have had a “For Sale” sign in his front yard. He sold his soul for a chance at fame and fortune.</a:t>
            </a:r>
          </a:p>
        </p:txBody>
      </p:sp>
      <p:sp>
        <p:nvSpPr>
          <p:cNvPr id="4" name="Slide Number Placeholder 3"/>
          <p:cNvSpPr>
            <a:spLocks noGrp="1"/>
          </p:cNvSpPr>
          <p:nvPr>
            <p:ph type="sldNum" sz="quarter" idx="5"/>
          </p:nvPr>
        </p:nvSpPr>
        <p:spPr/>
        <p:txBody>
          <a:bodyPr/>
          <a:lstStyle/>
          <a:p>
            <a:fld id="{418CFDC1-4819-EF42-AD17-0790A7F7EC71}" type="slidenum">
              <a:rPr lang="en-US" smtClean="0"/>
              <a:t>9</a:t>
            </a:fld>
            <a:endParaRPr lang="en-US"/>
          </a:p>
        </p:txBody>
      </p:sp>
    </p:spTree>
    <p:extLst>
      <p:ext uri="{BB962C8B-B14F-4D97-AF65-F5344CB8AC3E}">
        <p14:creationId xmlns:p14="http://schemas.microsoft.com/office/powerpoint/2010/main" val="227517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93977C-9978-3B4A-A2DD-821AEDC2714C}"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406593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3977C-9978-3B4A-A2DD-821AEDC2714C}"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218628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3977C-9978-3B4A-A2DD-821AEDC2714C}"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31193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093977C-9978-3B4A-A2DD-821AEDC2714C}"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246039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93977C-9978-3B4A-A2DD-821AEDC2714C}" type="datetimeFigureOut">
              <a:rPr lang="en-US" smtClean="0"/>
              <a:t>7/9/2023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198164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93977C-9978-3B4A-A2DD-821AEDC2714C}"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372133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3977C-9978-3B4A-A2DD-821AEDC2714C}" type="datetimeFigureOut">
              <a:rPr lang="en-US" smtClean="0"/>
              <a:t>7/9/2023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401922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93977C-9978-3B4A-A2DD-821AEDC2714C}" type="datetimeFigureOut">
              <a:rPr lang="en-US" smtClean="0"/>
              <a:t>7/9/2023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174908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3977C-9978-3B4A-A2DD-821AEDC2714C}" type="datetimeFigureOut">
              <a:rPr lang="en-US" smtClean="0"/>
              <a:t>7/9/2023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120146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93977C-9978-3B4A-A2DD-821AEDC2714C}"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141136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93977C-9978-3B4A-A2DD-821AEDC2714C}" type="datetimeFigureOut">
              <a:rPr lang="en-US" smtClean="0"/>
              <a:t>7/9/2023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117484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093977C-9978-3B4A-A2DD-821AEDC2714C}" type="datetimeFigureOut">
              <a:rPr lang="en-US" smtClean="0"/>
              <a:t>7/9/2023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4337507-32BA-AE4C-973C-B015D96B09CD}" type="slidenum">
              <a:rPr lang="en-US" smtClean="0"/>
              <a:t>‹#›</a:t>
            </a:fld>
            <a:endParaRPr lang="en-US"/>
          </a:p>
        </p:txBody>
      </p:sp>
    </p:spTree>
    <p:extLst>
      <p:ext uri="{BB962C8B-B14F-4D97-AF65-F5344CB8AC3E}">
        <p14:creationId xmlns:p14="http://schemas.microsoft.com/office/powerpoint/2010/main" val="59660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87FC23-B088-8004-C836-C48143F4BBE7}"/>
              </a:ext>
            </a:extLst>
          </p:cNvPr>
          <p:cNvSpPr>
            <a:spLocks noGrp="1"/>
          </p:cNvSpPr>
          <p:nvPr>
            <p:ph type="ctrTitle"/>
          </p:nvPr>
        </p:nvSpPr>
        <p:spPr/>
        <p:txBody>
          <a:bodyPr/>
          <a:lstStyle/>
          <a:p>
            <a:r>
              <a:rPr lang="en-US" dirty="0"/>
              <a:t>The Way of Balaam </a:t>
            </a:r>
            <a:br>
              <a:rPr lang="en-US" dirty="0"/>
            </a:br>
            <a:r>
              <a:rPr lang="en-US" dirty="0"/>
              <a:t>2 </a:t>
            </a:r>
            <a:r>
              <a:rPr lang="en-US" dirty="0" smtClean="0"/>
              <a:t>Pedro </a:t>
            </a:r>
            <a:r>
              <a:rPr lang="en-US" dirty="0"/>
              <a:t>2:15-16</a:t>
            </a:r>
          </a:p>
        </p:txBody>
      </p:sp>
      <p:sp>
        <p:nvSpPr>
          <p:cNvPr id="3" name="Subtitle 2">
            <a:extLst>
              <a:ext uri="{FF2B5EF4-FFF2-40B4-BE49-F238E27FC236}">
                <a16:creationId xmlns:a16="http://schemas.microsoft.com/office/drawing/2014/main" xmlns="" id="{632F3CCE-DAED-7765-3C0B-4D537311F3E2}"/>
              </a:ext>
            </a:extLst>
          </p:cNvPr>
          <p:cNvSpPr>
            <a:spLocks noGrp="1"/>
          </p:cNvSpPr>
          <p:nvPr>
            <p:ph type="subTitle" idx="1"/>
          </p:nvPr>
        </p:nvSpPr>
        <p:spPr/>
        <p:txBody>
          <a:bodyPr/>
          <a:lstStyle/>
          <a:p>
            <a:endParaRPr lang="en-US"/>
          </a:p>
        </p:txBody>
      </p:sp>
      <p:pic>
        <p:nvPicPr>
          <p:cNvPr id="5" name="Picture 4" descr="A donkey with a red stripe">
            <a:extLst>
              <a:ext uri="{FF2B5EF4-FFF2-40B4-BE49-F238E27FC236}">
                <a16:creationId xmlns:a16="http://schemas.microsoft.com/office/drawing/2014/main" xmlns="" id="{576AF77A-6AFB-42D1-7614-FBA94541131D}"/>
              </a:ext>
            </a:extLst>
          </p:cNvPr>
          <p:cNvPicPr>
            <a:picLocks noChangeAspect="1"/>
          </p:cNvPicPr>
          <p:nvPr/>
        </p:nvPicPr>
        <p:blipFill>
          <a:blip r:embed="rId3"/>
          <a:stretch>
            <a:fillRect/>
          </a:stretch>
        </p:blipFill>
        <p:spPr>
          <a:xfrm>
            <a:off x="0" y="0"/>
            <a:ext cx="9144000" cy="5715000"/>
          </a:xfrm>
          <a:prstGeom prst="rect">
            <a:avLst/>
          </a:prstGeom>
        </p:spPr>
      </p:pic>
      <p:sp>
        <p:nvSpPr>
          <p:cNvPr id="4" name="TextBox 3"/>
          <p:cNvSpPr txBox="1"/>
          <p:nvPr/>
        </p:nvSpPr>
        <p:spPr>
          <a:xfrm>
            <a:off x="3533360" y="1668198"/>
            <a:ext cx="2077279" cy="461665"/>
          </a:xfrm>
          <a:prstGeom prst="rect">
            <a:avLst/>
          </a:prstGeom>
          <a:solidFill>
            <a:schemeClr val="bg2">
              <a:lumMod val="50000"/>
            </a:schemeClr>
          </a:solidFill>
        </p:spPr>
        <p:txBody>
          <a:bodyPr wrap="square" rtlCol="0">
            <a:spAutoFit/>
          </a:bodyPr>
          <a:lstStyle/>
          <a:p>
            <a:pPr algn="ctr"/>
            <a:r>
              <a:rPr lang="es-ES" sz="2400" dirty="0" smtClean="0">
                <a:solidFill>
                  <a:schemeClr val="bg1"/>
                </a:solidFill>
              </a:rPr>
              <a:t>El CAMINO DE</a:t>
            </a:r>
            <a:endParaRPr lang="en-US" sz="2400" dirty="0">
              <a:solidFill>
                <a:schemeClr val="bg1"/>
              </a:solidFill>
            </a:endParaRPr>
          </a:p>
        </p:txBody>
      </p:sp>
      <p:sp>
        <p:nvSpPr>
          <p:cNvPr id="6" name="TextBox 5"/>
          <p:cNvSpPr txBox="1"/>
          <p:nvPr/>
        </p:nvSpPr>
        <p:spPr>
          <a:xfrm>
            <a:off x="2862786" y="3605992"/>
            <a:ext cx="3418425" cy="646331"/>
          </a:xfrm>
          <a:prstGeom prst="rect">
            <a:avLst/>
          </a:prstGeom>
          <a:solidFill>
            <a:schemeClr val="bg2">
              <a:lumMod val="50000"/>
            </a:schemeClr>
          </a:solidFill>
        </p:spPr>
        <p:txBody>
          <a:bodyPr wrap="square" rtlCol="0">
            <a:spAutoFit/>
          </a:bodyPr>
          <a:lstStyle/>
          <a:p>
            <a:pPr algn="ctr"/>
            <a:r>
              <a:rPr lang="es-ES" sz="3600" dirty="0" smtClean="0">
                <a:solidFill>
                  <a:schemeClr val="bg1"/>
                </a:solidFill>
              </a:rPr>
              <a:t>2 PEDRO 2:15-16</a:t>
            </a:r>
            <a:endParaRPr lang="en-US" sz="3600" dirty="0">
              <a:solidFill>
                <a:schemeClr val="bg1"/>
              </a:solidFill>
            </a:endParaRPr>
          </a:p>
        </p:txBody>
      </p:sp>
    </p:spTree>
    <p:extLst>
      <p:ext uri="{BB962C8B-B14F-4D97-AF65-F5344CB8AC3E}">
        <p14:creationId xmlns:p14="http://schemas.microsoft.com/office/powerpoint/2010/main" val="205386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B37F4-4995-3527-4DA2-4C6878C395B3}"/>
              </a:ext>
            </a:extLst>
          </p:cNvPr>
          <p:cNvSpPr>
            <a:spLocks noGrp="1"/>
          </p:cNvSpPr>
          <p:nvPr>
            <p:ph type="title"/>
          </p:nvPr>
        </p:nvSpPr>
        <p:spPr>
          <a:xfrm>
            <a:off x="628650" y="304270"/>
            <a:ext cx="7886700" cy="2309183"/>
          </a:xfrm>
        </p:spPr>
        <p:txBody>
          <a:bodyPr>
            <a:normAutofit/>
          </a:bodyPr>
          <a:lstStyle/>
          <a:p>
            <a:pPr algn="ctr"/>
            <a:r>
              <a:rPr lang="en-US" sz="4000" dirty="0" err="1" smtClean="0"/>
              <a:t>Cuando</a:t>
            </a:r>
            <a:r>
              <a:rPr lang="en-US" sz="4000" dirty="0" smtClean="0"/>
              <a:t> Dios </a:t>
            </a:r>
            <a:r>
              <a:rPr lang="en-US" sz="4000" dirty="0" err="1" smtClean="0"/>
              <a:t>está</a:t>
            </a:r>
            <a:r>
              <a:rPr lang="en-US" sz="4000" dirty="0" smtClean="0"/>
              <a:t> </a:t>
            </a:r>
            <a:r>
              <a:rPr lang="en-US" sz="4000" dirty="0" err="1" smtClean="0"/>
              <a:t>por</a:t>
            </a:r>
            <a:r>
              <a:rPr lang="en-US" sz="4000" dirty="0" smtClean="0"/>
              <a:t> </a:t>
            </a:r>
            <a:r>
              <a:rPr lang="en-US" sz="4000" dirty="0" err="1" smtClean="0"/>
              <a:t>nosotros</a:t>
            </a:r>
            <a:r>
              <a:rPr lang="en-US" sz="4000" dirty="0" smtClean="0"/>
              <a:t>, </a:t>
            </a:r>
            <a:r>
              <a:rPr lang="en-US" sz="4000" dirty="0"/>
              <a:t/>
            </a:r>
            <a:br>
              <a:rPr lang="en-US" sz="4000" dirty="0"/>
            </a:br>
            <a:r>
              <a:rPr lang="en-US" sz="4000" b="1" dirty="0" smtClean="0">
                <a:solidFill>
                  <a:schemeClr val="accent2"/>
                </a:solidFill>
              </a:rPr>
              <a:t>no </a:t>
            </a:r>
            <a:r>
              <a:rPr lang="en-US" sz="4000" b="1" dirty="0" err="1" smtClean="0">
                <a:solidFill>
                  <a:schemeClr val="accent2"/>
                </a:solidFill>
              </a:rPr>
              <a:t>tenemos</a:t>
            </a:r>
            <a:r>
              <a:rPr lang="en-US" sz="4000" b="1" dirty="0" smtClean="0">
                <a:solidFill>
                  <a:schemeClr val="accent2"/>
                </a:solidFill>
              </a:rPr>
              <a:t> nada que </a:t>
            </a:r>
            <a:r>
              <a:rPr lang="en-US" sz="4000" b="1" dirty="0" err="1" smtClean="0">
                <a:solidFill>
                  <a:schemeClr val="accent2"/>
                </a:solidFill>
              </a:rPr>
              <a:t>temer</a:t>
            </a:r>
            <a:r>
              <a:rPr lang="en-US" sz="4000" dirty="0" smtClean="0">
                <a:solidFill>
                  <a:schemeClr val="accent2"/>
                </a:solidFill>
              </a:rPr>
              <a:t>.</a:t>
            </a:r>
            <a:endParaRPr lang="en-US" sz="4000" dirty="0">
              <a:solidFill>
                <a:schemeClr val="accent2"/>
              </a:solidFill>
            </a:endParaRPr>
          </a:p>
        </p:txBody>
      </p:sp>
      <p:sp>
        <p:nvSpPr>
          <p:cNvPr id="3" name="Content Placeholder 2">
            <a:extLst>
              <a:ext uri="{FF2B5EF4-FFF2-40B4-BE49-F238E27FC236}">
                <a16:creationId xmlns:a16="http://schemas.microsoft.com/office/drawing/2014/main" xmlns="" id="{34252B13-ECBD-AF8A-1759-D5A8779DA859}"/>
              </a:ext>
            </a:extLst>
          </p:cNvPr>
          <p:cNvSpPr>
            <a:spLocks noGrp="1"/>
          </p:cNvSpPr>
          <p:nvPr>
            <p:ph idx="1"/>
          </p:nvPr>
        </p:nvSpPr>
        <p:spPr>
          <a:xfrm>
            <a:off x="454477" y="3101546"/>
            <a:ext cx="8264979" cy="2309183"/>
          </a:xfrm>
        </p:spPr>
        <p:txBody>
          <a:bodyPr>
            <a:normAutofit/>
          </a:bodyPr>
          <a:lstStyle/>
          <a:p>
            <a:r>
              <a:rPr lang="en-US" baseline="30000" dirty="0"/>
              <a:t>5</a:t>
            </a:r>
            <a:r>
              <a:rPr lang="en-US" dirty="0"/>
              <a:t> </a:t>
            </a:r>
            <a:r>
              <a:rPr lang="es-ES" dirty="0"/>
              <a:t>¡Cuán hermosas son tus tiendas, oh Jacob; Tus moradas, oh Israel! </a:t>
            </a:r>
            <a:endParaRPr lang="es-ES" dirty="0" smtClean="0"/>
          </a:p>
          <a:p>
            <a:pPr marL="0" indent="0">
              <a:buNone/>
            </a:pPr>
            <a:r>
              <a:rPr lang="es-ES" dirty="0" smtClean="0"/>
              <a:t>6</a:t>
            </a:r>
            <a:r>
              <a:rPr lang="es-ES" dirty="0"/>
              <a:t>  Como valles que se extienden, Como jardines junto al río, </a:t>
            </a:r>
            <a:r>
              <a:rPr lang="es-ES" dirty="0" smtClean="0"/>
              <a:t/>
            </a:r>
            <a:br>
              <a:rPr lang="es-ES" dirty="0" smtClean="0"/>
            </a:br>
            <a:r>
              <a:rPr lang="es-ES" dirty="0" smtClean="0"/>
              <a:t>Como </a:t>
            </a:r>
            <a:r>
              <a:rPr lang="es-ES" dirty="0"/>
              <a:t>áloes plantados por el SEÑOR, Como cedros junto a las aguas. </a:t>
            </a:r>
          </a:p>
          <a:p>
            <a:pPr marL="0" indent="0">
              <a:buNone/>
            </a:pPr>
            <a:r>
              <a:rPr lang="es-ES" dirty="0" smtClean="0"/>
              <a:t>7</a:t>
            </a:r>
            <a:r>
              <a:rPr lang="es-ES" dirty="0"/>
              <a:t>  Agua correrá de sus baldes, Y su simiente estará junto a muchas aguas; Más grande que </a:t>
            </a:r>
            <a:r>
              <a:rPr lang="es-ES" dirty="0" err="1"/>
              <a:t>Agag</a:t>
            </a:r>
            <a:r>
              <a:rPr lang="es-ES" dirty="0"/>
              <a:t> será su rey, Y su reino será exaltado.</a:t>
            </a:r>
            <a:r>
              <a:rPr lang="en-US" dirty="0"/>
              <a:t/>
            </a:r>
            <a:br>
              <a:rPr lang="en-US" dirty="0"/>
            </a:br>
            <a:r>
              <a:rPr lang="en-US" dirty="0"/>
              <a:t>    </a:t>
            </a:r>
            <a:r>
              <a:rPr lang="en-US" dirty="0" smtClean="0"/>
              <a:t>(</a:t>
            </a:r>
            <a:r>
              <a:rPr lang="en-US" dirty="0" err="1" smtClean="0"/>
              <a:t>Números</a:t>
            </a:r>
            <a:r>
              <a:rPr lang="en-US" dirty="0" smtClean="0"/>
              <a:t> </a:t>
            </a:r>
            <a:r>
              <a:rPr lang="en-US" dirty="0"/>
              <a:t>24:5-7)</a:t>
            </a:r>
          </a:p>
        </p:txBody>
      </p:sp>
    </p:spTree>
    <p:extLst>
      <p:ext uri="{BB962C8B-B14F-4D97-AF65-F5344CB8AC3E}">
        <p14:creationId xmlns:p14="http://schemas.microsoft.com/office/powerpoint/2010/main" val="127681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B37F4-4995-3527-4DA2-4C6878C395B3}"/>
              </a:ext>
            </a:extLst>
          </p:cNvPr>
          <p:cNvSpPr>
            <a:spLocks noGrp="1"/>
          </p:cNvSpPr>
          <p:nvPr>
            <p:ph type="title"/>
          </p:nvPr>
        </p:nvSpPr>
        <p:spPr>
          <a:xfrm>
            <a:off x="628650" y="304270"/>
            <a:ext cx="7886700" cy="2309183"/>
          </a:xfrm>
        </p:spPr>
        <p:txBody>
          <a:bodyPr>
            <a:normAutofit/>
          </a:bodyPr>
          <a:lstStyle/>
          <a:p>
            <a:pPr algn="ctr"/>
            <a:r>
              <a:rPr lang="en-US" sz="4000" dirty="0" err="1"/>
              <a:t>Cuando</a:t>
            </a:r>
            <a:r>
              <a:rPr lang="en-US" sz="4000" dirty="0"/>
              <a:t> Dios </a:t>
            </a:r>
            <a:r>
              <a:rPr lang="en-US" sz="4000" dirty="0" err="1"/>
              <a:t>está</a:t>
            </a:r>
            <a:r>
              <a:rPr lang="en-US" sz="4000" dirty="0"/>
              <a:t> </a:t>
            </a:r>
            <a:r>
              <a:rPr lang="en-US" sz="4000" dirty="0" err="1"/>
              <a:t>por</a:t>
            </a:r>
            <a:r>
              <a:rPr lang="en-US" sz="4000" dirty="0"/>
              <a:t> </a:t>
            </a:r>
            <a:r>
              <a:rPr lang="en-US" sz="4000" dirty="0" err="1"/>
              <a:t>nosotros</a:t>
            </a:r>
            <a:r>
              <a:rPr lang="en-US" sz="4000" dirty="0"/>
              <a:t>, </a:t>
            </a:r>
            <a:br>
              <a:rPr lang="en-US" sz="4000" dirty="0"/>
            </a:br>
            <a:r>
              <a:rPr lang="en-US" sz="4000" b="1" dirty="0">
                <a:solidFill>
                  <a:schemeClr val="accent2"/>
                </a:solidFill>
              </a:rPr>
              <a:t>no </a:t>
            </a:r>
            <a:r>
              <a:rPr lang="en-US" sz="4000" b="1" dirty="0" err="1">
                <a:solidFill>
                  <a:schemeClr val="accent2"/>
                </a:solidFill>
              </a:rPr>
              <a:t>tenemos</a:t>
            </a:r>
            <a:r>
              <a:rPr lang="en-US" sz="4000" b="1" dirty="0">
                <a:solidFill>
                  <a:schemeClr val="accent2"/>
                </a:solidFill>
              </a:rPr>
              <a:t> nada que </a:t>
            </a:r>
            <a:r>
              <a:rPr lang="en-US" sz="4000" b="1" dirty="0" err="1">
                <a:solidFill>
                  <a:schemeClr val="accent2"/>
                </a:solidFill>
              </a:rPr>
              <a:t>temer</a:t>
            </a:r>
            <a:r>
              <a:rPr lang="en-US" sz="4000" dirty="0">
                <a:solidFill>
                  <a:schemeClr val="accent2"/>
                </a:solidFill>
              </a:rPr>
              <a:t>.</a:t>
            </a:r>
            <a:endParaRPr lang="en-US" sz="4000" dirty="0">
              <a:solidFill>
                <a:schemeClr val="accent2"/>
              </a:solidFill>
            </a:endParaRPr>
          </a:p>
        </p:txBody>
      </p:sp>
      <p:sp>
        <p:nvSpPr>
          <p:cNvPr id="3" name="Content Placeholder 2">
            <a:extLst>
              <a:ext uri="{FF2B5EF4-FFF2-40B4-BE49-F238E27FC236}">
                <a16:creationId xmlns:a16="http://schemas.microsoft.com/office/drawing/2014/main" xmlns="" id="{34252B13-ECBD-AF8A-1759-D5A8779DA859}"/>
              </a:ext>
            </a:extLst>
          </p:cNvPr>
          <p:cNvSpPr>
            <a:spLocks noGrp="1"/>
          </p:cNvSpPr>
          <p:nvPr>
            <p:ph idx="1"/>
          </p:nvPr>
        </p:nvSpPr>
        <p:spPr>
          <a:xfrm>
            <a:off x="454477" y="3094892"/>
            <a:ext cx="8264979" cy="2456822"/>
          </a:xfrm>
        </p:spPr>
        <p:txBody>
          <a:bodyPr>
            <a:normAutofit/>
          </a:bodyPr>
          <a:lstStyle/>
          <a:p>
            <a:r>
              <a:rPr lang="en-US" baseline="30000" dirty="0"/>
              <a:t>16 </a:t>
            </a:r>
            <a:r>
              <a:rPr lang="es-ES" dirty="0"/>
              <a:t>Oráculo del que escucha las palabras de Dios, </a:t>
            </a:r>
            <a:r>
              <a:rPr lang="es-ES" dirty="0" smtClean="0"/>
              <a:t>Y </a:t>
            </a:r>
            <a:r>
              <a:rPr lang="es-ES" dirty="0"/>
              <a:t>conoce la sabiduría del Altísimo; </a:t>
            </a:r>
            <a:r>
              <a:rPr lang="es-ES" dirty="0" smtClean="0"/>
              <a:t>Del </a:t>
            </a:r>
            <a:r>
              <a:rPr lang="es-ES" dirty="0"/>
              <a:t>que ve la visión del Todopoderoso, Caído, pero con los ojos descubiertos. </a:t>
            </a:r>
          </a:p>
          <a:p>
            <a:pPr marL="0" indent="0">
              <a:buNone/>
            </a:pPr>
            <a:r>
              <a:rPr lang="es-ES" dirty="0" smtClean="0"/>
              <a:t>17</a:t>
            </a:r>
            <a:r>
              <a:rPr lang="es-ES" dirty="0"/>
              <a:t>  Lo veo, pero no ahora; </a:t>
            </a:r>
            <a:r>
              <a:rPr lang="es-ES" dirty="0" smtClean="0"/>
              <a:t>Lo </a:t>
            </a:r>
            <a:r>
              <a:rPr lang="es-ES" dirty="0"/>
              <a:t>contemplo, pero no cerca; </a:t>
            </a:r>
            <a:r>
              <a:rPr lang="es-ES" dirty="0" smtClean="0"/>
              <a:t/>
            </a:r>
            <a:br>
              <a:rPr lang="es-ES" dirty="0" smtClean="0"/>
            </a:br>
            <a:r>
              <a:rPr lang="es-ES" dirty="0" smtClean="0"/>
              <a:t>Una </a:t>
            </a:r>
            <a:r>
              <a:rPr lang="es-ES" dirty="0"/>
              <a:t>estrella saldrá de Jacob, </a:t>
            </a:r>
            <a:r>
              <a:rPr lang="es-ES" dirty="0" smtClean="0"/>
              <a:t>Y </a:t>
            </a:r>
            <a:r>
              <a:rPr lang="es-ES" dirty="0"/>
              <a:t>un cetro se levantará de Israel </a:t>
            </a:r>
            <a:r>
              <a:rPr lang="es-ES" dirty="0" smtClean="0"/>
              <a:t/>
            </a:r>
            <a:br>
              <a:rPr lang="es-ES" dirty="0" smtClean="0"/>
            </a:br>
            <a:r>
              <a:rPr lang="es-ES" dirty="0" smtClean="0"/>
              <a:t>Que </a:t>
            </a:r>
            <a:r>
              <a:rPr lang="es-ES" dirty="0"/>
              <a:t>aplastará la frente de </a:t>
            </a:r>
            <a:r>
              <a:rPr lang="es-ES" dirty="0" err="1"/>
              <a:t>Moab</a:t>
            </a:r>
            <a:r>
              <a:rPr lang="es-ES" dirty="0"/>
              <a:t> </a:t>
            </a:r>
            <a:r>
              <a:rPr lang="es-ES" dirty="0" smtClean="0"/>
              <a:t/>
            </a:r>
            <a:br>
              <a:rPr lang="es-ES" dirty="0" smtClean="0"/>
            </a:br>
            <a:r>
              <a:rPr lang="es-ES" dirty="0" smtClean="0"/>
              <a:t>Y </a:t>
            </a:r>
            <a:r>
              <a:rPr lang="es-ES" dirty="0"/>
              <a:t>derrumbará a todos los hijos de Set.  </a:t>
            </a:r>
            <a:r>
              <a:rPr lang="en-US" dirty="0" smtClean="0"/>
              <a:t>(</a:t>
            </a:r>
            <a:r>
              <a:rPr lang="en-US" dirty="0" err="1" smtClean="0"/>
              <a:t>Números</a:t>
            </a:r>
            <a:r>
              <a:rPr lang="en-US" dirty="0" smtClean="0"/>
              <a:t> </a:t>
            </a:r>
            <a:r>
              <a:rPr lang="en-US" dirty="0"/>
              <a:t>24:16-17)</a:t>
            </a:r>
          </a:p>
        </p:txBody>
      </p:sp>
    </p:spTree>
    <p:extLst>
      <p:ext uri="{BB962C8B-B14F-4D97-AF65-F5344CB8AC3E}">
        <p14:creationId xmlns:p14="http://schemas.microsoft.com/office/powerpoint/2010/main" val="36692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C1359-5D40-EC8D-DC6C-111D8C78A328}"/>
              </a:ext>
            </a:extLst>
          </p:cNvPr>
          <p:cNvSpPr>
            <a:spLocks noGrp="1"/>
          </p:cNvSpPr>
          <p:nvPr>
            <p:ph type="title"/>
          </p:nvPr>
        </p:nvSpPr>
        <p:spPr/>
        <p:txBody>
          <a:bodyPr>
            <a:normAutofit/>
          </a:bodyPr>
          <a:lstStyle/>
          <a:p>
            <a:pPr algn="ctr"/>
            <a:r>
              <a:rPr lang="en-US" sz="4000" dirty="0" err="1" smtClean="0"/>
              <a:t>Evitando</a:t>
            </a:r>
            <a:r>
              <a:rPr lang="en-US" sz="4000" dirty="0" smtClean="0"/>
              <a:t> </a:t>
            </a:r>
            <a:r>
              <a:rPr lang="en-US" sz="4000" dirty="0" err="1" smtClean="0"/>
              <a:t>los</a:t>
            </a:r>
            <a:r>
              <a:rPr lang="en-US" sz="4000" dirty="0" smtClean="0"/>
              <a:t> </a:t>
            </a:r>
            <a:r>
              <a:rPr lang="en-US" sz="4000" dirty="0" err="1" smtClean="0"/>
              <a:t>pecados</a:t>
            </a:r>
            <a:r>
              <a:rPr lang="en-US" sz="4000" dirty="0" smtClean="0"/>
              <a:t> de Balaam </a:t>
            </a:r>
            <a:endParaRPr lang="en-US" sz="4000" dirty="0"/>
          </a:p>
        </p:txBody>
      </p:sp>
      <p:sp>
        <p:nvSpPr>
          <p:cNvPr id="3" name="Content Placeholder 2">
            <a:extLst>
              <a:ext uri="{FF2B5EF4-FFF2-40B4-BE49-F238E27FC236}">
                <a16:creationId xmlns:a16="http://schemas.microsoft.com/office/drawing/2014/main" xmlns="" id="{2459A2AA-0A12-BDC6-C6DD-CDAFF4AE1F2E}"/>
              </a:ext>
            </a:extLst>
          </p:cNvPr>
          <p:cNvSpPr>
            <a:spLocks noGrp="1"/>
          </p:cNvSpPr>
          <p:nvPr>
            <p:ph idx="1"/>
          </p:nvPr>
        </p:nvSpPr>
        <p:spPr>
          <a:xfrm>
            <a:off x="628650" y="1408908"/>
            <a:ext cx="8297636" cy="4001822"/>
          </a:xfrm>
        </p:spPr>
        <p:txBody>
          <a:bodyPr>
            <a:normAutofit/>
          </a:bodyPr>
          <a:lstStyle/>
          <a:p>
            <a:r>
              <a:rPr lang="en-US" sz="2400" dirty="0" smtClean="0">
                <a:latin typeface="+mj-lt"/>
              </a:rPr>
              <a:t>¿</a:t>
            </a:r>
            <a:r>
              <a:rPr lang="en-US" sz="2400" dirty="0" err="1" smtClean="0">
                <a:latin typeface="+mj-lt"/>
              </a:rPr>
              <a:t>Qué</a:t>
            </a:r>
            <a:r>
              <a:rPr lang="en-US" sz="2400" dirty="0" smtClean="0">
                <a:latin typeface="+mj-lt"/>
              </a:rPr>
              <a:t> </a:t>
            </a:r>
            <a:r>
              <a:rPr lang="en-US" sz="2400" dirty="0" err="1" smtClean="0">
                <a:latin typeface="+mj-lt"/>
              </a:rPr>
              <a:t>reputación</a:t>
            </a:r>
            <a:r>
              <a:rPr lang="en-US" sz="2400" dirty="0" smtClean="0">
                <a:latin typeface="+mj-lt"/>
              </a:rPr>
              <a:t> </a:t>
            </a:r>
            <a:r>
              <a:rPr lang="en-US" sz="2400" dirty="0" err="1" smtClean="0">
                <a:latin typeface="+mj-lt"/>
              </a:rPr>
              <a:t>tengo</a:t>
            </a:r>
            <a:r>
              <a:rPr lang="en-US" sz="2400" dirty="0" smtClean="0">
                <a:latin typeface="+mj-lt"/>
              </a:rPr>
              <a:t> hoy? </a:t>
            </a:r>
            <a:r>
              <a:rPr lang="en-US" sz="2000" dirty="0">
                <a:latin typeface="+mj-lt"/>
              </a:rPr>
              <a:t>(</a:t>
            </a:r>
            <a:r>
              <a:rPr lang="en-US" sz="2000" dirty="0" err="1" smtClean="0">
                <a:latin typeface="+mj-lt"/>
              </a:rPr>
              <a:t>Núm</a:t>
            </a:r>
            <a:r>
              <a:rPr lang="en-US" sz="2000" dirty="0">
                <a:latin typeface="+mj-lt"/>
              </a:rPr>
              <a:t>. 22:6, Prov. 22:1)</a:t>
            </a:r>
          </a:p>
          <a:p>
            <a:r>
              <a:rPr lang="en-US" sz="2400" dirty="0" smtClean="0">
                <a:latin typeface="+mj-lt"/>
              </a:rPr>
              <a:t>¿A </a:t>
            </a:r>
            <a:r>
              <a:rPr lang="en-US" sz="2400" dirty="0" err="1" smtClean="0">
                <a:latin typeface="+mj-lt"/>
              </a:rPr>
              <a:t>quiénes</a:t>
            </a:r>
            <a:r>
              <a:rPr lang="en-US" sz="2400" dirty="0" smtClean="0">
                <a:latin typeface="+mj-lt"/>
              </a:rPr>
              <a:t> </a:t>
            </a:r>
            <a:r>
              <a:rPr lang="en-US" sz="2400" dirty="0" err="1" smtClean="0">
                <a:latin typeface="+mj-lt"/>
              </a:rPr>
              <a:t>realmente</a:t>
            </a:r>
            <a:r>
              <a:rPr lang="en-US" sz="2400" dirty="0" smtClean="0">
                <a:latin typeface="+mj-lt"/>
              </a:rPr>
              <a:t> me </a:t>
            </a:r>
            <a:r>
              <a:rPr lang="en-US" sz="2400" dirty="0" err="1" smtClean="0">
                <a:latin typeface="+mj-lt"/>
              </a:rPr>
              <a:t>importa</a:t>
            </a:r>
            <a:r>
              <a:rPr lang="en-US" sz="2400" dirty="0" smtClean="0">
                <a:latin typeface="+mj-lt"/>
              </a:rPr>
              <a:t> </a:t>
            </a:r>
            <a:r>
              <a:rPr lang="en-US" sz="2400" dirty="0" err="1" smtClean="0">
                <a:latin typeface="+mj-lt"/>
              </a:rPr>
              <a:t>impresionar</a:t>
            </a:r>
            <a:r>
              <a:rPr lang="en-US" sz="2400" dirty="0" smtClean="0">
                <a:latin typeface="+mj-lt"/>
              </a:rPr>
              <a:t>? </a:t>
            </a:r>
            <a:r>
              <a:rPr lang="en-US" sz="2000" dirty="0">
                <a:latin typeface="+mj-lt"/>
              </a:rPr>
              <a:t>(</a:t>
            </a:r>
            <a:r>
              <a:rPr lang="en-US" sz="2000" dirty="0" err="1" smtClean="0">
                <a:latin typeface="+mj-lt"/>
              </a:rPr>
              <a:t>Gál</a:t>
            </a:r>
            <a:r>
              <a:rPr lang="en-US" sz="2000" dirty="0">
                <a:latin typeface="+mj-lt"/>
              </a:rPr>
              <a:t>. 1:10)</a:t>
            </a:r>
          </a:p>
          <a:p>
            <a:r>
              <a:rPr lang="en-US" sz="2400" dirty="0" smtClean="0">
                <a:latin typeface="+mj-lt"/>
              </a:rPr>
              <a:t>¿</a:t>
            </a:r>
            <a:r>
              <a:rPr lang="en-US" sz="2400" dirty="0" err="1" smtClean="0">
                <a:latin typeface="+mj-lt"/>
              </a:rPr>
              <a:t>Realmente</a:t>
            </a:r>
            <a:r>
              <a:rPr lang="en-US" sz="2400" dirty="0" smtClean="0">
                <a:latin typeface="+mj-lt"/>
              </a:rPr>
              <a:t> </a:t>
            </a:r>
            <a:r>
              <a:rPr lang="en-US" sz="2400" dirty="0" err="1" smtClean="0">
                <a:latin typeface="+mj-lt"/>
              </a:rPr>
              <a:t>quiero</a:t>
            </a:r>
            <a:r>
              <a:rPr lang="en-US" sz="2400" dirty="0" smtClean="0">
                <a:latin typeface="+mj-lt"/>
              </a:rPr>
              <a:t> </a:t>
            </a:r>
            <a:r>
              <a:rPr lang="en-US" sz="2400" dirty="0" err="1" smtClean="0">
                <a:latin typeface="+mj-lt"/>
              </a:rPr>
              <a:t>oír</a:t>
            </a:r>
            <a:r>
              <a:rPr lang="en-US" sz="2400" dirty="0" smtClean="0">
                <a:latin typeface="+mj-lt"/>
              </a:rPr>
              <a:t> el </a:t>
            </a:r>
            <a:r>
              <a:rPr lang="en-US" sz="2400" dirty="0" err="1" smtClean="0">
                <a:latin typeface="+mj-lt"/>
              </a:rPr>
              <a:t>mensaje</a:t>
            </a:r>
            <a:r>
              <a:rPr lang="en-US" sz="2400" dirty="0" smtClean="0">
                <a:latin typeface="+mj-lt"/>
              </a:rPr>
              <a:t> de Dios? </a:t>
            </a:r>
            <a:r>
              <a:rPr lang="en-US" sz="2000" dirty="0">
                <a:latin typeface="+mj-lt"/>
              </a:rPr>
              <a:t>(</a:t>
            </a:r>
            <a:r>
              <a:rPr lang="en-US" sz="2000" dirty="0" err="1" smtClean="0">
                <a:latin typeface="+mj-lt"/>
              </a:rPr>
              <a:t>Gál</a:t>
            </a:r>
            <a:r>
              <a:rPr lang="en-US" sz="2000" dirty="0">
                <a:latin typeface="+mj-lt"/>
              </a:rPr>
              <a:t>. 4:16, </a:t>
            </a:r>
            <a:r>
              <a:rPr lang="en-US" sz="2000" dirty="0" err="1" smtClean="0">
                <a:latin typeface="+mj-lt"/>
              </a:rPr>
              <a:t>Núm</a:t>
            </a:r>
            <a:r>
              <a:rPr lang="en-US" sz="2000" dirty="0">
                <a:latin typeface="+mj-lt"/>
              </a:rPr>
              <a:t>. 24:10-11)</a:t>
            </a:r>
          </a:p>
          <a:p>
            <a:r>
              <a:rPr lang="en-US" sz="2400" dirty="0" smtClean="0">
                <a:latin typeface="+mj-lt"/>
              </a:rPr>
              <a:t>¿</a:t>
            </a:r>
            <a:r>
              <a:rPr lang="en-US" sz="2400" dirty="0" err="1" smtClean="0">
                <a:latin typeface="+mj-lt"/>
              </a:rPr>
              <a:t>Cómo</a:t>
            </a:r>
            <a:r>
              <a:rPr lang="en-US" sz="2400" dirty="0" smtClean="0">
                <a:latin typeface="+mj-lt"/>
              </a:rPr>
              <a:t> </a:t>
            </a:r>
            <a:r>
              <a:rPr lang="en-US" sz="2400" dirty="0" err="1" smtClean="0">
                <a:latin typeface="+mj-lt"/>
              </a:rPr>
              <a:t>trato</a:t>
            </a:r>
            <a:r>
              <a:rPr lang="en-US" sz="2400" dirty="0" smtClean="0">
                <a:latin typeface="+mj-lt"/>
              </a:rPr>
              <a:t> a </a:t>
            </a:r>
            <a:r>
              <a:rPr lang="en-US" sz="2400" dirty="0" err="1" smtClean="0">
                <a:latin typeface="+mj-lt"/>
              </a:rPr>
              <a:t>otros</a:t>
            </a:r>
            <a:r>
              <a:rPr lang="en-US" sz="2400" dirty="0" smtClean="0">
                <a:latin typeface="+mj-lt"/>
              </a:rPr>
              <a:t> que </a:t>
            </a:r>
            <a:r>
              <a:rPr lang="en-US" sz="2400" dirty="0" err="1" smtClean="0">
                <a:latin typeface="+mj-lt"/>
              </a:rPr>
              <a:t>ven</a:t>
            </a:r>
            <a:r>
              <a:rPr lang="en-US" sz="2400" dirty="0" smtClean="0">
                <a:latin typeface="+mj-lt"/>
              </a:rPr>
              <a:t> </a:t>
            </a:r>
            <a:r>
              <a:rPr lang="en-US" sz="2400" dirty="0" err="1" smtClean="0">
                <a:latin typeface="+mj-lt"/>
              </a:rPr>
              <a:t>más</a:t>
            </a:r>
            <a:r>
              <a:rPr lang="en-US" sz="2400" dirty="0" smtClean="0">
                <a:latin typeface="+mj-lt"/>
              </a:rPr>
              <a:t> que </a:t>
            </a:r>
            <a:r>
              <a:rPr lang="en-US" sz="2400" dirty="0" err="1" smtClean="0">
                <a:latin typeface="+mj-lt"/>
              </a:rPr>
              <a:t>yo</a:t>
            </a:r>
            <a:r>
              <a:rPr lang="en-US" sz="2400" dirty="0" smtClean="0">
                <a:latin typeface="+mj-lt"/>
              </a:rPr>
              <a:t>?</a:t>
            </a:r>
            <a:endParaRPr lang="en-US" sz="2400" dirty="0">
              <a:latin typeface="+mj-lt"/>
            </a:endParaRPr>
          </a:p>
          <a:p>
            <a:r>
              <a:rPr lang="en-US" sz="2400" dirty="0" smtClean="0">
                <a:latin typeface="+mj-lt"/>
              </a:rPr>
              <a:t>¿</a:t>
            </a:r>
            <a:r>
              <a:rPr lang="en-US" sz="2400" dirty="0" err="1" smtClean="0">
                <a:latin typeface="+mj-lt"/>
              </a:rPr>
              <a:t>Estoy</a:t>
            </a:r>
            <a:r>
              <a:rPr lang="en-US" sz="2400" dirty="0" smtClean="0">
                <a:latin typeface="+mj-lt"/>
              </a:rPr>
              <a:t> </a:t>
            </a:r>
            <a:r>
              <a:rPr lang="en-US" sz="2400" dirty="0" err="1" smtClean="0">
                <a:latin typeface="+mj-lt"/>
              </a:rPr>
              <a:t>alerta</a:t>
            </a:r>
            <a:r>
              <a:rPr lang="en-US" sz="2400" dirty="0" smtClean="0">
                <a:latin typeface="+mj-lt"/>
              </a:rPr>
              <a:t> </a:t>
            </a:r>
            <a:r>
              <a:rPr lang="en-US" sz="2400" dirty="0" err="1" smtClean="0">
                <a:latin typeface="+mj-lt"/>
              </a:rPr>
              <a:t>por</a:t>
            </a:r>
            <a:r>
              <a:rPr lang="en-US" sz="2400" dirty="0" smtClean="0">
                <a:latin typeface="+mj-lt"/>
              </a:rPr>
              <a:t> las </a:t>
            </a:r>
            <a:r>
              <a:rPr lang="en-US" sz="2400" dirty="0" err="1" smtClean="0">
                <a:latin typeface="+mj-lt"/>
              </a:rPr>
              <a:t>piedras</a:t>
            </a:r>
            <a:r>
              <a:rPr lang="en-US" sz="2400" dirty="0" smtClean="0">
                <a:latin typeface="+mj-lt"/>
              </a:rPr>
              <a:t> de </a:t>
            </a:r>
            <a:r>
              <a:rPr lang="en-US" sz="2400" dirty="0" err="1" smtClean="0">
                <a:latin typeface="+mj-lt"/>
              </a:rPr>
              <a:t>tropiezo</a:t>
            </a:r>
            <a:r>
              <a:rPr lang="en-US" sz="2400" dirty="0" smtClean="0">
                <a:latin typeface="+mj-lt"/>
              </a:rPr>
              <a:t> </a:t>
            </a:r>
            <a:r>
              <a:rPr lang="en-US" sz="2400" dirty="0" err="1" smtClean="0">
                <a:latin typeface="+mj-lt"/>
              </a:rPr>
              <a:t>por</a:t>
            </a:r>
            <a:r>
              <a:rPr lang="en-US" sz="2400" dirty="0" smtClean="0">
                <a:latin typeface="+mj-lt"/>
              </a:rPr>
              <a:t> </a:t>
            </a:r>
            <a:r>
              <a:rPr lang="en-US" sz="2400" dirty="0" err="1" smtClean="0">
                <a:latin typeface="+mj-lt"/>
              </a:rPr>
              <a:t>delante</a:t>
            </a:r>
            <a:r>
              <a:rPr lang="en-US" sz="2400" dirty="0" smtClean="0">
                <a:latin typeface="+mj-lt"/>
              </a:rPr>
              <a:t>? </a:t>
            </a:r>
            <a:r>
              <a:rPr lang="en-US" sz="2000" dirty="0">
                <a:latin typeface="+mj-lt"/>
              </a:rPr>
              <a:t>(Rom. 14:13)</a:t>
            </a:r>
          </a:p>
          <a:p>
            <a:r>
              <a:rPr lang="en-US" sz="2400" dirty="0" smtClean="0">
                <a:latin typeface="+mj-lt"/>
              </a:rPr>
              <a:t>¿</a:t>
            </a:r>
            <a:r>
              <a:rPr lang="en-US" sz="2400" dirty="0" err="1" smtClean="0">
                <a:latin typeface="+mj-lt"/>
              </a:rPr>
              <a:t>Llevará</a:t>
            </a:r>
            <a:r>
              <a:rPr lang="en-US" sz="2400" dirty="0" smtClean="0">
                <a:latin typeface="+mj-lt"/>
              </a:rPr>
              <a:t> mi </a:t>
            </a:r>
            <a:r>
              <a:rPr lang="en-US" sz="2400" dirty="0" err="1" smtClean="0">
                <a:latin typeface="+mj-lt"/>
              </a:rPr>
              <a:t>consejo</a:t>
            </a:r>
            <a:r>
              <a:rPr lang="en-US" sz="2400" dirty="0" smtClean="0">
                <a:latin typeface="+mj-lt"/>
              </a:rPr>
              <a:t> a </a:t>
            </a:r>
            <a:r>
              <a:rPr lang="en-US" sz="2400" dirty="0" err="1" smtClean="0">
                <a:latin typeface="+mj-lt"/>
              </a:rPr>
              <a:t>otros</a:t>
            </a:r>
            <a:r>
              <a:rPr lang="en-US" sz="2400" dirty="0" smtClean="0">
                <a:latin typeface="+mj-lt"/>
              </a:rPr>
              <a:t> </a:t>
            </a:r>
            <a:r>
              <a:rPr lang="en-US" sz="2400" dirty="0" err="1" smtClean="0">
                <a:latin typeface="+mj-lt"/>
              </a:rPr>
              <a:t>más</a:t>
            </a:r>
            <a:r>
              <a:rPr lang="en-US" sz="2400" dirty="0" smtClean="0">
                <a:latin typeface="+mj-lt"/>
              </a:rPr>
              <a:t> </a:t>
            </a:r>
            <a:r>
              <a:rPr lang="en-US" sz="2400" dirty="0" err="1" smtClean="0">
                <a:latin typeface="+mj-lt"/>
              </a:rPr>
              <a:t>cerca</a:t>
            </a:r>
            <a:r>
              <a:rPr lang="en-US" sz="2400" dirty="0" smtClean="0">
                <a:latin typeface="+mj-lt"/>
              </a:rPr>
              <a:t> de Dios? </a:t>
            </a:r>
            <a:r>
              <a:rPr lang="en-US" sz="2000" dirty="0" smtClean="0">
                <a:latin typeface="+mj-lt"/>
              </a:rPr>
              <a:t>(Stg. 5:19-20</a:t>
            </a:r>
            <a:r>
              <a:rPr lang="en-US" sz="2000" dirty="0">
                <a:latin typeface="+mj-lt"/>
              </a:rPr>
              <a:t>)</a:t>
            </a:r>
          </a:p>
          <a:p>
            <a:r>
              <a:rPr lang="en-US" sz="2400" dirty="0" smtClean="0">
                <a:latin typeface="+mj-lt"/>
              </a:rPr>
              <a:t>¿</a:t>
            </a:r>
            <a:r>
              <a:rPr lang="en-US" sz="2400" dirty="0" err="1" smtClean="0">
                <a:latin typeface="+mj-lt"/>
              </a:rPr>
              <a:t>Cómo</a:t>
            </a:r>
            <a:r>
              <a:rPr lang="en-US" sz="2400" dirty="0" smtClean="0">
                <a:latin typeface="+mj-lt"/>
              </a:rPr>
              <a:t> </a:t>
            </a:r>
            <a:r>
              <a:rPr lang="en-US" sz="2400" dirty="0" err="1" smtClean="0">
                <a:latin typeface="+mj-lt"/>
              </a:rPr>
              <a:t>seré</a:t>
            </a:r>
            <a:r>
              <a:rPr lang="en-US" sz="2400" dirty="0" smtClean="0">
                <a:latin typeface="+mj-lt"/>
              </a:rPr>
              <a:t> </a:t>
            </a:r>
            <a:r>
              <a:rPr lang="en-US" sz="2400" dirty="0" err="1" smtClean="0">
                <a:latin typeface="+mj-lt"/>
              </a:rPr>
              <a:t>recordado</a:t>
            </a:r>
            <a:r>
              <a:rPr lang="en-US" sz="2400" dirty="0" smtClean="0">
                <a:latin typeface="+mj-lt"/>
              </a:rPr>
              <a:t> </a:t>
            </a:r>
            <a:r>
              <a:rPr lang="en-US" sz="2400" dirty="0" err="1" smtClean="0">
                <a:latin typeface="+mj-lt"/>
              </a:rPr>
              <a:t>en</a:t>
            </a:r>
            <a:r>
              <a:rPr lang="en-US" sz="2400" dirty="0" smtClean="0">
                <a:latin typeface="+mj-lt"/>
              </a:rPr>
              <a:t> el </a:t>
            </a:r>
            <a:r>
              <a:rPr lang="en-US" sz="2400" dirty="0" err="1" smtClean="0">
                <a:latin typeface="+mj-lt"/>
              </a:rPr>
              <a:t>futuro</a:t>
            </a:r>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418795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87FC23-B088-8004-C836-C48143F4BBE7}"/>
              </a:ext>
            </a:extLst>
          </p:cNvPr>
          <p:cNvSpPr>
            <a:spLocks noGrp="1"/>
          </p:cNvSpPr>
          <p:nvPr>
            <p:ph type="ctrTitle"/>
          </p:nvPr>
        </p:nvSpPr>
        <p:spPr/>
        <p:txBody>
          <a:bodyPr/>
          <a:lstStyle/>
          <a:p>
            <a:r>
              <a:rPr lang="en-US" dirty="0"/>
              <a:t>The Way of Balaam </a:t>
            </a:r>
            <a:br>
              <a:rPr lang="en-US" dirty="0"/>
            </a:br>
            <a:r>
              <a:rPr lang="en-US" dirty="0"/>
              <a:t>2 </a:t>
            </a:r>
            <a:r>
              <a:rPr lang="en-US" dirty="0" smtClean="0"/>
              <a:t>Pedro </a:t>
            </a:r>
            <a:r>
              <a:rPr lang="en-US" dirty="0"/>
              <a:t>2:15-16</a:t>
            </a:r>
          </a:p>
        </p:txBody>
      </p:sp>
      <p:sp>
        <p:nvSpPr>
          <p:cNvPr id="3" name="Subtitle 2">
            <a:extLst>
              <a:ext uri="{FF2B5EF4-FFF2-40B4-BE49-F238E27FC236}">
                <a16:creationId xmlns:a16="http://schemas.microsoft.com/office/drawing/2014/main" xmlns="" id="{632F3CCE-DAED-7765-3C0B-4D537311F3E2}"/>
              </a:ext>
            </a:extLst>
          </p:cNvPr>
          <p:cNvSpPr>
            <a:spLocks noGrp="1"/>
          </p:cNvSpPr>
          <p:nvPr>
            <p:ph type="subTitle" idx="1"/>
          </p:nvPr>
        </p:nvSpPr>
        <p:spPr/>
        <p:txBody>
          <a:bodyPr/>
          <a:lstStyle/>
          <a:p>
            <a:endParaRPr lang="en-US"/>
          </a:p>
        </p:txBody>
      </p:sp>
      <p:pic>
        <p:nvPicPr>
          <p:cNvPr id="5" name="Picture 4" descr="A donkey with a red stripe">
            <a:extLst>
              <a:ext uri="{FF2B5EF4-FFF2-40B4-BE49-F238E27FC236}">
                <a16:creationId xmlns:a16="http://schemas.microsoft.com/office/drawing/2014/main" xmlns="" id="{576AF77A-6AFB-42D1-7614-FBA94541131D}"/>
              </a:ext>
            </a:extLst>
          </p:cNvPr>
          <p:cNvPicPr>
            <a:picLocks noChangeAspect="1"/>
          </p:cNvPicPr>
          <p:nvPr/>
        </p:nvPicPr>
        <p:blipFill>
          <a:blip r:embed="rId3"/>
          <a:stretch>
            <a:fillRect/>
          </a:stretch>
        </p:blipFill>
        <p:spPr>
          <a:xfrm>
            <a:off x="0" y="0"/>
            <a:ext cx="9144000" cy="5715000"/>
          </a:xfrm>
          <a:prstGeom prst="rect">
            <a:avLst/>
          </a:prstGeom>
        </p:spPr>
      </p:pic>
      <p:sp>
        <p:nvSpPr>
          <p:cNvPr id="4" name="TextBox 3"/>
          <p:cNvSpPr txBox="1"/>
          <p:nvPr/>
        </p:nvSpPr>
        <p:spPr>
          <a:xfrm>
            <a:off x="3533360" y="1668198"/>
            <a:ext cx="2077279" cy="461665"/>
          </a:xfrm>
          <a:prstGeom prst="rect">
            <a:avLst/>
          </a:prstGeom>
          <a:solidFill>
            <a:schemeClr val="bg2">
              <a:lumMod val="50000"/>
            </a:schemeClr>
          </a:solidFill>
        </p:spPr>
        <p:txBody>
          <a:bodyPr wrap="square" rtlCol="0">
            <a:spAutoFit/>
          </a:bodyPr>
          <a:lstStyle/>
          <a:p>
            <a:pPr algn="ctr"/>
            <a:r>
              <a:rPr lang="es-ES" sz="2400" dirty="0" smtClean="0">
                <a:solidFill>
                  <a:schemeClr val="bg1"/>
                </a:solidFill>
              </a:rPr>
              <a:t>El CAMINO DE</a:t>
            </a:r>
            <a:endParaRPr lang="en-US" sz="2400" dirty="0">
              <a:solidFill>
                <a:schemeClr val="bg1"/>
              </a:solidFill>
            </a:endParaRPr>
          </a:p>
        </p:txBody>
      </p:sp>
      <p:sp>
        <p:nvSpPr>
          <p:cNvPr id="6" name="TextBox 5"/>
          <p:cNvSpPr txBox="1"/>
          <p:nvPr/>
        </p:nvSpPr>
        <p:spPr>
          <a:xfrm>
            <a:off x="2862786" y="3605992"/>
            <a:ext cx="3418425" cy="646331"/>
          </a:xfrm>
          <a:prstGeom prst="rect">
            <a:avLst/>
          </a:prstGeom>
          <a:solidFill>
            <a:schemeClr val="bg2">
              <a:lumMod val="50000"/>
            </a:schemeClr>
          </a:solidFill>
        </p:spPr>
        <p:txBody>
          <a:bodyPr wrap="square" rtlCol="0">
            <a:spAutoFit/>
          </a:bodyPr>
          <a:lstStyle/>
          <a:p>
            <a:pPr algn="ctr"/>
            <a:r>
              <a:rPr lang="es-ES" sz="3600" dirty="0" smtClean="0">
                <a:solidFill>
                  <a:schemeClr val="bg1"/>
                </a:solidFill>
              </a:rPr>
              <a:t>2 PEDRO 2:15-16</a:t>
            </a:r>
            <a:endParaRPr lang="en-US" sz="3600" dirty="0">
              <a:solidFill>
                <a:schemeClr val="bg1"/>
              </a:solidFill>
            </a:endParaRPr>
          </a:p>
        </p:txBody>
      </p:sp>
    </p:spTree>
    <p:extLst>
      <p:ext uri="{BB962C8B-B14F-4D97-AF65-F5344CB8AC3E}">
        <p14:creationId xmlns:p14="http://schemas.microsoft.com/office/powerpoint/2010/main" val="355819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middle east&#10;&#10;Description automatically generated">
            <a:extLst>
              <a:ext uri="{FF2B5EF4-FFF2-40B4-BE49-F238E27FC236}">
                <a16:creationId xmlns:a16="http://schemas.microsoft.com/office/drawing/2014/main" xmlns="" id="{9C496ACA-6A69-6AFF-80AE-314A824857E4}"/>
              </a:ext>
            </a:extLst>
          </p:cNvPr>
          <p:cNvPicPr>
            <a:picLocks noChangeAspect="1"/>
          </p:cNvPicPr>
          <p:nvPr/>
        </p:nvPicPr>
        <p:blipFill>
          <a:blip r:embed="rId3"/>
          <a:stretch>
            <a:fillRect/>
          </a:stretch>
        </p:blipFill>
        <p:spPr>
          <a:xfrm>
            <a:off x="-1" y="1414221"/>
            <a:ext cx="9144577" cy="3997158"/>
          </a:xfrm>
          <a:prstGeom prst="rect">
            <a:avLst/>
          </a:prstGeom>
        </p:spPr>
      </p:pic>
      <p:sp>
        <p:nvSpPr>
          <p:cNvPr id="2" name="Title 1">
            <a:extLst>
              <a:ext uri="{FF2B5EF4-FFF2-40B4-BE49-F238E27FC236}">
                <a16:creationId xmlns:a16="http://schemas.microsoft.com/office/drawing/2014/main" xmlns="" id="{D43F8351-C1D2-6F96-AB93-8DBD199EDA8E}"/>
              </a:ext>
            </a:extLst>
          </p:cNvPr>
          <p:cNvSpPr>
            <a:spLocks noGrp="1"/>
          </p:cNvSpPr>
          <p:nvPr>
            <p:ph type="title"/>
          </p:nvPr>
        </p:nvSpPr>
        <p:spPr/>
        <p:txBody>
          <a:bodyPr>
            <a:normAutofit/>
          </a:bodyPr>
          <a:lstStyle/>
          <a:p>
            <a:pPr algn="ctr"/>
            <a:r>
              <a:rPr lang="en-US" sz="4000" dirty="0" err="1" smtClean="0">
                <a:solidFill>
                  <a:schemeClr val="bg1"/>
                </a:solidFill>
              </a:rPr>
              <a:t>Números</a:t>
            </a:r>
            <a:r>
              <a:rPr lang="en-US" sz="4000" dirty="0" smtClean="0">
                <a:solidFill>
                  <a:schemeClr val="bg1"/>
                </a:solidFill>
              </a:rPr>
              <a:t> </a:t>
            </a:r>
            <a:r>
              <a:rPr lang="en-US" sz="4000" dirty="0">
                <a:solidFill>
                  <a:schemeClr val="bg1"/>
                </a:solidFill>
              </a:rPr>
              <a:t>22-24</a:t>
            </a:r>
          </a:p>
        </p:txBody>
      </p:sp>
      <p:sp>
        <p:nvSpPr>
          <p:cNvPr id="4" name="TextBox 3"/>
          <p:cNvSpPr txBox="1"/>
          <p:nvPr/>
        </p:nvSpPr>
        <p:spPr>
          <a:xfrm>
            <a:off x="1" y="2887398"/>
            <a:ext cx="1881554" cy="461665"/>
          </a:xfrm>
          <a:prstGeom prst="rect">
            <a:avLst/>
          </a:prstGeom>
          <a:solidFill>
            <a:schemeClr val="bg1"/>
          </a:solidFill>
        </p:spPr>
        <p:txBody>
          <a:bodyPr wrap="square" rtlCol="0">
            <a:spAutoFit/>
          </a:bodyPr>
          <a:lstStyle/>
          <a:p>
            <a:pPr algn="ctr"/>
            <a:r>
              <a:rPr lang="es-ES" sz="2400" i="1" dirty="0" smtClean="0"/>
              <a:t>Río Jordán</a:t>
            </a:r>
            <a:endParaRPr lang="en-US" sz="2400" i="1" dirty="0"/>
          </a:p>
        </p:txBody>
      </p:sp>
      <p:sp>
        <p:nvSpPr>
          <p:cNvPr id="7" name="TextBox 6"/>
          <p:cNvSpPr txBox="1"/>
          <p:nvPr/>
        </p:nvSpPr>
        <p:spPr>
          <a:xfrm>
            <a:off x="1" y="4270722"/>
            <a:ext cx="1881554" cy="461665"/>
          </a:xfrm>
          <a:prstGeom prst="rect">
            <a:avLst/>
          </a:prstGeom>
          <a:solidFill>
            <a:schemeClr val="bg1"/>
          </a:solidFill>
        </p:spPr>
        <p:txBody>
          <a:bodyPr wrap="square" rtlCol="0">
            <a:spAutoFit/>
          </a:bodyPr>
          <a:lstStyle/>
          <a:p>
            <a:pPr algn="ctr"/>
            <a:r>
              <a:rPr lang="es-ES" sz="2400" i="1" dirty="0" smtClean="0"/>
              <a:t>Mar Muerto</a:t>
            </a:r>
            <a:endParaRPr lang="en-US" sz="2400" i="1" dirty="0"/>
          </a:p>
        </p:txBody>
      </p:sp>
      <p:sp>
        <p:nvSpPr>
          <p:cNvPr id="8" name="TextBox 7"/>
          <p:cNvSpPr txBox="1"/>
          <p:nvPr/>
        </p:nvSpPr>
        <p:spPr>
          <a:xfrm>
            <a:off x="7022124" y="3349063"/>
            <a:ext cx="1072661" cy="461665"/>
          </a:xfrm>
          <a:prstGeom prst="rect">
            <a:avLst/>
          </a:prstGeom>
          <a:solidFill>
            <a:schemeClr val="bg1"/>
          </a:solidFill>
        </p:spPr>
        <p:txBody>
          <a:bodyPr wrap="square" rtlCol="0">
            <a:spAutoFit/>
          </a:bodyPr>
          <a:lstStyle/>
          <a:p>
            <a:pPr algn="ctr"/>
            <a:r>
              <a:rPr lang="es-ES" sz="2400" i="1" dirty="0" err="1" smtClean="0"/>
              <a:t>Sitim</a:t>
            </a:r>
            <a:endParaRPr lang="en-US" sz="2400" i="1" dirty="0"/>
          </a:p>
        </p:txBody>
      </p:sp>
      <p:sp>
        <p:nvSpPr>
          <p:cNvPr id="9" name="TextBox 8"/>
          <p:cNvSpPr txBox="1"/>
          <p:nvPr/>
        </p:nvSpPr>
        <p:spPr>
          <a:xfrm>
            <a:off x="7022124" y="1517579"/>
            <a:ext cx="1881554" cy="461665"/>
          </a:xfrm>
          <a:prstGeom prst="rect">
            <a:avLst/>
          </a:prstGeom>
          <a:solidFill>
            <a:schemeClr val="bg1"/>
          </a:solidFill>
        </p:spPr>
        <p:txBody>
          <a:bodyPr wrap="square" rtlCol="0">
            <a:spAutoFit/>
          </a:bodyPr>
          <a:lstStyle/>
          <a:p>
            <a:pPr algn="ctr"/>
            <a:r>
              <a:rPr lang="es-ES" sz="2400" i="1" dirty="0" smtClean="0"/>
              <a:t>Río Éufrates</a:t>
            </a:r>
            <a:endParaRPr lang="en-US" sz="2400" i="1" dirty="0"/>
          </a:p>
        </p:txBody>
      </p:sp>
      <p:sp>
        <p:nvSpPr>
          <p:cNvPr id="11" name="TextBox 10"/>
          <p:cNvSpPr txBox="1"/>
          <p:nvPr/>
        </p:nvSpPr>
        <p:spPr>
          <a:xfrm>
            <a:off x="4935415" y="2746721"/>
            <a:ext cx="1036917" cy="461665"/>
          </a:xfrm>
          <a:prstGeom prst="rect">
            <a:avLst/>
          </a:prstGeom>
          <a:solidFill>
            <a:schemeClr val="accent4">
              <a:lumMod val="20000"/>
              <a:lumOff val="80000"/>
            </a:schemeClr>
          </a:solidFill>
        </p:spPr>
        <p:txBody>
          <a:bodyPr wrap="square" rtlCol="0">
            <a:spAutoFit/>
          </a:bodyPr>
          <a:lstStyle/>
          <a:p>
            <a:pPr algn="ctr"/>
            <a:r>
              <a:rPr lang="es-ES" sz="2400" b="1" i="1" dirty="0" err="1" smtClean="0"/>
              <a:t>Basán</a:t>
            </a:r>
            <a:endParaRPr lang="en-US" sz="2400" b="1" i="1" dirty="0"/>
          </a:p>
        </p:txBody>
      </p:sp>
    </p:spTree>
    <p:extLst>
      <p:ext uri="{BB962C8B-B14F-4D97-AF65-F5344CB8AC3E}">
        <p14:creationId xmlns:p14="http://schemas.microsoft.com/office/powerpoint/2010/main" val="355281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F8351-C1D2-6F96-AB93-8DBD199EDA8E}"/>
              </a:ext>
            </a:extLst>
          </p:cNvPr>
          <p:cNvSpPr>
            <a:spLocks noGrp="1"/>
          </p:cNvSpPr>
          <p:nvPr>
            <p:ph type="title"/>
          </p:nvPr>
        </p:nvSpPr>
        <p:spPr/>
        <p:txBody>
          <a:bodyPr>
            <a:normAutofit/>
          </a:bodyPr>
          <a:lstStyle/>
          <a:p>
            <a:pPr algn="ctr"/>
            <a:r>
              <a:rPr lang="en-US" sz="4000" dirty="0" err="1">
                <a:solidFill>
                  <a:schemeClr val="bg1"/>
                </a:solidFill>
              </a:rPr>
              <a:t>Números</a:t>
            </a:r>
            <a:r>
              <a:rPr lang="en-US" sz="4000" dirty="0">
                <a:solidFill>
                  <a:schemeClr val="bg1"/>
                </a:solidFill>
              </a:rPr>
              <a:t> 22-24</a:t>
            </a:r>
            <a:endParaRPr lang="en-US" sz="4000" dirty="0">
              <a:solidFill>
                <a:schemeClr val="bg1"/>
              </a:solidFill>
            </a:endParaRPr>
          </a:p>
        </p:txBody>
      </p:sp>
      <p:pic>
        <p:nvPicPr>
          <p:cNvPr id="3" name="Picture 2" descr="A map of the sea&#10;&#10;Description automatically generated">
            <a:extLst>
              <a:ext uri="{FF2B5EF4-FFF2-40B4-BE49-F238E27FC236}">
                <a16:creationId xmlns:a16="http://schemas.microsoft.com/office/drawing/2014/main" xmlns="" id="{CC898DC9-DE93-3AA9-D980-5B4727EAD27A}"/>
              </a:ext>
            </a:extLst>
          </p:cNvPr>
          <p:cNvPicPr>
            <a:picLocks noChangeAspect="1"/>
          </p:cNvPicPr>
          <p:nvPr/>
        </p:nvPicPr>
        <p:blipFill>
          <a:blip r:embed="rId3"/>
          <a:stretch>
            <a:fillRect/>
          </a:stretch>
        </p:blipFill>
        <p:spPr>
          <a:xfrm>
            <a:off x="1403591" y="1141715"/>
            <a:ext cx="6336818" cy="4269014"/>
          </a:xfrm>
          <a:prstGeom prst="rect">
            <a:avLst/>
          </a:prstGeom>
        </p:spPr>
      </p:pic>
      <p:sp>
        <p:nvSpPr>
          <p:cNvPr id="5" name="TextBox 4"/>
          <p:cNvSpPr txBox="1"/>
          <p:nvPr/>
        </p:nvSpPr>
        <p:spPr>
          <a:xfrm>
            <a:off x="2901461" y="2154705"/>
            <a:ext cx="1036917" cy="461665"/>
          </a:xfrm>
          <a:prstGeom prst="rect">
            <a:avLst/>
          </a:prstGeom>
          <a:solidFill>
            <a:schemeClr val="accent4">
              <a:lumMod val="20000"/>
              <a:lumOff val="80000"/>
            </a:schemeClr>
          </a:solidFill>
        </p:spPr>
        <p:txBody>
          <a:bodyPr wrap="square" rtlCol="0">
            <a:spAutoFit/>
          </a:bodyPr>
          <a:lstStyle/>
          <a:p>
            <a:pPr algn="ctr"/>
            <a:r>
              <a:rPr lang="es-ES" sz="2400" b="1" dirty="0" smtClean="0"/>
              <a:t>Jericó</a:t>
            </a:r>
            <a:endParaRPr lang="en-US" sz="2400" b="1" dirty="0"/>
          </a:p>
        </p:txBody>
      </p:sp>
      <p:sp>
        <p:nvSpPr>
          <p:cNvPr id="6" name="TextBox 5"/>
          <p:cNvSpPr txBox="1"/>
          <p:nvPr/>
        </p:nvSpPr>
        <p:spPr>
          <a:xfrm>
            <a:off x="4713319" y="1621306"/>
            <a:ext cx="1658816" cy="707886"/>
          </a:xfrm>
          <a:prstGeom prst="rect">
            <a:avLst/>
          </a:prstGeom>
          <a:solidFill>
            <a:schemeClr val="accent4">
              <a:lumMod val="20000"/>
              <a:lumOff val="80000"/>
            </a:schemeClr>
          </a:solidFill>
        </p:spPr>
        <p:txBody>
          <a:bodyPr wrap="square" rtlCol="0">
            <a:spAutoFit/>
          </a:bodyPr>
          <a:lstStyle/>
          <a:p>
            <a:pPr algn="ctr"/>
            <a:r>
              <a:rPr lang="es-ES" sz="2000" b="1" dirty="0" smtClean="0"/>
              <a:t>Campamento de Israel</a:t>
            </a:r>
            <a:endParaRPr lang="en-US" sz="2000" b="1" dirty="0"/>
          </a:p>
        </p:txBody>
      </p:sp>
      <p:sp>
        <p:nvSpPr>
          <p:cNvPr id="7" name="TextBox 6"/>
          <p:cNvSpPr txBox="1"/>
          <p:nvPr/>
        </p:nvSpPr>
        <p:spPr>
          <a:xfrm rot="4931874">
            <a:off x="3815861" y="3045389"/>
            <a:ext cx="1658816" cy="461665"/>
          </a:xfrm>
          <a:prstGeom prst="rect">
            <a:avLst/>
          </a:prstGeom>
          <a:solidFill>
            <a:schemeClr val="accent4">
              <a:lumMod val="20000"/>
              <a:lumOff val="80000"/>
            </a:schemeClr>
          </a:solidFill>
        </p:spPr>
        <p:txBody>
          <a:bodyPr wrap="square" rtlCol="0">
            <a:spAutoFit/>
          </a:bodyPr>
          <a:lstStyle/>
          <a:p>
            <a:pPr algn="ctr"/>
            <a:r>
              <a:rPr lang="es-ES" sz="2400" b="1" i="1" dirty="0" smtClean="0"/>
              <a:t>Río Jordán</a:t>
            </a:r>
            <a:endParaRPr lang="en-US" sz="2400" b="1" i="1" dirty="0"/>
          </a:p>
        </p:txBody>
      </p:sp>
      <p:sp>
        <p:nvSpPr>
          <p:cNvPr id="8" name="TextBox 7"/>
          <p:cNvSpPr txBox="1"/>
          <p:nvPr/>
        </p:nvSpPr>
        <p:spPr>
          <a:xfrm>
            <a:off x="3344361" y="4804954"/>
            <a:ext cx="1368958" cy="830997"/>
          </a:xfrm>
          <a:prstGeom prst="rect">
            <a:avLst/>
          </a:prstGeom>
          <a:solidFill>
            <a:srgbClr val="00B0F0"/>
          </a:solidFill>
        </p:spPr>
        <p:txBody>
          <a:bodyPr wrap="square" rtlCol="0">
            <a:spAutoFit/>
          </a:bodyPr>
          <a:lstStyle/>
          <a:p>
            <a:pPr algn="ctr"/>
            <a:r>
              <a:rPr lang="es-ES" sz="2400" b="1" i="1" dirty="0" smtClean="0"/>
              <a:t>MAR MUERTO</a:t>
            </a:r>
            <a:endParaRPr lang="en-US" sz="2400" b="1" i="1" dirty="0"/>
          </a:p>
        </p:txBody>
      </p:sp>
    </p:spTree>
    <p:extLst>
      <p:ext uri="{BB962C8B-B14F-4D97-AF65-F5344CB8AC3E}">
        <p14:creationId xmlns:p14="http://schemas.microsoft.com/office/powerpoint/2010/main" val="25469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F8351-C1D2-6F96-AB93-8DBD199EDA8E}"/>
              </a:ext>
            </a:extLst>
          </p:cNvPr>
          <p:cNvSpPr>
            <a:spLocks noGrp="1"/>
          </p:cNvSpPr>
          <p:nvPr>
            <p:ph type="title"/>
          </p:nvPr>
        </p:nvSpPr>
        <p:spPr/>
        <p:txBody>
          <a:bodyPr>
            <a:normAutofit/>
          </a:bodyPr>
          <a:lstStyle/>
          <a:p>
            <a:pPr algn="ctr"/>
            <a:r>
              <a:rPr lang="en-US" sz="4000" dirty="0" err="1">
                <a:solidFill>
                  <a:schemeClr val="bg1"/>
                </a:solidFill>
              </a:rPr>
              <a:t>Números</a:t>
            </a:r>
            <a:r>
              <a:rPr lang="en-US" sz="4000" dirty="0">
                <a:solidFill>
                  <a:schemeClr val="bg1"/>
                </a:solidFill>
              </a:rPr>
              <a:t> 22-24</a:t>
            </a:r>
            <a:endParaRPr lang="en-US" sz="4000" dirty="0">
              <a:solidFill>
                <a:schemeClr val="bg1"/>
              </a:solidFill>
            </a:endParaRPr>
          </a:p>
        </p:txBody>
      </p:sp>
      <p:pic>
        <p:nvPicPr>
          <p:cNvPr id="5" name="Picture 4" descr="A close-up of a map&#10;&#10;Description automatically generated">
            <a:extLst>
              <a:ext uri="{FF2B5EF4-FFF2-40B4-BE49-F238E27FC236}">
                <a16:creationId xmlns:a16="http://schemas.microsoft.com/office/drawing/2014/main" xmlns="" id="{B328248D-64D2-A6C6-A070-115C6842BCDB}"/>
              </a:ext>
            </a:extLst>
          </p:cNvPr>
          <p:cNvPicPr>
            <a:picLocks noChangeAspect="1"/>
          </p:cNvPicPr>
          <p:nvPr/>
        </p:nvPicPr>
        <p:blipFill rotWithShape="1">
          <a:blip r:embed="rId3"/>
          <a:srcRect b="5760"/>
          <a:stretch/>
        </p:blipFill>
        <p:spPr>
          <a:xfrm>
            <a:off x="1033016" y="1183820"/>
            <a:ext cx="7077968" cy="4095751"/>
          </a:xfrm>
          <a:prstGeom prst="rect">
            <a:avLst/>
          </a:prstGeom>
        </p:spPr>
      </p:pic>
      <p:sp>
        <p:nvSpPr>
          <p:cNvPr id="4" name="TextBox 3"/>
          <p:cNvSpPr txBox="1"/>
          <p:nvPr/>
        </p:nvSpPr>
        <p:spPr>
          <a:xfrm>
            <a:off x="2526324" y="1183820"/>
            <a:ext cx="1881554" cy="461665"/>
          </a:xfrm>
          <a:prstGeom prst="rect">
            <a:avLst/>
          </a:prstGeom>
          <a:solidFill>
            <a:schemeClr val="bg1"/>
          </a:solidFill>
        </p:spPr>
        <p:txBody>
          <a:bodyPr wrap="square" rtlCol="0">
            <a:spAutoFit/>
          </a:bodyPr>
          <a:lstStyle/>
          <a:p>
            <a:pPr algn="ctr"/>
            <a:r>
              <a:rPr lang="es-ES" sz="2400" i="1" dirty="0" smtClean="0"/>
              <a:t>Jericó</a:t>
            </a:r>
            <a:endParaRPr lang="en-US" sz="2400" i="1" dirty="0"/>
          </a:p>
        </p:txBody>
      </p:sp>
      <p:sp>
        <p:nvSpPr>
          <p:cNvPr id="6" name="TextBox 5"/>
          <p:cNvSpPr txBox="1"/>
          <p:nvPr/>
        </p:nvSpPr>
        <p:spPr>
          <a:xfrm>
            <a:off x="4249616" y="1178074"/>
            <a:ext cx="2479430" cy="461665"/>
          </a:xfrm>
          <a:prstGeom prst="rect">
            <a:avLst/>
          </a:prstGeom>
          <a:solidFill>
            <a:schemeClr val="bg1"/>
          </a:solidFill>
        </p:spPr>
        <p:txBody>
          <a:bodyPr wrap="square" rtlCol="0">
            <a:spAutoFit/>
          </a:bodyPr>
          <a:lstStyle/>
          <a:p>
            <a:pPr algn="ctr"/>
            <a:r>
              <a:rPr lang="es-ES" sz="2400" i="1" dirty="0" smtClean="0"/>
              <a:t>Llanuras de </a:t>
            </a:r>
            <a:r>
              <a:rPr lang="es-ES" sz="2400" i="1" dirty="0" err="1" smtClean="0"/>
              <a:t>Moab</a:t>
            </a:r>
            <a:endParaRPr lang="en-US" sz="2400" i="1" dirty="0"/>
          </a:p>
        </p:txBody>
      </p:sp>
    </p:spTree>
    <p:extLst>
      <p:ext uri="{BB962C8B-B14F-4D97-AF65-F5344CB8AC3E}">
        <p14:creationId xmlns:p14="http://schemas.microsoft.com/office/powerpoint/2010/main" val="396082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8078A-9D5B-5FD9-F935-EED7486EFBB0}"/>
              </a:ext>
            </a:extLst>
          </p:cNvPr>
          <p:cNvSpPr>
            <a:spLocks noGrp="1"/>
          </p:cNvSpPr>
          <p:nvPr>
            <p:ph type="title"/>
          </p:nvPr>
        </p:nvSpPr>
        <p:spPr/>
        <p:txBody>
          <a:bodyPr/>
          <a:lstStyle/>
          <a:p>
            <a:pPr algn="ctr"/>
            <a:r>
              <a:rPr lang="en-US" dirty="0" smtClean="0"/>
              <a:t>La </a:t>
            </a:r>
            <a:r>
              <a:rPr lang="en-US" dirty="0" err="1" smtClean="0"/>
              <a:t>historia</a:t>
            </a:r>
            <a:r>
              <a:rPr lang="en-US" dirty="0" smtClean="0"/>
              <a:t> </a:t>
            </a:r>
            <a:r>
              <a:rPr lang="en-US" b="1" dirty="0" err="1" smtClean="0">
                <a:solidFill>
                  <a:schemeClr val="accent2"/>
                </a:solidFill>
              </a:rPr>
              <a:t>inesperada</a:t>
            </a:r>
            <a:r>
              <a:rPr lang="en-US" dirty="0" smtClean="0"/>
              <a:t> de </a:t>
            </a:r>
            <a:r>
              <a:rPr lang="en-US" dirty="0" err="1" smtClean="0"/>
              <a:t>Balac</a:t>
            </a:r>
            <a:r>
              <a:rPr lang="en-US" dirty="0" smtClean="0"/>
              <a:t> y Balaam</a:t>
            </a:r>
            <a:endParaRPr lang="en-US" dirty="0"/>
          </a:p>
        </p:txBody>
      </p:sp>
      <p:sp>
        <p:nvSpPr>
          <p:cNvPr id="3" name="Content Placeholder 2">
            <a:extLst>
              <a:ext uri="{FF2B5EF4-FFF2-40B4-BE49-F238E27FC236}">
                <a16:creationId xmlns:a16="http://schemas.microsoft.com/office/drawing/2014/main" xmlns="" id="{C6635089-11D2-D026-2F7C-092FAB223A7B}"/>
              </a:ext>
            </a:extLst>
          </p:cNvPr>
          <p:cNvSpPr>
            <a:spLocks noGrp="1"/>
          </p:cNvSpPr>
          <p:nvPr>
            <p:ph idx="1"/>
          </p:nvPr>
        </p:nvSpPr>
        <p:spPr>
          <a:xfrm>
            <a:off x="628650" y="1408908"/>
            <a:ext cx="7886700" cy="4306092"/>
          </a:xfrm>
        </p:spPr>
        <p:txBody>
          <a:bodyPr>
            <a:normAutofit/>
          </a:bodyPr>
          <a:lstStyle/>
          <a:p>
            <a:pPr marL="0" indent="0" algn="ctr">
              <a:buNone/>
            </a:pPr>
            <a:r>
              <a:rPr lang="en-US" sz="2400" b="1" dirty="0" smtClean="0"/>
              <a:t>Balaam </a:t>
            </a:r>
            <a:r>
              <a:rPr lang="en-US" sz="2400" b="1" dirty="0" err="1" smtClean="0"/>
              <a:t>rechaza</a:t>
            </a:r>
            <a:r>
              <a:rPr lang="en-US" sz="2400" b="1" dirty="0" smtClean="0"/>
              <a:t> la </a:t>
            </a:r>
            <a:r>
              <a:rPr lang="en-US" sz="2400" b="1" dirty="0" err="1" smtClean="0"/>
              <a:t>invitación</a:t>
            </a:r>
            <a:r>
              <a:rPr lang="en-US" sz="2400" b="1" dirty="0" smtClean="0"/>
              <a:t> de </a:t>
            </a:r>
            <a:r>
              <a:rPr lang="en-US" sz="2400" b="1" dirty="0" err="1" smtClean="0"/>
              <a:t>Balac</a:t>
            </a:r>
            <a:r>
              <a:rPr lang="en-US" sz="2400" b="1" dirty="0" smtClean="0"/>
              <a:t>.</a:t>
            </a:r>
            <a:r>
              <a:rPr lang="en-US" sz="2400" b="1" dirty="0"/>
              <a:t/>
            </a:r>
            <a:br>
              <a:rPr lang="en-US" sz="2400" b="1" dirty="0"/>
            </a:br>
            <a:r>
              <a:rPr lang="en-US" sz="2000" dirty="0" smtClean="0"/>
              <a:t>(</a:t>
            </a:r>
            <a:r>
              <a:rPr lang="en-US" sz="2000" dirty="0" err="1" smtClean="0"/>
              <a:t>Números</a:t>
            </a:r>
            <a:r>
              <a:rPr lang="en-US" sz="2000" dirty="0" smtClean="0"/>
              <a:t> </a:t>
            </a:r>
            <a:r>
              <a:rPr lang="en-US" sz="2000" dirty="0"/>
              <a:t>22:6-14)</a:t>
            </a:r>
            <a:br>
              <a:rPr lang="en-US" sz="2000" dirty="0"/>
            </a:br>
            <a:endParaRPr lang="en-US" sz="600" dirty="0"/>
          </a:p>
          <a:p>
            <a:pPr marL="0" indent="0" algn="ctr">
              <a:buNone/>
            </a:pPr>
            <a:r>
              <a:rPr lang="en-US" sz="2400" b="1" dirty="0" smtClean="0"/>
              <a:t>Dios </a:t>
            </a:r>
            <a:r>
              <a:rPr lang="en-US" sz="2400" b="1" dirty="0" err="1" smtClean="0"/>
              <a:t>está</a:t>
            </a:r>
            <a:r>
              <a:rPr lang="en-US" sz="2400" b="1" dirty="0" smtClean="0"/>
              <a:t> </a:t>
            </a:r>
            <a:r>
              <a:rPr lang="en-US" sz="2400" b="1" dirty="0" err="1" smtClean="0"/>
              <a:t>enojado</a:t>
            </a:r>
            <a:r>
              <a:rPr lang="en-US" sz="2400" b="1" dirty="0" smtClean="0"/>
              <a:t> </a:t>
            </a:r>
            <a:r>
              <a:rPr lang="en-US" sz="2400" b="1" dirty="0" err="1" smtClean="0"/>
              <a:t>por</a:t>
            </a:r>
            <a:r>
              <a:rPr lang="en-US" sz="2400" b="1" dirty="0" smtClean="0"/>
              <a:t> el </a:t>
            </a:r>
            <a:r>
              <a:rPr lang="en-US" sz="2400" b="1" dirty="0" err="1" smtClean="0"/>
              <a:t>viaje</a:t>
            </a:r>
            <a:r>
              <a:rPr lang="en-US" sz="2400" b="1" dirty="0" smtClean="0"/>
              <a:t> de Balaam.</a:t>
            </a:r>
            <a:r>
              <a:rPr lang="en-US" sz="2400" b="1" dirty="0"/>
              <a:t/>
            </a:r>
            <a:br>
              <a:rPr lang="en-US" sz="2400" b="1" dirty="0"/>
            </a:br>
            <a:r>
              <a:rPr lang="en-US" sz="2000" dirty="0" smtClean="0"/>
              <a:t>(</a:t>
            </a:r>
            <a:r>
              <a:rPr lang="en-US" sz="2000" dirty="0" err="1" smtClean="0"/>
              <a:t>Números</a:t>
            </a:r>
            <a:r>
              <a:rPr lang="en-US" sz="2000" dirty="0" smtClean="0"/>
              <a:t> </a:t>
            </a:r>
            <a:r>
              <a:rPr lang="en-US" sz="2000" dirty="0"/>
              <a:t>22:22-35)</a:t>
            </a:r>
            <a:br>
              <a:rPr lang="en-US" sz="2000" dirty="0"/>
            </a:br>
            <a:endParaRPr lang="en-US" sz="600" dirty="0"/>
          </a:p>
        </p:txBody>
      </p:sp>
    </p:spTree>
    <p:extLst>
      <p:ext uri="{BB962C8B-B14F-4D97-AF65-F5344CB8AC3E}">
        <p14:creationId xmlns:p14="http://schemas.microsoft.com/office/powerpoint/2010/main" val="11232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8078A-9D5B-5FD9-F935-EED7486EFBB0}"/>
              </a:ext>
            </a:extLst>
          </p:cNvPr>
          <p:cNvSpPr>
            <a:spLocks noGrp="1"/>
          </p:cNvSpPr>
          <p:nvPr>
            <p:ph type="title"/>
          </p:nvPr>
        </p:nvSpPr>
        <p:spPr/>
        <p:txBody>
          <a:bodyPr/>
          <a:lstStyle/>
          <a:p>
            <a:pPr algn="ctr"/>
            <a:r>
              <a:rPr lang="en-US" dirty="0"/>
              <a:t>La </a:t>
            </a:r>
            <a:r>
              <a:rPr lang="en-US" dirty="0" err="1"/>
              <a:t>historia</a:t>
            </a:r>
            <a:r>
              <a:rPr lang="en-US" dirty="0"/>
              <a:t> </a:t>
            </a:r>
            <a:r>
              <a:rPr lang="en-US" b="1" dirty="0" err="1">
                <a:solidFill>
                  <a:schemeClr val="accent2"/>
                </a:solidFill>
              </a:rPr>
              <a:t>inesperada</a:t>
            </a:r>
            <a:r>
              <a:rPr lang="en-US" dirty="0"/>
              <a:t> de </a:t>
            </a:r>
            <a:r>
              <a:rPr lang="en-US" dirty="0" err="1"/>
              <a:t>Balac</a:t>
            </a:r>
            <a:r>
              <a:rPr lang="en-US" dirty="0"/>
              <a:t> y Balaam</a:t>
            </a:r>
            <a:endParaRPr lang="en-US" dirty="0"/>
          </a:p>
        </p:txBody>
      </p:sp>
      <p:pic>
        <p:nvPicPr>
          <p:cNvPr id="5" name="Picture 4" descr="A donkey with a saddle on its back&#10;&#10;Description automatically generated">
            <a:extLst>
              <a:ext uri="{FF2B5EF4-FFF2-40B4-BE49-F238E27FC236}">
                <a16:creationId xmlns:a16="http://schemas.microsoft.com/office/drawing/2014/main" xmlns="" id="{E3771980-02A3-9FEC-E403-18A810637A74}"/>
              </a:ext>
            </a:extLst>
          </p:cNvPr>
          <p:cNvPicPr>
            <a:picLocks noChangeAspect="1"/>
          </p:cNvPicPr>
          <p:nvPr/>
        </p:nvPicPr>
        <p:blipFill>
          <a:blip r:embed="rId3"/>
          <a:stretch>
            <a:fillRect/>
          </a:stretch>
        </p:blipFill>
        <p:spPr>
          <a:xfrm>
            <a:off x="729343" y="1408907"/>
            <a:ext cx="7685314" cy="4002768"/>
          </a:xfrm>
          <a:prstGeom prst="rect">
            <a:avLst/>
          </a:prstGeom>
        </p:spPr>
      </p:pic>
    </p:spTree>
    <p:extLst>
      <p:ext uri="{BB962C8B-B14F-4D97-AF65-F5344CB8AC3E}">
        <p14:creationId xmlns:p14="http://schemas.microsoft.com/office/powerpoint/2010/main" val="17480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8078A-9D5B-5FD9-F935-EED7486EFBB0}"/>
              </a:ext>
            </a:extLst>
          </p:cNvPr>
          <p:cNvSpPr>
            <a:spLocks noGrp="1"/>
          </p:cNvSpPr>
          <p:nvPr>
            <p:ph type="title"/>
          </p:nvPr>
        </p:nvSpPr>
        <p:spPr/>
        <p:txBody>
          <a:bodyPr/>
          <a:lstStyle/>
          <a:p>
            <a:pPr algn="ctr"/>
            <a:r>
              <a:rPr lang="en-US" dirty="0"/>
              <a:t>La </a:t>
            </a:r>
            <a:r>
              <a:rPr lang="en-US" dirty="0" err="1"/>
              <a:t>historia</a:t>
            </a:r>
            <a:r>
              <a:rPr lang="en-US" dirty="0"/>
              <a:t> </a:t>
            </a:r>
            <a:r>
              <a:rPr lang="en-US" b="1" dirty="0" err="1">
                <a:solidFill>
                  <a:schemeClr val="accent2"/>
                </a:solidFill>
              </a:rPr>
              <a:t>inesperada</a:t>
            </a:r>
            <a:r>
              <a:rPr lang="en-US" dirty="0"/>
              <a:t> de </a:t>
            </a:r>
            <a:r>
              <a:rPr lang="en-US" dirty="0" err="1"/>
              <a:t>Balac</a:t>
            </a:r>
            <a:r>
              <a:rPr lang="en-US" dirty="0"/>
              <a:t> y Balaam</a:t>
            </a:r>
            <a:endParaRPr lang="en-US" dirty="0"/>
          </a:p>
        </p:txBody>
      </p:sp>
      <p:sp>
        <p:nvSpPr>
          <p:cNvPr id="3" name="Content Placeholder 2">
            <a:extLst>
              <a:ext uri="{FF2B5EF4-FFF2-40B4-BE49-F238E27FC236}">
                <a16:creationId xmlns:a16="http://schemas.microsoft.com/office/drawing/2014/main" xmlns="" id="{C6635089-11D2-D026-2F7C-092FAB223A7B}"/>
              </a:ext>
            </a:extLst>
          </p:cNvPr>
          <p:cNvSpPr>
            <a:spLocks noGrp="1"/>
          </p:cNvSpPr>
          <p:nvPr>
            <p:ph idx="1"/>
          </p:nvPr>
        </p:nvSpPr>
        <p:spPr>
          <a:xfrm>
            <a:off x="628650" y="1408908"/>
            <a:ext cx="7886700" cy="4306092"/>
          </a:xfrm>
        </p:spPr>
        <p:txBody>
          <a:bodyPr>
            <a:normAutofit/>
          </a:bodyPr>
          <a:lstStyle/>
          <a:p>
            <a:pPr marL="0" indent="0" algn="ctr">
              <a:buNone/>
            </a:pPr>
            <a:r>
              <a:rPr lang="en-US" sz="2400" b="1" dirty="0"/>
              <a:t>Balaam </a:t>
            </a:r>
            <a:r>
              <a:rPr lang="en-US" sz="2400" b="1" dirty="0" err="1"/>
              <a:t>rechaza</a:t>
            </a:r>
            <a:r>
              <a:rPr lang="en-US" sz="2400" b="1" dirty="0"/>
              <a:t> la </a:t>
            </a:r>
            <a:r>
              <a:rPr lang="en-US" sz="2400" b="1" dirty="0" err="1"/>
              <a:t>invitación</a:t>
            </a:r>
            <a:r>
              <a:rPr lang="en-US" sz="2400" b="1" dirty="0"/>
              <a:t> de </a:t>
            </a:r>
            <a:r>
              <a:rPr lang="en-US" sz="2400" b="1" dirty="0" err="1"/>
              <a:t>Balac</a:t>
            </a:r>
            <a:r>
              <a:rPr lang="en-US" sz="2400" b="1" dirty="0"/>
              <a:t>.</a:t>
            </a:r>
            <a:br>
              <a:rPr lang="en-US" sz="2400" b="1" dirty="0"/>
            </a:br>
            <a:r>
              <a:rPr lang="en-US" sz="2000" dirty="0"/>
              <a:t>(</a:t>
            </a:r>
            <a:r>
              <a:rPr lang="en-US" sz="2000" dirty="0" err="1"/>
              <a:t>Números</a:t>
            </a:r>
            <a:r>
              <a:rPr lang="en-US" sz="2000" dirty="0"/>
              <a:t> 22:6-14)</a:t>
            </a:r>
            <a:br>
              <a:rPr lang="en-US" sz="2000" dirty="0"/>
            </a:br>
            <a:endParaRPr lang="en-US" sz="600" dirty="0"/>
          </a:p>
          <a:p>
            <a:pPr marL="0" indent="0" algn="ctr">
              <a:buNone/>
            </a:pPr>
            <a:r>
              <a:rPr lang="en-US" sz="2400" b="1" dirty="0"/>
              <a:t>Dios </a:t>
            </a:r>
            <a:r>
              <a:rPr lang="en-US" sz="2400" b="1" dirty="0" err="1"/>
              <a:t>está</a:t>
            </a:r>
            <a:r>
              <a:rPr lang="en-US" sz="2400" b="1" dirty="0"/>
              <a:t> </a:t>
            </a:r>
            <a:r>
              <a:rPr lang="en-US" sz="2400" b="1" dirty="0" err="1"/>
              <a:t>enojado</a:t>
            </a:r>
            <a:r>
              <a:rPr lang="en-US" sz="2400" b="1" dirty="0"/>
              <a:t> </a:t>
            </a:r>
            <a:r>
              <a:rPr lang="en-US" sz="2400" b="1" dirty="0" err="1"/>
              <a:t>por</a:t>
            </a:r>
            <a:r>
              <a:rPr lang="en-US" sz="2400" b="1" dirty="0"/>
              <a:t> el </a:t>
            </a:r>
            <a:r>
              <a:rPr lang="en-US" sz="2400" b="1" dirty="0" err="1"/>
              <a:t>viaje</a:t>
            </a:r>
            <a:r>
              <a:rPr lang="en-US" sz="2400" b="1" dirty="0"/>
              <a:t> de Balaam.</a:t>
            </a:r>
            <a:br>
              <a:rPr lang="en-US" sz="2400" b="1" dirty="0"/>
            </a:br>
            <a:r>
              <a:rPr lang="en-US" sz="2000" dirty="0"/>
              <a:t>(</a:t>
            </a:r>
            <a:r>
              <a:rPr lang="en-US" sz="2000" dirty="0" err="1"/>
              <a:t>Números</a:t>
            </a:r>
            <a:r>
              <a:rPr lang="en-US" sz="2000" dirty="0"/>
              <a:t> 22:22-35)</a:t>
            </a:r>
            <a:r>
              <a:rPr lang="en-US" sz="2000" dirty="0"/>
              <a:t/>
            </a:r>
            <a:br>
              <a:rPr lang="en-US" sz="2000" dirty="0"/>
            </a:br>
            <a:endParaRPr lang="en-US" sz="600" dirty="0"/>
          </a:p>
          <a:p>
            <a:pPr marL="0" indent="0" algn="ctr">
              <a:buNone/>
            </a:pPr>
            <a:r>
              <a:rPr lang="en-US" sz="2400" b="1" dirty="0" smtClean="0"/>
              <a:t>La </a:t>
            </a:r>
            <a:r>
              <a:rPr lang="en-US" sz="2400" b="1" dirty="0" err="1" smtClean="0"/>
              <a:t>maldición</a:t>
            </a:r>
            <a:r>
              <a:rPr lang="en-US" sz="2400" b="1" dirty="0" smtClean="0"/>
              <a:t> de Balaam se </a:t>
            </a:r>
            <a:r>
              <a:rPr lang="en-US" sz="2400" b="1" dirty="0" err="1" smtClean="0"/>
              <a:t>vuelve</a:t>
            </a:r>
            <a:r>
              <a:rPr lang="en-US" sz="2400" b="1" dirty="0" smtClean="0"/>
              <a:t> </a:t>
            </a:r>
            <a:r>
              <a:rPr lang="en-US" sz="2400" b="1" dirty="0" err="1" smtClean="0"/>
              <a:t>en</a:t>
            </a:r>
            <a:r>
              <a:rPr lang="en-US" sz="2400" b="1" dirty="0" smtClean="0"/>
              <a:t> </a:t>
            </a:r>
            <a:r>
              <a:rPr lang="en-US" sz="2400" b="1" dirty="0" err="1" smtClean="0"/>
              <a:t>bendición</a:t>
            </a:r>
            <a:r>
              <a:rPr lang="en-US" sz="2400" b="1" dirty="0" smtClean="0"/>
              <a:t>.</a:t>
            </a:r>
            <a:r>
              <a:rPr lang="en-US" sz="2400" dirty="0"/>
              <a:t/>
            </a:r>
            <a:br>
              <a:rPr lang="en-US" sz="2400" dirty="0"/>
            </a:br>
            <a:r>
              <a:rPr lang="en-US" sz="2000" dirty="0" smtClean="0"/>
              <a:t>(</a:t>
            </a:r>
            <a:r>
              <a:rPr lang="en-US" sz="2000" dirty="0" err="1" smtClean="0"/>
              <a:t>Números</a:t>
            </a:r>
            <a:r>
              <a:rPr lang="en-US" sz="2000" dirty="0" smtClean="0"/>
              <a:t> </a:t>
            </a:r>
            <a:r>
              <a:rPr lang="en-US" sz="2000" dirty="0"/>
              <a:t>23:8)</a:t>
            </a:r>
            <a:br>
              <a:rPr lang="en-US" sz="2000" dirty="0"/>
            </a:br>
            <a:endParaRPr lang="en-US" sz="600" dirty="0"/>
          </a:p>
          <a:p>
            <a:pPr marL="0" indent="0" algn="ctr">
              <a:buNone/>
            </a:pPr>
            <a:r>
              <a:rPr lang="en-US" sz="2400" b="1" dirty="0" err="1" smtClean="0"/>
              <a:t>Balac</a:t>
            </a:r>
            <a:r>
              <a:rPr lang="en-US" sz="2400" b="1" dirty="0" smtClean="0"/>
              <a:t> </a:t>
            </a:r>
            <a:r>
              <a:rPr lang="en-US" sz="2400" b="1" dirty="0" err="1" smtClean="0"/>
              <a:t>multiplica</a:t>
            </a:r>
            <a:r>
              <a:rPr lang="en-US" sz="2400" b="1" dirty="0" smtClean="0"/>
              <a:t> </a:t>
            </a:r>
            <a:r>
              <a:rPr lang="en-US" sz="2400" b="1" dirty="0" err="1" smtClean="0"/>
              <a:t>sus</a:t>
            </a:r>
            <a:r>
              <a:rPr lang="en-US" sz="2400" b="1" dirty="0" smtClean="0"/>
              <a:t> </a:t>
            </a:r>
            <a:r>
              <a:rPr lang="en-US" sz="2400" b="1" dirty="0" err="1" smtClean="0"/>
              <a:t>malas</a:t>
            </a:r>
            <a:r>
              <a:rPr lang="en-US" sz="2400" b="1" dirty="0" smtClean="0"/>
              <a:t> </a:t>
            </a:r>
            <a:r>
              <a:rPr lang="en-US" sz="2400" b="1" dirty="0" err="1" smtClean="0"/>
              <a:t>decisiones</a:t>
            </a:r>
            <a:r>
              <a:rPr lang="en-US" sz="2400" b="1" dirty="0" smtClean="0"/>
              <a:t>.</a:t>
            </a:r>
            <a:r>
              <a:rPr lang="en-US" sz="2400" b="1" dirty="0"/>
              <a:t/>
            </a:r>
            <a:br>
              <a:rPr lang="en-US" sz="2400" b="1" dirty="0"/>
            </a:br>
            <a:r>
              <a:rPr lang="en-US" sz="2000" dirty="0"/>
              <a:t>(</a:t>
            </a:r>
            <a:r>
              <a:rPr lang="en-US" sz="2000" dirty="0" err="1" smtClean="0"/>
              <a:t>Núm</a:t>
            </a:r>
            <a:r>
              <a:rPr lang="en-US" sz="2000" dirty="0"/>
              <a:t>. 23:20,24, </a:t>
            </a:r>
            <a:r>
              <a:rPr lang="en-US" sz="2000" dirty="0" err="1" smtClean="0"/>
              <a:t>Núm</a:t>
            </a:r>
            <a:r>
              <a:rPr lang="en-US" sz="2000" dirty="0"/>
              <a:t>. 24:3-5, </a:t>
            </a:r>
            <a:r>
              <a:rPr lang="en-US" sz="2000" dirty="0" err="1" smtClean="0"/>
              <a:t>Núm</a:t>
            </a:r>
            <a:r>
              <a:rPr lang="en-US" sz="2000" dirty="0"/>
              <a:t>. 24:17)</a:t>
            </a:r>
            <a:br>
              <a:rPr lang="en-US" sz="2000" dirty="0"/>
            </a:br>
            <a:endParaRPr lang="en-US" sz="600" dirty="0"/>
          </a:p>
          <a:p>
            <a:pPr marL="0" indent="0" algn="ctr">
              <a:buNone/>
            </a:pPr>
            <a:r>
              <a:rPr lang="en-US" sz="2400" b="1" dirty="0" smtClean="0"/>
              <a:t>Balaam le </a:t>
            </a:r>
            <a:r>
              <a:rPr lang="en-US" sz="2400" b="1" dirty="0" err="1" smtClean="0"/>
              <a:t>enseña</a:t>
            </a:r>
            <a:r>
              <a:rPr lang="en-US" sz="2400" b="1" dirty="0" smtClean="0"/>
              <a:t> a </a:t>
            </a:r>
            <a:r>
              <a:rPr lang="en-US" sz="2400" b="1" dirty="0" err="1" smtClean="0"/>
              <a:t>Balac</a:t>
            </a:r>
            <a:r>
              <a:rPr lang="en-US" sz="2400" b="1" dirty="0" smtClean="0"/>
              <a:t> a </a:t>
            </a:r>
            <a:r>
              <a:rPr lang="en-US" sz="2400" b="1" dirty="0" err="1" smtClean="0"/>
              <a:t>tentar</a:t>
            </a:r>
            <a:r>
              <a:rPr lang="en-US" sz="2400" b="1" dirty="0" smtClean="0"/>
              <a:t> a Israel con </a:t>
            </a:r>
            <a:r>
              <a:rPr lang="en-US" sz="2400" b="1" dirty="0" err="1" smtClean="0"/>
              <a:t>idolatría</a:t>
            </a:r>
            <a:r>
              <a:rPr lang="en-US" sz="2400" b="1" dirty="0" smtClean="0"/>
              <a:t>.</a:t>
            </a:r>
            <a:r>
              <a:rPr lang="en-US" sz="2400" dirty="0"/>
              <a:t/>
            </a:r>
            <a:br>
              <a:rPr lang="en-US" sz="2400" dirty="0"/>
            </a:br>
            <a:r>
              <a:rPr lang="en-US" sz="2000" dirty="0" smtClean="0"/>
              <a:t>(</a:t>
            </a:r>
            <a:r>
              <a:rPr lang="en-US" sz="2000" dirty="0" err="1" smtClean="0"/>
              <a:t>Números</a:t>
            </a:r>
            <a:r>
              <a:rPr lang="en-US" sz="2000" dirty="0" smtClean="0"/>
              <a:t> </a:t>
            </a:r>
            <a:r>
              <a:rPr lang="en-US" sz="2000" dirty="0"/>
              <a:t>24:14, </a:t>
            </a:r>
            <a:r>
              <a:rPr lang="en-US" sz="2000" dirty="0" err="1" smtClean="0"/>
              <a:t>Números</a:t>
            </a:r>
            <a:r>
              <a:rPr lang="en-US" sz="2000" dirty="0" smtClean="0"/>
              <a:t> </a:t>
            </a:r>
            <a:r>
              <a:rPr lang="en-US" sz="2000" dirty="0"/>
              <a:t>31:16)</a:t>
            </a:r>
            <a:endParaRPr lang="en-US" sz="2400" dirty="0"/>
          </a:p>
        </p:txBody>
      </p:sp>
    </p:spTree>
    <p:extLst>
      <p:ext uri="{BB962C8B-B14F-4D97-AF65-F5344CB8AC3E}">
        <p14:creationId xmlns:p14="http://schemas.microsoft.com/office/powerpoint/2010/main" val="172681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0F156-5061-98E8-1C27-E57E30F7416B}"/>
              </a:ext>
            </a:extLst>
          </p:cNvPr>
          <p:cNvSpPr>
            <a:spLocks noGrp="1"/>
          </p:cNvSpPr>
          <p:nvPr>
            <p:ph type="title"/>
          </p:nvPr>
        </p:nvSpPr>
        <p:spPr>
          <a:xfrm>
            <a:off x="628650" y="304270"/>
            <a:ext cx="7886700" cy="2216507"/>
          </a:xfrm>
        </p:spPr>
        <p:txBody>
          <a:bodyPr>
            <a:normAutofit/>
          </a:bodyPr>
          <a:lstStyle/>
          <a:p>
            <a:pPr algn="ctr"/>
            <a:r>
              <a:rPr lang="en-US" sz="4000" dirty="0" smtClean="0"/>
              <a:t>El “</a:t>
            </a:r>
            <a:r>
              <a:rPr lang="en-US" sz="4000" dirty="0" err="1" smtClean="0"/>
              <a:t>camino</a:t>
            </a:r>
            <a:r>
              <a:rPr lang="en-US" sz="4000" dirty="0" smtClean="0"/>
              <a:t> de Balaam” </a:t>
            </a:r>
            <a:r>
              <a:rPr lang="en-US" sz="4000" dirty="0"/>
              <a:t/>
            </a:r>
            <a:br>
              <a:rPr lang="en-US" sz="4000" dirty="0"/>
            </a:br>
            <a:r>
              <a:rPr lang="en-US" sz="4000" dirty="0" err="1" smtClean="0"/>
              <a:t>es</a:t>
            </a:r>
            <a:r>
              <a:rPr lang="en-US" sz="4000" dirty="0" smtClean="0"/>
              <a:t> </a:t>
            </a:r>
            <a:r>
              <a:rPr lang="en-US" sz="4000" dirty="0" err="1" smtClean="0"/>
              <a:t>una</a:t>
            </a:r>
            <a:r>
              <a:rPr lang="en-US" sz="4000" dirty="0" smtClean="0"/>
              <a:t> </a:t>
            </a:r>
            <a:r>
              <a:rPr lang="en-US" sz="4000" b="1" dirty="0" err="1" smtClean="0">
                <a:solidFill>
                  <a:schemeClr val="accent2"/>
                </a:solidFill>
              </a:rPr>
              <a:t>advertencia</a:t>
            </a:r>
            <a:r>
              <a:rPr lang="en-US" sz="4000" b="1" dirty="0" smtClean="0">
                <a:solidFill>
                  <a:schemeClr val="accent2"/>
                </a:solidFill>
              </a:rPr>
              <a:t> </a:t>
            </a:r>
            <a:r>
              <a:rPr lang="en-US" sz="4000" b="1" dirty="0" err="1" smtClean="0">
                <a:solidFill>
                  <a:schemeClr val="accent2"/>
                </a:solidFill>
              </a:rPr>
              <a:t>permanente</a:t>
            </a:r>
            <a:r>
              <a:rPr lang="en-US" sz="4000" b="1" dirty="0" smtClean="0">
                <a:solidFill>
                  <a:schemeClr val="accent2"/>
                </a:solidFill>
              </a:rPr>
              <a:t> </a:t>
            </a:r>
            <a:r>
              <a:rPr lang="en-US" sz="4000" dirty="0"/>
              <a:t/>
            </a:r>
            <a:br>
              <a:rPr lang="en-US" sz="4000" dirty="0"/>
            </a:br>
            <a:r>
              <a:rPr lang="en-US" sz="4000" dirty="0" smtClean="0"/>
              <a:t>para el pueblo de Dios.</a:t>
            </a:r>
            <a:endParaRPr lang="en-US" sz="4000" dirty="0"/>
          </a:p>
        </p:txBody>
      </p:sp>
      <p:sp>
        <p:nvSpPr>
          <p:cNvPr id="3" name="Content Placeholder 2">
            <a:extLst>
              <a:ext uri="{FF2B5EF4-FFF2-40B4-BE49-F238E27FC236}">
                <a16:creationId xmlns:a16="http://schemas.microsoft.com/office/drawing/2014/main" xmlns="" id="{53EA68F4-F0C3-C7FC-9294-16779A7A904E}"/>
              </a:ext>
            </a:extLst>
          </p:cNvPr>
          <p:cNvSpPr>
            <a:spLocks noGrp="1"/>
          </p:cNvSpPr>
          <p:nvPr>
            <p:ph idx="1"/>
          </p:nvPr>
        </p:nvSpPr>
        <p:spPr>
          <a:xfrm>
            <a:off x="628650" y="2767914"/>
            <a:ext cx="8428264" cy="2947086"/>
          </a:xfrm>
        </p:spPr>
        <p:txBody>
          <a:bodyPr>
            <a:normAutofit/>
          </a:bodyPr>
          <a:lstStyle/>
          <a:p>
            <a:r>
              <a:rPr lang="en-US" sz="2400" dirty="0" err="1" smtClean="0"/>
              <a:t>Problema</a:t>
            </a:r>
            <a:r>
              <a:rPr lang="en-US" sz="2400" dirty="0" smtClean="0"/>
              <a:t> triple: </a:t>
            </a:r>
            <a:r>
              <a:rPr lang="en-US" sz="2400" dirty="0" err="1" smtClean="0"/>
              <a:t>extremadamente</a:t>
            </a:r>
            <a:r>
              <a:rPr lang="en-US" sz="2400" dirty="0" smtClean="0"/>
              <a:t> </a:t>
            </a:r>
            <a:r>
              <a:rPr lang="en-US" sz="2400" dirty="0" err="1" smtClean="0"/>
              <a:t>tentador</a:t>
            </a:r>
            <a:r>
              <a:rPr lang="en-US" sz="2400" dirty="0" smtClean="0"/>
              <a:t>, </a:t>
            </a:r>
            <a:r>
              <a:rPr lang="en-US" sz="2400" dirty="0" err="1" smtClean="0"/>
              <a:t>engañosamente</a:t>
            </a:r>
            <a:r>
              <a:rPr lang="en-US" sz="2400" dirty="0" smtClean="0"/>
              <a:t> </a:t>
            </a:r>
            <a:r>
              <a:rPr lang="en-US" sz="2400" dirty="0" err="1" smtClean="0"/>
              <a:t>malo</a:t>
            </a:r>
            <a:r>
              <a:rPr lang="en-US" sz="2400" dirty="0"/>
              <a:t> </a:t>
            </a:r>
            <a:r>
              <a:rPr lang="en-US" sz="2400" dirty="0" smtClean="0"/>
              <a:t>y</a:t>
            </a:r>
            <a:r>
              <a:rPr lang="en-US" sz="2400" dirty="0" smtClean="0"/>
              <a:t> </a:t>
            </a:r>
            <a:r>
              <a:rPr lang="en-US" sz="2400" dirty="0" err="1" smtClean="0"/>
              <a:t>trágicamente</a:t>
            </a:r>
            <a:r>
              <a:rPr lang="en-US" sz="2400" dirty="0" smtClean="0"/>
              <a:t> </a:t>
            </a:r>
            <a:r>
              <a:rPr lang="en-US" sz="2400" dirty="0" err="1" smtClean="0"/>
              <a:t>inútil</a:t>
            </a:r>
            <a:r>
              <a:rPr lang="en-US" sz="2400" dirty="0" smtClean="0"/>
              <a:t>.</a:t>
            </a:r>
            <a:endParaRPr lang="en-US" sz="2400" dirty="0"/>
          </a:p>
          <a:p>
            <a:pPr lvl="1"/>
            <a:r>
              <a:rPr lang="en-US" sz="2000" dirty="0"/>
              <a:t>2 </a:t>
            </a:r>
            <a:r>
              <a:rPr lang="en-US" sz="2000" dirty="0" smtClean="0"/>
              <a:t>Pedro </a:t>
            </a:r>
            <a:r>
              <a:rPr lang="en-US" sz="2000" dirty="0"/>
              <a:t>2:15-16, </a:t>
            </a:r>
            <a:r>
              <a:rPr lang="en-US" sz="2000" dirty="0" smtClean="0"/>
              <a:t>Judas </a:t>
            </a:r>
            <a:r>
              <a:rPr lang="en-US" sz="2000" dirty="0"/>
              <a:t>11, </a:t>
            </a:r>
            <a:r>
              <a:rPr lang="en-US" sz="2000" dirty="0" err="1" smtClean="0"/>
              <a:t>Apocalipsis</a:t>
            </a:r>
            <a:r>
              <a:rPr lang="en-US" sz="2000" dirty="0" smtClean="0"/>
              <a:t> </a:t>
            </a:r>
            <a:r>
              <a:rPr lang="en-US" sz="2000" dirty="0"/>
              <a:t>2:14</a:t>
            </a:r>
          </a:p>
          <a:p>
            <a:r>
              <a:rPr lang="en-US" sz="2400" dirty="0" err="1" smtClean="0"/>
              <a:t>Por</a:t>
            </a:r>
            <a:r>
              <a:rPr lang="en-US" sz="2400" dirty="0" smtClean="0"/>
              <a:t> favor, no le </a:t>
            </a:r>
            <a:r>
              <a:rPr lang="en-US" sz="2400" dirty="0" err="1" smtClean="0"/>
              <a:t>ruegues</a:t>
            </a:r>
            <a:r>
              <a:rPr lang="en-US" sz="2400" dirty="0" smtClean="0"/>
              <a:t> a Dios </a:t>
            </a:r>
            <a:r>
              <a:rPr lang="en-US" sz="2400" dirty="0" err="1" smtClean="0"/>
              <a:t>por</a:t>
            </a:r>
            <a:r>
              <a:rPr lang="en-US" sz="2400" dirty="0" smtClean="0"/>
              <a:t> </a:t>
            </a:r>
            <a:r>
              <a:rPr lang="en-US" sz="2400" dirty="0" err="1" smtClean="0"/>
              <a:t>algo</a:t>
            </a:r>
            <a:r>
              <a:rPr lang="en-US" sz="2400" dirty="0" smtClean="0"/>
              <a:t> que no </a:t>
            </a:r>
            <a:r>
              <a:rPr lang="en-US" sz="2400" dirty="0" err="1" smtClean="0"/>
              <a:t>es</a:t>
            </a:r>
            <a:r>
              <a:rPr lang="en-US" sz="2400" dirty="0" smtClean="0"/>
              <a:t> </a:t>
            </a:r>
            <a:r>
              <a:rPr lang="en-US" sz="2400" dirty="0" err="1" smtClean="0"/>
              <a:t>bueno</a:t>
            </a:r>
            <a:r>
              <a:rPr lang="en-US" sz="2400" dirty="0" smtClean="0"/>
              <a:t> para </a:t>
            </a:r>
            <a:r>
              <a:rPr lang="en-US" sz="2400" dirty="0" err="1" smtClean="0"/>
              <a:t>ti</a:t>
            </a:r>
            <a:r>
              <a:rPr lang="en-US" sz="2400" dirty="0" smtClean="0"/>
              <a:t>.</a:t>
            </a:r>
          </a:p>
          <a:p>
            <a:r>
              <a:rPr lang="en-US" sz="2400" dirty="0" err="1" smtClean="0"/>
              <a:t>Por</a:t>
            </a:r>
            <a:r>
              <a:rPr lang="en-US" sz="2400" dirty="0" smtClean="0"/>
              <a:t> favor, </a:t>
            </a:r>
            <a:r>
              <a:rPr lang="en-US" sz="2400" dirty="0" err="1" smtClean="0"/>
              <a:t>recuerda</a:t>
            </a:r>
            <a:r>
              <a:rPr lang="en-US" sz="2400" dirty="0" smtClean="0"/>
              <a:t> que </a:t>
            </a:r>
            <a:r>
              <a:rPr lang="en-US" sz="2400" dirty="0" err="1" smtClean="0"/>
              <a:t>algunos</a:t>
            </a:r>
            <a:r>
              <a:rPr lang="en-US" sz="2400" dirty="0" smtClean="0"/>
              <a:t> </a:t>
            </a:r>
            <a:r>
              <a:rPr lang="en-US" sz="2400" dirty="0" err="1" smtClean="0"/>
              <a:t>falsos</a:t>
            </a:r>
            <a:r>
              <a:rPr lang="en-US" sz="2400" dirty="0" smtClean="0"/>
              <a:t> </a:t>
            </a:r>
            <a:r>
              <a:rPr lang="en-US" sz="2400" dirty="0" err="1" smtClean="0"/>
              <a:t>profetas</a:t>
            </a:r>
            <a:r>
              <a:rPr lang="en-US" sz="2400" dirty="0" smtClean="0"/>
              <a:t> </a:t>
            </a:r>
            <a:r>
              <a:rPr lang="en-US" sz="2400" dirty="0" err="1" smtClean="0"/>
              <a:t>pueden</a:t>
            </a:r>
            <a:r>
              <a:rPr lang="en-US" sz="2400" dirty="0" smtClean="0"/>
              <a:t> </a:t>
            </a:r>
            <a:r>
              <a:rPr lang="en-US" sz="2400" dirty="0" err="1" smtClean="0"/>
              <a:t>conocer</a:t>
            </a:r>
            <a:r>
              <a:rPr lang="en-US" sz="2400" dirty="0" smtClean="0"/>
              <a:t> la palabra de Dios, </a:t>
            </a:r>
            <a:r>
              <a:rPr lang="en-US" sz="2400" dirty="0" err="1" smtClean="0"/>
              <a:t>pero</a:t>
            </a:r>
            <a:r>
              <a:rPr lang="en-US" sz="2400" dirty="0" smtClean="0"/>
              <a:t> sin </a:t>
            </a:r>
            <a:r>
              <a:rPr lang="en-US" sz="2400" dirty="0" err="1" smtClean="0"/>
              <a:t>vivir</a:t>
            </a:r>
            <a:r>
              <a:rPr lang="en-US" sz="2400" dirty="0" smtClean="0"/>
              <a:t> </a:t>
            </a:r>
            <a:r>
              <a:rPr lang="en-US" sz="2400" dirty="0" err="1" smtClean="0"/>
              <a:t>conforme</a:t>
            </a:r>
            <a:r>
              <a:rPr lang="en-US" sz="2400" dirty="0" smtClean="0"/>
              <a:t> a </a:t>
            </a:r>
            <a:r>
              <a:rPr lang="en-US" sz="2400" dirty="0" err="1" smtClean="0"/>
              <a:t>ella</a:t>
            </a:r>
            <a:r>
              <a:rPr lang="en-US" sz="2400" dirty="0" smtClean="0"/>
              <a:t>. </a:t>
            </a:r>
            <a:endParaRPr lang="en-US" sz="2400" dirty="0" smtClean="0"/>
          </a:p>
          <a:p>
            <a:pPr lvl="1"/>
            <a:r>
              <a:rPr lang="en-US" sz="2000" dirty="0" smtClean="0"/>
              <a:t>2 Pedro </a:t>
            </a:r>
            <a:r>
              <a:rPr lang="en-US" sz="2000" dirty="0"/>
              <a:t>2:21-22</a:t>
            </a:r>
          </a:p>
        </p:txBody>
      </p:sp>
    </p:spTree>
    <p:extLst>
      <p:ext uri="{BB962C8B-B14F-4D97-AF65-F5344CB8AC3E}">
        <p14:creationId xmlns:p14="http://schemas.microsoft.com/office/powerpoint/2010/main" val="8149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0F156-5061-98E8-1C27-E57E30F7416B}"/>
              </a:ext>
            </a:extLst>
          </p:cNvPr>
          <p:cNvSpPr>
            <a:spLocks noGrp="1"/>
          </p:cNvSpPr>
          <p:nvPr>
            <p:ph type="title"/>
          </p:nvPr>
        </p:nvSpPr>
        <p:spPr>
          <a:xfrm>
            <a:off x="628650" y="304270"/>
            <a:ext cx="7886700" cy="2216507"/>
          </a:xfrm>
        </p:spPr>
        <p:txBody>
          <a:bodyPr>
            <a:normAutofit/>
          </a:bodyPr>
          <a:lstStyle/>
          <a:p>
            <a:pPr algn="ctr"/>
            <a:r>
              <a:rPr lang="en-US" sz="4000" dirty="0"/>
              <a:t>El “</a:t>
            </a:r>
            <a:r>
              <a:rPr lang="en-US" sz="4000" dirty="0" err="1"/>
              <a:t>camino</a:t>
            </a:r>
            <a:r>
              <a:rPr lang="en-US" sz="4000" dirty="0"/>
              <a:t> de Balaam” </a:t>
            </a:r>
            <a:br>
              <a:rPr lang="en-US" sz="4000" dirty="0"/>
            </a:br>
            <a:r>
              <a:rPr lang="en-US" sz="4000" dirty="0" err="1"/>
              <a:t>es</a:t>
            </a:r>
            <a:r>
              <a:rPr lang="en-US" sz="4000" dirty="0"/>
              <a:t> </a:t>
            </a:r>
            <a:r>
              <a:rPr lang="en-US" sz="4000" dirty="0" err="1"/>
              <a:t>una</a:t>
            </a:r>
            <a:r>
              <a:rPr lang="en-US" sz="4000" dirty="0"/>
              <a:t> </a:t>
            </a:r>
            <a:r>
              <a:rPr lang="en-US" sz="4000" b="1" dirty="0" err="1">
                <a:solidFill>
                  <a:schemeClr val="accent2"/>
                </a:solidFill>
              </a:rPr>
              <a:t>advertencia</a:t>
            </a:r>
            <a:r>
              <a:rPr lang="en-US" sz="4000" b="1" dirty="0">
                <a:solidFill>
                  <a:schemeClr val="accent2"/>
                </a:solidFill>
              </a:rPr>
              <a:t> </a:t>
            </a:r>
            <a:r>
              <a:rPr lang="en-US" sz="4000" b="1" dirty="0" err="1">
                <a:solidFill>
                  <a:schemeClr val="accent2"/>
                </a:solidFill>
              </a:rPr>
              <a:t>permanente</a:t>
            </a:r>
            <a:r>
              <a:rPr lang="en-US" sz="4000" b="1" dirty="0">
                <a:solidFill>
                  <a:schemeClr val="accent2"/>
                </a:solidFill>
              </a:rPr>
              <a:t> </a:t>
            </a:r>
            <a:r>
              <a:rPr lang="en-US" sz="4000" dirty="0"/>
              <a:t/>
            </a:r>
            <a:br>
              <a:rPr lang="en-US" sz="4000" dirty="0"/>
            </a:br>
            <a:r>
              <a:rPr lang="en-US" sz="4000" dirty="0"/>
              <a:t>para el pueblo de Dios.</a:t>
            </a:r>
            <a:endParaRPr lang="en-US" sz="4000" dirty="0"/>
          </a:p>
        </p:txBody>
      </p:sp>
      <p:sp>
        <p:nvSpPr>
          <p:cNvPr id="3" name="Content Placeholder 2">
            <a:extLst>
              <a:ext uri="{FF2B5EF4-FFF2-40B4-BE49-F238E27FC236}">
                <a16:creationId xmlns:a16="http://schemas.microsoft.com/office/drawing/2014/main" xmlns="" id="{53EA68F4-F0C3-C7FC-9294-16779A7A904E}"/>
              </a:ext>
            </a:extLst>
          </p:cNvPr>
          <p:cNvSpPr>
            <a:spLocks noGrp="1"/>
          </p:cNvSpPr>
          <p:nvPr>
            <p:ph idx="1"/>
          </p:nvPr>
        </p:nvSpPr>
        <p:spPr>
          <a:xfrm>
            <a:off x="628650" y="3050944"/>
            <a:ext cx="3943350" cy="2304830"/>
          </a:xfrm>
        </p:spPr>
        <p:txBody>
          <a:bodyPr>
            <a:normAutofit lnSpcReduction="10000"/>
          </a:bodyPr>
          <a:lstStyle/>
          <a:p>
            <a:r>
              <a:rPr lang="es-ES" sz="2400" dirty="0" err="1"/>
              <a:t>Balaam</a:t>
            </a:r>
            <a:r>
              <a:rPr lang="es-ES" sz="2400" dirty="0"/>
              <a:t> es egoísta,</a:t>
            </a:r>
          </a:p>
          <a:p>
            <a:r>
              <a:rPr lang="es-ES" sz="2400" dirty="0" smtClean="0"/>
              <a:t>Obsesionado </a:t>
            </a:r>
            <a:r>
              <a:rPr lang="es-ES" sz="2400" dirty="0"/>
              <a:t>con las riquezas terrenales,</a:t>
            </a:r>
          </a:p>
          <a:p>
            <a:r>
              <a:rPr lang="es-ES" sz="2400" dirty="0"/>
              <a:t>Fácilmente </a:t>
            </a:r>
            <a:r>
              <a:rPr lang="es-ES" sz="2400" dirty="0" smtClean="0"/>
              <a:t>frustrado</a:t>
            </a:r>
            <a:endParaRPr lang="es-ES" sz="2400" dirty="0"/>
          </a:p>
          <a:p>
            <a:r>
              <a:rPr lang="es-ES" sz="2400" dirty="0" smtClean="0"/>
              <a:t>Y una peligrosa piedra de tropiezo.</a:t>
            </a:r>
            <a:endParaRPr lang="en-US" sz="2400" dirty="0"/>
          </a:p>
        </p:txBody>
      </p:sp>
      <p:sp>
        <p:nvSpPr>
          <p:cNvPr id="4" name="Content Placeholder 2">
            <a:extLst>
              <a:ext uri="{FF2B5EF4-FFF2-40B4-BE49-F238E27FC236}">
                <a16:creationId xmlns:a16="http://schemas.microsoft.com/office/drawing/2014/main" xmlns="" id="{8764F1B2-6A83-F94B-2CB1-6DE05333BCDC}"/>
              </a:ext>
            </a:extLst>
          </p:cNvPr>
          <p:cNvSpPr txBox="1">
            <a:spLocks/>
          </p:cNvSpPr>
          <p:nvPr/>
        </p:nvSpPr>
        <p:spPr>
          <a:xfrm>
            <a:off x="4800599" y="3050944"/>
            <a:ext cx="3943350" cy="230483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2400" dirty="0"/>
              <a:t>Jesús vive para </a:t>
            </a:r>
            <a:r>
              <a:rPr lang="es-ES" sz="2400" b="1" dirty="0">
                <a:solidFill>
                  <a:schemeClr val="accent4"/>
                </a:solidFill>
              </a:rPr>
              <a:t>servir a los demás</a:t>
            </a:r>
            <a:r>
              <a:rPr lang="es-ES" sz="2400" dirty="0"/>
              <a:t>,</a:t>
            </a:r>
          </a:p>
          <a:p>
            <a:r>
              <a:rPr lang="es-ES" sz="2400" dirty="0" smtClean="0"/>
              <a:t>Acumular </a:t>
            </a:r>
            <a:r>
              <a:rPr lang="es-ES" sz="2400" b="1" dirty="0">
                <a:solidFill>
                  <a:schemeClr val="accent4"/>
                </a:solidFill>
              </a:rPr>
              <a:t>tesoro en el cielo</a:t>
            </a:r>
            <a:r>
              <a:rPr lang="es-ES" sz="2400" dirty="0"/>
              <a:t>,</a:t>
            </a:r>
          </a:p>
          <a:p>
            <a:r>
              <a:rPr lang="es-ES" sz="2400" b="1" dirty="0" smtClean="0">
                <a:solidFill>
                  <a:schemeClr val="accent4"/>
                </a:solidFill>
              </a:rPr>
              <a:t>Volver la </a:t>
            </a:r>
            <a:r>
              <a:rPr lang="es-ES" sz="2400" b="1" dirty="0">
                <a:solidFill>
                  <a:schemeClr val="accent4"/>
                </a:solidFill>
              </a:rPr>
              <a:t>otra </a:t>
            </a:r>
            <a:r>
              <a:rPr lang="es-ES" sz="2400" b="1" dirty="0" smtClean="0">
                <a:solidFill>
                  <a:schemeClr val="accent4"/>
                </a:solidFill>
              </a:rPr>
              <a:t>mejilla</a:t>
            </a:r>
            <a:endParaRPr lang="es-ES" sz="2400" dirty="0"/>
          </a:p>
          <a:p>
            <a:r>
              <a:rPr lang="es-ES" sz="2400" dirty="0" smtClean="0"/>
              <a:t>Y </a:t>
            </a:r>
            <a:r>
              <a:rPr lang="es-ES" sz="2400" b="1" dirty="0">
                <a:solidFill>
                  <a:schemeClr val="accent4"/>
                </a:solidFill>
              </a:rPr>
              <a:t>levantar a otros </a:t>
            </a:r>
            <a:r>
              <a:rPr lang="es-ES" sz="2400" dirty="0"/>
              <a:t>que han caído.</a:t>
            </a:r>
            <a:endParaRPr lang="en-US" dirty="0"/>
          </a:p>
        </p:txBody>
      </p:sp>
      <p:sp>
        <p:nvSpPr>
          <p:cNvPr id="5" name="Left-Right Arrow 4">
            <a:extLst>
              <a:ext uri="{FF2B5EF4-FFF2-40B4-BE49-F238E27FC236}">
                <a16:creationId xmlns:a16="http://schemas.microsoft.com/office/drawing/2014/main" xmlns="" id="{E650F811-F127-B249-41C5-ED6460AFCCE6}"/>
              </a:ext>
            </a:extLst>
          </p:cNvPr>
          <p:cNvSpPr/>
          <p:nvPr/>
        </p:nvSpPr>
        <p:spPr>
          <a:xfrm>
            <a:off x="2857500" y="2397356"/>
            <a:ext cx="3429000" cy="533400"/>
          </a:xfrm>
          <a:prstGeom prst="leftRightArrow">
            <a:avLst/>
          </a:prstGeom>
          <a:solidFill>
            <a:schemeClr val="accent2"/>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50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470</TotalTime>
  <Words>1774</Words>
  <Application>Microsoft Office PowerPoint</Application>
  <PresentationFormat>On-screen Show (16:10)</PresentationFormat>
  <Paragraphs>211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Segoe UI</vt:lpstr>
      <vt:lpstr>Office Theme</vt:lpstr>
      <vt:lpstr>The Way of Balaam  2 Pedro 2:15-16</vt:lpstr>
      <vt:lpstr>Números 22-24</vt:lpstr>
      <vt:lpstr>Números 22-24</vt:lpstr>
      <vt:lpstr>Números 22-24</vt:lpstr>
      <vt:lpstr>La historia inesperada de Balac y Balaam</vt:lpstr>
      <vt:lpstr>La historia inesperada de Balac y Balaam</vt:lpstr>
      <vt:lpstr>La historia inesperada de Balac y Balaam</vt:lpstr>
      <vt:lpstr>El “camino de Balaam”  es una advertencia permanente  para el pueblo de Dios.</vt:lpstr>
      <vt:lpstr>El “camino de Balaam”  es una advertencia permanente  para el pueblo de Dios.</vt:lpstr>
      <vt:lpstr>Cuando Dios está por nosotros,  no tenemos nada que temer.</vt:lpstr>
      <vt:lpstr>Cuando Dios está por nosotros,  no tenemos nada que temer.</vt:lpstr>
      <vt:lpstr>Evitando los pecados de Balaam </vt:lpstr>
      <vt:lpstr>The Way of Balaam  2 Pedro 2:15-16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Esther Eubanks</cp:lastModifiedBy>
  <cp:revision>98</cp:revision>
  <dcterms:created xsi:type="dcterms:W3CDTF">2023-07-08T20:13:55Z</dcterms:created>
  <dcterms:modified xsi:type="dcterms:W3CDTF">2023-07-09T20:19:25Z</dcterms:modified>
</cp:coreProperties>
</file>