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87" r:id="rId2"/>
    <p:sldId id="286" r:id="rId3"/>
    <p:sldId id="283" r:id="rId4"/>
    <p:sldId id="260" r:id="rId5"/>
    <p:sldId id="285" r:id="rId6"/>
    <p:sldId id="268" r:id="rId7"/>
    <p:sldId id="256" r:id="rId8"/>
    <p:sldId id="292" r:id="rId9"/>
    <p:sldId id="266" r:id="rId10"/>
    <p:sldId id="294" r:id="rId11"/>
    <p:sldId id="288" r:id="rId12"/>
    <p:sldId id="295" r:id="rId13"/>
    <p:sldId id="291" r:id="rId14"/>
    <p:sldId id="289" r:id="rId15"/>
    <p:sldId id="290" r:id="rId16"/>
    <p:sldId id="296" r:id="rId17"/>
    <p:sldId id="258" r:id="rId1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A8"/>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p:restoredTop sz="83648"/>
  </p:normalViewPr>
  <p:slideViewPr>
    <p:cSldViewPr snapToGrid="0" snapToObjects="1">
      <p:cViewPr varScale="1">
        <p:scale>
          <a:sx n="118" d="100"/>
          <a:sy n="118" d="100"/>
        </p:scale>
        <p:origin x="3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5C76-73BE-984C-A196-92DBE36584BA}" type="datetimeFigureOut">
              <a:rPr lang="en-US" smtClean="0"/>
              <a:t>6/28/23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Politics.</a:t>
            </a:r>
          </a:p>
          <a:p>
            <a:endParaRPr lang="en-US" dirty="0"/>
          </a:p>
          <a:p>
            <a:r>
              <a:rPr lang="en-US" dirty="0"/>
              <a:t>Religion.</a:t>
            </a:r>
          </a:p>
          <a:p>
            <a:endParaRPr lang="en-US" dirty="0"/>
          </a:p>
          <a:p>
            <a:r>
              <a:rPr lang="en-US" dirty="0"/>
              <a:t>Dating &amp; Marriage.</a:t>
            </a:r>
          </a:p>
          <a:p>
            <a:endParaRPr lang="en-US" dirty="0"/>
          </a:p>
          <a:p>
            <a:r>
              <a:rPr lang="en-US" dirty="0"/>
              <a:t>Taxes.</a:t>
            </a:r>
          </a:p>
          <a:p>
            <a:endParaRPr lang="en-US" dirty="0"/>
          </a:p>
          <a:p>
            <a:r>
              <a:rPr lang="en-US" dirty="0"/>
              <a:t>Business Negotiations.</a:t>
            </a:r>
          </a:p>
          <a:p>
            <a:endParaRPr lang="en-US" dirty="0"/>
          </a:p>
          <a:p>
            <a:r>
              <a:rPr lang="en-US" dirty="0"/>
              <a:t>Social Media.</a:t>
            </a:r>
          </a:p>
          <a:p>
            <a:endParaRPr lang="en-US" dirty="0"/>
          </a:p>
          <a:p>
            <a:r>
              <a:rPr lang="en-US" dirty="0"/>
              <a:t>Academic Cheating or </a:t>
            </a:r>
            <a:r>
              <a:rPr lang="en-US" dirty="0" err="1"/>
              <a:t>Plagarism</a:t>
            </a:r>
            <a:r>
              <a:rPr lang="en-US" dirty="0"/>
              <a:t>.</a:t>
            </a:r>
          </a:p>
          <a:p>
            <a:endParaRPr lang="en-US" dirty="0"/>
          </a:p>
          <a:p>
            <a:r>
              <a:rPr lang="en-US" dirty="0"/>
              <a:t>Point:  Satan has done a good job of spreading dishonesty all over the world.  THEREFORE, being honest gives us a chance to TRULY let our light shine!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88220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doubt, I would much rather err on the side of honesty than on the side of deceit.</a:t>
            </a:r>
          </a:p>
        </p:txBody>
      </p:sp>
      <p:sp>
        <p:nvSpPr>
          <p:cNvPr id="4" name="Slide Number Placeholder 3"/>
          <p:cNvSpPr>
            <a:spLocks noGrp="1"/>
          </p:cNvSpPr>
          <p:nvPr>
            <p:ph type="sldNum" sz="quarter" idx="5"/>
          </p:nvPr>
        </p:nvSpPr>
        <p:spPr/>
        <p:txBody>
          <a:bodyPr/>
          <a:lstStyle/>
          <a:p>
            <a:fld id="{F309C588-45DB-BE44-AA2E-D4F6CBFEA7DB}" type="slidenum">
              <a:rPr lang="en-US" smtClean="0"/>
              <a:t>5</a:t>
            </a:fld>
            <a:endParaRPr lang="en-US"/>
          </a:p>
        </p:txBody>
      </p:sp>
    </p:spTree>
    <p:extLst>
      <p:ext uri="{BB962C8B-B14F-4D97-AF65-F5344CB8AC3E}">
        <p14:creationId xmlns:p14="http://schemas.microsoft.com/office/powerpoint/2010/main" val="148939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Politics.</a:t>
            </a:r>
          </a:p>
          <a:p>
            <a:endParaRPr lang="en-US" dirty="0"/>
          </a:p>
          <a:p>
            <a:r>
              <a:rPr lang="en-US" dirty="0"/>
              <a:t>Religion.</a:t>
            </a:r>
          </a:p>
          <a:p>
            <a:endParaRPr lang="en-US" dirty="0"/>
          </a:p>
          <a:p>
            <a:r>
              <a:rPr lang="en-US" dirty="0"/>
              <a:t>Dating &amp; Marriage.</a:t>
            </a:r>
          </a:p>
          <a:p>
            <a:endParaRPr lang="en-US" dirty="0"/>
          </a:p>
          <a:p>
            <a:r>
              <a:rPr lang="en-US" dirty="0"/>
              <a:t>Taxes.</a:t>
            </a:r>
          </a:p>
          <a:p>
            <a:endParaRPr lang="en-US" dirty="0"/>
          </a:p>
          <a:p>
            <a:r>
              <a:rPr lang="en-US" dirty="0"/>
              <a:t>Business Negotiations.</a:t>
            </a:r>
          </a:p>
          <a:p>
            <a:endParaRPr lang="en-US" dirty="0"/>
          </a:p>
          <a:p>
            <a:r>
              <a:rPr lang="en-US" dirty="0"/>
              <a:t>Social Media.</a:t>
            </a:r>
          </a:p>
          <a:p>
            <a:endParaRPr lang="en-US" dirty="0"/>
          </a:p>
          <a:p>
            <a:r>
              <a:rPr lang="en-US" dirty="0"/>
              <a:t>Academic Cheating or </a:t>
            </a:r>
            <a:r>
              <a:rPr lang="en-US" dirty="0" err="1"/>
              <a:t>Plagarism</a:t>
            </a:r>
            <a:r>
              <a:rPr lang="en-US" dirty="0"/>
              <a:t>.</a:t>
            </a:r>
          </a:p>
          <a:p>
            <a:endParaRPr lang="en-US" dirty="0"/>
          </a:p>
          <a:p>
            <a:r>
              <a:rPr lang="en-US" dirty="0"/>
              <a:t>Point:  Satan has done a good job of spreading dishonesty all over the world.  THEREFORE, being honest gives us a chance to TRULY let our light shine!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6</a:t>
            </a:fld>
            <a:endParaRPr lang="en-US"/>
          </a:p>
        </p:txBody>
      </p:sp>
    </p:spTree>
    <p:extLst>
      <p:ext uri="{BB962C8B-B14F-4D97-AF65-F5344CB8AC3E}">
        <p14:creationId xmlns:p14="http://schemas.microsoft.com/office/powerpoint/2010/main" val="202897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22:24 – there was strife among them as to which one was the greatest…</a:t>
            </a:r>
          </a:p>
          <a:p>
            <a:endParaRPr lang="en-US" dirty="0"/>
          </a:p>
          <a:p>
            <a:r>
              <a:rPr lang="en-US" dirty="0"/>
              <a:t>Defining STRIFE…. Prov. 26:21 – one who is stirring up arguments.</a:t>
            </a:r>
          </a:p>
        </p:txBody>
      </p:sp>
      <p:sp>
        <p:nvSpPr>
          <p:cNvPr id="4" name="Slide Number Placeholder 3"/>
          <p:cNvSpPr>
            <a:spLocks noGrp="1"/>
          </p:cNvSpPr>
          <p:nvPr>
            <p:ph type="sldNum" sz="quarter" idx="5"/>
          </p:nvPr>
        </p:nvSpPr>
        <p:spPr/>
        <p:txBody>
          <a:bodyPr/>
          <a:lstStyle/>
          <a:p>
            <a:fld id="{F309C588-45DB-BE44-AA2E-D4F6CBFEA7DB}" type="slidenum">
              <a:rPr lang="en-US" smtClean="0"/>
              <a:t>8</a:t>
            </a:fld>
            <a:endParaRPr lang="en-US"/>
          </a:p>
        </p:txBody>
      </p:sp>
    </p:spTree>
    <p:extLst>
      <p:ext uri="{BB962C8B-B14F-4D97-AF65-F5344CB8AC3E}">
        <p14:creationId xmlns:p14="http://schemas.microsoft.com/office/powerpoint/2010/main" val="94598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Enmities – Holding a grudge.</a:t>
            </a:r>
          </a:p>
          <a:p>
            <a:r>
              <a:rPr lang="en-US" dirty="0"/>
              <a:t>Strife – Contentious, Debating, Argumentative, Variance – a disagreeable spirit.</a:t>
            </a:r>
          </a:p>
          <a:p>
            <a:r>
              <a:rPr lang="en-US" dirty="0"/>
              <a:t>Dissensions - Rebelling against leadership</a:t>
            </a:r>
          </a:p>
          <a:p>
            <a:r>
              <a:rPr lang="en-US" dirty="0"/>
              <a:t>Factions – Dividing the body into opposing groups.</a:t>
            </a:r>
          </a:p>
          <a:p>
            <a:endParaRPr lang="en-US" dirty="0"/>
          </a:p>
          <a:p>
            <a:r>
              <a:rPr lang="en-US" dirty="0"/>
              <a:t>Another very similar grouping – 2 Cor. 12:20.</a:t>
            </a:r>
          </a:p>
          <a:p>
            <a:endParaRPr lang="en-US" dirty="0"/>
          </a:p>
          <a:p>
            <a:r>
              <a:rPr lang="en-US" dirty="0"/>
              <a:t>These sins are the opposite of creating HARMONY.  Instead it is disruptive to the teamwork and the godliness being pursued.</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9</a:t>
            </a:fld>
            <a:endParaRPr lang="en-US"/>
          </a:p>
        </p:txBody>
      </p:sp>
    </p:spTree>
    <p:extLst>
      <p:ext uri="{BB962C8B-B14F-4D97-AF65-F5344CB8AC3E}">
        <p14:creationId xmlns:p14="http://schemas.microsoft.com/office/powerpoint/2010/main" val="38456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Greed.</a:t>
            </a:r>
          </a:p>
          <a:p>
            <a:endParaRPr lang="en-US" dirty="0"/>
          </a:p>
          <a:p>
            <a:r>
              <a:rPr lang="en-US" dirty="0"/>
              <a:t>Failure of Spouse to Object.</a:t>
            </a:r>
          </a:p>
          <a:p>
            <a:endParaRPr lang="en-US" dirty="0"/>
          </a:p>
          <a:p>
            <a:r>
              <a:rPr lang="en-US" dirty="0"/>
              <a:t>Pride (public display with apostles.)</a:t>
            </a:r>
          </a:p>
          <a:p>
            <a:endParaRPr lang="en-US" dirty="0"/>
          </a:p>
          <a:p>
            <a:r>
              <a:rPr lang="en-US" dirty="0"/>
              <a:t>Lack of Integrity to Just Admit he wanted to keep a portion.</a:t>
            </a:r>
          </a:p>
          <a:p>
            <a:endParaRPr lang="en-US" dirty="0"/>
          </a:p>
          <a:p>
            <a:r>
              <a:rPr lang="en-US" dirty="0"/>
              <a:t>Pressure to look like others?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Desire to impress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Influence of Satan on his heart – what did that look like?  Thinking like the world thinks.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Respect for the Apostles.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Respect for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love for his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love for fellow saints.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dirty="0" err="1"/>
              <a:t>Sapharia</a:t>
            </a:r>
            <a:r>
              <a:rPr lang="en-US" dirty="0"/>
              <a:t> comes in – not only is she trying to look good, but by herself, she decides to stick to the plan to protect her husband.</a:t>
            </a:r>
          </a:p>
        </p:txBody>
      </p:sp>
      <p:sp>
        <p:nvSpPr>
          <p:cNvPr id="4" name="Slide Number Placeholder 3"/>
          <p:cNvSpPr>
            <a:spLocks noGrp="1"/>
          </p:cNvSpPr>
          <p:nvPr>
            <p:ph type="sldNum" sz="quarter" idx="5"/>
          </p:nvPr>
        </p:nvSpPr>
        <p:spPr/>
        <p:txBody>
          <a:bodyPr/>
          <a:lstStyle/>
          <a:p>
            <a:fld id="{F309C588-45DB-BE44-AA2E-D4F6CBFEA7DB}" type="slidenum">
              <a:rPr lang="en-US" smtClean="0"/>
              <a:t>11</a:t>
            </a:fld>
            <a:endParaRPr lang="en-US"/>
          </a:p>
        </p:txBody>
      </p:sp>
    </p:spTree>
    <p:extLst>
      <p:ext uri="{BB962C8B-B14F-4D97-AF65-F5344CB8AC3E}">
        <p14:creationId xmlns:p14="http://schemas.microsoft.com/office/powerpoint/2010/main" val="142403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 22:10 – drive out the scoffer.</a:t>
            </a:r>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13</a:t>
            </a:fld>
            <a:endParaRPr lang="en-US"/>
          </a:p>
        </p:txBody>
      </p:sp>
    </p:spTree>
    <p:extLst>
      <p:ext uri="{BB962C8B-B14F-4D97-AF65-F5344CB8AC3E}">
        <p14:creationId xmlns:p14="http://schemas.microsoft.com/office/powerpoint/2010/main" val="206062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Agreeable doesn’t mean abandoning your opinion. It means being humble enough to say: Let’s do it your way this time.</a:t>
            </a:r>
          </a:p>
        </p:txBody>
      </p:sp>
      <p:sp>
        <p:nvSpPr>
          <p:cNvPr id="4" name="Slide Number Placeholder 3"/>
          <p:cNvSpPr>
            <a:spLocks noGrp="1"/>
          </p:cNvSpPr>
          <p:nvPr>
            <p:ph type="sldNum" sz="quarter" idx="5"/>
          </p:nvPr>
        </p:nvSpPr>
        <p:spPr/>
        <p:txBody>
          <a:bodyPr/>
          <a:lstStyle/>
          <a:p>
            <a:fld id="{F309C588-45DB-BE44-AA2E-D4F6CBFEA7DB}" type="slidenum">
              <a:rPr lang="en-US" smtClean="0"/>
              <a:t>14</a:t>
            </a:fld>
            <a:endParaRPr lang="en-US"/>
          </a:p>
        </p:txBody>
      </p:sp>
    </p:spTree>
    <p:extLst>
      <p:ext uri="{BB962C8B-B14F-4D97-AF65-F5344CB8AC3E}">
        <p14:creationId xmlns:p14="http://schemas.microsoft.com/office/powerpoint/2010/main" val="202048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6/28/23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6/28/23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6/28/23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a:bodyPr>
          <a:lstStyle/>
          <a:p>
            <a:pPr marL="0" indent="0">
              <a:buNone/>
            </a:pPr>
            <a:endParaRPr lang="en-US" sz="3200" dirty="0"/>
          </a:p>
          <a:p>
            <a:pPr marL="0" indent="0" algn="ctr">
              <a:buNone/>
            </a:pPr>
            <a:r>
              <a:rPr lang="en-US" sz="4600" dirty="0"/>
              <a:t>In Genesis 13:1-13, </a:t>
            </a:r>
            <a:br>
              <a:rPr lang="en-US" sz="4600" dirty="0"/>
            </a:br>
            <a:r>
              <a:rPr lang="en-US" sz="4600" dirty="0"/>
              <a:t>what factors led to strife between the servants of Abraham and Lot?</a:t>
            </a:r>
            <a:br>
              <a:rPr lang="en-US" sz="4600" dirty="0"/>
            </a:br>
            <a:endParaRPr lang="en-US" sz="2600" dirty="0"/>
          </a:p>
        </p:txBody>
      </p:sp>
    </p:spTree>
    <p:extLst>
      <p:ext uri="{BB962C8B-B14F-4D97-AF65-F5344CB8AC3E}">
        <p14:creationId xmlns:p14="http://schemas.microsoft.com/office/powerpoint/2010/main" val="41806283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Ephesians 4:29-31</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b="1" baseline="30000" dirty="0"/>
              <a:t>29 </a:t>
            </a:r>
            <a:r>
              <a:rPr lang="en-US" dirty="0"/>
              <a:t>Let no unwholesome word proceed from your mouth, but only such </a:t>
            </a:r>
            <a:r>
              <a:rPr lang="en-US" i="1" dirty="0"/>
              <a:t>a word</a:t>
            </a:r>
            <a:r>
              <a:rPr lang="en-US" dirty="0"/>
              <a:t> as is good for edification according to the need </a:t>
            </a:r>
            <a:r>
              <a:rPr lang="en-US" i="1" dirty="0"/>
              <a:t>of the moment</a:t>
            </a:r>
            <a:r>
              <a:rPr lang="en-US" dirty="0"/>
              <a:t>, so that it will give grace to those who hear. </a:t>
            </a:r>
            <a:r>
              <a:rPr lang="en-US" b="1" baseline="30000" dirty="0"/>
              <a:t>30 </a:t>
            </a:r>
            <a:r>
              <a:rPr lang="en-US" dirty="0"/>
              <a:t>Do not grieve the Holy Spirit of God, by whom you were sealed for the day of redemption. </a:t>
            </a:r>
            <a:r>
              <a:rPr lang="en-US" b="1" baseline="30000" dirty="0"/>
              <a:t>31 </a:t>
            </a:r>
            <a:r>
              <a:rPr lang="en-US" dirty="0"/>
              <a:t>Let all bitterness and wrath and anger and clamor and slander be put away from you, along with all malice.</a:t>
            </a:r>
          </a:p>
          <a:p>
            <a:endParaRPr lang="en-US" sz="2200" dirty="0"/>
          </a:p>
        </p:txBody>
      </p:sp>
      <p:sp>
        <p:nvSpPr>
          <p:cNvPr id="9" name="Rounded Rectangle 8">
            <a:extLst>
              <a:ext uri="{FF2B5EF4-FFF2-40B4-BE49-F238E27FC236}">
                <a16:creationId xmlns:a16="http://schemas.microsoft.com/office/drawing/2014/main" id="{6824850E-21A3-344B-9AF4-939E5AE5C0F6}"/>
              </a:ext>
            </a:extLst>
          </p:cNvPr>
          <p:cNvSpPr/>
          <p:nvPr/>
        </p:nvSpPr>
        <p:spPr>
          <a:xfrm>
            <a:off x="219205" y="4218140"/>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Strife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310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000" dirty="0"/>
              <a:t>Strife Among Disciples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lnSpcReduction="10000"/>
          </a:bodyPr>
          <a:lstStyle/>
          <a:p>
            <a:r>
              <a:rPr lang="en-US" sz="2600" dirty="0"/>
              <a:t>Jesus Anticipates Our Disagreements (Mt. 5:21-26)</a:t>
            </a:r>
          </a:p>
          <a:p>
            <a:r>
              <a:rPr lang="en-US" sz="2600" dirty="0"/>
              <a:t>The Apostles Resolve A Congregational Problem (Acts 6)</a:t>
            </a:r>
          </a:p>
          <a:p>
            <a:pPr lvl="1"/>
            <a:r>
              <a:rPr lang="en-US" sz="2200" dirty="0"/>
              <a:t>Respectfully Listen to the Concern</a:t>
            </a:r>
          </a:p>
          <a:p>
            <a:pPr lvl="1"/>
            <a:r>
              <a:rPr lang="en-US" sz="2200" dirty="0"/>
              <a:t>Verify the Problem</a:t>
            </a:r>
          </a:p>
          <a:p>
            <a:pPr lvl="1"/>
            <a:r>
              <a:rPr lang="en-US" sz="2200" dirty="0"/>
              <a:t>Weigh the Urgency</a:t>
            </a:r>
          </a:p>
          <a:p>
            <a:pPr lvl="1"/>
            <a:r>
              <a:rPr lang="en-US" sz="2200" dirty="0"/>
              <a:t>Recommend Solutions</a:t>
            </a:r>
          </a:p>
          <a:p>
            <a:pPr lvl="1"/>
            <a:r>
              <a:rPr lang="en-US" sz="2200" dirty="0"/>
              <a:t>Seek Involvement &amp; Support</a:t>
            </a:r>
          </a:p>
          <a:p>
            <a:pPr lvl="1"/>
            <a:r>
              <a:rPr lang="en-US" sz="2200" dirty="0"/>
              <a:t>Involve Trusted People</a:t>
            </a:r>
          </a:p>
          <a:p>
            <a:r>
              <a:rPr lang="en-US" sz="2600" dirty="0"/>
              <a:t>Paul &amp; Barnabas Divide &amp; Conquer. (Acts 15:36-41)</a:t>
            </a:r>
          </a:p>
          <a:p>
            <a:r>
              <a:rPr lang="en-US" sz="2600" dirty="0"/>
              <a:t>John Addresses A Diotrephes (3 John 1:9-11)</a:t>
            </a:r>
          </a:p>
          <a:p>
            <a:pPr lvl="1"/>
            <a:endParaRPr lang="en-US" sz="2200" dirty="0"/>
          </a:p>
        </p:txBody>
      </p:sp>
    </p:spTree>
    <p:extLst>
      <p:ext uri="{BB962C8B-B14F-4D97-AF65-F5344CB8AC3E}">
        <p14:creationId xmlns:p14="http://schemas.microsoft.com/office/powerpoint/2010/main" val="2971139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79DF-D7F3-DE8E-469F-9420D324B5FB}"/>
              </a:ext>
            </a:extLst>
          </p:cNvPr>
          <p:cNvSpPr>
            <a:spLocks noGrp="1"/>
          </p:cNvSpPr>
          <p:nvPr>
            <p:ph type="title"/>
          </p:nvPr>
        </p:nvSpPr>
        <p:spPr/>
        <p:txBody>
          <a:bodyPr/>
          <a:lstStyle/>
          <a:p>
            <a:r>
              <a:rPr lang="en-US" dirty="0"/>
              <a:t>Strife At Home, Proverbs 17:1</a:t>
            </a:r>
          </a:p>
        </p:txBody>
      </p:sp>
      <p:sp>
        <p:nvSpPr>
          <p:cNvPr id="3" name="Content Placeholder 2">
            <a:extLst>
              <a:ext uri="{FF2B5EF4-FFF2-40B4-BE49-F238E27FC236}">
                <a16:creationId xmlns:a16="http://schemas.microsoft.com/office/drawing/2014/main" id="{6AEB320E-C185-B57C-14AE-D041864BE796}"/>
              </a:ext>
            </a:extLst>
          </p:cNvPr>
          <p:cNvSpPr>
            <a:spLocks noGrp="1"/>
          </p:cNvSpPr>
          <p:nvPr>
            <p:ph idx="1"/>
          </p:nvPr>
        </p:nvSpPr>
        <p:spPr>
          <a:xfrm>
            <a:off x="500743" y="1408908"/>
            <a:ext cx="8207828" cy="4088378"/>
          </a:xfrm>
        </p:spPr>
        <p:txBody>
          <a:bodyPr>
            <a:normAutofit fontScale="92500" lnSpcReduction="10000"/>
          </a:bodyPr>
          <a:lstStyle/>
          <a:p>
            <a:r>
              <a:rPr lang="en-US" dirty="0"/>
              <a:t>Jesus &amp; His Bride: Grace, Even When You Are Always Right.</a:t>
            </a:r>
          </a:p>
          <a:p>
            <a:pPr lvl="1"/>
            <a:r>
              <a:rPr lang="en-US" dirty="0"/>
              <a:t>He always knew the answers. He could </a:t>
            </a:r>
            <a:r>
              <a:rPr lang="en-US" u="sng" dirty="0"/>
              <a:t>see clearly </a:t>
            </a:r>
            <a:r>
              <a:rPr lang="en-US" dirty="0"/>
              <a:t>where others were wrong. But, He did not spend all his time correcting others and putting out fires. Instead, Jesus was in control. He went about accomplishing the mission he set out to perform.</a:t>
            </a:r>
          </a:p>
          <a:p>
            <a:r>
              <a:rPr lang="en-US" dirty="0"/>
              <a:t>Do Not Use God As An Excuse To Stir Up Strife.</a:t>
            </a:r>
          </a:p>
          <a:p>
            <a:pPr lvl="1"/>
            <a:r>
              <a:rPr lang="en-US" dirty="0"/>
              <a:t>God cares about the issue AND the person.</a:t>
            </a:r>
          </a:p>
          <a:p>
            <a:r>
              <a:rPr lang="en-US" dirty="0"/>
              <a:t>Disappointments Do Not Have To Be Relational Bankruptcy.</a:t>
            </a:r>
          </a:p>
          <a:p>
            <a:pPr lvl="1"/>
            <a:r>
              <a:rPr lang="en-US" dirty="0"/>
              <a:t>“Always remember, this person puts up with me!” - </a:t>
            </a:r>
            <a:r>
              <a:rPr lang="en-US" dirty="0" err="1"/>
              <a:t>Thaxter</a:t>
            </a:r>
            <a:r>
              <a:rPr lang="en-US" dirty="0"/>
              <a:t> Dickey </a:t>
            </a:r>
          </a:p>
          <a:p>
            <a:pPr lvl="1"/>
            <a:r>
              <a:rPr lang="en-US" dirty="0"/>
              <a:t>They know my flaws, weaknesses, and baggage, but choose to love even ME.</a:t>
            </a:r>
          </a:p>
        </p:txBody>
      </p:sp>
    </p:spTree>
    <p:extLst>
      <p:ext uri="{BB962C8B-B14F-4D97-AF65-F5344CB8AC3E}">
        <p14:creationId xmlns:p14="http://schemas.microsoft.com/office/powerpoint/2010/main" val="363787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2154724"/>
          </a:xfrm>
        </p:spPr>
        <p:txBody>
          <a:bodyPr/>
          <a:lstStyle/>
          <a:p>
            <a:r>
              <a:rPr lang="en-US" dirty="0"/>
              <a:t>Titus 3:4-11</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156178"/>
            <a:ext cx="7886700" cy="2991291"/>
          </a:xfrm>
        </p:spPr>
        <p:txBody>
          <a:bodyPr>
            <a:normAutofit/>
          </a:bodyPr>
          <a:lstStyle/>
          <a:p>
            <a:pPr marL="0" indent="0" algn="ctr">
              <a:buNone/>
            </a:pPr>
            <a:r>
              <a:rPr lang="en-US" dirty="0">
                <a:effectLst/>
              </a:rPr>
              <a:t>What is the connection between the kindness of God and the good deeds we participate in? </a:t>
            </a:r>
          </a:p>
          <a:p>
            <a:pPr marL="0" indent="0" algn="ctr">
              <a:buNone/>
            </a:pPr>
            <a:endParaRPr lang="en-US" dirty="0"/>
          </a:p>
          <a:p>
            <a:pPr marL="0" indent="0" algn="ctr">
              <a:buNone/>
            </a:pPr>
            <a:r>
              <a:rPr lang="en-US" dirty="0">
                <a:effectLst/>
              </a:rPr>
              <a:t>How is the local church commanded to handle a person who stirs up on-going strife? </a:t>
            </a:r>
          </a:p>
        </p:txBody>
      </p:sp>
    </p:spTree>
    <p:extLst>
      <p:ext uri="{BB962C8B-B14F-4D97-AF65-F5344CB8AC3E}">
        <p14:creationId xmlns:p14="http://schemas.microsoft.com/office/powerpoint/2010/main" val="307705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9007-713A-FE95-6178-8C2A1E245DA5}"/>
              </a:ext>
            </a:extLst>
          </p:cNvPr>
          <p:cNvSpPr>
            <a:spLocks noGrp="1"/>
          </p:cNvSpPr>
          <p:nvPr>
            <p:ph type="title"/>
          </p:nvPr>
        </p:nvSpPr>
        <p:spPr/>
        <p:txBody>
          <a:bodyPr/>
          <a:lstStyle/>
          <a:p>
            <a:r>
              <a:rPr lang="en-US" dirty="0"/>
              <a:t>Putting On A Heart of Kindness</a:t>
            </a:r>
          </a:p>
        </p:txBody>
      </p:sp>
      <p:sp>
        <p:nvSpPr>
          <p:cNvPr id="3" name="Content Placeholder 2">
            <a:extLst>
              <a:ext uri="{FF2B5EF4-FFF2-40B4-BE49-F238E27FC236}">
                <a16:creationId xmlns:a16="http://schemas.microsoft.com/office/drawing/2014/main" id="{63481C59-23B2-882E-8DF4-4232D32018B6}"/>
              </a:ext>
            </a:extLst>
          </p:cNvPr>
          <p:cNvSpPr>
            <a:spLocks noGrp="1"/>
          </p:cNvSpPr>
          <p:nvPr>
            <p:ph idx="1"/>
          </p:nvPr>
        </p:nvSpPr>
        <p:spPr>
          <a:xfrm>
            <a:off x="628650" y="1521354"/>
            <a:ext cx="7886700" cy="3801760"/>
          </a:xfrm>
        </p:spPr>
        <p:txBody>
          <a:bodyPr>
            <a:normAutofit/>
          </a:bodyPr>
          <a:lstStyle/>
          <a:p>
            <a:r>
              <a:rPr lang="en-US" dirty="0"/>
              <a:t>Kindness: Moral Goodness That Leads To Moral Actions. (Rom. 2:4)</a:t>
            </a:r>
          </a:p>
          <a:p>
            <a:r>
              <a:rPr lang="en-US" dirty="0"/>
              <a:t>Repair Your Relationships…</a:t>
            </a:r>
          </a:p>
          <a:p>
            <a:pPr lvl="1"/>
            <a:r>
              <a:rPr lang="en-US" dirty="0"/>
              <a:t>By Being Agreeable &amp; Approachable.</a:t>
            </a:r>
          </a:p>
          <a:p>
            <a:pPr lvl="1"/>
            <a:r>
              <a:rPr lang="en-US" dirty="0"/>
              <a:t>Colossians 3:12-13</a:t>
            </a:r>
          </a:p>
          <a:p>
            <a:pPr lvl="1"/>
            <a:r>
              <a:rPr lang="en-US" dirty="0"/>
              <a:t>Romans 12:15 </a:t>
            </a:r>
          </a:p>
          <a:p>
            <a:r>
              <a:rPr lang="en-US" dirty="0"/>
              <a:t>Repair Your Reputation…</a:t>
            </a:r>
          </a:p>
          <a:p>
            <a:pPr lvl="1"/>
            <a:r>
              <a:rPr lang="en-US" dirty="0"/>
              <a:t>By Being Active In Good Works.</a:t>
            </a:r>
          </a:p>
          <a:p>
            <a:pPr lvl="1"/>
            <a:r>
              <a:rPr lang="en-US" dirty="0"/>
              <a:t>Titus 3:8</a:t>
            </a:r>
          </a:p>
          <a:p>
            <a:endParaRPr lang="en-US" dirty="0"/>
          </a:p>
          <a:p>
            <a:endParaRPr lang="en-US" dirty="0"/>
          </a:p>
        </p:txBody>
      </p:sp>
    </p:spTree>
    <p:extLst>
      <p:ext uri="{BB962C8B-B14F-4D97-AF65-F5344CB8AC3E}">
        <p14:creationId xmlns:p14="http://schemas.microsoft.com/office/powerpoint/2010/main" val="353021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F761-510B-F3BA-5E1B-8AFDB89A08CA}"/>
              </a:ext>
            </a:extLst>
          </p:cNvPr>
          <p:cNvSpPr>
            <a:spLocks noGrp="1"/>
          </p:cNvSpPr>
          <p:nvPr>
            <p:ph type="title"/>
          </p:nvPr>
        </p:nvSpPr>
        <p:spPr/>
        <p:txBody>
          <a:bodyPr/>
          <a:lstStyle/>
          <a:p>
            <a:r>
              <a:rPr lang="en-US" dirty="0"/>
              <a:t>Avoiding Strife Before It Starts</a:t>
            </a:r>
          </a:p>
        </p:txBody>
      </p:sp>
      <p:sp>
        <p:nvSpPr>
          <p:cNvPr id="3" name="Content Placeholder 2">
            <a:extLst>
              <a:ext uri="{FF2B5EF4-FFF2-40B4-BE49-F238E27FC236}">
                <a16:creationId xmlns:a16="http://schemas.microsoft.com/office/drawing/2014/main" id="{70EBF2B8-868F-54D7-A24E-CF8E17FE7B21}"/>
              </a:ext>
            </a:extLst>
          </p:cNvPr>
          <p:cNvSpPr>
            <a:spLocks noGrp="1"/>
          </p:cNvSpPr>
          <p:nvPr>
            <p:ph idx="1"/>
          </p:nvPr>
        </p:nvSpPr>
        <p:spPr>
          <a:xfrm>
            <a:off x="628650" y="1521354"/>
            <a:ext cx="7886700" cy="3889375"/>
          </a:xfrm>
        </p:spPr>
        <p:txBody>
          <a:bodyPr>
            <a:normAutofit fontScale="77500" lnSpcReduction="20000"/>
          </a:bodyPr>
          <a:lstStyle/>
          <a:p>
            <a:r>
              <a:rPr lang="en-US" dirty="0"/>
              <a:t>Proverbs 17:14, 20:3</a:t>
            </a:r>
          </a:p>
          <a:p>
            <a:endParaRPr lang="en-US" dirty="0"/>
          </a:p>
          <a:p>
            <a:r>
              <a:rPr lang="en-US" dirty="0"/>
              <a:t>Is this a one-time anomaly or an ongoing problem?</a:t>
            </a:r>
          </a:p>
          <a:p>
            <a:r>
              <a:rPr lang="en-US" dirty="0"/>
              <a:t>Is this a minor imperfection or a major problem?</a:t>
            </a:r>
          </a:p>
          <a:p>
            <a:r>
              <a:rPr lang="en-US" dirty="0"/>
              <a:t>Is there an intent to do damage or to bring health?</a:t>
            </a:r>
          </a:p>
          <a:p>
            <a:r>
              <a:rPr lang="en-US" dirty="0"/>
              <a:t>Is there a clear reason for the difference between expectations and outcome?</a:t>
            </a:r>
          </a:p>
          <a:p>
            <a:r>
              <a:rPr lang="en-US" dirty="0"/>
              <a:t>Is there something that others see that I am missing?</a:t>
            </a:r>
          </a:p>
          <a:p>
            <a:r>
              <a:rPr lang="en-US" dirty="0"/>
              <a:t>Is this an issue I should speak on or is someone else a better option?</a:t>
            </a:r>
          </a:p>
          <a:p>
            <a:r>
              <a:rPr lang="en-US" dirty="0"/>
              <a:t>Is this a time to speak up or would another time be better?</a:t>
            </a:r>
          </a:p>
          <a:p>
            <a:r>
              <a:rPr lang="en-US" dirty="0"/>
              <a:t>Is this a time Jesus wants me to turn the other cheek?</a:t>
            </a:r>
          </a:p>
        </p:txBody>
      </p:sp>
    </p:spTree>
    <p:extLst>
      <p:ext uri="{BB962C8B-B14F-4D97-AF65-F5344CB8AC3E}">
        <p14:creationId xmlns:p14="http://schemas.microsoft.com/office/powerpoint/2010/main" val="3250191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4BB7-882A-2084-5A91-190ECCFAFF0C}"/>
              </a:ext>
            </a:extLst>
          </p:cNvPr>
          <p:cNvSpPr>
            <a:spLocks noGrp="1"/>
          </p:cNvSpPr>
          <p:nvPr>
            <p:ph type="title"/>
          </p:nvPr>
        </p:nvSpPr>
        <p:spPr/>
        <p:txBody>
          <a:bodyPr/>
          <a:lstStyle/>
          <a:p>
            <a:r>
              <a:rPr lang="en-US" dirty="0"/>
              <a:t>Kindness Towards Christ</a:t>
            </a:r>
          </a:p>
        </p:txBody>
      </p:sp>
      <p:sp>
        <p:nvSpPr>
          <p:cNvPr id="3" name="Content Placeholder 2">
            <a:extLst>
              <a:ext uri="{FF2B5EF4-FFF2-40B4-BE49-F238E27FC236}">
                <a16:creationId xmlns:a16="http://schemas.microsoft.com/office/drawing/2014/main" id="{AA8359F2-766D-3FA3-780C-CD2A42ABB6EC}"/>
              </a:ext>
            </a:extLst>
          </p:cNvPr>
          <p:cNvSpPr>
            <a:spLocks noGrp="1"/>
          </p:cNvSpPr>
          <p:nvPr>
            <p:ph idx="1"/>
          </p:nvPr>
        </p:nvSpPr>
        <p:spPr/>
        <p:txBody>
          <a:bodyPr>
            <a:normAutofit fontScale="92500" lnSpcReduction="10000"/>
          </a:bodyPr>
          <a:lstStyle/>
          <a:p>
            <a:pPr marL="0" indent="0" algn="ctr">
              <a:buNone/>
            </a:pPr>
            <a:r>
              <a:rPr lang="en-US" b="1" dirty="0"/>
              <a:t>Matthew 25:31-46 Remind Us </a:t>
            </a:r>
            <a:br>
              <a:rPr lang="en-US" b="1" dirty="0"/>
            </a:br>
            <a:r>
              <a:rPr lang="en-US" b="1" dirty="0"/>
              <a:t>Who We Are Really Serving.</a:t>
            </a:r>
            <a:br>
              <a:rPr lang="en-US" b="1" dirty="0"/>
            </a:br>
            <a:endParaRPr lang="en-US" b="1" dirty="0"/>
          </a:p>
          <a:p>
            <a:r>
              <a:rPr lang="en-US" dirty="0"/>
              <a:t>Seeking Out Ways To Honor &amp; Bless Others.</a:t>
            </a:r>
          </a:p>
          <a:p>
            <a:pPr lvl="1"/>
            <a:r>
              <a:rPr lang="en-US" dirty="0"/>
              <a:t>Luke 7:36-39</a:t>
            </a:r>
          </a:p>
          <a:p>
            <a:r>
              <a:rPr lang="en-US" dirty="0"/>
              <a:t>Verbally Giving Thanks To God, Especially When Everyone Else Is Too Busy.</a:t>
            </a:r>
          </a:p>
          <a:p>
            <a:pPr lvl="1"/>
            <a:r>
              <a:rPr lang="en-US" dirty="0"/>
              <a:t>Luke 17:15-19</a:t>
            </a:r>
          </a:p>
          <a:p>
            <a:r>
              <a:rPr lang="en-US" dirty="0"/>
              <a:t>Helping Relieve A Burden At A Critical Time.</a:t>
            </a:r>
          </a:p>
          <a:p>
            <a:pPr lvl="1"/>
            <a:r>
              <a:rPr lang="en-US" dirty="0"/>
              <a:t>Luke 23:26</a:t>
            </a:r>
          </a:p>
          <a:p>
            <a:endParaRPr lang="en-US" dirty="0"/>
          </a:p>
        </p:txBody>
      </p:sp>
    </p:spTree>
    <p:extLst>
      <p:ext uri="{BB962C8B-B14F-4D97-AF65-F5344CB8AC3E}">
        <p14:creationId xmlns:p14="http://schemas.microsoft.com/office/powerpoint/2010/main" val="211835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16692038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8B3-42F3-B643-874B-15AC49ADB48E}"/>
              </a:ext>
            </a:extLst>
          </p:cNvPr>
          <p:cNvSpPr>
            <a:spLocks noGrp="1"/>
          </p:cNvSpPr>
          <p:nvPr>
            <p:ph type="title"/>
          </p:nvPr>
        </p:nvSpPr>
        <p:spPr/>
        <p:txBody>
          <a:bodyPr/>
          <a:lstStyle/>
          <a:p>
            <a:r>
              <a:rPr lang="en-US" b="1" dirty="0">
                <a:latin typeface="+mn-lt"/>
              </a:rPr>
              <a:t>High Standards of Integrity: </a:t>
            </a:r>
            <a:br>
              <a:rPr lang="en-US" b="1" dirty="0">
                <a:latin typeface="+mn-lt"/>
              </a:rPr>
            </a:br>
            <a:r>
              <a:rPr lang="en-US" b="1" dirty="0">
                <a:latin typeface="+mn-lt"/>
              </a:rPr>
              <a:t>Job 31:5-6, 29-30, 33-34</a:t>
            </a:r>
          </a:p>
        </p:txBody>
      </p:sp>
      <p:sp>
        <p:nvSpPr>
          <p:cNvPr id="3" name="Content Placeholder 2">
            <a:extLst>
              <a:ext uri="{FF2B5EF4-FFF2-40B4-BE49-F238E27FC236}">
                <a16:creationId xmlns:a16="http://schemas.microsoft.com/office/drawing/2014/main" id="{64440464-07FE-4945-A7AC-42DD03376F25}"/>
              </a:ext>
            </a:extLst>
          </p:cNvPr>
          <p:cNvSpPr>
            <a:spLocks noGrp="1"/>
          </p:cNvSpPr>
          <p:nvPr>
            <p:ph idx="1"/>
          </p:nvPr>
        </p:nvSpPr>
        <p:spPr>
          <a:xfrm>
            <a:off x="628649" y="1298222"/>
            <a:ext cx="8097661" cy="4289778"/>
          </a:xfrm>
        </p:spPr>
        <p:txBody>
          <a:bodyPr>
            <a:normAutofit lnSpcReduction="10000"/>
          </a:bodyPr>
          <a:lstStyle/>
          <a:p>
            <a:r>
              <a:rPr lang="en-US" dirty="0"/>
              <a:t>Personal Determination: </a:t>
            </a:r>
          </a:p>
          <a:p>
            <a:pPr lvl="1"/>
            <a:r>
              <a:rPr lang="en-US" dirty="0"/>
              <a:t>I will be open and honest so that I am worthy of your trust.</a:t>
            </a:r>
          </a:p>
          <a:p>
            <a:r>
              <a:rPr lang="en-US" dirty="0"/>
              <a:t>I will speak the truth in love:</a:t>
            </a:r>
          </a:p>
          <a:p>
            <a:pPr lvl="1"/>
            <a:r>
              <a:rPr lang="en-US" dirty="0"/>
              <a:t>Love in my motivations. Love in my word choices. </a:t>
            </a:r>
            <a:br>
              <a:rPr lang="en-US" dirty="0"/>
            </a:br>
            <a:r>
              <a:rPr lang="en-US" dirty="0"/>
              <a:t>Love in my tone of voice.</a:t>
            </a:r>
          </a:p>
          <a:p>
            <a:r>
              <a:rPr lang="en-US" dirty="0"/>
              <a:t>I will tell you the truth, even when it is hard to hear.</a:t>
            </a:r>
          </a:p>
          <a:p>
            <a:r>
              <a:rPr lang="en-US" dirty="0"/>
              <a:t>I will guard my speech to filter fleeting thoughts that are selfish or ungrateful, (James 1:26, 3:9-10) but, I will not withhold information to mislead you.</a:t>
            </a:r>
          </a:p>
          <a:p>
            <a:r>
              <a:rPr lang="en-US" dirty="0"/>
              <a:t>When I realize I have failed, you will hear it from</a:t>
            </a:r>
            <a:br>
              <a:rPr lang="en-US" dirty="0"/>
            </a:br>
            <a:r>
              <a:rPr lang="en-US" dirty="0"/>
              <a:t> me first.</a:t>
            </a:r>
          </a:p>
        </p:txBody>
      </p:sp>
    </p:spTree>
    <p:extLst>
      <p:ext uri="{BB962C8B-B14F-4D97-AF65-F5344CB8AC3E}">
        <p14:creationId xmlns:p14="http://schemas.microsoft.com/office/powerpoint/2010/main" val="2906489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8B3-42F3-B643-874B-15AC49ADB48E}"/>
              </a:ext>
            </a:extLst>
          </p:cNvPr>
          <p:cNvSpPr>
            <a:spLocks noGrp="1"/>
          </p:cNvSpPr>
          <p:nvPr>
            <p:ph type="title"/>
          </p:nvPr>
        </p:nvSpPr>
        <p:spPr/>
        <p:txBody>
          <a:bodyPr/>
          <a:lstStyle/>
          <a:p>
            <a:r>
              <a:rPr lang="en-US" b="1" dirty="0">
                <a:latin typeface="+mn-lt"/>
              </a:rPr>
              <a:t>Marriage: Policy of Total Openness</a:t>
            </a:r>
          </a:p>
        </p:txBody>
      </p:sp>
      <p:sp>
        <p:nvSpPr>
          <p:cNvPr id="3" name="Content Placeholder 2">
            <a:extLst>
              <a:ext uri="{FF2B5EF4-FFF2-40B4-BE49-F238E27FC236}">
                <a16:creationId xmlns:a16="http://schemas.microsoft.com/office/drawing/2014/main" id="{64440464-07FE-4945-A7AC-42DD03376F25}"/>
              </a:ext>
            </a:extLst>
          </p:cNvPr>
          <p:cNvSpPr>
            <a:spLocks noGrp="1"/>
          </p:cNvSpPr>
          <p:nvPr>
            <p:ph idx="1"/>
          </p:nvPr>
        </p:nvSpPr>
        <p:spPr>
          <a:xfrm>
            <a:off x="628650" y="1298222"/>
            <a:ext cx="7886700" cy="4289778"/>
          </a:xfrm>
        </p:spPr>
        <p:txBody>
          <a:bodyPr>
            <a:normAutofit fontScale="92500" lnSpcReduction="10000"/>
          </a:bodyPr>
          <a:lstStyle/>
          <a:p>
            <a:r>
              <a:rPr lang="en-US" dirty="0"/>
              <a:t>Radical Honesty: “Complete honesty about one’s feelings, past experiences, present activities, and </a:t>
            </a:r>
            <a:br>
              <a:rPr lang="en-US" dirty="0"/>
            </a:br>
            <a:r>
              <a:rPr lang="en-US" dirty="0"/>
              <a:t>future plans.”</a:t>
            </a:r>
          </a:p>
          <a:p>
            <a:pPr lvl="1"/>
            <a:r>
              <a:rPr lang="en-US" dirty="0"/>
              <a:t>“Love Busters” by Willard F. Harley, Jr. </a:t>
            </a:r>
            <a:br>
              <a:rPr lang="en-US" dirty="0"/>
            </a:br>
            <a:endParaRPr lang="en-US" dirty="0"/>
          </a:p>
          <a:p>
            <a:pPr marL="514350" indent="-514350">
              <a:buFont typeface="+mj-lt"/>
              <a:buAutoNum type="arabicPeriod"/>
            </a:pPr>
            <a:r>
              <a:rPr lang="en-US" dirty="0"/>
              <a:t>I will proactively tell you about anything you have a reasonable expectation or desire to know. I will fully and truthfully answer any question you wish to ask. </a:t>
            </a:r>
          </a:p>
          <a:p>
            <a:pPr marL="514350" indent="-514350">
              <a:buFont typeface="+mj-lt"/>
              <a:buAutoNum type="arabicPeriod"/>
            </a:pPr>
            <a:r>
              <a:rPr lang="en-US" dirty="0"/>
              <a:t>I will not burden you with unwelcome details or share confidential information God would expect me to keep private.</a:t>
            </a:r>
            <a:br>
              <a:rPr lang="en-US" dirty="0"/>
            </a:br>
            <a:endParaRPr lang="en-US" dirty="0"/>
          </a:p>
          <a:p>
            <a:endParaRPr lang="en-US" dirty="0"/>
          </a:p>
        </p:txBody>
      </p:sp>
    </p:spTree>
    <p:extLst>
      <p:ext uri="{BB962C8B-B14F-4D97-AF65-F5344CB8AC3E}">
        <p14:creationId xmlns:p14="http://schemas.microsoft.com/office/powerpoint/2010/main" val="3930137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2154724"/>
          </a:xfrm>
        </p:spPr>
        <p:txBody>
          <a:bodyPr/>
          <a:lstStyle/>
          <a:p>
            <a:r>
              <a:rPr lang="en-US" dirty="0"/>
              <a:t>No One Is Surprised By Jezebel’s Lies.</a:t>
            </a:r>
            <a:br>
              <a:rPr lang="en-US" dirty="0"/>
            </a:br>
            <a:r>
              <a:rPr lang="en-US" dirty="0"/>
              <a:t>1 Kings 16:31, 21:5-14</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156178"/>
            <a:ext cx="7886700" cy="2991291"/>
          </a:xfrm>
        </p:spPr>
        <p:txBody>
          <a:bodyPr>
            <a:normAutofit/>
          </a:bodyPr>
          <a:lstStyle/>
          <a:p>
            <a:pPr marL="0" indent="0" algn="ctr">
              <a:buNone/>
            </a:pPr>
            <a:r>
              <a:rPr lang="en-US" sz="3600" dirty="0"/>
              <a:t>How can we overcome past experiences or habits that contribute to dishonesty?</a:t>
            </a:r>
          </a:p>
        </p:txBody>
      </p:sp>
      <p:sp>
        <p:nvSpPr>
          <p:cNvPr id="4" name="Rounded Rectangle 3">
            <a:extLst>
              <a:ext uri="{FF2B5EF4-FFF2-40B4-BE49-F238E27FC236}">
                <a16:creationId xmlns:a16="http://schemas.microsoft.com/office/drawing/2014/main" id="{77EA17BF-EA3A-847A-043B-1C8EEBF0BA41}"/>
              </a:ext>
            </a:extLst>
          </p:cNvPr>
          <p:cNvSpPr/>
          <p:nvPr/>
        </p:nvSpPr>
        <p:spPr>
          <a:xfrm>
            <a:off x="1195754" y="3589869"/>
            <a:ext cx="6836898" cy="106089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Matthew 5:37, John 15:15, Romans 1:18,</a:t>
            </a:r>
            <a:br>
              <a:rPr lang="en-US" sz="2800" b="1" i="1" dirty="0">
                <a:solidFill>
                  <a:schemeClr val="bg1"/>
                </a:solidFill>
                <a:latin typeface="Calibri" panose="020F0502020204030204"/>
              </a:rPr>
            </a:br>
            <a:r>
              <a:rPr lang="en-US" sz="2800" b="1" i="1" dirty="0">
                <a:solidFill>
                  <a:schemeClr val="bg1"/>
                </a:solidFill>
                <a:latin typeface="Calibri" panose="020F0502020204030204"/>
              </a:rPr>
              <a:t> 1 Peter 3:8-17</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378714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a:bodyPr>
          <a:lstStyle/>
          <a:p>
            <a:pPr marL="0" indent="0">
              <a:buNone/>
            </a:pPr>
            <a:endParaRPr lang="en-US" sz="3200" dirty="0"/>
          </a:p>
          <a:p>
            <a:pPr marL="0" indent="0" algn="ctr">
              <a:buNone/>
            </a:pPr>
            <a:r>
              <a:rPr lang="en-US" sz="4600" dirty="0"/>
              <a:t>In Genesis 13:1-13, </a:t>
            </a:r>
            <a:br>
              <a:rPr lang="en-US" sz="4600" dirty="0"/>
            </a:br>
            <a:r>
              <a:rPr lang="en-US" sz="4600" dirty="0"/>
              <a:t>what factors led to strife between the servants of Abraham and Lot?</a:t>
            </a:r>
            <a:br>
              <a:rPr lang="en-US" sz="4600" dirty="0"/>
            </a:br>
            <a:endParaRPr lang="en-US" sz="2600" dirty="0"/>
          </a:p>
        </p:txBody>
      </p:sp>
    </p:spTree>
    <p:extLst>
      <p:ext uri="{BB962C8B-B14F-4D97-AF65-F5344CB8AC3E}">
        <p14:creationId xmlns:p14="http://schemas.microsoft.com/office/powerpoint/2010/main" val="3670007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ire, flame, heat, nature&#10;&#10;Description automatically generated">
            <a:extLst>
              <a:ext uri="{FF2B5EF4-FFF2-40B4-BE49-F238E27FC236}">
                <a16:creationId xmlns:a16="http://schemas.microsoft.com/office/drawing/2014/main" id="{8819F0CE-2886-1C74-2932-EF6C08535FD4}"/>
              </a:ext>
            </a:extLst>
          </p:cNvPr>
          <p:cNvPicPr>
            <a:picLocks noChangeAspect="1"/>
          </p:cNvPicPr>
          <p:nvPr/>
        </p:nvPicPr>
        <p:blipFill>
          <a:blip r:embed="rId3"/>
          <a:stretch>
            <a:fillRect/>
          </a:stretch>
        </p:blipFill>
        <p:spPr>
          <a:xfrm>
            <a:off x="508000" y="641350"/>
            <a:ext cx="7772400" cy="4238386"/>
          </a:xfrm>
          <a:prstGeom prst="rect">
            <a:avLst/>
          </a:prstGeom>
        </p:spPr>
      </p:pic>
    </p:spTree>
    <p:extLst>
      <p:ext uri="{BB962C8B-B14F-4D97-AF65-F5344CB8AC3E}">
        <p14:creationId xmlns:p14="http://schemas.microsoft.com/office/powerpoint/2010/main" val="711767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Galatians 5:16-21</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sz="2200" b="1" baseline="30000" dirty="0"/>
              <a:t>16 </a:t>
            </a:r>
            <a:r>
              <a:rPr lang="en-US" sz="2200" dirty="0"/>
              <a:t>But I say, walk by the Spirit, and you will not carry out the desire of the flesh. </a:t>
            </a:r>
            <a:r>
              <a:rPr lang="en-US" sz="2200" b="1" baseline="30000" dirty="0"/>
              <a:t>17 </a:t>
            </a:r>
            <a:r>
              <a:rPr lang="en-US" sz="2200" dirty="0"/>
              <a:t>For the flesh sets its desire against the Spirit, and the Spirit against the flesh; for these are in opposition to one another, so that you may not do the things that you please. </a:t>
            </a:r>
            <a:r>
              <a:rPr lang="en-US" sz="2200" b="1" baseline="30000" dirty="0"/>
              <a:t>18 </a:t>
            </a:r>
            <a:r>
              <a:rPr lang="en-US" sz="2200" dirty="0"/>
              <a:t>But if you are led by the Spirit, you are not under the Law. </a:t>
            </a:r>
            <a:r>
              <a:rPr lang="en-US" sz="2200" b="1" baseline="30000" dirty="0"/>
              <a:t>19 </a:t>
            </a:r>
            <a:r>
              <a:rPr lang="en-US" sz="2200" dirty="0"/>
              <a:t>Now the deeds of the flesh are evident, which are: immorality, impurity, sensuality, </a:t>
            </a:r>
            <a:r>
              <a:rPr lang="en-US" sz="2200" b="1" baseline="30000" dirty="0"/>
              <a:t>20 </a:t>
            </a:r>
            <a:r>
              <a:rPr lang="en-US" sz="2200" dirty="0"/>
              <a:t>idolatry, sorcery, </a:t>
            </a:r>
            <a:r>
              <a:rPr lang="en-US" sz="2200" u="sng" dirty="0"/>
              <a:t>enmities, strife</a:t>
            </a:r>
            <a:r>
              <a:rPr lang="en-US" sz="2200" dirty="0"/>
              <a:t>, jealousy, outbursts of anger, </a:t>
            </a:r>
            <a:r>
              <a:rPr lang="en-US" sz="2200" u="sng" dirty="0"/>
              <a:t>disputes, dissensions, factions</a:t>
            </a:r>
            <a:r>
              <a:rPr lang="en-US" sz="2200" dirty="0"/>
              <a:t>, </a:t>
            </a:r>
            <a:r>
              <a:rPr lang="en-US" sz="2200" b="1" baseline="30000" dirty="0"/>
              <a:t>21 </a:t>
            </a:r>
            <a:r>
              <a:rPr lang="en-US" sz="2200" dirty="0"/>
              <a:t>envying, drunkenness, carousing, and </a:t>
            </a:r>
            <a:r>
              <a:rPr lang="en-US" sz="2200" u="sng" dirty="0"/>
              <a:t>things like these, of which I forewarn you, just as I have forewarned you, that those who practice such things will not inherit the kingdom of God.</a:t>
            </a:r>
          </a:p>
        </p:txBody>
      </p:sp>
      <p:sp>
        <p:nvSpPr>
          <p:cNvPr id="5" name="Rounded Rectangle 4">
            <a:extLst>
              <a:ext uri="{FF2B5EF4-FFF2-40B4-BE49-F238E27FC236}">
                <a16:creationId xmlns:a16="http://schemas.microsoft.com/office/drawing/2014/main" id="{45CCC1CB-3E90-0843-BF70-1409BA9F01C8}"/>
              </a:ext>
            </a:extLst>
          </p:cNvPr>
          <p:cNvSpPr/>
          <p:nvPr/>
        </p:nvSpPr>
        <p:spPr>
          <a:xfrm>
            <a:off x="219205" y="365017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Strife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17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2831</TotalTime>
  <Words>1359</Words>
  <Application>Microsoft Macintosh PowerPoint</Application>
  <PresentationFormat>On-screen Show (16:10)</PresentationFormat>
  <Paragraphs>158</Paragraphs>
  <Slides>17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Common Ground Question:</vt:lpstr>
      <vt:lpstr>PowerPoint Presentation</vt:lpstr>
      <vt:lpstr>High Standards of Integrity:  Job 31:5-6, 29-30, 33-34</vt:lpstr>
      <vt:lpstr>Marriage: Policy of Total Openness</vt:lpstr>
      <vt:lpstr>No One Is Surprised By Jezebel’s Lies. 1 Kings 16:31, 21:5-14</vt:lpstr>
      <vt:lpstr>Common Ground Question:</vt:lpstr>
      <vt:lpstr>PowerPoint Presentation</vt:lpstr>
      <vt:lpstr>PowerPoint Presentation</vt:lpstr>
      <vt:lpstr>Galatians 5:16-21</vt:lpstr>
      <vt:lpstr>Ephesians 4:29-31</vt:lpstr>
      <vt:lpstr>Strife Among Disciples</vt:lpstr>
      <vt:lpstr>Strife At Home, Proverbs 17:1</vt:lpstr>
      <vt:lpstr>Titus 3:4-11</vt:lpstr>
      <vt:lpstr>Putting On A Heart of Kindness</vt:lpstr>
      <vt:lpstr>Avoiding Strife Before It Starts</vt:lpstr>
      <vt:lpstr>Kindness Towards Christ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135</cp:revision>
  <dcterms:created xsi:type="dcterms:W3CDTF">2023-05-24T15:45:29Z</dcterms:created>
  <dcterms:modified xsi:type="dcterms:W3CDTF">2023-06-28T21:33:47Z</dcterms:modified>
</cp:coreProperties>
</file>