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87" r:id="rId2"/>
    <p:sldId id="256" r:id="rId3"/>
    <p:sldId id="308" r:id="rId4"/>
    <p:sldId id="266" r:id="rId5"/>
    <p:sldId id="297" r:id="rId6"/>
    <p:sldId id="309" r:id="rId7"/>
    <p:sldId id="310" r:id="rId8"/>
    <p:sldId id="305" r:id="rId9"/>
    <p:sldId id="307" r:id="rId10"/>
    <p:sldId id="312" r:id="rId11"/>
    <p:sldId id="311" r:id="rId12"/>
    <p:sldId id="313" r:id="rId13"/>
    <p:sldId id="314" r:id="rId14"/>
    <p:sldId id="258" r:id="rId15"/>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70A8"/>
    <a:srgbClr val="0B87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p:restoredTop sz="83702"/>
  </p:normalViewPr>
  <p:slideViewPr>
    <p:cSldViewPr snapToGrid="0" snapToObjects="1">
      <p:cViewPr varScale="1">
        <p:scale>
          <a:sx n="125" d="100"/>
          <a:sy n="125" d="100"/>
        </p:scale>
        <p:origin x="1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45C76-73BE-984C-A196-92DBE36584BA}" type="datetimeFigureOut">
              <a:rPr lang="en-US" smtClean="0"/>
              <a:t>7/1/23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9C588-45DB-BE44-AA2E-D4F6CBFEA7DB}" type="slidenum">
              <a:rPr lang="en-US" smtClean="0"/>
              <a:t>‹#›</a:t>
            </a:fld>
            <a:endParaRPr lang="en-US"/>
          </a:p>
        </p:txBody>
      </p:sp>
    </p:spTree>
    <p:extLst>
      <p:ext uri="{BB962C8B-B14F-4D97-AF65-F5344CB8AC3E}">
        <p14:creationId xmlns:p14="http://schemas.microsoft.com/office/powerpoint/2010/main" val="52575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Believe In The Evidence That People Care, </a:t>
            </a:r>
            <a:br>
              <a:rPr lang="en-US" dirty="0"/>
            </a:br>
            <a:r>
              <a:rPr lang="en-US" dirty="0"/>
              <a:t>More Than The Doubts That Stir In Your Mind.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Isaiah 41:10</a:t>
            </a:r>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1</a:t>
            </a:fld>
            <a:endParaRPr lang="en-US"/>
          </a:p>
        </p:txBody>
      </p:sp>
    </p:spTree>
    <p:extLst>
      <p:ext uri="{BB962C8B-B14F-4D97-AF65-F5344CB8AC3E}">
        <p14:creationId xmlns:p14="http://schemas.microsoft.com/office/powerpoint/2010/main" val="88220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Enmities – Holding a grudge.</a:t>
            </a:r>
          </a:p>
          <a:p>
            <a:r>
              <a:rPr lang="en-US" dirty="0"/>
              <a:t>Strife – Contentious, Debating, Argumentative, Variance – a disagreeable spirit.</a:t>
            </a:r>
          </a:p>
          <a:p>
            <a:r>
              <a:rPr lang="en-US" dirty="0"/>
              <a:t>Dissensions - Rebelling against leadership</a:t>
            </a:r>
          </a:p>
          <a:p>
            <a:r>
              <a:rPr lang="en-US" dirty="0"/>
              <a:t>Factions – Dividing the body into opposing groups.</a:t>
            </a:r>
          </a:p>
          <a:p>
            <a:endParaRPr lang="en-US" dirty="0"/>
          </a:p>
          <a:p>
            <a:r>
              <a:rPr lang="en-US" dirty="0"/>
              <a:t>Another very similar grouping – 2 Cor. 12:20.</a:t>
            </a:r>
          </a:p>
          <a:p>
            <a:endParaRPr lang="en-US" dirty="0"/>
          </a:p>
          <a:p>
            <a:r>
              <a:rPr lang="en-US" dirty="0"/>
              <a:t>These sins are the opposite of creating HARMONY.  Instead it is disruptive to the teamwork and the godliness being pursued.</a:t>
            </a:r>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4</a:t>
            </a:fld>
            <a:endParaRPr lang="en-US"/>
          </a:p>
        </p:txBody>
      </p:sp>
    </p:spTree>
    <p:extLst>
      <p:ext uri="{BB962C8B-B14F-4D97-AF65-F5344CB8AC3E}">
        <p14:creationId xmlns:p14="http://schemas.microsoft.com/office/powerpoint/2010/main" val="408985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Showing Up Only On Sunday Morning Doesn’t Work.</a:t>
            </a:r>
          </a:p>
          <a:p>
            <a:r>
              <a:rPr lang="en-US" dirty="0"/>
              <a:t>Declining Invitations Doesn’t Work.</a:t>
            </a:r>
          </a:p>
          <a:p>
            <a:endParaRPr lang="en-US" dirty="0"/>
          </a:p>
          <a:p>
            <a:r>
              <a:rPr lang="en-US" dirty="0"/>
              <a:t>Letting Politics Divide Us.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7</a:t>
            </a:fld>
            <a:endParaRPr lang="en-US"/>
          </a:p>
        </p:txBody>
      </p:sp>
    </p:spTree>
    <p:extLst>
      <p:ext uri="{BB962C8B-B14F-4D97-AF65-F5344CB8AC3E}">
        <p14:creationId xmlns:p14="http://schemas.microsoft.com/office/powerpoint/2010/main" val="233075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 &amp; Jonathan (main points from article by Dr. John </a:t>
            </a:r>
            <a:r>
              <a:rPr lang="en-US" dirty="0" err="1"/>
              <a:t>Delony</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parents will get sick.</a:t>
            </a:r>
            <a:br>
              <a:rPr lang="en-US" dirty="0"/>
            </a:br>
            <a:r>
              <a:rPr lang="en-US" dirty="0"/>
              <a:t>Your kids will </a:t>
            </a:r>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9</a:t>
            </a:fld>
            <a:endParaRPr lang="en-US"/>
          </a:p>
        </p:txBody>
      </p:sp>
    </p:spTree>
    <p:extLst>
      <p:ext uri="{BB962C8B-B14F-4D97-AF65-F5344CB8AC3E}">
        <p14:creationId xmlns:p14="http://schemas.microsoft.com/office/powerpoint/2010/main" val="276449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Politics.</a:t>
            </a:r>
          </a:p>
          <a:p>
            <a:endParaRPr lang="en-US" dirty="0"/>
          </a:p>
          <a:p>
            <a:r>
              <a:rPr lang="en-US" dirty="0"/>
              <a:t>Religion.</a:t>
            </a:r>
          </a:p>
          <a:p>
            <a:endParaRPr lang="en-US" dirty="0"/>
          </a:p>
          <a:p>
            <a:r>
              <a:rPr lang="en-US" dirty="0"/>
              <a:t>Dating &amp; Marriage.</a:t>
            </a:r>
          </a:p>
          <a:p>
            <a:endParaRPr lang="en-US" dirty="0"/>
          </a:p>
          <a:p>
            <a:r>
              <a:rPr lang="en-US" dirty="0"/>
              <a:t>Taxes.</a:t>
            </a:r>
          </a:p>
          <a:p>
            <a:endParaRPr lang="en-US" dirty="0"/>
          </a:p>
          <a:p>
            <a:r>
              <a:rPr lang="en-US" dirty="0"/>
              <a:t>Business Negotiations.</a:t>
            </a:r>
          </a:p>
          <a:p>
            <a:endParaRPr lang="en-US" dirty="0"/>
          </a:p>
          <a:p>
            <a:r>
              <a:rPr lang="en-US" dirty="0"/>
              <a:t>Social Media.</a:t>
            </a:r>
          </a:p>
          <a:p>
            <a:endParaRPr lang="en-US" dirty="0"/>
          </a:p>
          <a:p>
            <a:r>
              <a:rPr lang="en-US" dirty="0"/>
              <a:t>Academic Cheating or </a:t>
            </a:r>
            <a:r>
              <a:rPr lang="en-US" dirty="0" err="1"/>
              <a:t>Plagarism</a:t>
            </a:r>
            <a:r>
              <a:rPr lang="en-US" dirty="0"/>
              <a:t>.</a:t>
            </a:r>
          </a:p>
          <a:p>
            <a:endParaRPr lang="en-US" dirty="0"/>
          </a:p>
          <a:p>
            <a:r>
              <a:rPr lang="en-US" dirty="0"/>
              <a:t>Point:  Satan has done a good job of spreading dishonesty all over the world.  THEREFORE, being honest gives us a chance to TRULY let our light shine!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10</a:t>
            </a:fld>
            <a:endParaRPr lang="en-US"/>
          </a:p>
        </p:txBody>
      </p:sp>
    </p:spTree>
    <p:extLst>
      <p:ext uri="{BB962C8B-B14F-4D97-AF65-F5344CB8AC3E}">
        <p14:creationId xmlns:p14="http://schemas.microsoft.com/office/powerpoint/2010/main" val="58284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CONNECTING:    I am part of a wonderful group, made up of people at every stage of life. I am learning from those ahead of me, laughing with those beside me, and lifting up others around me.</a:t>
            </a:r>
          </a:p>
          <a:p>
            <a:pPr lvl="1"/>
            <a:r>
              <a:rPr lang="en-US" dirty="0"/>
              <a:t>A Barnabas, A Paul, &amp; A Timothy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Common Faith Is More Important Than The Common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Join A Local Study</a:t>
            </a:r>
          </a:p>
          <a:p>
            <a:r>
              <a:rPr lang="en-US" dirty="0"/>
              <a:t>Go to lunch or dinner while you are already near the building.</a:t>
            </a:r>
          </a:p>
        </p:txBody>
      </p:sp>
      <p:sp>
        <p:nvSpPr>
          <p:cNvPr id="4" name="Slide Number Placeholder 3"/>
          <p:cNvSpPr>
            <a:spLocks noGrp="1"/>
          </p:cNvSpPr>
          <p:nvPr>
            <p:ph type="sldNum" sz="quarter" idx="5"/>
          </p:nvPr>
        </p:nvSpPr>
        <p:spPr/>
        <p:txBody>
          <a:bodyPr/>
          <a:lstStyle/>
          <a:p>
            <a:fld id="{F309C588-45DB-BE44-AA2E-D4F6CBFEA7DB}" type="slidenum">
              <a:rPr lang="en-US" smtClean="0"/>
              <a:t>11</a:t>
            </a:fld>
            <a:endParaRPr lang="en-US"/>
          </a:p>
        </p:txBody>
      </p:sp>
    </p:spTree>
    <p:extLst>
      <p:ext uri="{BB962C8B-B14F-4D97-AF65-F5344CB8AC3E}">
        <p14:creationId xmlns:p14="http://schemas.microsoft.com/office/powerpoint/2010/main" val="140847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CONNECTING:    I am part of a wonderful group, made up of people at every stage of life. I am learning from those ahead of me, laughing with those beside me, and lifting up others around me.</a:t>
            </a:r>
          </a:p>
          <a:p>
            <a:pPr lvl="1"/>
            <a:r>
              <a:rPr lang="en-US" dirty="0"/>
              <a:t>A Barnabas, A Paul, &amp; A Timothy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Common Faith Is More Important Than The Common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Join A Local Study</a:t>
            </a:r>
          </a:p>
          <a:p>
            <a:r>
              <a:rPr lang="en-US" dirty="0"/>
              <a:t>Go to lunch or dinner while you are already near the building.</a:t>
            </a:r>
          </a:p>
        </p:txBody>
      </p:sp>
      <p:sp>
        <p:nvSpPr>
          <p:cNvPr id="4" name="Slide Number Placeholder 3"/>
          <p:cNvSpPr>
            <a:spLocks noGrp="1"/>
          </p:cNvSpPr>
          <p:nvPr>
            <p:ph type="sldNum" sz="quarter" idx="5"/>
          </p:nvPr>
        </p:nvSpPr>
        <p:spPr/>
        <p:txBody>
          <a:bodyPr/>
          <a:lstStyle/>
          <a:p>
            <a:fld id="{F309C588-45DB-BE44-AA2E-D4F6CBFEA7DB}" type="slidenum">
              <a:rPr lang="en-US" smtClean="0"/>
              <a:t>12</a:t>
            </a:fld>
            <a:endParaRPr lang="en-US"/>
          </a:p>
        </p:txBody>
      </p:sp>
    </p:spTree>
    <p:extLst>
      <p:ext uri="{BB962C8B-B14F-4D97-AF65-F5344CB8AC3E}">
        <p14:creationId xmlns:p14="http://schemas.microsoft.com/office/powerpoint/2010/main" val="387280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Politics.</a:t>
            </a:r>
          </a:p>
          <a:p>
            <a:endParaRPr lang="en-US" dirty="0"/>
          </a:p>
          <a:p>
            <a:r>
              <a:rPr lang="en-US" dirty="0"/>
              <a:t>Religion.</a:t>
            </a:r>
          </a:p>
          <a:p>
            <a:endParaRPr lang="en-US" dirty="0"/>
          </a:p>
          <a:p>
            <a:r>
              <a:rPr lang="en-US" dirty="0"/>
              <a:t>Dating &amp; Marriage.</a:t>
            </a:r>
          </a:p>
          <a:p>
            <a:endParaRPr lang="en-US" dirty="0"/>
          </a:p>
          <a:p>
            <a:r>
              <a:rPr lang="en-US" dirty="0"/>
              <a:t>Taxes.</a:t>
            </a:r>
          </a:p>
          <a:p>
            <a:endParaRPr lang="en-US" dirty="0"/>
          </a:p>
          <a:p>
            <a:r>
              <a:rPr lang="en-US" dirty="0"/>
              <a:t>Business Negotiations.</a:t>
            </a:r>
          </a:p>
          <a:p>
            <a:endParaRPr lang="en-US" dirty="0"/>
          </a:p>
          <a:p>
            <a:r>
              <a:rPr lang="en-US" dirty="0"/>
              <a:t>Social Media.</a:t>
            </a:r>
          </a:p>
          <a:p>
            <a:endParaRPr lang="en-US" dirty="0"/>
          </a:p>
          <a:p>
            <a:r>
              <a:rPr lang="en-US" dirty="0"/>
              <a:t>Academic Cheating or </a:t>
            </a:r>
            <a:r>
              <a:rPr lang="en-US" dirty="0" err="1"/>
              <a:t>Plagarism</a:t>
            </a:r>
            <a:r>
              <a:rPr lang="en-US" dirty="0"/>
              <a:t>.</a:t>
            </a:r>
          </a:p>
          <a:p>
            <a:endParaRPr lang="en-US" dirty="0"/>
          </a:p>
          <a:p>
            <a:r>
              <a:rPr lang="en-US" dirty="0"/>
              <a:t>Point:  Satan has done a good job of spreading dishonesty all over the world.  THEREFORE, being honest gives us a chance to TRULY let our light shine!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309C588-45DB-BE44-AA2E-D4F6CBFEA7DB}" type="slidenum">
              <a:rPr lang="en-US" smtClean="0"/>
              <a:t>13</a:t>
            </a:fld>
            <a:endParaRPr lang="en-US"/>
          </a:p>
        </p:txBody>
      </p:sp>
    </p:spTree>
    <p:extLst>
      <p:ext uri="{BB962C8B-B14F-4D97-AF65-F5344CB8AC3E}">
        <p14:creationId xmlns:p14="http://schemas.microsoft.com/office/powerpoint/2010/main" val="220313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7/1/23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93723700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7/1/23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7838820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2174C5-CC5E-1E40-9646-63BA41DD5E80}" type="datetimeFigureOut">
              <a:rPr lang="en-US" smtClean="0"/>
              <a:t>7/1/23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3850874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2174C5-CC5E-1E40-9646-63BA41DD5E80}" type="datetimeFigureOut">
              <a:rPr lang="en-US" smtClean="0"/>
              <a:t>7/1/23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69184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2174C5-CC5E-1E40-9646-63BA41DD5E80}" type="datetimeFigureOut">
              <a:rPr lang="en-US" smtClean="0"/>
              <a:t>7/1/23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1142810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2174C5-CC5E-1E40-9646-63BA41DD5E80}" type="datetimeFigureOut">
              <a:rPr lang="en-US" smtClean="0"/>
              <a:t>7/1/23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4175663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2174C5-CC5E-1E40-9646-63BA41DD5E80}" type="datetimeFigureOut">
              <a:rPr lang="en-US" smtClean="0"/>
              <a:t>7/1/23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15546646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2174C5-CC5E-1E40-9646-63BA41DD5E80}" type="datetimeFigureOut">
              <a:rPr lang="en-US" smtClean="0"/>
              <a:t>7/1/23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2846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174C5-CC5E-1E40-9646-63BA41DD5E80}" type="datetimeFigureOut">
              <a:rPr lang="en-US" smtClean="0"/>
              <a:t>7/1/23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2391374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7/1/23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35537530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2174C5-CC5E-1E40-9646-63BA41DD5E80}" type="datetimeFigureOut">
              <a:rPr lang="en-US" smtClean="0"/>
              <a:t>7/1/23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022EC5-74AA-4B44-9C99-F262428CDB16}" type="slidenum">
              <a:rPr lang="en-US" smtClean="0"/>
              <a:t>‹#›</a:t>
            </a:fld>
            <a:endParaRPr lang="en-US"/>
          </a:p>
        </p:txBody>
      </p:sp>
    </p:spTree>
    <p:extLst>
      <p:ext uri="{BB962C8B-B14F-4D97-AF65-F5344CB8AC3E}">
        <p14:creationId xmlns:p14="http://schemas.microsoft.com/office/powerpoint/2010/main" val="6654114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7F2174C5-CC5E-1E40-9646-63BA41DD5E80}" type="datetimeFigureOut">
              <a:rPr lang="en-US" smtClean="0"/>
              <a:t>7/1/23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29022EC5-74AA-4B44-9C99-F262428CDB16}" type="slidenum">
              <a:rPr lang="en-US" smtClean="0"/>
              <a:t>‹#›</a:t>
            </a:fld>
            <a:endParaRPr lang="en-US"/>
          </a:p>
        </p:txBody>
      </p:sp>
    </p:spTree>
    <p:extLst>
      <p:ext uri="{BB962C8B-B14F-4D97-AF65-F5344CB8AC3E}">
        <p14:creationId xmlns:p14="http://schemas.microsoft.com/office/powerpoint/2010/main" val="1007548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2792572/" TargetMode="External"/><Relationship Id="rId2" Type="http://schemas.openxmlformats.org/officeDocument/2006/relationships/hyperlink" Target="https://www.verywellmind.com/loneliness-causes-effects-and-treatments-2795749" TargetMode="External"/><Relationship Id="rId1" Type="http://schemas.openxmlformats.org/officeDocument/2006/relationships/slideLayout" Target="../slideLayouts/slideLayout2.xml"/><Relationship Id="rId4" Type="http://schemas.openxmlformats.org/officeDocument/2006/relationships/hyperlink" Target="https://www.uchicagomedicine.org/forefront/health-and-wellness-articles/what-is-lonelines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Common Ground Question:</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636889"/>
            <a:ext cx="7886700" cy="3928533"/>
          </a:xfrm>
        </p:spPr>
        <p:txBody>
          <a:bodyPr>
            <a:normAutofit/>
          </a:bodyPr>
          <a:lstStyle/>
          <a:p>
            <a:pPr marL="0" indent="0">
              <a:buNone/>
            </a:pPr>
            <a:endParaRPr lang="en-US" sz="3200" dirty="0"/>
          </a:p>
          <a:p>
            <a:pPr marL="0" indent="0" algn="ctr">
              <a:buNone/>
            </a:pPr>
            <a:r>
              <a:rPr lang="en-US" sz="4600" dirty="0"/>
              <a:t>What lies would Satan like us to believe when we feel lonely?</a:t>
            </a:r>
            <a:br>
              <a:rPr lang="en-US" sz="4600" dirty="0"/>
            </a:br>
            <a:endParaRPr lang="en-US" sz="2600" dirty="0"/>
          </a:p>
        </p:txBody>
      </p:sp>
    </p:spTree>
    <p:extLst>
      <p:ext uri="{BB962C8B-B14F-4D97-AF65-F5344CB8AC3E}">
        <p14:creationId xmlns:p14="http://schemas.microsoft.com/office/powerpoint/2010/main" val="41806283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Are We Ready?</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636889"/>
            <a:ext cx="7886700" cy="3928533"/>
          </a:xfrm>
        </p:spPr>
        <p:txBody>
          <a:bodyPr>
            <a:normAutofit/>
          </a:bodyPr>
          <a:lstStyle/>
          <a:p>
            <a:pPr marL="0" indent="0">
              <a:buNone/>
            </a:pPr>
            <a:endParaRPr lang="en-US" sz="3200" dirty="0"/>
          </a:p>
          <a:p>
            <a:pPr marL="0" indent="0" algn="ctr">
              <a:buNone/>
            </a:pPr>
            <a:r>
              <a:rPr lang="en-US" sz="4600" dirty="0"/>
              <a:t>How do we need to respond when a Ruth &amp; Naomi begin worshipping at Embry Hills? </a:t>
            </a:r>
            <a:endParaRPr lang="en-US" sz="2600" dirty="0"/>
          </a:p>
        </p:txBody>
      </p:sp>
    </p:spTree>
    <p:extLst>
      <p:ext uri="{BB962C8B-B14F-4D97-AF65-F5344CB8AC3E}">
        <p14:creationId xmlns:p14="http://schemas.microsoft.com/office/powerpoint/2010/main" val="11095595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644F-40F6-BCC6-1B9B-175854B6FD20}"/>
              </a:ext>
            </a:extLst>
          </p:cNvPr>
          <p:cNvSpPr>
            <a:spLocks noGrp="1"/>
          </p:cNvSpPr>
          <p:nvPr>
            <p:ph type="title"/>
          </p:nvPr>
        </p:nvSpPr>
        <p:spPr>
          <a:xfrm>
            <a:off x="628650" y="304270"/>
            <a:ext cx="7886700" cy="2002049"/>
          </a:xfrm>
        </p:spPr>
        <p:txBody>
          <a:bodyPr/>
          <a:lstStyle/>
          <a:p>
            <a:r>
              <a:rPr lang="en-US" dirty="0"/>
              <a:t>We Build A Caring Community By…</a:t>
            </a:r>
            <a:br>
              <a:rPr lang="en-US" dirty="0"/>
            </a:br>
            <a:r>
              <a:rPr lang="en-US" dirty="0">
                <a:solidFill>
                  <a:schemeClr val="accent4">
                    <a:lumMod val="40000"/>
                    <a:lumOff val="60000"/>
                  </a:schemeClr>
                </a:solidFill>
              </a:rPr>
              <a:t>Expanding Our Circle of Relationships</a:t>
            </a:r>
          </a:p>
        </p:txBody>
      </p:sp>
      <p:sp>
        <p:nvSpPr>
          <p:cNvPr id="3" name="Content Placeholder 2">
            <a:extLst>
              <a:ext uri="{FF2B5EF4-FFF2-40B4-BE49-F238E27FC236}">
                <a16:creationId xmlns:a16="http://schemas.microsoft.com/office/drawing/2014/main" id="{715E2DC3-0CBE-1494-0852-BC2AC4024A39}"/>
              </a:ext>
            </a:extLst>
          </p:cNvPr>
          <p:cNvSpPr>
            <a:spLocks noGrp="1"/>
          </p:cNvSpPr>
          <p:nvPr>
            <p:ph idx="1"/>
          </p:nvPr>
        </p:nvSpPr>
        <p:spPr>
          <a:xfrm>
            <a:off x="345440" y="2255520"/>
            <a:ext cx="8585200" cy="3074829"/>
          </a:xfrm>
        </p:spPr>
        <p:txBody>
          <a:bodyPr>
            <a:normAutofit/>
          </a:bodyPr>
          <a:lstStyle/>
          <a:p>
            <a:r>
              <a:rPr lang="en-US" dirty="0"/>
              <a:t>Connecting With People Ahead, Beside, &amp; Behind Me.</a:t>
            </a:r>
          </a:p>
          <a:p>
            <a:r>
              <a:rPr lang="en-US" dirty="0"/>
              <a:t>Including New People In Existing Circles of Friends.</a:t>
            </a:r>
          </a:p>
          <a:p>
            <a:r>
              <a:rPr lang="en-US" dirty="0"/>
              <a:t>Cooperating Together To Meet Pressing Needs.</a:t>
            </a:r>
          </a:p>
          <a:p>
            <a:r>
              <a:rPr lang="en-US" dirty="0"/>
              <a:t>Saying “Yes” To Time Together Regardless of The Activity.</a:t>
            </a:r>
          </a:p>
          <a:p>
            <a:r>
              <a:rPr lang="en-US" dirty="0"/>
              <a:t>Capitalizing On Times Christians Are Nearby.</a:t>
            </a:r>
          </a:p>
          <a:p>
            <a:r>
              <a:rPr lang="en-US" dirty="0"/>
              <a:t>Opening Our Homes For House To House Meals.</a:t>
            </a:r>
          </a:p>
        </p:txBody>
      </p:sp>
    </p:spTree>
    <p:extLst>
      <p:ext uri="{BB962C8B-B14F-4D97-AF65-F5344CB8AC3E}">
        <p14:creationId xmlns:p14="http://schemas.microsoft.com/office/powerpoint/2010/main" val="1731540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644F-40F6-BCC6-1B9B-175854B6FD20}"/>
              </a:ext>
            </a:extLst>
          </p:cNvPr>
          <p:cNvSpPr>
            <a:spLocks noGrp="1"/>
          </p:cNvSpPr>
          <p:nvPr>
            <p:ph type="title"/>
          </p:nvPr>
        </p:nvSpPr>
        <p:spPr>
          <a:xfrm>
            <a:off x="628650" y="304270"/>
            <a:ext cx="7886700" cy="2002049"/>
          </a:xfrm>
        </p:spPr>
        <p:txBody>
          <a:bodyPr/>
          <a:lstStyle/>
          <a:p>
            <a:r>
              <a:rPr lang="en-US" dirty="0"/>
              <a:t>We Build A Caring Community By…</a:t>
            </a:r>
            <a:br>
              <a:rPr lang="en-US" dirty="0"/>
            </a:br>
            <a:r>
              <a:rPr lang="en-US" dirty="0">
                <a:solidFill>
                  <a:schemeClr val="accent4">
                    <a:lumMod val="40000"/>
                    <a:lumOff val="60000"/>
                  </a:schemeClr>
                </a:solidFill>
              </a:rPr>
              <a:t>Not Settling For Anything Less</a:t>
            </a:r>
          </a:p>
        </p:txBody>
      </p:sp>
      <p:sp>
        <p:nvSpPr>
          <p:cNvPr id="3" name="Content Placeholder 2">
            <a:extLst>
              <a:ext uri="{FF2B5EF4-FFF2-40B4-BE49-F238E27FC236}">
                <a16:creationId xmlns:a16="http://schemas.microsoft.com/office/drawing/2014/main" id="{715E2DC3-0CBE-1494-0852-BC2AC4024A39}"/>
              </a:ext>
            </a:extLst>
          </p:cNvPr>
          <p:cNvSpPr>
            <a:spLocks noGrp="1"/>
          </p:cNvSpPr>
          <p:nvPr>
            <p:ph idx="1"/>
          </p:nvPr>
        </p:nvSpPr>
        <p:spPr>
          <a:xfrm>
            <a:off x="567690" y="2306320"/>
            <a:ext cx="8180070" cy="3074829"/>
          </a:xfrm>
        </p:spPr>
        <p:txBody>
          <a:bodyPr>
            <a:normAutofit/>
          </a:bodyPr>
          <a:lstStyle/>
          <a:p>
            <a:r>
              <a:rPr lang="en-US" dirty="0"/>
              <a:t>“For it is only right for me to feel this way about you all, because I have you in my heart, since both in my imprisonment and in the defense and confirmation of the gospel, you all are partakers of grace with me. For God is my witness, how I long for you all with the affection of Christ Jesus.” – Philippians 1:7-8</a:t>
            </a:r>
          </a:p>
        </p:txBody>
      </p:sp>
    </p:spTree>
    <p:extLst>
      <p:ext uri="{BB962C8B-B14F-4D97-AF65-F5344CB8AC3E}">
        <p14:creationId xmlns:p14="http://schemas.microsoft.com/office/powerpoint/2010/main" val="21338385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The Friends of Jesus…</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686560"/>
            <a:ext cx="7886700" cy="3828062"/>
          </a:xfrm>
        </p:spPr>
        <p:txBody>
          <a:bodyPr>
            <a:normAutofit/>
          </a:bodyPr>
          <a:lstStyle/>
          <a:p>
            <a:pPr marL="0" indent="0" algn="ctr">
              <a:buNone/>
            </a:pPr>
            <a:r>
              <a:rPr lang="en-US" sz="3200" dirty="0"/>
              <a:t>What can we learn from…</a:t>
            </a:r>
          </a:p>
          <a:p>
            <a:pPr marL="0" indent="0" algn="ctr">
              <a:buNone/>
            </a:pPr>
            <a:r>
              <a:rPr lang="en-US" sz="3200" b="1" dirty="0">
                <a:solidFill>
                  <a:schemeClr val="accent4">
                    <a:lumMod val="40000"/>
                    <a:lumOff val="60000"/>
                  </a:schemeClr>
                </a:solidFill>
              </a:rPr>
              <a:t> John the Baptist </a:t>
            </a:r>
            <a:br>
              <a:rPr lang="en-US" sz="3200" dirty="0"/>
            </a:br>
            <a:r>
              <a:rPr lang="en-US" sz="3200" dirty="0"/>
              <a:t>(John 3:29)</a:t>
            </a:r>
          </a:p>
          <a:p>
            <a:pPr marL="0" indent="0" algn="ctr">
              <a:buNone/>
            </a:pPr>
            <a:r>
              <a:rPr lang="en-US" sz="3200" b="1" dirty="0">
                <a:solidFill>
                  <a:schemeClr val="accent4">
                    <a:lumMod val="40000"/>
                    <a:lumOff val="60000"/>
                  </a:schemeClr>
                </a:solidFill>
              </a:rPr>
              <a:t>Mary, Martha, and Lazarus</a:t>
            </a:r>
            <a:br>
              <a:rPr lang="en-US" sz="3200" dirty="0"/>
            </a:br>
            <a:r>
              <a:rPr lang="en-US" sz="3200" dirty="0"/>
              <a:t> (John 11:5, 12:1-8)</a:t>
            </a:r>
          </a:p>
          <a:p>
            <a:pPr marL="0" indent="0" algn="ctr">
              <a:buNone/>
            </a:pPr>
            <a:r>
              <a:rPr lang="en-US" sz="3200" b="1" dirty="0">
                <a:solidFill>
                  <a:schemeClr val="accent4">
                    <a:lumMod val="40000"/>
                    <a:lumOff val="60000"/>
                  </a:schemeClr>
                </a:solidFill>
              </a:rPr>
              <a:t>The Friendships In The Parables </a:t>
            </a:r>
            <a:br>
              <a:rPr lang="en-US" sz="3200" dirty="0"/>
            </a:br>
            <a:r>
              <a:rPr lang="en-US" sz="3200" dirty="0"/>
              <a:t>(Luke 15:6,9)</a:t>
            </a:r>
            <a:endParaRPr lang="en-US" sz="1600" dirty="0"/>
          </a:p>
        </p:txBody>
      </p:sp>
    </p:spTree>
    <p:extLst>
      <p:ext uri="{BB962C8B-B14F-4D97-AF65-F5344CB8AC3E}">
        <p14:creationId xmlns:p14="http://schemas.microsoft.com/office/powerpoint/2010/main" val="264633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2800361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62E-0DC7-B74A-9C84-2B2718B03E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806EE09-C6F5-D342-833A-7CB399667FB9}"/>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2C255B6A-F6A2-4A45-87C7-ECE0D2A25F1D}"/>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5413754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7E13-316E-03E6-BE51-AFE128C1B5C0}"/>
              </a:ext>
            </a:extLst>
          </p:cNvPr>
          <p:cNvSpPr>
            <a:spLocks noGrp="1"/>
          </p:cNvSpPr>
          <p:nvPr>
            <p:ph type="title"/>
          </p:nvPr>
        </p:nvSpPr>
        <p:spPr/>
        <p:txBody>
          <a:bodyPr/>
          <a:lstStyle/>
          <a:p>
            <a:r>
              <a:rPr lang="en-US" dirty="0"/>
              <a:t>The Loneliness Epidemic</a:t>
            </a:r>
          </a:p>
        </p:txBody>
      </p:sp>
      <p:sp>
        <p:nvSpPr>
          <p:cNvPr id="3" name="Content Placeholder 2">
            <a:extLst>
              <a:ext uri="{FF2B5EF4-FFF2-40B4-BE49-F238E27FC236}">
                <a16:creationId xmlns:a16="http://schemas.microsoft.com/office/drawing/2014/main" id="{B1990C25-124E-1CC5-BAB1-71FBA0C46A97}"/>
              </a:ext>
            </a:extLst>
          </p:cNvPr>
          <p:cNvSpPr>
            <a:spLocks noGrp="1"/>
          </p:cNvSpPr>
          <p:nvPr>
            <p:ph idx="1"/>
          </p:nvPr>
        </p:nvSpPr>
        <p:spPr>
          <a:xfrm>
            <a:off x="588010" y="1521354"/>
            <a:ext cx="8159750" cy="3626115"/>
          </a:xfrm>
        </p:spPr>
        <p:txBody>
          <a:bodyPr>
            <a:normAutofit fontScale="92500" lnSpcReduction="10000"/>
          </a:bodyPr>
          <a:lstStyle/>
          <a:p>
            <a:r>
              <a:rPr lang="en-US" dirty="0"/>
              <a:t>From 1990 to 2020: </a:t>
            </a:r>
          </a:p>
          <a:p>
            <a:pPr lvl="1"/>
            <a:r>
              <a:rPr lang="en-US" dirty="0"/>
              <a:t>22% Increase In Americans Who Have 3 or Fewer Close Friends.</a:t>
            </a:r>
          </a:p>
          <a:p>
            <a:pPr lvl="1"/>
            <a:r>
              <a:rPr lang="en-US" dirty="0"/>
              <a:t>21% Decrease In Americans Who Have 10 or More Close Friends.</a:t>
            </a:r>
          </a:p>
          <a:p>
            <a:r>
              <a:rPr lang="en-US" dirty="0"/>
              <a:t>In 2019: 3/5 Americans Describe Themselves As Lonely.</a:t>
            </a:r>
          </a:p>
          <a:p>
            <a:r>
              <a:rPr lang="en-US" dirty="0"/>
              <a:t>In 2020: 50% of New Mothers and 60% of 18-25 Year </a:t>
            </a:r>
            <a:r>
              <a:rPr lang="en-US" dirty="0" err="1"/>
              <a:t>Olds</a:t>
            </a:r>
            <a:r>
              <a:rPr lang="en-US" dirty="0"/>
              <a:t> Say: They Are “Miserably” Lonely. </a:t>
            </a:r>
          </a:p>
          <a:p>
            <a:pPr lvl="1"/>
            <a:r>
              <a:rPr lang="en-US" dirty="0"/>
              <a:t>Harvard Survey</a:t>
            </a:r>
          </a:p>
          <a:p>
            <a:r>
              <a:rPr lang="en-US" dirty="0"/>
              <a:t>The Need For </a:t>
            </a:r>
            <a:r>
              <a:rPr lang="en-US" i="1" dirty="0">
                <a:solidFill>
                  <a:schemeClr val="accent4">
                    <a:lumMod val="40000"/>
                    <a:lumOff val="60000"/>
                  </a:schemeClr>
                </a:solidFill>
              </a:rPr>
              <a:t>Human Connection </a:t>
            </a:r>
            <a:r>
              <a:rPr lang="en-US" dirty="0"/>
              <a:t>Is Everywhere…</a:t>
            </a:r>
          </a:p>
          <a:p>
            <a:pPr lvl="1"/>
            <a:r>
              <a:rPr lang="en-US" dirty="0"/>
              <a:t>It’s Not Digital, &amp; It’s Not Comfortable. It Takes Practice.</a:t>
            </a:r>
          </a:p>
          <a:p>
            <a:pPr lvl="1"/>
            <a:r>
              <a:rPr lang="en-US" dirty="0"/>
              <a:t>It’s Engaging With People Who Are Different.</a:t>
            </a:r>
          </a:p>
        </p:txBody>
      </p:sp>
    </p:spTree>
    <p:extLst>
      <p:ext uri="{BB962C8B-B14F-4D97-AF65-F5344CB8AC3E}">
        <p14:creationId xmlns:p14="http://schemas.microsoft.com/office/powerpoint/2010/main" val="1625837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5291-88E5-084B-A491-19FFC9BBBE4F}"/>
              </a:ext>
            </a:extLst>
          </p:cNvPr>
          <p:cNvSpPr>
            <a:spLocks noGrp="1"/>
          </p:cNvSpPr>
          <p:nvPr>
            <p:ph type="title"/>
          </p:nvPr>
        </p:nvSpPr>
        <p:spPr>
          <a:xfrm>
            <a:off x="628650" y="193058"/>
            <a:ext cx="7886700" cy="857264"/>
          </a:xfrm>
        </p:spPr>
        <p:txBody>
          <a:bodyPr/>
          <a:lstStyle/>
          <a:p>
            <a:r>
              <a:rPr lang="en-US" dirty="0"/>
              <a:t>Ephesians 1:22-23, 2:19-22 </a:t>
            </a:r>
          </a:p>
        </p:txBody>
      </p:sp>
      <p:sp>
        <p:nvSpPr>
          <p:cNvPr id="3" name="Content Placeholder 2">
            <a:extLst>
              <a:ext uri="{FF2B5EF4-FFF2-40B4-BE49-F238E27FC236}">
                <a16:creationId xmlns:a16="http://schemas.microsoft.com/office/drawing/2014/main" id="{7021FF0A-BFB7-B746-9BF0-896A369215E1}"/>
              </a:ext>
            </a:extLst>
          </p:cNvPr>
          <p:cNvSpPr>
            <a:spLocks noGrp="1"/>
          </p:cNvSpPr>
          <p:nvPr>
            <p:ph idx="1"/>
          </p:nvPr>
        </p:nvSpPr>
        <p:spPr>
          <a:xfrm>
            <a:off x="1816442" y="1173892"/>
            <a:ext cx="6919785" cy="4238368"/>
          </a:xfrm>
        </p:spPr>
        <p:txBody>
          <a:bodyPr>
            <a:normAutofit/>
          </a:bodyPr>
          <a:lstStyle/>
          <a:p>
            <a:r>
              <a:rPr lang="en-US" sz="2200" dirty="0"/>
              <a:t>“</a:t>
            </a:r>
            <a:r>
              <a:rPr lang="en-US" sz="2200" baseline="30000" dirty="0"/>
              <a:t>22</a:t>
            </a:r>
            <a:r>
              <a:rPr lang="en-US" sz="2200" b="1" baseline="30000" dirty="0"/>
              <a:t> </a:t>
            </a:r>
            <a:r>
              <a:rPr lang="en-US" sz="2200" dirty="0"/>
              <a:t>And He put all things in subjection under His feet, and gave Him as head over all things to the church, </a:t>
            </a:r>
            <a:r>
              <a:rPr lang="en-US" sz="2200" baseline="30000" dirty="0"/>
              <a:t>23</a:t>
            </a:r>
            <a:r>
              <a:rPr lang="en-US" sz="2200" dirty="0"/>
              <a:t> which is His body, the fullness of Him who fills all in all.”</a:t>
            </a:r>
            <a:br>
              <a:rPr lang="en-US" sz="2200" dirty="0"/>
            </a:br>
            <a:endParaRPr lang="en-US" sz="2200" dirty="0"/>
          </a:p>
          <a:p>
            <a:r>
              <a:rPr lang="en-US" sz="2200" dirty="0"/>
              <a:t>“</a:t>
            </a:r>
            <a:r>
              <a:rPr lang="en-US" sz="2200" baseline="30000" dirty="0"/>
              <a:t>19</a:t>
            </a:r>
            <a:r>
              <a:rPr lang="en-US" sz="2200" dirty="0"/>
              <a:t> So then you are no longer strangers and aliens, but you are fellow citizens with the saints, and are of God’s household, </a:t>
            </a:r>
            <a:r>
              <a:rPr lang="en-US" sz="2200" baseline="30000" dirty="0"/>
              <a:t>20</a:t>
            </a:r>
            <a:r>
              <a:rPr lang="en-US" sz="2200" dirty="0"/>
              <a:t> having been built on the foundation of the apostles and prophets, Christ Jesus Himself being the corner stone, </a:t>
            </a:r>
            <a:r>
              <a:rPr lang="en-US" sz="2200" baseline="30000" dirty="0"/>
              <a:t>21</a:t>
            </a:r>
            <a:r>
              <a:rPr lang="en-US" sz="2200" dirty="0"/>
              <a:t> in whom the whole building, being fitted together, is growing into a holy temple in the Lord, </a:t>
            </a:r>
            <a:r>
              <a:rPr lang="en-US" sz="2200" baseline="30000" dirty="0"/>
              <a:t>22</a:t>
            </a:r>
            <a:r>
              <a:rPr lang="en-US" sz="2200" dirty="0"/>
              <a:t> in whom you also are being built together into a dwelling of God in the Spirit.”</a:t>
            </a:r>
          </a:p>
        </p:txBody>
      </p:sp>
      <p:sp>
        <p:nvSpPr>
          <p:cNvPr id="5" name="Rounded Rectangle 4">
            <a:extLst>
              <a:ext uri="{FF2B5EF4-FFF2-40B4-BE49-F238E27FC236}">
                <a16:creationId xmlns:a16="http://schemas.microsoft.com/office/drawing/2014/main" id="{45CCC1CB-3E90-0843-BF70-1409BA9F01C8}"/>
              </a:ext>
            </a:extLst>
          </p:cNvPr>
          <p:cNvSpPr/>
          <p:nvPr/>
        </p:nvSpPr>
        <p:spPr>
          <a:xfrm>
            <a:off x="219205" y="1374334"/>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noProof="0" dirty="0">
                <a:solidFill>
                  <a:schemeClr val="bg1"/>
                </a:solidFill>
                <a:latin typeface="Calibri" panose="020F0502020204030204"/>
              </a:rPr>
              <a:t>Church</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 name="Rounded Rectangle 3">
            <a:extLst>
              <a:ext uri="{FF2B5EF4-FFF2-40B4-BE49-F238E27FC236}">
                <a16:creationId xmlns:a16="http://schemas.microsoft.com/office/drawing/2014/main" id="{B4B64A39-72ED-2078-FCC8-3DCE10E2EBFA}"/>
              </a:ext>
            </a:extLst>
          </p:cNvPr>
          <p:cNvSpPr/>
          <p:nvPr/>
        </p:nvSpPr>
        <p:spPr>
          <a:xfrm>
            <a:off x="219205" y="1859336"/>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noProof="0" dirty="0">
                <a:solidFill>
                  <a:schemeClr val="bg1"/>
                </a:solidFill>
                <a:latin typeface="Calibri" panose="020F0502020204030204"/>
              </a:rPr>
              <a:t>Body</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A3EC4BC4-CB82-DCDA-0401-3AD9159B6ECA}"/>
              </a:ext>
            </a:extLst>
          </p:cNvPr>
          <p:cNvSpPr/>
          <p:nvPr/>
        </p:nvSpPr>
        <p:spPr>
          <a:xfrm>
            <a:off x="219204" y="2705462"/>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noProof="0" dirty="0">
                <a:solidFill>
                  <a:schemeClr val="bg1"/>
                </a:solidFill>
                <a:latin typeface="Calibri" panose="020F0502020204030204"/>
              </a:rPr>
              <a:t>Fellow Cit.</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Rounded Rectangle 6">
            <a:extLst>
              <a:ext uri="{FF2B5EF4-FFF2-40B4-BE49-F238E27FC236}">
                <a16:creationId xmlns:a16="http://schemas.microsoft.com/office/drawing/2014/main" id="{DDB28114-225B-EFE6-D54C-DE83196FD7AA}"/>
              </a:ext>
            </a:extLst>
          </p:cNvPr>
          <p:cNvSpPr/>
          <p:nvPr/>
        </p:nvSpPr>
        <p:spPr>
          <a:xfrm>
            <a:off x="219204" y="3150796"/>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noProof="0" dirty="0">
                <a:solidFill>
                  <a:schemeClr val="bg1"/>
                </a:solidFill>
                <a:latin typeface="Calibri" panose="020F0502020204030204"/>
              </a:rPr>
              <a:t>Household</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C84908F1-056A-9A14-D6FE-6A3D1CCAA835}"/>
              </a:ext>
            </a:extLst>
          </p:cNvPr>
          <p:cNvSpPr/>
          <p:nvPr/>
        </p:nvSpPr>
        <p:spPr>
          <a:xfrm>
            <a:off x="219203" y="3732460"/>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Whole</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C43A6ED2-87F5-C453-4093-E07E009226CA}"/>
              </a:ext>
            </a:extLst>
          </p:cNvPr>
          <p:cNvSpPr/>
          <p:nvPr/>
        </p:nvSpPr>
        <p:spPr>
          <a:xfrm>
            <a:off x="219203" y="4150524"/>
            <a:ext cx="1597237" cy="322968"/>
          </a:xfrm>
          <a:prstGeom prst="roundRect">
            <a:avLst>
              <a:gd name="adj" fmla="val 50000"/>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3232" rtl="0" eaLnBrk="1" fontAlgn="auto" latinLnBrk="0" hangingPunct="1">
              <a:lnSpc>
                <a:spcPct val="100000"/>
              </a:lnSpc>
              <a:spcBef>
                <a:spcPts val="0"/>
              </a:spcBef>
              <a:spcAft>
                <a:spcPts val="0"/>
              </a:spcAft>
              <a:buClrTx/>
              <a:buSzTx/>
              <a:buFontTx/>
              <a:buNone/>
              <a:tabLst/>
              <a:defRPr/>
            </a:pPr>
            <a:r>
              <a:rPr lang="en-US" sz="2000" b="1" i="1" dirty="0">
                <a:solidFill>
                  <a:schemeClr val="bg1"/>
                </a:solidFill>
                <a:latin typeface="Calibri" panose="020F0502020204030204"/>
              </a:rPr>
              <a:t>Together x2</a:t>
            </a:r>
            <a:endParaRPr kumimoji="0" lang="en-US" sz="2000" b="1"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349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02431E5-FD4E-B2BC-C07A-8C467171E693}"/>
              </a:ext>
            </a:extLst>
          </p:cNvPr>
          <p:cNvSpPr/>
          <p:nvPr/>
        </p:nvSpPr>
        <p:spPr>
          <a:xfrm>
            <a:off x="618602" y="1428604"/>
            <a:ext cx="8097661" cy="3815644"/>
          </a:xfrm>
          <a:prstGeom prst="roundRect">
            <a:avLst>
              <a:gd name="adj" fmla="val 4833"/>
            </a:avLst>
          </a:prstGeom>
          <a:solidFill>
            <a:srgbClr val="0370A8">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0333EB-6269-7D40-DDC7-1540A59D634D}"/>
              </a:ext>
            </a:extLst>
          </p:cNvPr>
          <p:cNvSpPr>
            <a:spLocks noGrp="1"/>
          </p:cNvSpPr>
          <p:nvPr>
            <p:ph type="title"/>
          </p:nvPr>
        </p:nvSpPr>
        <p:spPr/>
        <p:txBody>
          <a:bodyPr/>
          <a:lstStyle/>
          <a:p>
            <a:r>
              <a:rPr lang="en-US" dirty="0"/>
              <a:t>What is Loneliness?</a:t>
            </a:r>
          </a:p>
        </p:txBody>
      </p:sp>
      <p:sp>
        <p:nvSpPr>
          <p:cNvPr id="3" name="Content Placeholder 2">
            <a:extLst>
              <a:ext uri="{FF2B5EF4-FFF2-40B4-BE49-F238E27FC236}">
                <a16:creationId xmlns:a16="http://schemas.microsoft.com/office/drawing/2014/main" id="{5F501B7E-1F5D-FCF7-34AB-A2A4A0C7B6C2}"/>
              </a:ext>
            </a:extLst>
          </p:cNvPr>
          <p:cNvSpPr>
            <a:spLocks noGrp="1"/>
          </p:cNvSpPr>
          <p:nvPr>
            <p:ph idx="1"/>
          </p:nvPr>
        </p:nvSpPr>
        <p:spPr/>
        <p:txBody>
          <a:bodyPr>
            <a:normAutofit/>
          </a:bodyPr>
          <a:lstStyle/>
          <a:p>
            <a:pPr marL="0" marR="0">
              <a:spcBef>
                <a:spcPts val="0"/>
              </a:spcBef>
              <a:spcAft>
                <a:spcPts val="1800"/>
              </a:spcAft>
            </a:pPr>
            <a:r>
              <a:rPr lang="en-US" sz="1800" dirty="0">
                <a:effectLst/>
                <a:latin typeface="Charter" panose="02040503050506020203" pitchFamily="18" charset="0"/>
                <a:ea typeface="Times New Roman" panose="02020603050405020304" pitchFamily="18" charset="0"/>
              </a:rPr>
              <a:t>Although common definitions of loneliness describe it as a state of solitude or being alone, loneliness is better described as a </a:t>
            </a:r>
            <a:r>
              <a:rPr lang="en-US" sz="1800" u="sng" dirty="0">
                <a:effectLst/>
                <a:latin typeface="Charter" panose="02040503050506020203"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state of mind</a:t>
            </a:r>
            <a:r>
              <a:rPr lang="en-US" sz="1800" dirty="0">
                <a:effectLst/>
                <a:latin typeface="Charter" panose="02040503050506020203" pitchFamily="18" charset="0"/>
                <a:ea typeface="Times New Roman" panose="02020603050405020304" pitchFamily="18" charset="0"/>
              </a:rPr>
              <a:t> in which there is a </a:t>
            </a:r>
            <a:r>
              <a:rPr lang="en-US" sz="1800" u="sng" dirty="0">
                <a:effectLst/>
                <a:latin typeface="Charter" panose="02040503050506020203"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perception of social isolation</a:t>
            </a:r>
            <a:r>
              <a:rPr lang="en-US" sz="1800" dirty="0">
                <a:effectLst/>
                <a:latin typeface="Charter" panose="02040503050506020203" pitchFamily="18" charset="0"/>
                <a:ea typeface="Times New Roman" panose="02020603050405020304" pitchFamily="18" charset="0"/>
              </a:rPr>
              <a:t>. Loneliness is a state of mind </a:t>
            </a:r>
            <a:r>
              <a:rPr lang="en-US" sz="1800" u="sng" dirty="0">
                <a:effectLst/>
                <a:latin typeface="Charter" panose="02040503050506020203" pitchFamily="18" charset="0"/>
                <a:ea typeface="Times New Roman" panose="02020603050405020304" pitchFamily="18" charset="0"/>
                <a:hlinkClick r:id="rId4">
                  <a:extLst>
                    <a:ext uri="{A12FA001-AC4F-418D-AE19-62706E023703}">
                      <ahyp:hlinkClr xmlns:ahyp="http://schemas.microsoft.com/office/drawing/2018/hyperlinkcolor" val="tx"/>
                    </a:ext>
                  </a:extLst>
                </a:hlinkClick>
              </a:rPr>
              <a:t>characterized by a dissociation</a:t>
            </a:r>
            <a:r>
              <a:rPr lang="en-US" sz="1800" dirty="0">
                <a:effectLst/>
                <a:latin typeface="Charter" panose="02040503050506020203" pitchFamily="18" charset="0"/>
                <a:ea typeface="Times New Roman" panose="02020603050405020304" pitchFamily="18" charset="0"/>
              </a:rPr>
              <a:t> between what an individual </a:t>
            </a:r>
            <a:r>
              <a:rPr lang="en-US" sz="1800" i="1" dirty="0">
                <a:effectLst/>
                <a:latin typeface="Charter" panose="02040503050506020203" pitchFamily="18" charset="0"/>
                <a:ea typeface="Times New Roman" panose="02020603050405020304" pitchFamily="18" charset="0"/>
              </a:rPr>
              <a:t>wants</a:t>
            </a:r>
            <a:r>
              <a:rPr lang="en-US" sz="1800" i="1" dirty="0">
                <a:latin typeface="Charter" panose="02040503050506020203" pitchFamily="18" charset="0"/>
                <a:ea typeface="Times New Roman" panose="02020603050405020304" pitchFamily="18" charset="0"/>
              </a:rPr>
              <a:t> </a:t>
            </a:r>
            <a:r>
              <a:rPr lang="en-US" sz="1800" dirty="0">
                <a:effectLst/>
                <a:latin typeface="Charter" panose="02040503050506020203" pitchFamily="18" charset="0"/>
                <a:ea typeface="Times New Roman" panose="02020603050405020304" pitchFamily="18" charset="0"/>
              </a:rPr>
              <a:t>or </a:t>
            </a:r>
            <a:r>
              <a:rPr lang="en-US" sz="1800" i="1" dirty="0">
                <a:effectLst/>
                <a:latin typeface="Charter" panose="02040503050506020203" pitchFamily="18" charset="0"/>
                <a:ea typeface="Times New Roman" panose="02020603050405020304" pitchFamily="18" charset="0"/>
              </a:rPr>
              <a:t>expects</a:t>
            </a:r>
            <a:r>
              <a:rPr lang="en-US" sz="1800" i="1" dirty="0">
                <a:latin typeface="Charter" panose="02040503050506020203" pitchFamily="18" charset="0"/>
                <a:ea typeface="Times New Roman" panose="02020603050405020304" pitchFamily="18" charset="0"/>
              </a:rPr>
              <a:t> </a:t>
            </a:r>
            <a:r>
              <a:rPr lang="en-US" sz="1800" dirty="0">
                <a:effectLst/>
                <a:latin typeface="Charter" panose="02040503050506020203" pitchFamily="18" charset="0"/>
                <a:ea typeface="Times New Roman" panose="02020603050405020304" pitchFamily="18" charset="0"/>
              </a:rPr>
              <a:t>from their relationships or social interactions and what that individual </a:t>
            </a:r>
            <a:r>
              <a:rPr lang="en-US" sz="1800" i="1" dirty="0">
                <a:effectLst/>
                <a:latin typeface="Charter" panose="02040503050506020203" pitchFamily="18" charset="0"/>
                <a:ea typeface="Times New Roman" panose="02020603050405020304" pitchFamily="18" charset="0"/>
              </a:rPr>
              <a:t>experiences</a:t>
            </a:r>
            <a:r>
              <a:rPr lang="en-US" sz="1800" i="1" dirty="0">
                <a:latin typeface="Charter" panose="02040503050506020203" pitchFamily="18" charset="0"/>
                <a:ea typeface="Times New Roman" panose="02020603050405020304" pitchFamily="18" charset="0"/>
              </a:rPr>
              <a:t> </a:t>
            </a:r>
            <a:r>
              <a:rPr lang="en-US" sz="1800" dirty="0">
                <a:effectLst/>
                <a:latin typeface="Charter" panose="02040503050506020203" pitchFamily="18" charset="0"/>
                <a:ea typeface="Times New Roman" panose="02020603050405020304" pitchFamily="18" charset="0"/>
              </a:rPr>
              <a:t>in their relationships or social interactions.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1800"/>
              </a:spcAft>
            </a:pPr>
            <a:r>
              <a:rPr lang="en-US" sz="1800" dirty="0">
                <a:effectLst/>
                <a:latin typeface="Charter" panose="02040503050506020203" pitchFamily="18" charset="0"/>
                <a:ea typeface="Times New Roman" panose="02020603050405020304" pitchFamily="18" charset="0"/>
              </a:rPr>
              <a:t>Because it is based on expectations of social engagement, a person does not have to be isolated to feel lonely. A person can be surrounded by others, such as a college student on a university campus or a sibling in a large family, and still experience loneliness. Loneliness can also be caused by situational factors, whether temporary or permanent, by sudden life changes that disrupt relationships, or by emotional problems such as anxiety or depression.</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39484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C464-0DEE-3E27-4FE6-311ACF4F6BD4}"/>
              </a:ext>
            </a:extLst>
          </p:cNvPr>
          <p:cNvSpPr>
            <a:spLocks noGrp="1"/>
          </p:cNvSpPr>
          <p:nvPr>
            <p:ph type="title"/>
          </p:nvPr>
        </p:nvSpPr>
        <p:spPr/>
        <p:txBody>
          <a:bodyPr/>
          <a:lstStyle/>
          <a:p>
            <a:r>
              <a:rPr lang="en-US" dirty="0"/>
              <a:t>Loneliness In Scripture: Psalm 25:16</a:t>
            </a:r>
          </a:p>
        </p:txBody>
      </p:sp>
      <p:sp>
        <p:nvSpPr>
          <p:cNvPr id="3" name="Content Placeholder 2">
            <a:extLst>
              <a:ext uri="{FF2B5EF4-FFF2-40B4-BE49-F238E27FC236}">
                <a16:creationId xmlns:a16="http://schemas.microsoft.com/office/drawing/2014/main" id="{737FBDAE-0F0F-C42E-581D-256FB343804D}"/>
              </a:ext>
            </a:extLst>
          </p:cNvPr>
          <p:cNvSpPr>
            <a:spLocks noGrp="1"/>
          </p:cNvSpPr>
          <p:nvPr>
            <p:ph idx="1"/>
          </p:nvPr>
        </p:nvSpPr>
        <p:spPr/>
        <p:txBody>
          <a:bodyPr/>
          <a:lstStyle/>
          <a:p>
            <a:r>
              <a:rPr lang="en-US" dirty="0"/>
              <a:t>In The Life of Paul</a:t>
            </a:r>
          </a:p>
          <a:p>
            <a:pPr lvl="1"/>
            <a:r>
              <a:rPr lang="en-US" dirty="0"/>
              <a:t>Acts 9:26-27, 15:39, 2 Tim. 4:16-18</a:t>
            </a:r>
          </a:p>
          <a:p>
            <a:pPr lvl="1"/>
            <a:endParaRPr lang="en-US" dirty="0"/>
          </a:p>
          <a:p>
            <a:r>
              <a:rPr lang="en-US" dirty="0"/>
              <a:t>In The Life of Elijah</a:t>
            </a:r>
          </a:p>
          <a:p>
            <a:pPr lvl="1"/>
            <a:r>
              <a:rPr lang="en-US" dirty="0"/>
              <a:t>1 Kings 19:9-10, 18</a:t>
            </a:r>
          </a:p>
        </p:txBody>
      </p:sp>
    </p:spTree>
    <p:extLst>
      <p:ext uri="{BB962C8B-B14F-4D97-AF65-F5344CB8AC3E}">
        <p14:creationId xmlns:p14="http://schemas.microsoft.com/office/powerpoint/2010/main" val="2695725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6847-9838-5647-9F73-BF5E0BC2F710}"/>
              </a:ext>
            </a:extLst>
          </p:cNvPr>
          <p:cNvSpPr>
            <a:spLocks noGrp="1"/>
          </p:cNvSpPr>
          <p:nvPr>
            <p:ph type="title"/>
          </p:nvPr>
        </p:nvSpPr>
        <p:spPr>
          <a:xfrm>
            <a:off x="628650" y="304272"/>
            <a:ext cx="7886700" cy="1332618"/>
          </a:xfrm>
        </p:spPr>
        <p:txBody>
          <a:bodyPr>
            <a:normAutofit/>
          </a:bodyPr>
          <a:lstStyle/>
          <a:p>
            <a:r>
              <a:rPr lang="en-US" sz="4400" dirty="0"/>
              <a:t>Common Ground Question:</a:t>
            </a:r>
          </a:p>
        </p:txBody>
      </p:sp>
      <p:sp>
        <p:nvSpPr>
          <p:cNvPr id="3" name="Content Placeholder 2">
            <a:extLst>
              <a:ext uri="{FF2B5EF4-FFF2-40B4-BE49-F238E27FC236}">
                <a16:creationId xmlns:a16="http://schemas.microsoft.com/office/drawing/2014/main" id="{BAB383BB-13FC-D14A-9337-101B0A56D2AD}"/>
              </a:ext>
            </a:extLst>
          </p:cNvPr>
          <p:cNvSpPr>
            <a:spLocks noGrp="1"/>
          </p:cNvSpPr>
          <p:nvPr>
            <p:ph idx="1"/>
          </p:nvPr>
        </p:nvSpPr>
        <p:spPr>
          <a:xfrm>
            <a:off x="628650" y="1636889"/>
            <a:ext cx="7886700" cy="3928533"/>
          </a:xfrm>
        </p:spPr>
        <p:txBody>
          <a:bodyPr>
            <a:normAutofit/>
          </a:bodyPr>
          <a:lstStyle/>
          <a:p>
            <a:pPr marL="0" indent="0">
              <a:buNone/>
            </a:pPr>
            <a:endParaRPr lang="en-US" sz="3200" dirty="0"/>
          </a:p>
          <a:p>
            <a:pPr marL="0" indent="0" algn="ctr">
              <a:buNone/>
            </a:pPr>
            <a:r>
              <a:rPr lang="en-US" sz="4600" dirty="0"/>
              <a:t>What are the top 5 obstacles today to meaningful and helpful friendships in the local church?</a:t>
            </a:r>
            <a:br>
              <a:rPr lang="en-US" sz="4600" dirty="0"/>
            </a:br>
            <a:endParaRPr lang="en-US" sz="2600" dirty="0"/>
          </a:p>
        </p:txBody>
      </p:sp>
    </p:spTree>
    <p:extLst>
      <p:ext uri="{BB962C8B-B14F-4D97-AF65-F5344CB8AC3E}">
        <p14:creationId xmlns:p14="http://schemas.microsoft.com/office/powerpoint/2010/main" val="21166484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2C473-BEBC-714E-AD16-C92F8A029854}"/>
              </a:ext>
            </a:extLst>
          </p:cNvPr>
          <p:cNvSpPr>
            <a:spLocks noGrp="1"/>
          </p:cNvSpPr>
          <p:nvPr>
            <p:ph type="title"/>
          </p:nvPr>
        </p:nvSpPr>
        <p:spPr/>
        <p:txBody>
          <a:bodyPr/>
          <a:lstStyle/>
          <a:p>
            <a:r>
              <a:rPr lang="en-US" dirty="0"/>
              <a:t>Biblical Perspective On Community</a:t>
            </a:r>
          </a:p>
        </p:txBody>
      </p:sp>
      <p:sp>
        <p:nvSpPr>
          <p:cNvPr id="3" name="Content Placeholder 2">
            <a:extLst>
              <a:ext uri="{FF2B5EF4-FFF2-40B4-BE49-F238E27FC236}">
                <a16:creationId xmlns:a16="http://schemas.microsoft.com/office/drawing/2014/main" id="{8D8292C9-7BD1-77CB-A1E0-E4AEFF71D160}"/>
              </a:ext>
            </a:extLst>
          </p:cNvPr>
          <p:cNvSpPr>
            <a:spLocks noGrp="1"/>
          </p:cNvSpPr>
          <p:nvPr>
            <p:ph idx="1"/>
          </p:nvPr>
        </p:nvSpPr>
        <p:spPr>
          <a:xfrm>
            <a:off x="628650" y="1521354"/>
            <a:ext cx="7886700" cy="4107286"/>
          </a:xfrm>
        </p:spPr>
        <p:txBody>
          <a:bodyPr>
            <a:normAutofit lnSpcReduction="10000"/>
          </a:bodyPr>
          <a:lstStyle/>
          <a:p>
            <a:pPr marL="0" indent="0" algn="ctr">
              <a:buNone/>
            </a:pPr>
            <a:r>
              <a:rPr lang="en-US" sz="3200" b="1" dirty="0"/>
              <a:t>Community Is Enjoyable</a:t>
            </a:r>
            <a:br>
              <a:rPr lang="en-US" dirty="0"/>
            </a:br>
            <a:r>
              <a:rPr lang="en-US" dirty="0"/>
              <a:t>(Psalm 133:1)</a:t>
            </a:r>
            <a:br>
              <a:rPr lang="en-US" dirty="0"/>
            </a:br>
            <a:endParaRPr lang="en-US" sz="1500" dirty="0"/>
          </a:p>
          <a:p>
            <a:pPr marL="0" indent="0" algn="ctr">
              <a:buNone/>
            </a:pPr>
            <a:r>
              <a:rPr lang="en-US" sz="3200" b="1" dirty="0"/>
              <a:t>Community Is Encouraging</a:t>
            </a:r>
            <a:br>
              <a:rPr lang="en-US" dirty="0"/>
            </a:br>
            <a:r>
              <a:rPr lang="en-US" dirty="0"/>
              <a:t>(Hebrews 10:24-25)</a:t>
            </a:r>
            <a:br>
              <a:rPr lang="en-US" dirty="0"/>
            </a:br>
            <a:endParaRPr lang="en-US" sz="1500" dirty="0"/>
          </a:p>
          <a:p>
            <a:pPr marL="0" indent="0" algn="ctr">
              <a:buNone/>
            </a:pPr>
            <a:r>
              <a:rPr lang="en-US" sz="3200" b="1" dirty="0"/>
              <a:t>Community Is Edifying </a:t>
            </a:r>
            <a:br>
              <a:rPr lang="en-US" dirty="0"/>
            </a:br>
            <a:r>
              <a:rPr lang="en-US" dirty="0"/>
              <a:t>(Ephesians 4:12)</a:t>
            </a:r>
            <a:br>
              <a:rPr lang="en-US" dirty="0"/>
            </a:br>
            <a:endParaRPr lang="en-US" sz="1500" dirty="0"/>
          </a:p>
          <a:p>
            <a:pPr marL="0" indent="0" algn="ctr">
              <a:buNone/>
            </a:pPr>
            <a:r>
              <a:rPr lang="en-US" sz="3200" b="1" dirty="0"/>
              <a:t>Community Is Essential</a:t>
            </a:r>
            <a:br>
              <a:rPr lang="en-US" dirty="0"/>
            </a:br>
            <a:r>
              <a:rPr lang="en-US" dirty="0"/>
              <a:t>(Romans 12:10)</a:t>
            </a:r>
          </a:p>
        </p:txBody>
      </p:sp>
    </p:spTree>
    <p:extLst>
      <p:ext uri="{BB962C8B-B14F-4D97-AF65-F5344CB8AC3E}">
        <p14:creationId xmlns:p14="http://schemas.microsoft.com/office/powerpoint/2010/main" val="2869844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644F-40F6-BCC6-1B9B-175854B6FD20}"/>
              </a:ext>
            </a:extLst>
          </p:cNvPr>
          <p:cNvSpPr>
            <a:spLocks noGrp="1"/>
          </p:cNvSpPr>
          <p:nvPr>
            <p:ph type="title"/>
          </p:nvPr>
        </p:nvSpPr>
        <p:spPr>
          <a:xfrm>
            <a:off x="628650" y="304270"/>
            <a:ext cx="7886700" cy="2002049"/>
          </a:xfrm>
        </p:spPr>
        <p:txBody>
          <a:bodyPr/>
          <a:lstStyle/>
          <a:p>
            <a:r>
              <a:rPr lang="en-US" dirty="0"/>
              <a:t>We Build A Caring Community By…</a:t>
            </a:r>
            <a:br>
              <a:rPr lang="en-US" dirty="0"/>
            </a:br>
            <a:r>
              <a:rPr lang="en-US" dirty="0">
                <a:solidFill>
                  <a:schemeClr val="accent4">
                    <a:lumMod val="40000"/>
                    <a:lumOff val="60000"/>
                  </a:schemeClr>
                </a:solidFill>
              </a:rPr>
              <a:t>Being A Good Friend</a:t>
            </a:r>
          </a:p>
        </p:txBody>
      </p:sp>
      <p:sp>
        <p:nvSpPr>
          <p:cNvPr id="3" name="Content Placeholder 2">
            <a:extLst>
              <a:ext uri="{FF2B5EF4-FFF2-40B4-BE49-F238E27FC236}">
                <a16:creationId xmlns:a16="http://schemas.microsoft.com/office/drawing/2014/main" id="{715E2DC3-0CBE-1494-0852-BC2AC4024A39}"/>
              </a:ext>
            </a:extLst>
          </p:cNvPr>
          <p:cNvSpPr>
            <a:spLocks noGrp="1"/>
          </p:cNvSpPr>
          <p:nvPr>
            <p:ph idx="1"/>
          </p:nvPr>
        </p:nvSpPr>
        <p:spPr>
          <a:xfrm>
            <a:off x="628650" y="2306320"/>
            <a:ext cx="7886700" cy="3074829"/>
          </a:xfrm>
        </p:spPr>
        <p:txBody>
          <a:bodyPr/>
          <a:lstStyle/>
          <a:p>
            <a:r>
              <a:rPr lang="en-US" dirty="0"/>
              <a:t>A Good Friend Shows Up</a:t>
            </a:r>
          </a:p>
          <a:p>
            <a:r>
              <a:rPr lang="en-US" dirty="0"/>
              <a:t>A Good Friend Listens</a:t>
            </a:r>
          </a:p>
          <a:p>
            <a:r>
              <a:rPr lang="en-US" dirty="0"/>
              <a:t>A Good Friend Holds You Accountable</a:t>
            </a:r>
          </a:p>
          <a:p>
            <a:r>
              <a:rPr lang="en-US" dirty="0"/>
              <a:t>A Good Friend Has Earned Your Trust</a:t>
            </a:r>
          </a:p>
          <a:p>
            <a:r>
              <a:rPr lang="en-US" dirty="0"/>
              <a:t>A Good Friend Is Committed To Your Well-being</a:t>
            </a:r>
          </a:p>
          <a:p>
            <a:r>
              <a:rPr lang="en-US" dirty="0"/>
              <a:t>A Good Friend Is Someone You Like Being Around</a:t>
            </a:r>
          </a:p>
        </p:txBody>
      </p:sp>
    </p:spTree>
    <p:extLst>
      <p:ext uri="{BB962C8B-B14F-4D97-AF65-F5344CB8AC3E}">
        <p14:creationId xmlns:p14="http://schemas.microsoft.com/office/powerpoint/2010/main" val="525927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4857</TotalTime>
  <Words>1175</Words>
  <Application>Microsoft Macintosh PowerPoint</Application>
  <PresentationFormat>On-screen Show (16:10)</PresentationFormat>
  <Paragraphs>142</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Charter</vt:lpstr>
      <vt:lpstr>Times New Roman</vt:lpstr>
      <vt:lpstr>Office Theme</vt:lpstr>
      <vt:lpstr>Common Ground Question:</vt:lpstr>
      <vt:lpstr>PowerPoint Presentation</vt:lpstr>
      <vt:lpstr>The Loneliness Epidemic</vt:lpstr>
      <vt:lpstr>Ephesians 1:22-23, 2:19-22 </vt:lpstr>
      <vt:lpstr>What is Loneliness?</vt:lpstr>
      <vt:lpstr>Loneliness In Scripture: Psalm 25:16</vt:lpstr>
      <vt:lpstr>Common Ground Question:</vt:lpstr>
      <vt:lpstr>Biblical Perspective On Community</vt:lpstr>
      <vt:lpstr>We Build A Caring Community By… Being A Good Friend</vt:lpstr>
      <vt:lpstr>Are We Ready?</vt:lpstr>
      <vt:lpstr>We Build A Caring Community By… Expanding Our Circle of Relationships</vt:lpstr>
      <vt:lpstr>We Build A Caring Community By… Not Settling For Anything Less</vt:lpstr>
      <vt:lpstr>The Friends of Jesus…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171</cp:revision>
  <dcterms:created xsi:type="dcterms:W3CDTF">2023-05-24T15:45:29Z</dcterms:created>
  <dcterms:modified xsi:type="dcterms:W3CDTF">2023-07-02T01:49:29Z</dcterms:modified>
</cp:coreProperties>
</file>