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37" r:id="rId2"/>
    <p:sldId id="256" r:id="rId3"/>
    <p:sldId id="277" r:id="rId4"/>
    <p:sldId id="359" r:id="rId5"/>
    <p:sldId id="389" r:id="rId6"/>
    <p:sldId id="380" r:id="rId7"/>
    <p:sldId id="309" r:id="rId8"/>
    <p:sldId id="391" r:id="rId9"/>
    <p:sldId id="400" r:id="rId10"/>
    <p:sldId id="334" r:id="rId11"/>
    <p:sldId id="396" r:id="rId12"/>
    <p:sldId id="392" r:id="rId13"/>
    <p:sldId id="393" r:id="rId14"/>
    <p:sldId id="394" r:id="rId15"/>
    <p:sldId id="397" r:id="rId16"/>
    <p:sldId id="395" r:id="rId17"/>
    <p:sldId id="401" r:id="rId18"/>
    <p:sldId id="399" r:id="rId19"/>
    <p:sldId id="398" r:id="rId20"/>
    <p:sldId id="262"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4700"/>
    <a:srgbClr val="50645E"/>
    <a:srgbClr val="8D501E"/>
    <a:srgbClr val="E3D5B7"/>
    <a:srgbClr val="694116"/>
    <a:srgbClr val="A55C26"/>
    <a:srgbClr val="D9953B"/>
    <a:srgbClr val="A67531"/>
    <a:srgbClr val="B68035"/>
    <a:srgbClr val="BE9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p:restoredTop sz="79116"/>
  </p:normalViewPr>
  <p:slideViewPr>
    <p:cSldViewPr snapToGrid="0">
      <p:cViewPr varScale="1">
        <p:scale>
          <a:sx n="120" d="100"/>
          <a:sy n="120" d="100"/>
        </p:scale>
        <p:origin x="2048"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8/23/23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90"/>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2"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Psalm+39%3A4&amp;version=ESV"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iblegateway.com/passage/?search=Ephesians+5%3A16&amp;version=ESV" TargetMode="External"/><Relationship Id="rId5" Type="http://schemas.openxmlformats.org/officeDocument/2006/relationships/hyperlink" Target="https://www.biblegateway.com/passage/?search=Job+14%3A1&amp;version=ESV" TargetMode="External"/><Relationship Id="rId4" Type="http://schemas.openxmlformats.org/officeDocument/2006/relationships/hyperlink" Target="https://www.biblegateway.com/passage/?search=Psalm+78%3A39&amp;version=ES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Psalm+39%3A4&amp;version=ESV" TargetMode="External"/><Relationship Id="rId7" Type="http://schemas.openxmlformats.org/officeDocument/2006/relationships/hyperlink" Target="https://www.biblegateway.com/passage/?search=Job+1&amp;version=NASB1995#fen-NASB1995-12892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iblegateway.com/passage/?search=Ephesians+5%3A16&amp;version=ESV" TargetMode="External"/><Relationship Id="rId5" Type="http://schemas.openxmlformats.org/officeDocument/2006/relationships/hyperlink" Target="https://www.biblegateway.com/passage/?search=Job+14%3A1&amp;version=ESV" TargetMode="External"/><Relationship Id="rId4" Type="http://schemas.openxmlformats.org/officeDocument/2006/relationships/hyperlink" Target="https://www.biblegateway.com/passage/?search=Psalm+78%3A39&amp;version=ES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James chapter 4 reminds us that there is more much involved in being a Christian than just planning ahead or using your talents, abilities and financial resources in a prudent manner. All self-starters, all conservative thinkers, and all hard workers are not necessarily right with God. More is needed to be right with God than rugged individualism. </a:t>
            </a:r>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a:t>
            </a:fld>
            <a:endParaRPr lang="en-US"/>
          </a:p>
        </p:txBody>
      </p:sp>
    </p:spTree>
    <p:extLst>
      <p:ext uri="{BB962C8B-B14F-4D97-AF65-F5344CB8AC3E}">
        <p14:creationId xmlns:p14="http://schemas.microsoft.com/office/powerpoint/2010/main" val="1382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10</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478157"/>
            <a:ext cx="5943600" cy="62388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i="0" dirty="0">
                <a:solidFill>
                  <a:srgbClr val="625529"/>
                </a:solidFill>
                <a:effectLst/>
                <a:latin typeface="Segoe UI" panose="020B0502040204020203" pitchFamily="34" charset="0"/>
                <a:hlinkClick r:id="rId3"/>
              </a:rPr>
              <a:t>Psalm 39:4</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23 helpful votes </a:t>
            </a:r>
            <a:r>
              <a:rPr lang="en-US" b="1" i="0" dirty="0">
                <a:solidFill>
                  <a:srgbClr val="625529"/>
                </a:solidFill>
                <a:effectLst/>
                <a:latin typeface="Segoe UI" panose="020B0502040204020203" pitchFamily="34" charset="0"/>
              </a:rPr>
              <a:t>Helpful Not Helpful</a:t>
            </a:r>
          </a:p>
          <a:p>
            <a:pPr algn="l"/>
            <a:r>
              <a:rPr lang="en-US" b="0" i="0" dirty="0">
                <a:solidFill>
                  <a:srgbClr val="000000"/>
                </a:solidFill>
                <a:effectLst/>
                <a:latin typeface="Segoe UI" panose="020B0502040204020203" pitchFamily="34" charset="0"/>
              </a:rPr>
              <a:t>“O </a:t>
            </a:r>
            <a:r>
              <a:rPr lang="en-US" b="0" i="0" cap="small" dirty="0">
                <a:solidFill>
                  <a:srgbClr val="000000"/>
                </a:solidFill>
                <a:effectLst/>
                <a:latin typeface="Segoe UI" panose="020B0502040204020203" pitchFamily="34" charset="0"/>
              </a:rPr>
              <a:t>Lord</a:t>
            </a:r>
            <a:r>
              <a:rPr lang="en-US" b="0" i="0" dirty="0">
                <a:solidFill>
                  <a:srgbClr val="000000"/>
                </a:solidFill>
                <a:effectLst/>
                <a:latin typeface="Segoe UI" panose="020B0502040204020203" pitchFamily="34" charset="0"/>
              </a:rPr>
              <a:t>, make me know my end and what is the measure of my days; let me know how fleeting I am!</a:t>
            </a:r>
          </a:p>
          <a:p>
            <a:pPr marL="228600" indent="-228600">
              <a:lnSpc>
                <a:spcPct val="90000"/>
              </a:lnSpc>
              <a:buFontTx/>
              <a:buAutoNum type="arabicPeriod"/>
            </a:pPr>
            <a:endParaRPr lang="en-US" altLang="en-US" dirty="0">
              <a:latin typeface="Times New Roman" charset="0"/>
            </a:endParaRPr>
          </a:p>
          <a:p>
            <a:pPr marL="228600" indent="-228600">
              <a:lnSpc>
                <a:spcPct val="90000"/>
              </a:lnSpc>
              <a:buFontTx/>
              <a:buAutoNum type="arabicPeriod"/>
            </a:pPr>
            <a:endParaRPr lang="en-US" altLang="en-US" dirty="0">
              <a:latin typeface="Times New Roman" charset="0"/>
            </a:endParaRPr>
          </a:p>
          <a:p>
            <a:pPr algn="l"/>
            <a:r>
              <a:rPr lang="en-US" b="1" i="0" dirty="0">
                <a:solidFill>
                  <a:srgbClr val="625529"/>
                </a:solidFill>
                <a:effectLst/>
                <a:latin typeface="Segoe UI" panose="020B0502040204020203" pitchFamily="34" charset="0"/>
                <a:hlinkClick r:id="rId4"/>
              </a:rPr>
              <a:t>Psalm 78:39</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20 helpful votes </a:t>
            </a:r>
            <a:r>
              <a:rPr lang="en-US" b="1" i="0" dirty="0">
                <a:solidFill>
                  <a:srgbClr val="625529"/>
                </a:solidFill>
                <a:effectLst/>
                <a:latin typeface="Segoe UI" panose="020B0502040204020203" pitchFamily="34" charset="0"/>
              </a:rPr>
              <a:t>Helpful Not Helpful</a:t>
            </a:r>
          </a:p>
          <a:p>
            <a:pPr algn="l"/>
            <a:r>
              <a:rPr lang="en-US" b="0" i="0" dirty="0">
                <a:solidFill>
                  <a:srgbClr val="000000"/>
                </a:solidFill>
                <a:effectLst/>
                <a:latin typeface="Segoe UI" panose="020B0502040204020203" pitchFamily="34" charset="0"/>
              </a:rPr>
              <a:t>He remembered that they were but flesh, a wind that passes and comes not again.</a:t>
            </a:r>
          </a:p>
          <a:p>
            <a:pPr marL="228600" indent="-228600">
              <a:lnSpc>
                <a:spcPct val="90000"/>
              </a:lnSpc>
              <a:buFontTx/>
              <a:buAutoNum type="arabicPeriod"/>
            </a:pPr>
            <a:endParaRPr lang="en-US" altLang="en-US" dirty="0">
              <a:latin typeface="Times New Roman" charset="0"/>
            </a:endParaRPr>
          </a:p>
          <a:p>
            <a:pPr algn="l"/>
            <a:r>
              <a:rPr lang="en-US" b="1" i="0" dirty="0">
                <a:solidFill>
                  <a:srgbClr val="625529"/>
                </a:solidFill>
                <a:effectLst/>
                <a:latin typeface="Segoe UI" panose="020B0502040204020203" pitchFamily="34" charset="0"/>
                <a:hlinkClick r:id="rId5"/>
              </a:rPr>
              <a:t>Job 14:1</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15 helpful votes </a:t>
            </a:r>
            <a:endParaRPr lang="en-US" b="1" i="0" dirty="0">
              <a:solidFill>
                <a:srgbClr val="625529"/>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“Man who is born of a woman is few of days and full of trouble.</a:t>
            </a:r>
          </a:p>
          <a:p>
            <a:pPr algn="l"/>
            <a:endParaRPr lang="en-US" b="0" i="0" dirty="0">
              <a:solidFill>
                <a:srgbClr val="000000"/>
              </a:solidFill>
              <a:effectLst/>
              <a:latin typeface="Segoe UI" panose="020B0502040204020203" pitchFamily="34" charset="0"/>
            </a:endParaRPr>
          </a:p>
          <a:p>
            <a:pPr algn="l"/>
            <a:r>
              <a:rPr lang="en-US" b="1" i="0" dirty="0">
                <a:solidFill>
                  <a:srgbClr val="625529"/>
                </a:solidFill>
                <a:effectLst/>
                <a:latin typeface="Segoe UI" panose="020B0502040204020203" pitchFamily="34" charset="0"/>
                <a:hlinkClick r:id="rId6"/>
              </a:rPr>
              <a:t>Ephesians 5:16</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11 helpful votes </a:t>
            </a:r>
            <a:endParaRPr lang="en-US" b="1" i="0" dirty="0">
              <a:solidFill>
                <a:srgbClr val="625529"/>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Making the best use of the time, because the days are evil.</a:t>
            </a:r>
          </a:p>
          <a:p>
            <a:pPr algn="l"/>
            <a:endParaRPr lang="en-US" b="0" i="0" dirty="0">
              <a:solidFill>
                <a:srgbClr val="000000"/>
              </a:solidFill>
              <a:effectLst/>
              <a:latin typeface="Segoe UI" panose="020B0502040204020203" pitchFamily="34" charset="0"/>
            </a:endParaRPr>
          </a:p>
          <a:p>
            <a:pPr algn="l"/>
            <a:endParaRPr lang="en-US" b="0"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What change do I need to make?</a:t>
            </a:r>
          </a:p>
          <a:p>
            <a:pPr algn="l"/>
            <a:endParaRPr lang="en-US" b="0" i="0" dirty="0">
              <a:solidFill>
                <a:srgbClr val="000000"/>
              </a:solidFill>
              <a:effectLst/>
              <a:latin typeface="Segoe UI" panose="020B0502040204020203" pitchFamily="34" charset="0"/>
            </a:endParaRPr>
          </a:p>
          <a:p>
            <a:pPr marL="0" indent="0">
              <a:lnSpc>
                <a:spcPct val="90000"/>
              </a:lnSpc>
              <a:buFontTx/>
              <a:buNone/>
            </a:pPr>
            <a:endParaRPr lang="en-US" altLang="en-US" dirty="0">
              <a:latin typeface="Times New Roman" charset="0"/>
            </a:endParaRPr>
          </a:p>
        </p:txBody>
      </p:sp>
      <p:sp>
        <p:nvSpPr>
          <p:cNvPr id="23556" name="Text Box 4"/>
          <p:cNvSpPr txBox="1">
            <a:spLocks noChangeArrowheads="1"/>
          </p:cNvSpPr>
          <p:nvPr/>
        </p:nvSpPr>
        <p:spPr bwMode="auto">
          <a:xfrm>
            <a:off x="3663409" y="1312218"/>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dirty="0">
                <a:solidFill>
                  <a:srgbClr val="FF0000"/>
                </a:solidFill>
              </a:rPr>
              <a:t>1:2 – My brethren, count it all joy when</a:t>
            </a:r>
          </a:p>
          <a:p>
            <a:r>
              <a:rPr lang="en-US" altLang="en-US" sz="1200" b="0" i="1" dirty="0">
                <a:solidFill>
                  <a:srgbClr val="FF0000"/>
                </a:solidFill>
              </a:rPr>
              <a:t> you fall into various trials.”</a:t>
            </a:r>
          </a:p>
        </p:txBody>
      </p:sp>
    </p:spTree>
    <p:extLst>
      <p:ext uri="{BB962C8B-B14F-4D97-AF65-F5344CB8AC3E}">
        <p14:creationId xmlns:p14="http://schemas.microsoft.com/office/powerpoint/2010/main" val="179274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More than a “Magic Words” Phrase – what is at the heart of “Lord willing”</a:t>
            </a: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"Instead"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-Note what James didn't say. James didn't say, "Since life is so short and unpredictable---live in fear!" Barclay notes, "But James goes on. This uncertainty of life is not a cause either for fear or for inaction because of the insecurity of the future. It is a reason for accepting and realizing our complete dependence on God…..The true Christian way is not to be terrorized into fear, and not to be paralyzed into inaction, by the uncertainty of the future, but to commit the future and all our plans into the hands of God, and always to remember that our plans may not be within the purpose of God" (p. 134).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Even Christians can make the mistake of thinking that when it comes to business, everything depends upon our own human talents and wisdom. That in this area of our lives, we don't need any help from God. How many of us go to a job interview without praying first? Enter a business meeting without prayer? Make plans for a career or attempt to further our career or business with little trust in God? "It must not be concluded that James was condemning wise planning. Jesus taught His followers the folly of failing to calculate one's resources before beginning some enterprise (Luke 14:28-32). What is denounced is planning that leaves God out, planning that thinks human ingenuity alone is all that is necessary" (Kent p. 161). 3. Every Christian at any age can fall into the above trap. Young couples can make all sorts of plans for a house, children and so on---with very little dependence upon God. We can leave God out of our retirement plans, make huge and far reaching financial decisions without praying to God, plan our future education and career, plan our children's educational future---with very little trust in God</a:t>
            </a:r>
            <a:r>
              <a:rPr lang="en-US" dirty="0">
                <a:effectLst/>
              </a:rPr>
              <a:t> </a:t>
            </a:r>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11</a:t>
            </a:fld>
            <a:endParaRPr lang="en-US"/>
          </a:p>
        </p:txBody>
      </p:sp>
    </p:spTree>
    <p:extLst>
      <p:ext uri="{BB962C8B-B14F-4D97-AF65-F5344CB8AC3E}">
        <p14:creationId xmlns:p14="http://schemas.microsoft.com/office/powerpoint/2010/main" val="204016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67469A0-4975-458C-939F-4A81B13877D2}" type="slidenum">
              <a:rPr lang="en-US" altLang="en-US"/>
              <a:pPr>
                <a:defRPr/>
              </a:pPr>
              <a:t>14</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verse also assumes that a lot can happen in one day, and that even the best forecasters, businessmen and experts cannot anticipate everything. As Solomon said, "for time and chance overtake them all" (Ecclesiastes 9:11). "It is, therefore, sheer folly for one to act as if the future is under one's control when one is wholly ignorant of what even one day holds" (Woods p. 248).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"boast in your arrogance"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word "arrogance" means "empty, braggart talk" (Thayer p. 25). "The word signifies the self deceived and groundless confidence in the stability of life and health on which the worldly pride themselves. On this foundation your boastful speeches (and plans) are built" (Alford p. 1619). "The basic idea of James's term is pretentiousness or arrogance. These merchants were proud of their abilities, made no secret of the fact, and conveyed the impression that they were fully capable of accomplishing by their own abilities whatever they set out to do" (Kent p. 165).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p:txBody>
      </p:sp>
    </p:spTree>
    <p:extLst>
      <p:ext uri="{BB962C8B-B14F-4D97-AF65-F5344CB8AC3E}">
        <p14:creationId xmlns:p14="http://schemas.microsoft.com/office/powerpoint/2010/main" val="391598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When one's perspective is correct, it will be reflected at times in words but always shows in the way he looks at life and makes his plans" (pp. 163-164). </a:t>
            </a:r>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15</a:t>
            </a:fld>
            <a:endParaRPr lang="en-US"/>
          </a:p>
        </p:txBody>
      </p:sp>
    </p:spTree>
    <p:extLst>
      <p:ext uri="{BB962C8B-B14F-4D97-AF65-F5344CB8AC3E}">
        <p14:creationId xmlns:p14="http://schemas.microsoft.com/office/powerpoint/2010/main" val="387246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67469A0-4975-458C-939F-4A81B13877D2}" type="slidenum">
              <a:rPr lang="en-US" altLang="en-US"/>
              <a:pPr>
                <a:defRPr/>
              </a:pPr>
              <a:t>16</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"One of the great tragedies in our day has been that we have come to treat lightly sins of omission. We have come to think that it is not nearly as bad if we don't do something as it is if we do something. For instance, few of us have any guilt at all over not (talking to others) about Christ. We go day after day, week after week and never tell anyone about Christ…..If we get mad, lose our temper, or say a curse word, we feel terrible. But we can go all week and not do what is the most precious thing a Christian could do and feel no guilt at all. We have built an immunity to the things we don't do" (Draper p. 139). See 1 Samuel 12:23.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"Those of this category are careful to observe the 'Thou shalt nots', of the Scriptures, but are little concerned with the 'Thou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shalts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They assume they are good, simply because they are not bad! They forget that goodness is a positive quality; not merely the absence of the bad" (Woods p. 254). Compare with Matthew 25:42-43. The same lesson is found in the parable concerning the one talent man (Matthew 25:14ff).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p:txBody>
      </p:sp>
    </p:spTree>
    <p:extLst>
      <p:ext uri="{BB962C8B-B14F-4D97-AF65-F5344CB8AC3E}">
        <p14:creationId xmlns:p14="http://schemas.microsoft.com/office/powerpoint/2010/main" val="335670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18</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478157"/>
            <a:ext cx="5943600" cy="62388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en-US" altLang="en-US" dirty="0">
                <a:latin typeface="Times New Roman" charset="0"/>
              </a:rPr>
              <a:t>It is hard – what makes it hard?</a:t>
            </a:r>
          </a:p>
          <a:p>
            <a:pPr marL="0" indent="0">
              <a:lnSpc>
                <a:spcPct val="90000"/>
              </a:lnSpc>
              <a:buFontTx/>
              <a:buNone/>
            </a:pPr>
            <a:endParaRPr lang="en-US" altLang="en-US" dirty="0">
              <a:latin typeface="Times New Roman" charset="0"/>
            </a:endParaRPr>
          </a:p>
          <a:p>
            <a:pPr marL="0" indent="0">
              <a:lnSpc>
                <a:spcPct val="90000"/>
              </a:lnSpc>
              <a:buFontTx/>
              <a:buNone/>
            </a:pPr>
            <a:r>
              <a:rPr lang="en-US" altLang="en-US" dirty="0">
                <a:latin typeface="Times New Roman" charset="0"/>
              </a:rPr>
              <a:t>Change habits.</a:t>
            </a:r>
          </a:p>
          <a:p>
            <a:pPr marL="0" indent="0">
              <a:lnSpc>
                <a:spcPct val="90000"/>
              </a:lnSpc>
              <a:buFontTx/>
              <a:buNone/>
            </a:pPr>
            <a:r>
              <a:rPr lang="en-US" altLang="en-US" dirty="0">
                <a:latin typeface="Times New Roman" charset="0"/>
              </a:rPr>
              <a:t>Give up current benefits.</a:t>
            </a:r>
          </a:p>
          <a:p>
            <a:pPr marL="0" indent="0">
              <a:lnSpc>
                <a:spcPct val="90000"/>
              </a:lnSpc>
              <a:buFontTx/>
              <a:buNone/>
            </a:pPr>
            <a:r>
              <a:rPr lang="en-US" altLang="en-US" dirty="0">
                <a:latin typeface="Times New Roman" charset="0"/>
              </a:rPr>
              <a:t>Admit we are wrong.</a:t>
            </a:r>
          </a:p>
          <a:p>
            <a:pPr marL="0" indent="0">
              <a:lnSpc>
                <a:spcPct val="90000"/>
              </a:lnSpc>
              <a:buFontTx/>
              <a:buNone/>
            </a:pPr>
            <a:endParaRPr lang="en-US" altLang="en-US" dirty="0">
              <a:latin typeface="Times New Roman" charset="0"/>
            </a:endParaRPr>
          </a:p>
          <a:p>
            <a:pPr marL="0" indent="0">
              <a:lnSpc>
                <a:spcPct val="90000"/>
              </a:lnSpc>
              <a:buFontTx/>
              <a:buNone/>
            </a:pPr>
            <a:endParaRPr lang="en-US" altLang="en-US" dirty="0">
              <a:latin typeface="Times New Roman" charset="0"/>
            </a:endParaRPr>
          </a:p>
          <a:p>
            <a:pPr marL="0" indent="0">
              <a:lnSpc>
                <a:spcPct val="90000"/>
              </a:lnSpc>
              <a:buFontTx/>
              <a:buNone/>
            </a:pPr>
            <a:endParaRPr lang="en-US" altLang="en-US" dirty="0">
              <a:latin typeface="Times New Roman" charset="0"/>
            </a:endParaRPr>
          </a:p>
          <a:p>
            <a:pPr marL="0" indent="0">
              <a:lnSpc>
                <a:spcPct val="90000"/>
              </a:lnSpc>
              <a:buFontTx/>
              <a:buNone/>
            </a:pPr>
            <a:endParaRPr lang="en-US" altLang="en-US" dirty="0">
              <a:latin typeface="Times New Roman" charset="0"/>
            </a:endParaRPr>
          </a:p>
        </p:txBody>
      </p:sp>
      <p:sp>
        <p:nvSpPr>
          <p:cNvPr id="23556" name="Text Box 4"/>
          <p:cNvSpPr txBox="1">
            <a:spLocks noChangeArrowheads="1"/>
          </p:cNvSpPr>
          <p:nvPr/>
        </p:nvSpPr>
        <p:spPr bwMode="auto">
          <a:xfrm>
            <a:off x="3663409" y="1312218"/>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dirty="0">
                <a:solidFill>
                  <a:srgbClr val="FF0000"/>
                </a:solidFill>
              </a:rPr>
              <a:t>1:2 – My brethren, count it all joy when</a:t>
            </a:r>
          </a:p>
          <a:p>
            <a:r>
              <a:rPr lang="en-US" altLang="en-US" sz="1200" b="0" i="1" dirty="0">
                <a:solidFill>
                  <a:srgbClr val="FF0000"/>
                </a:solidFill>
              </a:rPr>
              <a:t> you fall into various trials.”</a:t>
            </a:r>
          </a:p>
        </p:txBody>
      </p:sp>
    </p:spTree>
    <p:extLst>
      <p:ext uri="{BB962C8B-B14F-4D97-AF65-F5344CB8AC3E}">
        <p14:creationId xmlns:p14="http://schemas.microsoft.com/office/powerpoint/2010/main" val="347715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19</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478157"/>
            <a:ext cx="5943600" cy="62388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15000"/>
              </a:lnSpc>
              <a:spcBef>
                <a:spcPts val="0"/>
              </a:spcBef>
              <a:spcAft>
                <a:spcPts val="1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one who knows the right thing to do"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verse assumes that Christians do know the right thing to do. James knew that these Christians could understand exactly what he was saying. On the whole, when people don't do the right thing, it's not because they are confused by the teaching found in the biblical record. The verse also infers that we can do the right thing (2 Timothy 3:16-17).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 does not do 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-"present active, 'and to one not doing it'" (Robertson p. 56). These Christians knew that friendship with the world is enmity with God, that God resists the proud and gives grace to the humble, and so on. They knew better, they were not living up to the standard which they were capable (Luke 12:47; John 15:22).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FontTx/>
              <a:buNone/>
            </a:pPr>
            <a:endParaRPr lang="en-US" altLang="en-US" dirty="0">
              <a:latin typeface="Times New Roman" charset="0"/>
            </a:endParaRPr>
          </a:p>
        </p:txBody>
      </p:sp>
      <p:sp>
        <p:nvSpPr>
          <p:cNvPr id="23556" name="Text Box 4"/>
          <p:cNvSpPr txBox="1">
            <a:spLocks noChangeArrowheads="1"/>
          </p:cNvSpPr>
          <p:nvPr/>
        </p:nvSpPr>
        <p:spPr bwMode="auto">
          <a:xfrm>
            <a:off x="3663409" y="1312218"/>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dirty="0">
                <a:solidFill>
                  <a:srgbClr val="FF0000"/>
                </a:solidFill>
              </a:rPr>
              <a:t>1:2 – My brethren, count it all joy when</a:t>
            </a:r>
          </a:p>
          <a:p>
            <a:r>
              <a:rPr lang="en-US" altLang="en-US" sz="1200" b="0" i="1" dirty="0">
                <a:solidFill>
                  <a:srgbClr val="FF0000"/>
                </a:solidFill>
              </a:rPr>
              <a:t> you fall into various trials.”</a:t>
            </a:r>
          </a:p>
        </p:txBody>
      </p:sp>
    </p:spTree>
    <p:extLst>
      <p:ext uri="{BB962C8B-B14F-4D97-AF65-F5344CB8AC3E}">
        <p14:creationId xmlns:p14="http://schemas.microsoft.com/office/powerpoint/2010/main" val="2993015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20</a:t>
            </a:fld>
            <a:endParaRPr lang="en-US"/>
          </a:p>
        </p:txBody>
      </p:sp>
    </p:spTree>
    <p:extLst>
      <p:ext uri="{BB962C8B-B14F-4D97-AF65-F5344CB8AC3E}">
        <p14:creationId xmlns:p14="http://schemas.microsoft.com/office/powerpoint/2010/main" val="189805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8388" y="709613"/>
            <a:ext cx="4011612" cy="2508250"/>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42"/>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defRPr/>
            </a:pPr>
            <a:r>
              <a:rPr lang="en-US" altLang="en-US" b="1" dirty="0"/>
              <a:t>In chapter four we see the disastrous consequences involved in </a:t>
            </a:r>
            <a:r>
              <a:rPr lang="en-US" altLang="en-US" b="1" u="sng" dirty="0"/>
              <a:t>following the wrong kind of wisdom</a:t>
            </a:r>
          </a:p>
          <a:p>
            <a:pPr marL="685800" lvl="1" indent="-228600">
              <a:buFontTx/>
              <a:buAutoNum type="arabicPeriod"/>
              <a:defRPr/>
            </a:pPr>
            <a:r>
              <a:rPr lang="en-US" altLang="en-US" dirty="0"/>
              <a:t>We can’t THINK like the world, and not ACT like the world and avoid its problems</a:t>
            </a:r>
          </a:p>
          <a:p>
            <a:pPr marL="685800" lvl="1" indent="-228600">
              <a:buFontTx/>
              <a:buAutoNum type="arabicPeriod"/>
              <a:defRPr/>
            </a:pPr>
            <a:r>
              <a:rPr lang="en-US" altLang="en-US" dirty="0"/>
              <a:t>We also can’t THINK like the world and avoid problems in the church either.</a:t>
            </a:r>
          </a:p>
          <a:p>
            <a:pPr marL="685800" lvl="1" indent="-228600">
              <a:buFontTx/>
              <a:buAutoNum type="arabicPeriod"/>
              <a:defRPr/>
            </a:pPr>
            <a:endParaRPr lang="en-US" altLang="en-US" dirty="0"/>
          </a:p>
          <a:p>
            <a:pPr marL="228600" indent="-228600">
              <a:buFontTx/>
              <a:buAutoNum type="arabicPeriod"/>
              <a:defRPr/>
            </a:pPr>
            <a:r>
              <a:rPr lang="en-US" altLang="en-US" b="1" dirty="0"/>
              <a:t>James is setting forth a basic question</a:t>
            </a:r>
            <a:r>
              <a:rPr lang="en-US" altLang="en-US" dirty="0"/>
              <a:t> – </a:t>
            </a:r>
            <a:r>
              <a:rPr lang="en-US" altLang="en-US" b="1" u="sng" dirty="0"/>
              <a:t>Is it your aim in life to submit to the will of God?  Or is it to gratify your own desires for the pleasures of this world?</a:t>
            </a:r>
          </a:p>
          <a:p>
            <a:pPr marL="685800" lvl="1" indent="-228600">
              <a:buFontTx/>
              <a:buAutoNum type="arabicPeriod"/>
              <a:defRPr/>
            </a:pPr>
            <a:r>
              <a:rPr lang="en-US" altLang="en-US" dirty="0"/>
              <a:t>James then gives them a warning – If pleasure in this life is your goal – then nothing but strife and hatred and division can possibly follow (Barclay p 115)</a:t>
            </a:r>
          </a:p>
          <a:p>
            <a:pPr marL="685800" lvl="1" indent="-228600">
              <a:buFontTx/>
              <a:buAutoNum type="arabicPeriod"/>
              <a:defRPr/>
            </a:pPr>
            <a:endParaRPr lang="en-US" altLang="en-US" dirty="0"/>
          </a:p>
          <a:p>
            <a:pPr marL="228600" indent="-228600">
              <a:buFontTx/>
              <a:buAutoNum type="arabicPeriod"/>
              <a:defRPr/>
            </a:pPr>
            <a:r>
              <a:rPr lang="en-US" altLang="en-US" b="1" dirty="0"/>
              <a:t>What we DO, results from what we ARE.  Characteristics flow from character.</a:t>
            </a:r>
          </a:p>
          <a:p>
            <a:pPr marL="228600" indent="-228600">
              <a:buFontTx/>
              <a:buAutoNum type="arabicPeriod"/>
              <a:defRPr/>
            </a:pPr>
            <a:endParaRPr lang="en-US" altLang="en-US" b="1" dirty="0"/>
          </a:p>
          <a:p>
            <a:pPr marL="228600" indent="-228600">
              <a:buFontTx/>
              <a:buAutoNum type="arabicPeriod"/>
              <a:defRPr/>
            </a:pPr>
            <a:r>
              <a:rPr lang="en-US" altLang="en-US" dirty="0"/>
              <a:t>The statement </a:t>
            </a:r>
            <a:r>
              <a:rPr lang="en-US" altLang="en-US" b="1" u="sng" dirty="0"/>
              <a:t>“I acted without thinking”</a:t>
            </a:r>
            <a:r>
              <a:rPr lang="en-US" altLang="en-US" dirty="0"/>
              <a:t> – IS NOT TRUE.  Every action is the result of a decision. Sometimes we make hasty decisions, or decisions prompted more by emotion then by reason – BUT IN EVERY CASE THE MIND HAD A CHOICE TO MAKE!</a:t>
            </a:r>
          </a:p>
          <a:p>
            <a:pPr marL="685800" lvl="1" indent="-228600">
              <a:buFontTx/>
              <a:buAutoNum type="arabicPeriod"/>
              <a:defRPr/>
            </a:pPr>
            <a:r>
              <a:rPr lang="en-US" altLang="en-US" dirty="0"/>
              <a:t>James calls these ruling principles “WISDOM” (3:13-18)</a:t>
            </a:r>
          </a:p>
          <a:p>
            <a:pPr marL="685800" lvl="1" indent="-228600">
              <a:buFontTx/>
              <a:buAutoNum type="arabicPeriod"/>
              <a:defRPr/>
            </a:pPr>
            <a:endParaRPr lang="en-US" altLang="en-US" dirty="0"/>
          </a:p>
          <a:p>
            <a:pPr marL="228600" indent="-228600">
              <a:buFontTx/>
              <a:buAutoNum type="arabicPeriod"/>
              <a:defRPr/>
            </a:pPr>
            <a:r>
              <a:rPr lang="en-US" altLang="en-US" b="1" dirty="0"/>
              <a:t>What principles guide you in making decisions? Or are behind your actions?</a:t>
            </a:r>
          </a:p>
          <a:p>
            <a:pPr marL="685800" lvl="1" indent="-228600">
              <a:buFontTx/>
              <a:buAutoNum type="arabicPeriod"/>
              <a:defRPr/>
            </a:pPr>
            <a:r>
              <a:rPr lang="en-US" altLang="en-US" dirty="0"/>
              <a:t>Is it the quest for spiritual maturity that James is trying to guide us to?</a:t>
            </a:r>
          </a:p>
          <a:p>
            <a:pPr marL="685800" lvl="1" indent="-228600">
              <a:buFontTx/>
              <a:buAutoNum type="arabicPeriod"/>
              <a:defRPr/>
            </a:pPr>
            <a:r>
              <a:rPr lang="en-US" altLang="en-US" dirty="0"/>
              <a:t>What activities do we tend to emphasize?</a:t>
            </a:r>
          </a:p>
          <a:p>
            <a:pPr marL="685800" lvl="1" indent="-228600">
              <a:buFontTx/>
              <a:buAutoNum type="arabicPeriod"/>
              <a:defRPr/>
            </a:pPr>
            <a:r>
              <a:rPr lang="en-US" altLang="en-US" dirty="0"/>
              <a:t>What matters upset us most easily?</a:t>
            </a:r>
          </a:p>
          <a:p>
            <a:pPr marL="685800" lvl="1" indent="-228600">
              <a:buFontTx/>
              <a:buAutoNum type="arabicPeriod"/>
              <a:defRPr/>
            </a:pPr>
            <a:r>
              <a:rPr lang="en-US" altLang="en-US" dirty="0"/>
              <a:t>When crisis comes to our lives – what factors take precedence?</a:t>
            </a:r>
          </a:p>
          <a:p>
            <a:pPr marL="685800" lvl="1" indent="-228600">
              <a:buFontTx/>
              <a:buAutoNum type="arabicPeriod"/>
              <a:defRPr/>
            </a:pPr>
            <a:r>
              <a:rPr lang="en-US" altLang="en-US" dirty="0"/>
              <a:t>In unpleasant situations, does our personal contribution tend to pacify or to cause strife?</a:t>
            </a:r>
          </a:p>
          <a:p>
            <a:pPr marL="685800" lvl="1" indent="-228600">
              <a:buFontTx/>
              <a:buAutoNum type="arabicPeriod"/>
              <a:defRPr/>
            </a:pPr>
            <a:endParaRPr lang="en-US" altLang="en-US" dirty="0"/>
          </a:p>
          <a:p>
            <a:pPr marL="685800" lvl="1" indent="-228600">
              <a:buFontTx/>
              <a:buAutoNum type="arabicPeriod"/>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4</a:t>
            </a:fld>
            <a:endParaRPr lang="en-US"/>
          </a:p>
        </p:txBody>
      </p:sp>
    </p:spTree>
    <p:extLst>
      <p:ext uri="{BB962C8B-B14F-4D97-AF65-F5344CB8AC3E}">
        <p14:creationId xmlns:p14="http://schemas.microsoft.com/office/powerpoint/2010/main" val="16090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67469A0-4975-458C-939F-4A81B13877D2}" type="slidenum">
              <a:rPr lang="en-US" altLang="en-US"/>
              <a:pPr>
                <a:defRPr/>
              </a:pPr>
              <a:t>5</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 2 Chron 15:2 </a:t>
            </a:r>
            <a:r>
              <a:rPr lang="en-US" sz="1400" dirty="0">
                <a:solidFill>
                  <a:schemeClr val="tx1"/>
                </a:solidFill>
              </a:rPr>
              <a:t>- Azariah the son of Oded, “Hear me, The Lord is with you while you are with him. If you seek him, he will be found by you, but if you forsake him, he will forsake you.</a:t>
            </a:r>
          </a:p>
          <a:p>
            <a:pPr>
              <a:defRPr/>
            </a:pPr>
            <a:endParaRPr lang="en-US" altLang="en-US" dirty="0"/>
          </a:p>
        </p:txBody>
      </p:sp>
    </p:spTree>
    <p:extLst>
      <p:ext uri="{BB962C8B-B14F-4D97-AF65-F5344CB8AC3E}">
        <p14:creationId xmlns:p14="http://schemas.microsoft.com/office/powerpoint/2010/main" val="334789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67469A0-4975-458C-939F-4A81B13877D2}" type="slidenum">
              <a:rPr lang="en-US" altLang="en-US"/>
              <a:pPr>
                <a:defRPr/>
              </a:pPr>
              <a:t>6</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sz="1800" dirty="0">
                <a:effectLst/>
                <a:latin typeface="Times New Roman" panose="02020603050405020304" pitchFamily="18" charset="0"/>
                <a:ea typeface="Times New Roman" panose="02020603050405020304" pitchFamily="18" charset="0"/>
              </a:rPr>
              <a:t>The expression "engage in business" is translated from a Greek word, from whence we get the English word "emporium". It means to traffic, carry on trade, to go a trading. </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67CC36-93B4-4445-ADEE-04E27E833796}"/>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B7868FBB-92B0-4FEA-A7BF-3EB4DDD876AC}" type="slidenum">
              <a:rPr lang="en-US" altLang="en-US"/>
              <a:pPr>
                <a:defRPr/>
              </a:pPr>
              <a:t>7</a:t>
            </a:fld>
            <a:endParaRPr lang="en-US" altLang="en-US"/>
          </a:p>
        </p:txBody>
      </p:sp>
      <p:sp>
        <p:nvSpPr>
          <p:cNvPr id="71682" name="Rectangle 2">
            <a:extLst>
              <a:ext uri="{FF2B5EF4-FFF2-40B4-BE49-F238E27FC236}">
                <a16:creationId xmlns:a16="http://schemas.microsoft.com/office/drawing/2014/main" id="{3C8158DC-1709-4D8D-A1D0-7B8C4FA52BCC}"/>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E55268C-7504-4E7A-824A-E4B0E4DE3EB2}"/>
              </a:ext>
            </a:extLst>
          </p:cNvPr>
          <p:cNvSpPr>
            <a:spLocks noGrp="1" noChangeArrowheads="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Prov. 27:1 - </a:t>
            </a:r>
            <a:r>
              <a:rPr lang="en-US" sz="2400" b="0" i="0" dirty="0">
                <a:solidFill>
                  <a:srgbClr val="000000"/>
                </a:solidFill>
                <a:effectLst/>
                <a:latin typeface="system-ui"/>
              </a:rPr>
              <a:t>Do not boast about tomorrow,</a:t>
            </a:r>
            <a:br>
              <a:rPr lang="en-US" sz="2400" dirty="0"/>
            </a:br>
            <a:r>
              <a:rPr lang="en-US" sz="2400" b="0" i="0" dirty="0">
                <a:solidFill>
                  <a:srgbClr val="000000"/>
                </a:solidFill>
                <a:effectLst/>
                <a:latin typeface="system-ui"/>
              </a:rPr>
              <a:t>For you do not know what a day may bring forth.</a:t>
            </a:r>
            <a:endParaRPr lang="en-US" sz="1800" dirty="0">
              <a:effectLst/>
              <a:latin typeface="Arial" panose="020B0604020202020204" pitchFamily="34" charset="0"/>
              <a:ea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"Come now"</a:t>
            </a:r>
            <a:r>
              <a:rPr lang="en-US" sz="1800" dirty="0">
                <a:effectLst/>
                <a:latin typeface="Times New Roman" panose="02020603050405020304" pitchFamily="18" charset="0"/>
                <a:ea typeface="Times New Roman" panose="02020603050405020304" pitchFamily="18" charset="0"/>
              </a:rPr>
              <a:t>-Somewhat like our "come, come now". It is a way of saying, "Take a good look at what you are really saying".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Today or tomorrow"</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-indicating that these were real plans and not just pipe dreams.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a:p>
            <a:pP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67469A0-4975-458C-939F-4A81B13877D2}" type="slidenum">
              <a:rPr lang="en-US" altLang="en-US"/>
              <a:pPr>
                <a:defRPr/>
              </a:pPr>
              <a:t>8</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sz="1800" dirty="0">
                <a:effectLst/>
                <a:latin typeface="Arial" panose="020B0604020202020204" pitchFamily="34" charset="0"/>
                <a:ea typeface="Times New Roman" panose="02020603050405020304" pitchFamily="18" charset="0"/>
              </a:rPr>
              <a:t>"we shall go to such and such a city"</a:t>
            </a:r>
            <a:r>
              <a:rPr lang="en-US" sz="1800" dirty="0">
                <a:effectLst/>
                <a:latin typeface="Times New Roman" panose="02020603050405020304" pitchFamily="18" charset="0"/>
                <a:ea typeface="Times New Roman" panose="02020603050405020304" pitchFamily="18" charset="0"/>
              </a:rPr>
              <a:t>-Barclay notes, "So the picture is the picture of a man looking at a map. He points at a certain spot on it, and says, 'Here is a new city where there are great trade chances. I'll go there; and I'll get in on the ground floor; and I'll trade for a year or so; and I'll make my fortune, and come back rich'" (p. 133). </a:t>
            </a:r>
          </a:p>
          <a:p>
            <a:pPr>
              <a:defRPr/>
            </a:pPr>
            <a:endParaRPr lang="en-US" sz="1800" dirty="0">
              <a:effectLst/>
              <a:latin typeface="Times New Roman" panose="02020603050405020304" pitchFamily="18" charset="0"/>
              <a:ea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The people being rebuked probably included God in many other aspects of their lives (i.e. worship services, and so on). But in their business plans, they have left God out. These aren't atheists, rather they are brethren who are forgetting that God is to be included in every aspect of their lives. </a:t>
            </a:r>
            <a:endParaRPr lang="en-US" altLang="en-US" dirty="0"/>
          </a:p>
        </p:txBody>
      </p:sp>
    </p:spTree>
    <p:extLst>
      <p:ext uri="{BB962C8B-B14F-4D97-AF65-F5344CB8AC3E}">
        <p14:creationId xmlns:p14="http://schemas.microsoft.com/office/powerpoint/2010/main" val="125903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625529"/>
                </a:solidFill>
                <a:effectLst/>
                <a:latin typeface="Segoe UI" panose="020B0502040204020203" pitchFamily="34" charset="0"/>
                <a:hlinkClick r:id="rId3"/>
              </a:rPr>
              <a:t>Psalm 39:4</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23 helpful votes </a:t>
            </a:r>
            <a:r>
              <a:rPr lang="en-US" b="1" i="0" dirty="0">
                <a:solidFill>
                  <a:srgbClr val="625529"/>
                </a:solidFill>
                <a:effectLst/>
                <a:latin typeface="Segoe UI" panose="020B0502040204020203" pitchFamily="34" charset="0"/>
              </a:rPr>
              <a:t>Helpful Not Helpful</a:t>
            </a:r>
          </a:p>
          <a:p>
            <a:pPr algn="l"/>
            <a:r>
              <a:rPr lang="en-US" b="0" i="0" dirty="0">
                <a:solidFill>
                  <a:srgbClr val="000000"/>
                </a:solidFill>
                <a:effectLst/>
                <a:latin typeface="Segoe UI" panose="020B0502040204020203" pitchFamily="34" charset="0"/>
              </a:rPr>
              <a:t>“O </a:t>
            </a:r>
            <a:r>
              <a:rPr lang="en-US" b="0" i="0" cap="small" dirty="0">
                <a:solidFill>
                  <a:srgbClr val="000000"/>
                </a:solidFill>
                <a:effectLst/>
                <a:latin typeface="Segoe UI" panose="020B0502040204020203" pitchFamily="34" charset="0"/>
              </a:rPr>
              <a:t>Lord</a:t>
            </a:r>
            <a:r>
              <a:rPr lang="en-US" b="0" i="0" dirty="0">
                <a:solidFill>
                  <a:srgbClr val="000000"/>
                </a:solidFill>
                <a:effectLst/>
                <a:latin typeface="Segoe UI" panose="020B0502040204020203" pitchFamily="34" charset="0"/>
              </a:rPr>
              <a:t>, make me know my end and what is the measure of my days; let me know how fleeting I am!</a:t>
            </a:r>
          </a:p>
          <a:p>
            <a:pPr marL="228600" indent="-228600">
              <a:lnSpc>
                <a:spcPct val="90000"/>
              </a:lnSpc>
              <a:buFontTx/>
              <a:buAutoNum type="arabicPeriod"/>
            </a:pPr>
            <a:endParaRPr lang="en-US" altLang="en-US" dirty="0">
              <a:latin typeface="Times New Roman" charset="0"/>
            </a:endParaRPr>
          </a:p>
          <a:p>
            <a:pPr marL="228600" indent="-228600">
              <a:lnSpc>
                <a:spcPct val="90000"/>
              </a:lnSpc>
              <a:buFontTx/>
              <a:buAutoNum type="arabicPeriod"/>
            </a:pPr>
            <a:endParaRPr lang="en-US" altLang="en-US" dirty="0">
              <a:latin typeface="Times New Roman" charset="0"/>
            </a:endParaRPr>
          </a:p>
          <a:p>
            <a:pPr algn="l"/>
            <a:r>
              <a:rPr lang="en-US" b="1" i="0" dirty="0">
                <a:solidFill>
                  <a:srgbClr val="625529"/>
                </a:solidFill>
                <a:effectLst/>
                <a:latin typeface="Segoe UI" panose="020B0502040204020203" pitchFamily="34" charset="0"/>
                <a:hlinkClick r:id="rId4"/>
              </a:rPr>
              <a:t>Psalm 78:39</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20 helpful votes </a:t>
            </a:r>
            <a:r>
              <a:rPr lang="en-US" b="1" i="0" dirty="0">
                <a:solidFill>
                  <a:srgbClr val="625529"/>
                </a:solidFill>
                <a:effectLst/>
                <a:latin typeface="Segoe UI" panose="020B0502040204020203" pitchFamily="34" charset="0"/>
              </a:rPr>
              <a:t>Helpful Not Helpful</a:t>
            </a:r>
          </a:p>
          <a:p>
            <a:pPr algn="l"/>
            <a:r>
              <a:rPr lang="en-US" b="0" i="0" dirty="0">
                <a:solidFill>
                  <a:srgbClr val="000000"/>
                </a:solidFill>
                <a:effectLst/>
                <a:latin typeface="Segoe UI" panose="020B0502040204020203" pitchFamily="34" charset="0"/>
              </a:rPr>
              <a:t>He remembered that they were but flesh, a wind that passes and comes not again.</a:t>
            </a:r>
          </a:p>
          <a:p>
            <a:pPr marL="228600" indent="-228600">
              <a:lnSpc>
                <a:spcPct val="90000"/>
              </a:lnSpc>
              <a:buFontTx/>
              <a:buAutoNum type="arabicPeriod"/>
            </a:pPr>
            <a:endParaRPr lang="en-US" altLang="en-US" dirty="0">
              <a:latin typeface="Times New Roman" charset="0"/>
            </a:endParaRPr>
          </a:p>
          <a:p>
            <a:pPr algn="l"/>
            <a:r>
              <a:rPr lang="en-US" b="1" i="0" dirty="0">
                <a:solidFill>
                  <a:srgbClr val="625529"/>
                </a:solidFill>
                <a:effectLst/>
                <a:latin typeface="Segoe UI" panose="020B0502040204020203" pitchFamily="34" charset="0"/>
                <a:hlinkClick r:id="rId5"/>
              </a:rPr>
              <a:t>Job 14:1</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15 helpful votes </a:t>
            </a:r>
            <a:endParaRPr lang="en-US" b="1" i="0" dirty="0">
              <a:solidFill>
                <a:srgbClr val="625529"/>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“Man who is born of a woman is few of days and full of trouble.</a:t>
            </a:r>
          </a:p>
          <a:p>
            <a:pPr algn="l"/>
            <a:endParaRPr lang="en-US" b="0" i="0" dirty="0">
              <a:solidFill>
                <a:srgbClr val="000000"/>
              </a:solidFill>
              <a:effectLst/>
              <a:latin typeface="Segoe UI" panose="020B0502040204020203" pitchFamily="34" charset="0"/>
            </a:endParaRPr>
          </a:p>
          <a:p>
            <a:pPr algn="l"/>
            <a:r>
              <a:rPr lang="en-US" b="1" i="0" dirty="0">
                <a:solidFill>
                  <a:srgbClr val="625529"/>
                </a:solidFill>
                <a:effectLst/>
                <a:latin typeface="Segoe UI" panose="020B0502040204020203" pitchFamily="34" charset="0"/>
                <a:hlinkClick r:id="rId6"/>
              </a:rPr>
              <a:t>Ephesians 5:16</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11 helpful votes </a:t>
            </a:r>
            <a:endParaRPr lang="en-US" b="1" i="0" dirty="0">
              <a:solidFill>
                <a:srgbClr val="625529"/>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Making the best use of the time, because the days are evil.</a:t>
            </a:r>
          </a:p>
          <a:p>
            <a:pPr algn="l"/>
            <a:endParaRPr lang="en-US" b="0" i="0" dirty="0">
              <a:solidFill>
                <a:srgbClr val="000000"/>
              </a:solidFill>
              <a:effectLst/>
              <a:latin typeface="Segoe UI" panose="020B0502040204020203" pitchFamily="34" charset="0"/>
            </a:endParaRPr>
          </a:p>
          <a:p>
            <a:pPr algn="l"/>
            <a:endParaRPr lang="en-US" b="0"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Job 1:20-22</a:t>
            </a:r>
          </a:p>
          <a:p>
            <a:pPr algn="l"/>
            <a:endParaRPr lang="en-US" b="0" i="0" dirty="0">
              <a:solidFill>
                <a:srgbClr val="000000"/>
              </a:solidFill>
              <a:effectLst/>
              <a:latin typeface="Segoe UI" panose="020B0502040204020203" pitchFamily="34" charset="0"/>
            </a:endParaRPr>
          </a:p>
          <a:p>
            <a:pPr algn="l"/>
            <a:r>
              <a:rPr lang="en-US" b="1" i="0" baseline="30000" dirty="0">
                <a:solidFill>
                  <a:srgbClr val="000000"/>
                </a:solidFill>
                <a:effectLst/>
                <a:latin typeface="system-ui"/>
              </a:rPr>
              <a:t>20 </a:t>
            </a:r>
            <a:r>
              <a:rPr lang="en-US" b="0" i="0" dirty="0">
                <a:solidFill>
                  <a:srgbClr val="000000"/>
                </a:solidFill>
                <a:effectLst/>
                <a:latin typeface="system-ui"/>
              </a:rPr>
              <a:t>Then Job arose and tore his robe and shaved his head, and he fell to the ground and worshiped. </a:t>
            </a:r>
            <a:r>
              <a:rPr lang="en-US" b="1" i="0" baseline="30000" dirty="0">
                <a:solidFill>
                  <a:srgbClr val="000000"/>
                </a:solidFill>
                <a:effectLst/>
                <a:latin typeface="system-ui"/>
              </a:rPr>
              <a:t>21 </a:t>
            </a:r>
            <a:r>
              <a:rPr lang="en-US" b="0" i="0" dirty="0">
                <a:solidFill>
                  <a:srgbClr val="000000"/>
                </a:solidFill>
                <a:effectLst/>
                <a:latin typeface="system-ui"/>
              </a:rPr>
              <a:t>He said,</a:t>
            </a:r>
          </a:p>
          <a:p>
            <a:pPr algn="l"/>
            <a:r>
              <a:rPr lang="en-US" b="0" i="0" dirty="0">
                <a:solidFill>
                  <a:srgbClr val="000000"/>
                </a:solidFill>
                <a:effectLst/>
                <a:latin typeface="system-ui"/>
              </a:rPr>
              <a:t>“Naked I came from my mother’s womb,</a:t>
            </a:r>
            <a:br>
              <a:rPr lang="en-US" b="0" i="0" dirty="0">
                <a:solidFill>
                  <a:srgbClr val="000000"/>
                </a:solidFill>
                <a:effectLst/>
                <a:latin typeface="system-ui"/>
              </a:rPr>
            </a:br>
            <a:r>
              <a:rPr lang="en-US" b="0" i="0" dirty="0">
                <a:solidFill>
                  <a:srgbClr val="000000"/>
                </a:solidFill>
                <a:effectLst/>
                <a:latin typeface="system-ui"/>
              </a:rPr>
              <a:t>And naked I shall return there.</a:t>
            </a:r>
            <a:br>
              <a:rPr lang="en-US" b="0" i="0" dirty="0">
                <a:solidFill>
                  <a:srgbClr val="000000"/>
                </a:solidFill>
                <a:effectLst/>
                <a:latin typeface="system-ui"/>
              </a:rPr>
            </a:b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gave and the </a:t>
            </a:r>
            <a:r>
              <a:rPr lang="en-US" b="0" i="0" cap="small" dirty="0">
                <a:solidFill>
                  <a:srgbClr val="000000"/>
                </a:solidFill>
                <a:effectLst/>
                <a:latin typeface="system-ui"/>
              </a:rPr>
              <a:t>Lord</a:t>
            </a:r>
            <a:r>
              <a:rPr lang="en-US" b="0" i="0" dirty="0">
                <a:solidFill>
                  <a:srgbClr val="000000"/>
                </a:solidFill>
                <a:effectLst/>
                <a:latin typeface="system-ui"/>
              </a:rPr>
              <a:t> has taken away.</a:t>
            </a:r>
            <a:br>
              <a:rPr lang="en-US" b="0" i="0" dirty="0">
                <a:solidFill>
                  <a:srgbClr val="000000"/>
                </a:solidFill>
                <a:effectLst/>
                <a:latin typeface="system-ui"/>
              </a:rPr>
            </a:br>
            <a:r>
              <a:rPr lang="en-US" b="0" i="0" dirty="0">
                <a:solidFill>
                  <a:srgbClr val="000000"/>
                </a:solidFill>
                <a:effectLst/>
                <a:latin typeface="system-ui"/>
              </a:rPr>
              <a:t>Blessed be the name of the </a:t>
            </a:r>
            <a:r>
              <a:rPr lang="en-US" b="0" i="0" cap="small" dirty="0">
                <a:solidFill>
                  <a:srgbClr val="000000"/>
                </a:solidFill>
                <a:effectLst/>
                <a:latin typeface="system-ui"/>
              </a:rPr>
              <a:t>Lord</a:t>
            </a:r>
            <a:r>
              <a:rPr lang="en-US" b="0" i="0" dirty="0">
                <a:solidFill>
                  <a:srgbClr val="000000"/>
                </a:solidFill>
                <a:effectLst/>
                <a:latin typeface="system-ui"/>
              </a:rPr>
              <a:t>.”</a:t>
            </a:r>
          </a:p>
          <a:p>
            <a:pPr algn="l"/>
            <a:r>
              <a:rPr lang="en-US" b="1" i="0" baseline="30000" dirty="0">
                <a:solidFill>
                  <a:srgbClr val="000000"/>
                </a:solidFill>
                <a:effectLst/>
                <a:latin typeface="system-ui"/>
              </a:rPr>
              <a:t>22 </a:t>
            </a:r>
            <a:r>
              <a:rPr lang="en-US" b="0" i="0" dirty="0">
                <a:solidFill>
                  <a:srgbClr val="000000"/>
                </a:solidFill>
                <a:effectLst/>
                <a:latin typeface="system-ui"/>
              </a:rPr>
              <a:t>Through all this Job did not sin nor did he </a:t>
            </a:r>
            <a:r>
              <a:rPr lang="en-US" b="0" i="0" baseline="30000" dirty="0">
                <a:solidFill>
                  <a:srgbClr val="000000"/>
                </a:solidFill>
                <a:effectLst/>
                <a:latin typeface="system-ui"/>
              </a:rPr>
              <a:t>[</a:t>
            </a:r>
            <a:r>
              <a:rPr lang="en-US" b="0" i="0" baseline="30000" dirty="0">
                <a:solidFill>
                  <a:srgbClr val="4A4A4A"/>
                </a:solidFill>
                <a:effectLst/>
                <a:latin typeface="system-ui"/>
                <a:hlinkClick r:id="rId7" tooltip="See footnote m"/>
              </a:rPr>
              <a:t>m</a:t>
            </a:r>
            <a:r>
              <a:rPr lang="en-US" b="0" i="0" baseline="30000" dirty="0">
                <a:solidFill>
                  <a:srgbClr val="000000"/>
                </a:solidFill>
                <a:effectLst/>
                <a:latin typeface="system-ui"/>
              </a:rPr>
              <a:t>]</a:t>
            </a:r>
            <a:r>
              <a:rPr lang="en-US" b="0" i="0" dirty="0">
                <a:solidFill>
                  <a:srgbClr val="000000"/>
                </a:solidFill>
                <a:effectLst/>
                <a:latin typeface="system-ui"/>
              </a:rPr>
              <a:t>blame God.</a:t>
            </a:r>
          </a:p>
          <a:p>
            <a:pPr algn="l"/>
            <a:endParaRPr lang="en-US" b="0" i="0" dirty="0">
              <a:solidFill>
                <a:srgbClr val="000000"/>
              </a:solidFill>
              <a:effectLst/>
              <a:latin typeface="Segoe UI" panose="020B0502040204020203" pitchFamily="34" charset="0"/>
            </a:endParaRPr>
          </a:p>
          <a:p>
            <a:pPr algn="l"/>
            <a:endParaRPr lang="en-US" b="0" i="0" dirty="0">
              <a:solidFill>
                <a:srgbClr val="000000"/>
              </a:solidFill>
              <a:effectLst/>
              <a:latin typeface="Segoe UI" panose="020B0502040204020203" pitchFamily="34" charset="0"/>
            </a:endParaRPr>
          </a:p>
          <a:p>
            <a:pPr marL="0" indent="0">
              <a:lnSpc>
                <a:spcPct val="90000"/>
              </a:lnSpc>
              <a:buFontTx/>
              <a:buNone/>
            </a:pPr>
            <a:endParaRPr lang="en-US" altLang="en-US"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9</a:t>
            </a:fld>
            <a:endParaRPr lang="en-US"/>
          </a:p>
        </p:txBody>
      </p:sp>
    </p:spTree>
    <p:extLst>
      <p:ext uri="{BB962C8B-B14F-4D97-AF65-F5344CB8AC3E}">
        <p14:creationId xmlns:p14="http://schemas.microsoft.com/office/powerpoint/2010/main" val="321312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8/23/23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8/23/23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471993" y="1080009"/>
            <a:ext cx="8348870" cy="3682577"/>
          </a:xfrm>
        </p:spPr>
        <p:txBody>
          <a:bodyPr>
            <a:normAutofit fontScale="90000"/>
          </a:bodyPr>
          <a:lstStyle/>
          <a:p>
            <a:pPr algn="ctr"/>
            <a:r>
              <a:rPr lang="en-US" altLang="en-US" dirty="0">
                <a:solidFill>
                  <a:srgbClr val="694117"/>
                </a:solidFill>
              </a:rPr>
              <a:t>Common Ground Question…</a:t>
            </a:r>
            <a:br>
              <a:rPr lang="en-US" altLang="en-US" dirty="0">
                <a:solidFill>
                  <a:srgbClr val="694117"/>
                </a:solidFill>
              </a:rPr>
            </a:br>
            <a:br>
              <a:rPr lang="en-US" altLang="en-US" dirty="0">
                <a:solidFill>
                  <a:srgbClr val="694117"/>
                </a:solidFill>
              </a:rPr>
            </a:br>
            <a:br>
              <a:rPr lang="en-US" altLang="en-US" dirty="0">
                <a:solidFill>
                  <a:srgbClr val="694117"/>
                </a:solidFill>
              </a:rPr>
            </a:br>
            <a:br>
              <a:rPr lang="en-US" altLang="en-US" dirty="0">
                <a:solidFill>
                  <a:srgbClr val="694117"/>
                </a:solidFill>
              </a:rPr>
            </a:br>
            <a:br>
              <a:rPr lang="en-US" altLang="en-US" dirty="0">
                <a:solidFill>
                  <a:srgbClr val="694117"/>
                </a:solidFill>
              </a:rPr>
            </a:br>
            <a:br>
              <a:rPr lang="en-US" altLang="en-US" dirty="0">
                <a:solidFill>
                  <a:srgbClr val="694117"/>
                </a:solidFill>
              </a:rPr>
            </a:br>
            <a:br>
              <a:rPr lang="en-US" altLang="en-US" dirty="0">
                <a:solidFill>
                  <a:srgbClr val="694117"/>
                </a:solidFill>
              </a:rPr>
            </a:br>
            <a:br>
              <a:rPr lang="en-US" altLang="en-US" sz="1200" dirty="0">
                <a:solidFill>
                  <a:srgbClr val="694117"/>
                </a:solidFill>
              </a:rPr>
            </a:br>
            <a:r>
              <a:rPr lang="en-US" altLang="en-US" sz="2800" dirty="0">
                <a:solidFill>
                  <a:srgbClr val="694117"/>
                </a:solidFill>
                <a:latin typeface="+mn-lt"/>
              </a:rPr>
              <a:t>Chapter 4:13-17 is as important today as when it was first written. Why is this an important passage in light of today’s Always-On, Always-Connected, Push-Harder,</a:t>
            </a:r>
            <a:br>
              <a:rPr lang="en-US" altLang="en-US" sz="2800" dirty="0">
                <a:solidFill>
                  <a:srgbClr val="694117"/>
                </a:solidFill>
                <a:latin typeface="+mn-lt"/>
              </a:rPr>
            </a:br>
            <a:r>
              <a:rPr lang="en-US" altLang="en-US" sz="2800" dirty="0">
                <a:solidFill>
                  <a:srgbClr val="694117"/>
                </a:solidFill>
                <a:latin typeface="+mn-lt"/>
              </a:rPr>
              <a:t> Hustle Culture?</a:t>
            </a: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pic>
        <p:nvPicPr>
          <p:cNvPr id="3" name="Picture 2" descr="A person running with a briefcase&#10;&#10;Description automatically generated">
            <a:extLst>
              <a:ext uri="{FF2B5EF4-FFF2-40B4-BE49-F238E27FC236}">
                <a16:creationId xmlns:a16="http://schemas.microsoft.com/office/drawing/2014/main" id="{CDF22625-B946-70EE-1A76-36DE800B289D}"/>
              </a:ext>
            </a:extLst>
          </p:cNvPr>
          <p:cNvPicPr>
            <a:picLocks noChangeAspect="1"/>
          </p:cNvPicPr>
          <p:nvPr/>
        </p:nvPicPr>
        <p:blipFill>
          <a:blip r:embed="rId3"/>
          <a:stretch>
            <a:fillRect/>
          </a:stretch>
        </p:blipFill>
        <p:spPr>
          <a:xfrm>
            <a:off x="2679405" y="1190846"/>
            <a:ext cx="3895769" cy="2434855"/>
          </a:xfrm>
          <a:prstGeom prst="rect">
            <a:avLst/>
          </a:prstGeom>
        </p:spPr>
      </p:pic>
    </p:spTree>
    <p:extLst>
      <p:ext uri="{BB962C8B-B14F-4D97-AF65-F5344CB8AC3E}">
        <p14:creationId xmlns:p14="http://schemas.microsoft.com/office/powerpoint/2010/main" val="219702603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Common Ground Question</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8" name="Rectangle 2">
            <a:extLst>
              <a:ext uri="{FF2B5EF4-FFF2-40B4-BE49-F238E27FC236}">
                <a16:creationId xmlns:a16="http://schemas.microsoft.com/office/drawing/2014/main" id="{CDD4797B-2EE3-7AD2-C28D-1B9F6F47C04E}"/>
              </a:ext>
            </a:extLst>
          </p:cNvPr>
          <p:cNvSpPr txBox="1">
            <a:spLocks noChangeArrowheads="1"/>
          </p:cNvSpPr>
          <p:nvPr/>
        </p:nvSpPr>
        <p:spPr>
          <a:xfrm>
            <a:off x="457201" y="1265274"/>
            <a:ext cx="8348870" cy="417128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latin typeface="+mn-lt"/>
              </a:rPr>
              <a:t>What benefits come from </a:t>
            </a:r>
            <a:br>
              <a:rPr lang="en-US" altLang="en-US" dirty="0">
                <a:solidFill>
                  <a:srgbClr val="694117"/>
                </a:solidFill>
                <a:latin typeface="+mn-lt"/>
              </a:rPr>
            </a:br>
            <a:r>
              <a:rPr lang="en-US" altLang="en-US" dirty="0">
                <a:solidFill>
                  <a:srgbClr val="694117"/>
                </a:solidFill>
                <a:latin typeface="+mn-lt"/>
              </a:rPr>
              <a:t>meditating on the brevity of life? </a:t>
            </a:r>
            <a:br>
              <a:rPr lang="en-US" altLang="en-US" dirty="0">
                <a:solidFill>
                  <a:srgbClr val="694117"/>
                </a:solidFill>
                <a:latin typeface="+mn-lt"/>
              </a:rPr>
            </a:br>
            <a:r>
              <a:rPr lang="en-US" altLang="en-US" dirty="0">
                <a:solidFill>
                  <a:srgbClr val="694117"/>
                </a:solidFill>
                <a:latin typeface="+mn-lt"/>
              </a:rPr>
              <a:t>Ps. 90:10-12</a:t>
            </a:r>
            <a:br>
              <a:rPr lang="en-US" altLang="en-US" dirty="0">
                <a:solidFill>
                  <a:srgbClr val="694117"/>
                </a:solidFill>
                <a:latin typeface="+mn-lt"/>
              </a:rPr>
            </a:br>
            <a:endParaRPr lang="en-US" altLang="en-US" dirty="0">
              <a:solidFill>
                <a:srgbClr val="694117"/>
              </a:solidFill>
              <a:latin typeface="+mn-lt"/>
            </a:endParaRPr>
          </a:p>
          <a:p>
            <a:pPr algn="ctr"/>
            <a:r>
              <a:rPr lang="en-US" sz="2100" b="1" baseline="30000" dirty="0"/>
              <a:t>10 </a:t>
            </a:r>
            <a:r>
              <a:rPr lang="en-US" sz="2100" dirty="0"/>
              <a:t>As for the days of our life, they contain seventy years,</a:t>
            </a:r>
            <a:br>
              <a:rPr lang="en-US" sz="2100" dirty="0"/>
            </a:br>
            <a:r>
              <a:rPr lang="en-US" sz="2100" dirty="0"/>
              <a:t>Or if due to strength, eighty years,</a:t>
            </a:r>
            <a:br>
              <a:rPr lang="en-US" sz="2100" dirty="0"/>
            </a:br>
            <a:r>
              <a:rPr lang="en-US" sz="2100" dirty="0"/>
              <a:t>Yet their pride is </a:t>
            </a:r>
            <a:r>
              <a:rPr lang="en-US" sz="2100" i="1" dirty="0"/>
              <a:t>but</a:t>
            </a:r>
            <a:r>
              <a:rPr lang="en-US" sz="2100" dirty="0"/>
              <a:t> labor and sorrow;</a:t>
            </a:r>
            <a:br>
              <a:rPr lang="en-US" sz="2100" dirty="0"/>
            </a:br>
            <a:r>
              <a:rPr lang="en-US" sz="2100" dirty="0"/>
              <a:t>For soon it is gone and we fly away.</a:t>
            </a:r>
            <a:br>
              <a:rPr lang="en-US" sz="2100" dirty="0"/>
            </a:br>
            <a:r>
              <a:rPr lang="en-US" sz="2100" b="1" baseline="30000" dirty="0"/>
              <a:t>11 </a:t>
            </a:r>
            <a:r>
              <a:rPr lang="en-US" sz="2100" dirty="0"/>
              <a:t>Who understands the power of Your anger</a:t>
            </a:r>
            <a:br>
              <a:rPr lang="en-US" sz="2100" dirty="0"/>
            </a:br>
            <a:r>
              <a:rPr lang="en-US" sz="2100" dirty="0"/>
              <a:t>And Your fury, according to the fear that is due You?</a:t>
            </a:r>
            <a:br>
              <a:rPr lang="en-US" sz="2100" dirty="0"/>
            </a:br>
            <a:r>
              <a:rPr lang="en-US" sz="2100" b="1" baseline="30000" dirty="0"/>
              <a:t>12 </a:t>
            </a:r>
            <a:r>
              <a:rPr lang="en-US" sz="2100" dirty="0"/>
              <a:t>So teach us to number our days,</a:t>
            </a:r>
            <a:br>
              <a:rPr lang="en-US" sz="2100" dirty="0"/>
            </a:br>
            <a:r>
              <a:rPr lang="en-US" sz="2100" dirty="0"/>
              <a:t>That we may present to You a heart of wisdom.</a:t>
            </a:r>
            <a:endParaRPr lang="en-US" altLang="en-US" sz="2100" dirty="0">
              <a:solidFill>
                <a:srgbClr val="694117"/>
              </a:solidFill>
              <a:latin typeface="+mn-lt"/>
            </a:endParaRPr>
          </a:p>
        </p:txBody>
      </p:sp>
    </p:spTree>
    <p:extLst>
      <p:ext uri="{BB962C8B-B14F-4D97-AF65-F5344CB8AC3E}">
        <p14:creationId xmlns:p14="http://schemas.microsoft.com/office/powerpoint/2010/main" val="862473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0F9F9-6131-985F-F3E4-E1998B4A138F}"/>
              </a:ext>
            </a:extLst>
          </p:cNvPr>
          <p:cNvSpPr>
            <a:spLocks noGrp="1"/>
          </p:cNvSpPr>
          <p:nvPr>
            <p:ph idx="1"/>
          </p:nvPr>
        </p:nvSpPr>
        <p:spPr>
          <a:xfrm>
            <a:off x="457201" y="1402180"/>
            <a:ext cx="8058149" cy="4126750"/>
          </a:xfrm>
        </p:spPr>
        <p:txBody>
          <a:bodyPr>
            <a:normAutofit fontScale="92500" lnSpcReduction="20000"/>
          </a:bodyPr>
          <a:lstStyle/>
          <a:p>
            <a:pPr algn="l"/>
            <a:r>
              <a:rPr lang="en-US" b="1" i="0" baseline="30000" dirty="0">
                <a:solidFill>
                  <a:srgbClr val="000000"/>
                </a:solidFill>
                <a:effectLst/>
              </a:rPr>
              <a:t>13 </a:t>
            </a:r>
            <a:r>
              <a:rPr lang="en-US" b="0" i="0" dirty="0">
                <a:solidFill>
                  <a:srgbClr val="000000"/>
                </a:solidFill>
                <a:effectLst/>
              </a:rPr>
              <a:t>Someone in the crowd said to Him, “Teacher, tell my brother to divide the </a:t>
            </a:r>
            <a:r>
              <a:rPr lang="en-US" b="0" i="1" dirty="0">
                <a:solidFill>
                  <a:srgbClr val="000000"/>
                </a:solidFill>
                <a:effectLst/>
              </a:rPr>
              <a:t>family</a:t>
            </a:r>
            <a:r>
              <a:rPr lang="en-US" dirty="0">
                <a:solidFill>
                  <a:srgbClr val="000000"/>
                </a:solidFill>
              </a:rPr>
              <a:t> </a:t>
            </a:r>
            <a:r>
              <a:rPr lang="en-US" b="0" i="0" dirty="0">
                <a:solidFill>
                  <a:srgbClr val="000000"/>
                </a:solidFill>
                <a:effectLst/>
              </a:rPr>
              <a:t>inheritance with me.” </a:t>
            </a:r>
            <a:r>
              <a:rPr lang="en-US" b="1" i="0" baseline="30000" dirty="0">
                <a:solidFill>
                  <a:srgbClr val="000000"/>
                </a:solidFill>
                <a:effectLst/>
              </a:rPr>
              <a:t>14 </a:t>
            </a:r>
            <a:r>
              <a:rPr lang="en-US" b="0" i="0" dirty="0">
                <a:solidFill>
                  <a:srgbClr val="000000"/>
                </a:solidFill>
                <a:effectLst/>
              </a:rPr>
              <a:t>But He said to him, “Man, who appointed Me a judge or arbitrator over you?” </a:t>
            </a:r>
            <a:r>
              <a:rPr lang="en-US" b="1" i="0" baseline="30000" dirty="0">
                <a:solidFill>
                  <a:srgbClr val="000000"/>
                </a:solidFill>
                <a:effectLst/>
              </a:rPr>
              <a:t>15 </a:t>
            </a:r>
            <a:r>
              <a:rPr lang="en-US" b="0" i="0" dirty="0">
                <a:solidFill>
                  <a:srgbClr val="000000"/>
                </a:solidFill>
                <a:effectLst/>
              </a:rPr>
              <a:t>Then He said to them, “Beware, and be on your guard against every form of greed; for not </a:t>
            </a:r>
            <a:r>
              <a:rPr lang="en-US" b="0" i="1" dirty="0">
                <a:solidFill>
                  <a:srgbClr val="000000"/>
                </a:solidFill>
                <a:effectLst/>
              </a:rPr>
              <a:t>even</a:t>
            </a:r>
            <a:r>
              <a:rPr lang="en-US" b="0" i="0" dirty="0">
                <a:solidFill>
                  <a:srgbClr val="000000"/>
                </a:solidFill>
                <a:effectLst/>
              </a:rPr>
              <a:t> when one has an abundance does his life consist of his possessions.” </a:t>
            </a:r>
          </a:p>
          <a:p>
            <a:pPr algn="l"/>
            <a:r>
              <a:rPr lang="en-US" b="1" i="0" baseline="30000" dirty="0">
                <a:solidFill>
                  <a:srgbClr val="000000"/>
                </a:solidFill>
                <a:effectLst/>
              </a:rPr>
              <a:t>16 </a:t>
            </a:r>
            <a:r>
              <a:rPr lang="en-US" b="0" i="0" dirty="0">
                <a:solidFill>
                  <a:srgbClr val="000000"/>
                </a:solidFill>
                <a:effectLst/>
              </a:rPr>
              <a:t>And He told them a parable, saying, “The land of a rich man was very productive. </a:t>
            </a:r>
            <a:r>
              <a:rPr lang="en-US" b="1" i="0" baseline="30000" dirty="0">
                <a:solidFill>
                  <a:srgbClr val="000000"/>
                </a:solidFill>
                <a:effectLst/>
              </a:rPr>
              <a:t>17 </a:t>
            </a:r>
            <a:r>
              <a:rPr lang="en-US" b="0" i="0" dirty="0">
                <a:solidFill>
                  <a:srgbClr val="000000"/>
                </a:solidFill>
                <a:effectLst/>
              </a:rPr>
              <a:t>And he began reasoning to himself, saying, ‘What shall I do, since I have no place to store my crops?’ </a:t>
            </a:r>
            <a:r>
              <a:rPr lang="en-US" b="1" i="0" baseline="30000" dirty="0">
                <a:solidFill>
                  <a:srgbClr val="000000"/>
                </a:solidFill>
                <a:effectLst/>
              </a:rPr>
              <a:t>18 </a:t>
            </a:r>
            <a:r>
              <a:rPr lang="en-US" b="0" i="0" dirty="0">
                <a:solidFill>
                  <a:srgbClr val="000000"/>
                </a:solidFill>
                <a:effectLst/>
              </a:rPr>
              <a:t>Then he said, ‘This is what I will do: I will tear down my barns and build larger ones, and there I will store all my grain and my goods. </a:t>
            </a:r>
            <a:r>
              <a:rPr lang="en-US" b="1" i="0" baseline="30000" dirty="0">
                <a:solidFill>
                  <a:srgbClr val="000000"/>
                </a:solidFill>
                <a:effectLst/>
              </a:rPr>
              <a:t>19 </a:t>
            </a:r>
            <a:r>
              <a:rPr lang="en-US" b="0" i="0" dirty="0">
                <a:solidFill>
                  <a:srgbClr val="000000"/>
                </a:solidFill>
                <a:effectLst/>
              </a:rPr>
              <a:t>And I will say to my soul, “Soul, you have many goods laid up for many years </a:t>
            </a:r>
            <a:r>
              <a:rPr lang="en-US" b="0" i="1" dirty="0">
                <a:solidFill>
                  <a:srgbClr val="000000"/>
                </a:solidFill>
                <a:effectLst/>
              </a:rPr>
              <a:t>to come</a:t>
            </a:r>
            <a:r>
              <a:rPr lang="en-US" b="0" i="0" dirty="0">
                <a:solidFill>
                  <a:srgbClr val="000000"/>
                </a:solidFill>
                <a:effectLst/>
              </a:rPr>
              <a:t>; take your ease, eat, drink </a:t>
            </a:r>
            <a:r>
              <a:rPr lang="en-US" b="0" i="1" dirty="0">
                <a:solidFill>
                  <a:srgbClr val="000000"/>
                </a:solidFill>
                <a:effectLst/>
              </a:rPr>
              <a:t>and</a:t>
            </a:r>
            <a:r>
              <a:rPr lang="en-US" b="0" i="0" dirty="0">
                <a:solidFill>
                  <a:srgbClr val="000000"/>
                </a:solidFill>
                <a:effectLst/>
              </a:rPr>
              <a:t> be merry.”’ </a:t>
            </a:r>
            <a:r>
              <a:rPr lang="en-US" b="1" i="0" baseline="30000" dirty="0">
                <a:solidFill>
                  <a:srgbClr val="000000"/>
                </a:solidFill>
                <a:effectLst/>
              </a:rPr>
              <a:t>20 </a:t>
            </a:r>
            <a:r>
              <a:rPr lang="en-US" b="0" i="0" dirty="0">
                <a:solidFill>
                  <a:srgbClr val="000000"/>
                </a:solidFill>
                <a:effectLst/>
              </a:rPr>
              <a:t>But God said to him, ‘You fool! This </a:t>
            </a:r>
            <a:r>
              <a:rPr lang="en-US" b="0" i="1" dirty="0">
                <a:solidFill>
                  <a:srgbClr val="000000"/>
                </a:solidFill>
                <a:effectLst/>
              </a:rPr>
              <a:t>very</a:t>
            </a:r>
            <a:r>
              <a:rPr lang="en-US" dirty="0">
                <a:solidFill>
                  <a:srgbClr val="000000"/>
                </a:solidFill>
              </a:rPr>
              <a:t> </a:t>
            </a:r>
            <a:r>
              <a:rPr lang="en-US" b="0" i="0" dirty="0">
                <a:solidFill>
                  <a:srgbClr val="000000"/>
                </a:solidFill>
                <a:effectLst/>
              </a:rPr>
              <a:t>night your soul is required of you; and </a:t>
            </a:r>
            <a:r>
              <a:rPr lang="en-US" b="0" i="1" dirty="0">
                <a:solidFill>
                  <a:srgbClr val="000000"/>
                </a:solidFill>
                <a:effectLst/>
              </a:rPr>
              <a:t>now</a:t>
            </a:r>
            <a:r>
              <a:rPr lang="en-US" b="0" i="0" dirty="0">
                <a:solidFill>
                  <a:srgbClr val="000000"/>
                </a:solidFill>
                <a:effectLst/>
              </a:rPr>
              <a:t> who will own what you have prepared?’ </a:t>
            </a:r>
            <a:r>
              <a:rPr lang="en-US" b="1" i="0" baseline="30000" dirty="0">
                <a:solidFill>
                  <a:srgbClr val="000000"/>
                </a:solidFill>
                <a:effectLst/>
              </a:rPr>
              <a:t>21 </a:t>
            </a:r>
            <a:r>
              <a:rPr lang="en-US" b="0" i="0" dirty="0">
                <a:solidFill>
                  <a:srgbClr val="000000"/>
                </a:solidFill>
                <a:effectLst/>
              </a:rPr>
              <a:t>So is the man who stores up treasure for himself, and is not rich toward God.”</a:t>
            </a:r>
          </a:p>
          <a:p>
            <a:pPr algn="l"/>
            <a:r>
              <a:rPr lang="en-US" b="1" i="0" baseline="30000" dirty="0">
                <a:solidFill>
                  <a:srgbClr val="000000"/>
                </a:solidFill>
                <a:effectLst/>
              </a:rPr>
              <a:t>22 </a:t>
            </a:r>
            <a:r>
              <a:rPr lang="en-US" b="0" i="0" dirty="0">
                <a:solidFill>
                  <a:srgbClr val="000000"/>
                </a:solidFill>
                <a:effectLst/>
              </a:rPr>
              <a:t>And He said to His disciples, “For this reason I say to you, do not worry about </a:t>
            </a:r>
            <a:r>
              <a:rPr lang="en-US" b="0" i="1" dirty="0">
                <a:solidFill>
                  <a:srgbClr val="000000"/>
                </a:solidFill>
                <a:effectLst/>
              </a:rPr>
              <a:t>your</a:t>
            </a:r>
            <a:r>
              <a:rPr lang="en-US" dirty="0">
                <a:solidFill>
                  <a:srgbClr val="000000"/>
                </a:solidFill>
              </a:rPr>
              <a:t> </a:t>
            </a:r>
            <a:r>
              <a:rPr lang="en-US" b="0" i="0" dirty="0">
                <a:solidFill>
                  <a:srgbClr val="000000"/>
                </a:solidFill>
                <a:effectLst/>
              </a:rPr>
              <a:t>life, </a:t>
            </a:r>
            <a:r>
              <a:rPr lang="en-US" b="0" i="1" dirty="0">
                <a:solidFill>
                  <a:srgbClr val="000000"/>
                </a:solidFill>
                <a:effectLst/>
              </a:rPr>
              <a:t>as to</a:t>
            </a:r>
            <a:r>
              <a:rPr lang="en-US" b="0" i="0" dirty="0">
                <a:solidFill>
                  <a:srgbClr val="000000"/>
                </a:solidFill>
                <a:effectLst/>
              </a:rPr>
              <a:t> what you will eat; nor for your body, </a:t>
            </a:r>
            <a:r>
              <a:rPr lang="en-US" b="0" i="1" dirty="0">
                <a:solidFill>
                  <a:srgbClr val="000000"/>
                </a:solidFill>
                <a:effectLst/>
              </a:rPr>
              <a:t>as to</a:t>
            </a:r>
            <a:r>
              <a:rPr lang="en-US" b="0" i="0" dirty="0">
                <a:solidFill>
                  <a:srgbClr val="000000"/>
                </a:solidFill>
                <a:effectLst/>
              </a:rPr>
              <a:t> what </a:t>
            </a:r>
            <a:br>
              <a:rPr lang="en-US" b="0" i="0" dirty="0">
                <a:solidFill>
                  <a:srgbClr val="000000"/>
                </a:solidFill>
                <a:effectLst/>
              </a:rPr>
            </a:br>
            <a:r>
              <a:rPr lang="en-US" b="0" i="0" dirty="0">
                <a:solidFill>
                  <a:srgbClr val="000000"/>
                </a:solidFill>
                <a:effectLst/>
              </a:rPr>
              <a:t>you will put on. </a:t>
            </a:r>
            <a:r>
              <a:rPr lang="en-US" b="1" i="0" baseline="30000" dirty="0">
                <a:solidFill>
                  <a:srgbClr val="000000"/>
                </a:solidFill>
                <a:effectLst/>
              </a:rPr>
              <a:t>23 </a:t>
            </a:r>
            <a:r>
              <a:rPr lang="en-US" b="0" i="0" dirty="0">
                <a:solidFill>
                  <a:srgbClr val="000000"/>
                </a:solidFill>
                <a:effectLst/>
              </a:rPr>
              <a:t>For life is more than food, and the body </a:t>
            </a:r>
            <a:br>
              <a:rPr lang="en-US" b="0" i="0" dirty="0">
                <a:solidFill>
                  <a:srgbClr val="000000"/>
                </a:solidFill>
                <a:effectLst/>
              </a:rPr>
            </a:br>
            <a:r>
              <a:rPr lang="en-US" b="0" i="0" dirty="0">
                <a:solidFill>
                  <a:srgbClr val="000000"/>
                </a:solidFill>
                <a:effectLst/>
              </a:rPr>
              <a:t>more than clothing.</a:t>
            </a:r>
          </a:p>
          <a:p>
            <a:pPr marL="0" indent="0">
              <a:buNone/>
            </a:pPr>
            <a:endParaRPr lang="en-US" dirty="0"/>
          </a:p>
        </p:txBody>
      </p:sp>
      <p:sp>
        <p:nvSpPr>
          <p:cNvPr id="4" name="Rectangle 2">
            <a:extLst>
              <a:ext uri="{FF2B5EF4-FFF2-40B4-BE49-F238E27FC236}">
                <a16:creationId xmlns:a16="http://schemas.microsoft.com/office/drawing/2014/main" id="{BF6C80D0-DECD-4BA8-7ECE-99084F9B462C}"/>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Question: What should be done differently?</a:t>
            </a:r>
          </a:p>
        </p:txBody>
      </p:sp>
      <p:sp>
        <p:nvSpPr>
          <p:cNvPr id="5" name="Rounded Rectangle 4">
            <a:extLst>
              <a:ext uri="{FF2B5EF4-FFF2-40B4-BE49-F238E27FC236}">
                <a16:creationId xmlns:a16="http://schemas.microsoft.com/office/drawing/2014/main" id="{8FA59E62-DB9C-7D91-CB84-B594388AF179}"/>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Luke 12:13-23</a:t>
            </a:r>
          </a:p>
        </p:txBody>
      </p:sp>
    </p:spTree>
    <p:extLst>
      <p:ext uri="{BB962C8B-B14F-4D97-AF65-F5344CB8AC3E}">
        <p14:creationId xmlns:p14="http://schemas.microsoft.com/office/powerpoint/2010/main" val="257170479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3E81-FF0C-450A-A631-BC9CA6F029FC}"/>
              </a:ext>
            </a:extLst>
          </p:cNvPr>
          <p:cNvSpPr>
            <a:spLocks noGrp="1"/>
          </p:cNvSpPr>
          <p:nvPr>
            <p:ph type="title"/>
          </p:nvPr>
        </p:nvSpPr>
        <p:spPr>
          <a:xfrm>
            <a:off x="1073120" y="609656"/>
            <a:ext cx="6997760" cy="584598"/>
          </a:xfrm>
        </p:spPr>
        <p:txBody>
          <a:bodyPr>
            <a:normAutofit fontScale="90000"/>
          </a:bodyPr>
          <a:lstStyle/>
          <a:p>
            <a:pPr algn="ctr"/>
            <a:r>
              <a:rPr lang="en-US" altLang="en-US" dirty="0"/>
              <a:t>WHAT IS YOUR LIFE?</a:t>
            </a:r>
            <a:br>
              <a:rPr lang="en-US" altLang="en-US" dirty="0"/>
            </a:br>
            <a:r>
              <a:rPr lang="en-US" altLang="en-US" u="sng" dirty="0"/>
              <a:t>Two Views Of The Christian Life</a:t>
            </a:r>
            <a:endParaRPr lang="en-US" u="sng" dirty="0"/>
          </a:p>
        </p:txBody>
      </p:sp>
      <p:sp>
        <p:nvSpPr>
          <p:cNvPr id="4" name="Date Placeholder 3">
            <a:extLst>
              <a:ext uri="{FF2B5EF4-FFF2-40B4-BE49-F238E27FC236}">
                <a16:creationId xmlns:a16="http://schemas.microsoft.com/office/drawing/2014/main" id="{5CE8FCBA-9A4E-4275-BC28-0B9D9F6EEBE6}"/>
              </a:ext>
            </a:extLst>
          </p:cNvPr>
          <p:cNvSpPr>
            <a:spLocks noGrp="1"/>
          </p:cNvSpPr>
          <p:nvPr>
            <p:ph type="dt" sz="half" idx="10"/>
          </p:nvPr>
        </p:nvSpPr>
        <p:spPr/>
        <p:txBody>
          <a:bodyPr/>
          <a:lstStyle/>
          <a:p>
            <a:r>
              <a:rPr lang="en-US"/>
              <a:t>7/21/2019</a:t>
            </a:r>
          </a:p>
        </p:txBody>
      </p:sp>
      <p:sp>
        <p:nvSpPr>
          <p:cNvPr id="5" name="Footer Placeholder 4">
            <a:extLst>
              <a:ext uri="{FF2B5EF4-FFF2-40B4-BE49-F238E27FC236}">
                <a16:creationId xmlns:a16="http://schemas.microsoft.com/office/drawing/2014/main" id="{33A1AE1B-DA54-496D-A0AB-B6549395E1C1}"/>
              </a:ext>
            </a:extLst>
          </p:cNvPr>
          <p:cNvSpPr>
            <a:spLocks noGrp="1"/>
          </p:cNvSpPr>
          <p:nvPr>
            <p:ph type="ftr" sz="quarter" idx="11"/>
          </p:nvPr>
        </p:nvSpPr>
        <p:spPr/>
        <p:txBody>
          <a:bodyPr/>
          <a:lstStyle/>
          <a:p>
            <a:r>
              <a:rPr lang="en-US"/>
              <a:t>Embry Hills 2019 – The Book of James</a:t>
            </a:r>
          </a:p>
        </p:txBody>
      </p:sp>
      <p:sp>
        <p:nvSpPr>
          <p:cNvPr id="6" name="Slide Number Placeholder 5">
            <a:extLst>
              <a:ext uri="{FF2B5EF4-FFF2-40B4-BE49-F238E27FC236}">
                <a16:creationId xmlns:a16="http://schemas.microsoft.com/office/drawing/2014/main" id="{8F120914-535E-4169-9970-B37FCAA152AC}"/>
              </a:ext>
            </a:extLst>
          </p:cNvPr>
          <p:cNvSpPr>
            <a:spLocks noGrp="1"/>
          </p:cNvSpPr>
          <p:nvPr>
            <p:ph type="sldNum" sz="quarter" idx="12"/>
          </p:nvPr>
        </p:nvSpPr>
        <p:spPr/>
        <p:txBody>
          <a:bodyPr/>
          <a:lstStyle/>
          <a:p>
            <a:fld id="{114EC26A-8916-48A7-93C8-69DA113F22AC}" type="slidenum">
              <a:rPr lang="en-US" smtClean="0"/>
              <a:t>12</a:t>
            </a:fld>
            <a:endParaRPr lang="en-US"/>
          </a:p>
        </p:txBody>
      </p:sp>
      <p:graphicFrame>
        <p:nvGraphicFramePr>
          <p:cNvPr id="7" name="Object 3">
            <a:extLst>
              <a:ext uri="{FF2B5EF4-FFF2-40B4-BE49-F238E27FC236}">
                <a16:creationId xmlns:a16="http://schemas.microsoft.com/office/drawing/2014/main" id="{8E79A603-D4F5-4786-961F-F1C893314145}"/>
              </a:ext>
            </a:extLst>
          </p:cNvPr>
          <p:cNvGraphicFramePr>
            <a:graphicFrameLocks noChangeAspect="1"/>
          </p:cNvGraphicFramePr>
          <p:nvPr/>
        </p:nvGraphicFramePr>
        <p:xfrm>
          <a:off x="-152887" y="781636"/>
          <a:ext cx="8778827" cy="4647614"/>
        </p:xfrm>
        <a:graphic>
          <a:graphicData uri="http://schemas.openxmlformats.org/presentationml/2006/ole">
            <mc:AlternateContent xmlns:mc="http://schemas.openxmlformats.org/markup-compatibility/2006">
              <mc:Choice xmlns:v="urn:schemas-microsoft-com:vml" Requires="v">
                <p:oleObj name="Chart" r:id="rId2" imgW="7772408" imgH="4114867" progId="MSGraph.Chart.8">
                  <p:embed followColorScheme="full"/>
                </p:oleObj>
              </mc:Choice>
              <mc:Fallback>
                <p:oleObj name="Chart" r:id="rId2" imgW="7772408" imgH="4114867" progId="MSGraph.Chart.8">
                  <p:embed followColorScheme="full"/>
                  <p:pic>
                    <p:nvPicPr>
                      <p:cNvPr id="7" name="Object 3">
                        <a:extLst>
                          <a:ext uri="{FF2B5EF4-FFF2-40B4-BE49-F238E27FC236}">
                            <a16:creationId xmlns:a16="http://schemas.microsoft.com/office/drawing/2014/main" id="{8E79A603-D4F5-4786-961F-F1C893314145}"/>
                          </a:ext>
                        </a:extLst>
                      </p:cNvPr>
                      <p:cNvPicPr>
                        <a:picLocks noChangeAspect="1" noChangeArrowheads="1"/>
                      </p:cNvPicPr>
                      <p:nvPr/>
                    </p:nvPicPr>
                    <p:blipFill>
                      <a:blip r:embed="rId3"/>
                      <a:srcRect/>
                      <a:stretch>
                        <a:fillRect/>
                      </a:stretch>
                    </p:blipFill>
                    <p:spPr bwMode="auto">
                      <a:xfrm>
                        <a:off x="-152887" y="781636"/>
                        <a:ext cx="8778827" cy="46476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225102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5AC7-F936-4403-B0CB-243F740BBD2C}"/>
              </a:ext>
            </a:extLst>
          </p:cNvPr>
          <p:cNvSpPr>
            <a:spLocks noGrp="1"/>
          </p:cNvSpPr>
          <p:nvPr>
            <p:ph type="title"/>
          </p:nvPr>
        </p:nvSpPr>
        <p:spPr>
          <a:xfrm>
            <a:off x="628650" y="336169"/>
            <a:ext cx="7886700" cy="1104636"/>
          </a:xfrm>
        </p:spPr>
        <p:txBody>
          <a:bodyPr>
            <a:normAutofit/>
          </a:bodyPr>
          <a:lstStyle/>
          <a:p>
            <a:pPr algn="ctr"/>
            <a:r>
              <a:rPr lang="en-US" altLang="en-US" dirty="0"/>
              <a:t>WHAT IS YOUR LIFE</a:t>
            </a:r>
            <a:br>
              <a:rPr lang="en-US" altLang="en-US" dirty="0"/>
            </a:br>
            <a:r>
              <a:rPr lang="en-US" altLang="en-US" u="sng" dirty="0"/>
              <a:t>Two Views Of The Christian Life</a:t>
            </a:r>
            <a:endParaRPr lang="en-US" u="sng" dirty="0"/>
          </a:p>
        </p:txBody>
      </p:sp>
      <p:sp>
        <p:nvSpPr>
          <p:cNvPr id="4" name="Date Placeholder 3">
            <a:extLst>
              <a:ext uri="{FF2B5EF4-FFF2-40B4-BE49-F238E27FC236}">
                <a16:creationId xmlns:a16="http://schemas.microsoft.com/office/drawing/2014/main" id="{D51B47A2-B58C-4868-88AD-2FB1421D8C0E}"/>
              </a:ext>
            </a:extLst>
          </p:cNvPr>
          <p:cNvSpPr>
            <a:spLocks noGrp="1"/>
          </p:cNvSpPr>
          <p:nvPr>
            <p:ph type="dt" sz="half" idx="10"/>
          </p:nvPr>
        </p:nvSpPr>
        <p:spPr/>
        <p:txBody>
          <a:bodyPr/>
          <a:lstStyle/>
          <a:p>
            <a:r>
              <a:rPr lang="en-US"/>
              <a:t>7/21/2019</a:t>
            </a:r>
          </a:p>
        </p:txBody>
      </p:sp>
      <p:sp>
        <p:nvSpPr>
          <p:cNvPr id="5" name="Footer Placeholder 4">
            <a:extLst>
              <a:ext uri="{FF2B5EF4-FFF2-40B4-BE49-F238E27FC236}">
                <a16:creationId xmlns:a16="http://schemas.microsoft.com/office/drawing/2014/main" id="{A9D714CF-8B42-4C44-B7E0-419CB2B6ED51}"/>
              </a:ext>
            </a:extLst>
          </p:cNvPr>
          <p:cNvSpPr>
            <a:spLocks noGrp="1"/>
          </p:cNvSpPr>
          <p:nvPr>
            <p:ph type="ftr" sz="quarter" idx="11"/>
          </p:nvPr>
        </p:nvSpPr>
        <p:spPr/>
        <p:txBody>
          <a:bodyPr/>
          <a:lstStyle/>
          <a:p>
            <a:r>
              <a:rPr lang="en-US"/>
              <a:t>Embry Hills 2019 – The Book of James</a:t>
            </a:r>
          </a:p>
        </p:txBody>
      </p:sp>
      <p:sp>
        <p:nvSpPr>
          <p:cNvPr id="6" name="Slide Number Placeholder 5">
            <a:extLst>
              <a:ext uri="{FF2B5EF4-FFF2-40B4-BE49-F238E27FC236}">
                <a16:creationId xmlns:a16="http://schemas.microsoft.com/office/drawing/2014/main" id="{35EA6C27-6F47-492A-836B-425D8B92DD05}"/>
              </a:ext>
            </a:extLst>
          </p:cNvPr>
          <p:cNvSpPr>
            <a:spLocks noGrp="1"/>
          </p:cNvSpPr>
          <p:nvPr>
            <p:ph type="sldNum" sz="quarter" idx="12"/>
          </p:nvPr>
        </p:nvSpPr>
        <p:spPr/>
        <p:txBody>
          <a:bodyPr/>
          <a:lstStyle/>
          <a:p>
            <a:fld id="{114EC26A-8916-48A7-93C8-69DA113F22AC}" type="slidenum">
              <a:rPr lang="en-US" smtClean="0"/>
              <a:t>13</a:t>
            </a:fld>
            <a:endParaRPr lang="en-US"/>
          </a:p>
        </p:txBody>
      </p:sp>
      <p:graphicFrame>
        <p:nvGraphicFramePr>
          <p:cNvPr id="7" name="Object 3">
            <a:extLst>
              <a:ext uri="{FF2B5EF4-FFF2-40B4-BE49-F238E27FC236}">
                <a16:creationId xmlns:a16="http://schemas.microsoft.com/office/drawing/2014/main" id="{6761C814-2FE7-4E64-B14C-57C988CC0777}"/>
              </a:ext>
            </a:extLst>
          </p:cNvPr>
          <p:cNvGraphicFramePr>
            <a:graphicFrameLocks noGrp="1" noChangeAspect="1"/>
          </p:cNvGraphicFramePr>
          <p:nvPr>
            <p:ph idx="1"/>
          </p:nvPr>
        </p:nvGraphicFramePr>
        <p:xfrm>
          <a:off x="1021575" y="1235320"/>
          <a:ext cx="7573108" cy="4009292"/>
        </p:xfrm>
        <a:graphic>
          <a:graphicData uri="http://schemas.openxmlformats.org/presentationml/2006/ole">
            <mc:AlternateContent xmlns:mc="http://schemas.openxmlformats.org/markup-compatibility/2006">
              <mc:Choice xmlns:v="urn:schemas-microsoft-com:vml" Requires="v">
                <p:oleObj name="Chart" r:id="rId2" imgW="7772408" imgH="4114867" progId="MSGraph.Chart.8">
                  <p:embed followColorScheme="full"/>
                </p:oleObj>
              </mc:Choice>
              <mc:Fallback>
                <p:oleObj name="Chart" r:id="rId2" imgW="7772408" imgH="4114867" progId="MSGraph.Chart.8">
                  <p:embed followColorScheme="full"/>
                  <p:pic>
                    <p:nvPicPr>
                      <p:cNvPr id="7" name="Object 3">
                        <a:extLst>
                          <a:ext uri="{FF2B5EF4-FFF2-40B4-BE49-F238E27FC236}">
                            <a16:creationId xmlns:a16="http://schemas.microsoft.com/office/drawing/2014/main" id="{6761C814-2FE7-4E64-B14C-57C988CC0777}"/>
                          </a:ext>
                        </a:extLst>
                      </p:cNvPr>
                      <p:cNvPicPr>
                        <a:picLocks noChangeAspect="1" noChangeArrowheads="1"/>
                      </p:cNvPicPr>
                      <p:nvPr/>
                    </p:nvPicPr>
                    <p:blipFill>
                      <a:blip r:embed="rId3"/>
                      <a:srcRect/>
                      <a:stretch>
                        <a:fillRect/>
                      </a:stretch>
                    </p:blipFill>
                    <p:spPr bwMode="auto">
                      <a:xfrm>
                        <a:off x="1021575" y="1235320"/>
                        <a:ext cx="7573108" cy="40092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249527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480683" y="1669315"/>
            <a:ext cx="7544679" cy="3943350"/>
          </a:xfrm>
          <a:extLst>
            <a:ext uri="{FAA26D3D-D897-4be2-8F04-BA451C77F1D7}">
              <ma14:placeholderFlag xmlns="" xmlns:ma14="http://schemas.microsoft.com/office/mac/drawingml/2011/main" val="1"/>
            </a:ext>
          </a:extLst>
        </p:spPr>
        <p:txBody>
          <a:bodyPr>
            <a:normAutofit/>
          </a:bodyPr>
          <a:lstStyle/>
          <a:p>
            <a:pPr>
              <a:defRPr/>
            </a:pPr>
            <a:r>
              <a:rPr lang="en-US" altLang="en-US" u="sng" dirty="0"/>
              <a:t>Sins of Pride and Self-Sufficiency</a:t>
            </a:r>
          </a:p>
          <a:p>
            <a:pPr lvl="1">
              <a:defRPr/>
            </a:pPr>
            <a:r>
              <a:rPr lang="en-US" altLang="en-US" dirty="0"/>
              <a:t>We Do Not Know What Tomorrow will Be</a:t>
            </a:r>
          </a:p>
          <a:p>
            <a:pPr lvl="2">
              <a:defRPr/>
            </a:pPr>
            <a:r>
              <a:rPr lang="en-US" altLang="en-US" dirty="0"/>
              <a:t>Proverbs 16.3 – commit to the Lord and your plans are established</a:t>
            </a:r>
          </a:p>
          <a:p>
            <a:pPr lvl="1">
              <a:defRPr/>
            </a:pPr>
            <a:r>
              <a:rPr lang="en-US" altLang="en-US" dirty="0"/>
              <a:t>Life Is Brief</a:t>
            </a:r>
          </a:p>
          <a:p>
            <a:pPr lvl="1">
              <a:defRPr/>
            </a:pPr>
            <a:r>
              <a:rPr lang="en-US" altLang="en-US" dirty="0"/>
              <a:t>Leaving God Out Of Our Plans</a:t>
            </a:r>
          </a:p>
          <a:p>
            <a:pPr>
              <a:defRPr/>
            </a:pPr>
            <a:r>
              <a:rPr lang="en-US" altLang="en-US" u="sng" dirty="0"/>
              <a:t>IF THE LORD WILLS (15)</a:t>
            </a:r>
          </a:p>
          <a:p>
            <a:pPr lvl="1">
              <a:defRPr/>
            </a:pPr>
            <a:r>
              <a:rPr lang="en-US" altLang="en-US" dirty="0"/>
              <a:t>Submit to God – Draw Near To God</a:t>
            </a:r>
          </a:p>
          <a:p>
            <a:pPr lvl="1">
              <a:defRPr/>
            </a:pPr>
            <a:r>
              <a:rPr lang="en-US" altLang="en-US" dirty="0"/>
              <a:t>Proverbs 3.1-12 – lean not on your understanding</a:t>
            </a:r>
          </a:p>
          <a:p>
            <a:pPr lvl="1">
              <a:defRPr/>
            </a:pPr>
            <a:r>
              <a:rPr lang="en-US" altLang="en-US" dirty="0"/>
              <a:t>Matthew 26.39 / Matthew 6.9-15</a:t>
            </a:r>
          </a:p>
          <a:p>
            <a:pPr lvl="1">
              <a:defRPr/>
            </a:pPr>
            <a:r>
              <a:rPr lang="en-US" altLang="en-US" dirty="0"/>
              <a:t>Acts 16.6-10 – Paul was hindered by the Spirit.</a:t>
            </a:r>
          </a:p>
          <a:p>
            <a:pPr>
              <a:defRPr/>
            </a:pPr>
            <a:r>
              <a:rPr lang="en-US" altLang="en-US" u="sng" dirty="0"/>
              <a:t>Arrogance, Boasting = Evil (bad, useless, worthless) (16)</a:t>
            </a:r>
          </a:p>
          <a:p>
            <a:pPr lvl="1">
              <a:defRPr/>
            </a:pPr>
            <a:r>
              <a:rPr lang="en-US" altLang="en-US" dirty="0"/>
              <a:t>“Vaunting's” – Making Promises that can not be obtained.</a:t>
            </a:r>
          </a:p>
          <a:p>
            <a:pPr lvl="1">
              <a:defRPr/>
            </a:pPr>
            <a:endParaRPr lang="en-US" altLang="en-US" dirty="0"/>
          </a:p>
          <a:p>
            <a:pPr lvl="1">
              <a:lnSpc>
                <a:spcPct val="90000"/>
              </a:lnSpc>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Boasting Into Belief</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4" name="Rectangle 3">
            <a:extLst>
              <a:ext uri="{FF2B5EF4-FFF2-40B4-BE49-F238E27FC236}">
                <a16:creationId xmlns:a16="http://schemas.microsoft.com/office/drawing/2014/main" id="{6A442BE7-CB18-7F5B-C39F-B174A1967164}"/>
              </a:ext>
            </a:extLst>
          </p:cNvPr>
          <p:cNvSpPr/>
          <p:nvPr/>
        </p:nvSpPr>
        <p:spPr>
          <a:xfrm>
            <a:off x="5674995" y="1404131"/>
            <a:ext cx="3131076" cy="399698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 So whoever knows the right thing to do and fails to do it, for him it is sin.</a:t>
            </a:r>
          </a:p>
        </p:txBody>
      </p:sp>
    </p:spTree>
    <p:extLst>
      <p:ext uri="{BB962C8B-B14F-4D97-AF65-F5344CB8AC3E}">
        <p14:creationId xmlns:p14="http://schemas.microsoft.com/office/powerpoint/2010/main" val="3862100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 calcmode="lin" valueType="num">
                                      <p:cBhvr additive="base">
                                        <p:cTn id="23"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195">
                                            <p:txEl>
                                              <p:pRg st="9" end="9"/>
                                            </p:txEl>
                                          </p:spTgt>
                                        </p:tgtEl>
                                        <p:attrNameLst>
                                          <p:attrName>style.visibility</p:attrName>
                                        </p:attrNameLst>
                                      </p:cBhvr>
                                      <p:to>
                                        <p:strVal val="visible"/>
                                      </p:to>
                                    </p:set>
                                    <p:anim calcmode="lin" valueType="num">
                                      <p:cBhvr additive="base">
                                        <p:cTn id="45"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95">
                                            <p:txEl>
                                              <p:pRg st="11" end="11"/>
                                            </p:txEl>
                                          </p:spTgt>
                                        </p:tgtEl>
                                        <p:attrNameLst>
                                          <p:attrName>style.visibility</p:attrName>
                                        </p:attrNameLst>
                                      </p:cBhvr>
                                      <p:to>
                                        <p:strVal val="visible"/>
                                      </p:to>
                                    </p:set>
                                    <p:anim calcmode="lin" valueType="num">
                                      <p:cBhvr additive="base">
                                        <p:cTn id="55" dur="5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86C26-CB87-1F15-C8BF-F9E6CBFD3F22}"/>
              </a:ext>
            </a:extLst>
          </p:cNvPr>
          <p:cNvSpPr>
            <a:spLocks noGrp="1"/>
          </p:cNvSpPr>
          <p:nvPr>
            <p:ph idx="1"/>
          </p:nvPr>
        </p:nvSpPr>
        <p:spPr>
          <a:xfrm>
            <a:off x="628650" y="1106681"/>
            <a:ext cx="7886700" cy="4193646"/>
          </a:xfrm>
        </p:spPr>
        <p:txBody>
          <a:bodyPr>
            <a:noAutofit/>
          </a:bodyPr>
          <a:lstStyle/>
          <a:p>
            <a:pPr marL="0" indent="0">
              <a:buNone/>
            </a:pPr>
            <a:br>
              <a:rPr lang="en-US" sz="1800" b="1" i="0" baseline="30000" dirty="0">
                <a:solidFill>
                  <a:srgbClr val="000000"/>
                </a:solidFill>
                <a:effectLst/>
              </a:rPr>
            </a:br>
            <a:r>
              <a:rPr lang="en-US" sz="1800" b="1" i="0" baseline="30000" dirty="0">
                <a:solidFill>
                  <a:srgbClr val="000000"/>
                </a:solidFill>
                <a:effectLst/>
              </a:rPr>
              <a:t>3 </a:t>
            </a:r>
            <a:r>
              <a:rPr lang="en-US" sz="1800" b="0" i="0" dirty="0">
                <a:solidFill>
                  <a:srgbClr val="000000"/>
                </a:solidFill>
                <a:effectLst/>
              </a:rPr>
              <a:t>Do not let kindness and truth leave you;</a:t>
            </a:r>
            <a:br>
              <a:rPr lang="en-US" sz="1800" dirty="0"/>
            </a:br>
            <a:r>
              <a:rPr lang="en-US" sz="1800" b="0" i="0" dirty="0">
                <a:solidFill>
                  <a:srgbClr val="000000"/>
                </a:solidFill>
                <a:effectLst/>
              </a:rPr>
              <a:t>Bind them around your neck,</a:t>
            </a:r>
            <a:br>
              <a:rPr lang="en-US" sz="1800" dirty="0"/>
            </a:br>
            <a:r>
              <a:rPr lang="en-US" sz="1800" b="0" i="0" dirty="0">
                <a:solidFill>
                  <a:srgbClr val="000000"/>
                </a:solidFill>
                <a:effectLst/>
              </a:rPr>
              <a:t>Write them on the tablet of your heart.</a:t>
            </a:r>
            <a:br>
              <a:rPr lang="en-US" sz="1800" dirty="0"/>
            </a:br>
            <a:r>
              <a:rPr lang="en-US" sz="1800" b="1" i="0" baseline="30000" dirty="0">
                <a:solidFill>
                  <a:srgbClr val="000000"/>
                </a:solidFill>
                <a:effectLst/>
              </a:rPr>
              <a:t>4 </a:t>
            </a:r>
            <a:r>
              <a:rPr lang="en-US" sz="1800" b="0" i="0" dirty="0">
                <a:solidFill>
                  <a:srgbClr val="000000"/>
                </a:solidFill>
                <a:effectLst/>
              </a:rPr>
              <a:t>So you will find favor and good repute</a:t>
            </a:r>
            <a:br>
              <a:rPr lang="en-US" sz="1800" dirty="0"/>
            </a:br>
            <a:r>
              <a:rPr lang="en-US" sz="1800" b="0" i="0" dirty="0">
                <a:solidFill>
                  <a:srgbClr val="000000"/>
                </a:solidFill>
                <a:effectLst/>
              </a:rPr>
              <a:t>In the sight of God and man.</a:t>
            </a:r>
            <a:br>
              <a:rPr lang="en-US" sz="1800" dirty="0"/>
            </a:br>
            <a:r>
              <a:rPr lang="en-US" sz="1800" b="1" i="0" baseline="30000" dirty="0">
                <a:solidFill>
                  <a:srgbClr val="000000"/>
                </a:solidFill>
                <a:effectLst/>
              </a:rPr>
              <a:t>5 </a:t>
            </a:r>
            <a:r>
              <a:rPr lang="en-US" sz="1800" b="0" i="0" dirty="0">
                <a:solidFill>
                  <a:srgbClr val="000000"/>
                </a:solidFill>
                <a:effectLst/>
              </a:rPr>
              <a:t>Trust in the </a:t>
            </a:r>
            <a:r>
              <a:rPr lang="en-US" sz="1800" b="0" i="0" cap="small" dirty="0">
                <a:solidFill>
                  <a:srgbClr val="000000"/>
                </a:solidFill>
                <a:effectLst/>
              </a:rPr>
              <a:t>Lord</a:t>
            </a:r>
            <a:r>
              <a:rPr lang="en-US" sz="1800" b="0" i="0" dirty="0">
                <a:solidFill>
                  <a:srgbClr val="000000"/>
                </a:solidFill>
                <a:effectLst/>
              </a:rPr>
              <a:t> with all your heart</a:t>
            </a:r>
            <a:br>
              <a:rPr lang="en-US" sz="1800" dirty="0"/>
            </a:br>
            <a:r>
              <a:rPr lang="en-US" sz="1800" b="0" i="0" dirty="0">
                <a:solidFill>
                  <a:srgbClr val="000000"/>
                </a:solidFill>
                <a:effectLst/>
              </a:rPr>
              <a:t>And </a:t>
            </a:r>
            <a:r>
              <a:rPr lang="en-US" sz="1800" b="0" i="0" u="sng" dirty="0">
                <a:solidFill>
                  <a:srgbClr val="000000"/>
                </a:solidFill>
                <a:effectLst/>
              </a:rPr>
              <a:t>do not lean on your own understanding</a:t>
            </a:r>
            <a:r>
              <a:rPr lang="en-US" sz="1800" b="0" i="0" dirty="0">
                <a:solidFill>
                  <a:srgbClr val="000000"/>
                </a:solidFill>
                <a:effectLst/>
              </a:rPr>
              <a:t>.</a:t>
            </a:r>
            <a:br>
              <a:rPr lang="en-US" sz="1800" dirty="0"/>
            </a:br>
            <a:r>
              <a:rPr lang="en-US" sz="1800" b="1" i="0" baseline="30000" dirty="0">
                <a:solidFill>
                  <a:srgbClr val="000000"/>
                </a:solidFill>
                <a:effectLst/>
              </a:rPr>
              <a:t>6 </a:t>
            </a:r>
            <a:r>
              <a:rPr lang="en-US" sz="1800" b="0" i="0" dirty="0">
                <a:solidFill>
                  <a:srgbClr val="000000"/>
                </a:solidFill>
                <a:effectLst/>
              </a:rPr>
              <a:t>In all your ways acknowledge Him,</a:t>
            </a:r>
            <a:br>
              <a:rPr lang="en-US" sz="1800" dirty="0"/>
            </a:br>
            <a:r>
              <a:rPr lang="en-US" sz="1800" b="0" i="0" dirty="0">
                <a:solidFill>
                  <a:srgbClr val="000000"/>
                </a:solidFill>
                <a:effectLst/>
              </a:rPr>
              <a:t>And He will make your paths straight.</a:t>
            </a:r>
            <a:br>
              <a:rPr lang="en-US" sz="1800" dirty="0"/>
            </a:br>
            <a:r>
              <a:rPr lang="en-US" sz="1800" b="1" i="0" baseline="30000" dirty="0">
                <a:solidFill>
                  <a:srgbClr val="000000"/>
                </a:solidFill>
                <a:effectLst/>
              </a:rPr>
              <a:t>7 </a:t>
            </a:r>
            <a:r>
              <a:rPr lang="en-US" sz="1800" b="0" i="0" u="sng" dirty="0">
                <a:solidFill>
                  <a:srgbClr val="000000"/>
                </a:solidFill>
                <a:effectLst/>
              </a:rPr>
              <a:t>Do not be wise in your own eyes</a:t>
            </a:r>
            <a:r>
              <a:rPr lang="en-US" sz="1800" b="0" i="0" dirty="0">
                <a:solidFill>
                  <a:srgbClr val="000000"/>
                </a:solidFill>
                <a:effectLst/>
              </a:rPr>
              <a:t>;</a:t>
            </a:r>
            <a:br>
              <a:rPr lang="en-US" sz="1800" dirty="0"/>
            </a:br>
            <a:r>
              <a:rPr lang="en-US" sz="1800" b="0" i="0" dirty="0">
                <a:solidFill>
                  <a:srgbClr val="000000"/>
                </a:solidFill>
                <a:effectLst/>
              </a:rPr>
              <a:t>Fear the </a:t>
            </a:r>
            <a:r>
              <a:rPr lang="en-US" sz="1800" b="0" i="0" cap="small" dirty="0">
                <a:solidFill>
                  <a:srgbClr val="000000"/>
                </a:solidFill>
                <a:effectLst/>
              </a:rPr>
              <a:t>Lord</a:t>
            </a:r>
            <a:r>
              <a:rPr lang="en-US" sz="1800" b="0" i="0" dirty="0">
                <a:solidFill>
                  <a:srgbClr val="000000"/>
                </a:solidFill>
                <a:effectLst/>
              </a:rPr>
              <a:t> and turn away from evil.</a:t>
            </a:r>
            <a:br>
              <a:rPr lang="en-US" sz="1800" dirty="0"/>
            </a:br>
            <a:r>
              <a:rPr lang="en-US" sz="1800" b="1" i="0" baseline="30000" dirty="0">
                <a:solidFill>
                  <a:srgbClr val="000000"/>
                </a:solidFill>
                <a:effectLst/>
              </a:rPr>
              <a:t>8 </a:t>
            </a:r>
            <a:r>
              <a:rPr lang="en-US" sz="1800" b="0" i="0" dirty="0">
                <a:solidFill>
                  <a:srgbClr val="000000"/>
                </a:solidFill>
                <a:effectLst/>
              </a:rPr>
              <a:t>It will be healing to your body</a:t>
            </a:r>
            <a:br>
              <a:rPr lang="en-US" sz="1800" dirty="0"/>
            </a:br>
            <a:r>
              <a:rPr lang="en-US" sz="1800" b="0" i="0" dirty="0">
                <a:solidFill>
                  <a:srgbClr val="000000"/>
                </a:solidFill>
                <a:effectLst/>
              </a:rPr>
              <a:t>And refreshment to your bones.</a:t>
            </a:r>
            <a:br>
              <a:rPr lang="en-US" sz="1800" dirty="0"/>
            </a:br>
            <a:r>
              <a:rPr lang="en-US" sz="1800" b="1" i="0" baseline="30000" dirty="0">
                <a:solidFill>
                  <a:srgbClr val="000000"/>
                </a:solidFill>
                <a:effectLst/>
              </a:rPr>
              <a:t>9 </a:t>
            </a:r>
            <a:r>
              <a:rPr lang="en-US" sz="1800" b="0" i="0" u="sng" dirty="0">
                <a:solidFill>
                  <a:srgbClr val="000000"/>
                </a:solidFill>
                <a:effectLst/>
              </a:rPr>
              <a:t>Honor the </a:t>
            </a:r>
            <a:r>
              <a:rPr lang="en-US" sz="1800" b="0" i="0" u="sng" cap="small" dirty="0">
                <a:solidFill>
                  <a:srgbClr val="000000"/>
                </a:solidFill>
                <a:effectLst/>
              </a:rPr>
              <a:t>Lord</a:t>
            </a:r>
            <a:r>
              <a:rPr lang="en-US" sz="1800" b="0" i="0" u="sng" dirty="0">
                <a:solidFill>
                  <a:srgbClr val="000000"/>
                </a:solidFill>
                <a:effectLst/>
              </a:rPr>
              <a:t> from your wealth</a:t>
            </a:r>
            <a:br>
              <a:rPr lang="en-US" sz="1800" dirty="0"/>
            </a:br>
            <a:r>
              <a:rPr lang="en-US" sz="1800" b="0" i="0" dirty="0">
                <a:solidFill>
                  <a:srgbClr val="000000"/>
                </a:solidFill>
                <a:effectLst/>
              </a:rPr>
              <a:t>And from the first of all your produce;</a:t>
            </a:r>
            <a:br>
              <a:rPr lang="en-US" sz="1800" dirty="0"/>
            </a:br>
            <a:r>
              <a:rPr lang="en-US" sz="1800" b="1" i="0" baseline="30000" dirty="0">
                <a:solidFill>
                  <a:srgbClr val="000000"/>
                </a:solidFill>
                <a:effectLst/>
              </a:rPr>
              <a:t>10 </a:t>
            </a:r>
            <a:r>
              <a:rPr lang="en-US" sz="1800" b="0" i="0" dirty="0">
                <a:solidFill>
                  <a:srgbClr val="000000"/>
                </a:solidFill>
                <a:effectLst/>
              </a:rPr>
              <a:t>So your barns will be filled with plenty</a:t>
            </a:r>
            <a:br>
              <a:rPr lang="en-US" sz="1800" dirty="0"/>
            </a:br>
            <a:r>
              <a:rPr lang="en-US" sz="1800" b="0" i="0" dirty="0">
                <a:solidFill>
                  <a:srgbClr val="000000"/>
                </a:solidFill>
                <a:effectLst/>
              </a:rPr>
              <a:t>And your vats will overflow with new wine.</a:t>
            </a:r>
            <a:endParaRPr lang="en-US" sz="1800" dirty="0"/>
          </a:p>
        </p:txBody>
      </p:sp>
      <p:sp>
        <p:nvSpPr>
          <p:cNvPr id="4" name="Rectangle 2">
            <a:extLst>
              <a:ext uri="{FF2B5EF4-FFF2-40B4-BE49-F238E27FC236}">
                <a16:creationId xmlns:a16="http://schemas.microsoft.com/office/drawing/2014/main" id="{C55816C2-EB1B-518A-F44A-3B7AE6C47130}"/>
              </a:ext>
            </a:extLst>
          </p:cNvPr>
          <p:cNvSpPr txBox="1">
            <a:spLocks noChangeArrowheads="1"/>
          </p:cNvSpPr>
          <p:nvPr/>
        </p:nvSpPr>
        <p:spPr>
          <a:xfrm>
            <a:off x="457201" y="499731"/>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i="1" dirty="0">
                <a:solidFill>
                  <a:srgbClr val="AA4700"/>
                </a:solidFill>
              </a:rPr>
              <a:t>Refocus: Put Your Confidence in the Lord</a:t>
            </a:r>
          </a:p>
        </p:txBody>
      </p:sp>
      <p:sp>
        <p:nvSpPr>
          <p:cNvPr id="5" name="Rounded Rectangle 4">
            <a:extLst>
              <a:ext uri="{FF2B5EF4-FFF2-40B4-BE49-F238E27FC236}">
                <a16:creationId xmlns:a16="http://schemas.microsoft.com/office/drawing/2014/main" id="{F2AE5582-3B6D-D067-D69D-59BCE04FD509}"/>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4:13-18</a:t>
            </a:r>
          </a:p>
        </p:txBody>
      </p:sp>
      <p:sp>
        <p:nvSpPr>
          <p:cNvPr id="6" name="Rounded Rectangle 5">
            <a:extLst>
              <a:ext uri="{FF2B5EF4-FFF2-40B4-BE49-F238E27FC236}">
                <a16:creationId xmlns:a16="http://schemas.microsoft.com/office/drawing/2014/main" id="{404DB351-D0CA-9A2D-7813-FDCB7853284F}"/>
              </a:ext>
            </a:extLst>
          </p:cNvPr>
          <p:cNvSpPr/>
          <p:nvPr/>
        </p:nvSpPr>
        <p:spPr>
          <a:xfrm>
            <a:off x="5220587" y="1605517"/>
            <a:ext cx="3466212" cy="606950"/>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God Is My Provider, </a:t>
            </a:r>
            <a:br>
              <a:rPr lang="en-US" altLang="en-US" sz="2000" b="1" i="1" dirty="0">
                <a:solidFill>
                  <a:srgbClr val="694117"/>
                </a:solidFill>
              </a:rPr>
            </a:br>
            <a:r>
              <a:rPr lang="en-US" altLang="en-US" sz="2000" b="1" i="1" dirty="0">
                <a:solidFill>
                  <a:srgbClr val="694117"/>
                </a:solidFill>
              </a:rPr>
              <a:t>Not My Plans</a:t>
            </a:r>
          </a:p>
        </p:txBody>
      </p:sp>
      <p:sp>
        <p:nvSpPr>
          <p:cNvPr id="7" name="Rounded Rectangle 6">
            <a:extLst>
              <a:ext uri="{FF2B5EF4-FFF2-40B4-BE49-F238E27FC236}">
                <a16:creationId xmlns:a16="http://schemas.microsoft.com/office/drawing/2014/main" id="{B00BD090-4D54-4E48-456C-1846B01A0CEF}"/>
              </a:ext>
            </a:extLst>
          </p:cNvPr>
          <p:cNvSpPr/>
          <p:nvPr/>
        </p:nvSpPr>
        <p:spPr>
          <a:xfrm>
            <a:off x="5220587" y="2407828"/>
            <a:ext cx="3466212" cy="606950"/>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God Sees What’s Ahead,</a:t>
            </a:r>
            <a:br>
              <a:rPr lang="en-US" altLang="en-US" sz="2000" b="1" i="1" dirty="0">
                <a:solidFill>
                  <a:srgbClr val="694117"/>
                </a:solidFill>
              </a:rPr>
            </a:br>
            <a:r>
              <a:rPr lang="en-US" altLang="en-US" sz="2000" b="1" i="1" dirty="0">
                <a:solidFill>
                  <a:srgbClr val="694117"/>
                </a:solidFill>
              </a:rPr>
              <a:t>Far More Than I Do.</a:t>
            </a:r>
          </a:p>
        </p:txBody>
      </p:sp>
      <p:sp>
        <p:nvSpPr>
          <p:cNvPr id="8" name="Rounded Rectangle 7">
            <a:extLst>
              <a:ext uri="{FF2B5EF4-FFF2-40B4-BE49-F238E27FC236}">
                <a16:creationId xmlns:a16="http://schemas.microsoft.com/office/drawing/2014/main" id="{7792DD53-2025-1BEA-254E-A6C411EAB80A}"/>
              </a:ext>
            </a:extLst>
          </p:cNvPr>
          <p:cNvSpPr/>
          <p:nvPr/>
        </p:nvSpPr>
        <p:spPr>
          <a:xfrm>
            <a:off x="5220587" y="3210139"/>
            <a:ext cx="3466212" cy="606950"/>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I Will Turn Away From Evil.</a:t>
            </a:r>
          </a:p>
        </p:txBody>
      </p:sp>
      <p:sp>
        <p:nvSpPr>
          <p:cNvPr id="9" name="Rounded Rectangle 8">
            <a:extLst>
              <a:ext uri="{FF2B5EF4-FFF2-40B4-BE49-F238E27FC236}">
                <a16:creationId xmlns:a16="http://schemas.microsoft.com/office/drawing/2014/main" id="{C81F9E93-7247-FD2D-3FAA-74C2545DD459}"/>
              </a:ext>
            </a:extLst>
          </p:cNvPr>
          <p:cNvSpPr/>
          <p:nvPr/>
        </p:nvSpPr>
        <p:spPr>
          <a:xfrm>
            <a:off x="5220587" y="3951758"/>
            <a:ext cx="3466212" cy="606950"/>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I Will Honor The Lord.</a:t>
            </a:r>
          </a:p>
        </p:txBody>
      </p:sp>
    </p:spTree>
    <p:extLst>
      <p:ext uri="{BB962C8B-B14F-4D97-AF65-F5344CB8AC3E}">
        <p14:creationId xmlns:p14="http://schemas.microsoft.com/office/powerpoint/2010/main" val="1571828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374355" y="1594884"/>
            <a:ext cx="7544679" cy="3943350"/>
          </a:xfrm>
          <a:extLst>
            <a:ext uri="{FAA26D3D-D897-4be2-8F04-BA451C77F1D7}">
              <ma14:placeholderFlag xmlns="" xmlns:ma14="http://schemas.microsoft.com/office/mac/drawingml/2011/main" val="1"/>
            </a:ext>
          </a:extLst>
        </p:spPr>
        <p:txBody>
          <a:bodyPr>
            <a:normAutofit/>
          </a:bodyPr>
          <a:lstStyle/>
          <a:p>
            <a:pPr>
              <a:defRPr/>
            </a:pPr>
            <a:r>
              <a:rPr lang="en-US" altLang="en-US" dirty="0"/>
              <a:t>Faith Is Tested By Doing What We Know!</a:t>
            </a:r>
          </a:p>
          <a:p>
            <a:pPr>
              <a:defRPr/>
            </a:pPr>
            <a:r>
              <a:rPr lang="en-US" altLang="en-US" u="sng" dirty="0"/>
              <a:t>CONTEXT</a:t>
            </a:r>
            <a:r>
              <a:rPr lang="en-US" altLang="en-US" dirty="0"/>
              <a:t>: Connected to Our Planning</a:t>
            </a:r>
          </a:p>
          <a:p>
            <a:pPr lvl="1">
              <a:defRPr/>
            </a:pPr>
            <a:r>
              <a:rPr lang="en-US" altLang="en-US" dirty="0"/>
              <a:t>Do not leave God our of your plans</a:t>
            </a:r>
          </a:p>
          <a:p>
            <a:pPr lvl="1">
              <a:defRPr/>
            </a:pPr>
            <a:r>
              <a:rPr lang="en-US" altLang="en-US" dirty="0"/>
              <a:t>You have no excuse – you know what is right.</a:t>
            </a:r>
          </a:p>
          <a:p>
            <a:pPr>
              <a:defRPr/>
            </a:pPr>
            <a:r>
              <a:rPr lang="en-US" altLang="en-US" u="sng" dirty="0"/>
              <a:t>PRINCIPLE</a:t>
            </a:r>
            <a:r>
              <a:rPr lang="en-US" altLang="en-US" dirty="0"/>
              <a:t>: Connected to all James has said.</a:t>
            </a:r>
          </a:p>
          <a:p>
            <a:pPr lvl="1">
              <a:defRPr/>
            </a:pPr>
            <a:r>
              <a:rPr lang="en-US" altLang="en-US" dirty="0"/>
              <a:t>Think of all the commands James has given so far.</a:t>
            </a:r>
          </a:p>
          <a:p>
            <a:pPr lvl="2">
              <a:defRPr/>
            </a:pPr>
            <a:r>
              <a:rPr lang="en-US" altLang="en-US" dirty="0"/>
              <a:t>Overcome Trials, Temptations</a:t>
            </a:r>
          </a:p>
          <a:p>
            <a:pPr lvl="2">
              <a:defRPr/>
            </a:pPr>
            <a:r>
              <a:rPr lang="en-US" altLang="en-US" dirty="0"/>
              <a:t>Listen to the Word, Will of God</a:t>
            </a:r>
          </a:p>
          <a:p>
            <a:pPr lvl="2">
              <a:defRPr/>
            </a:pPr>
            <a:r>
              <a:rPr lang="en-US" altLang="en-US" dirty="0"/>
              <a:t>Help those in need – Pure and Undefiled Religion</a:t>
            </a:r>
          </a:p>
          <a:p>
            <a:pPr lvl="2">
              <a:defRPr/>
            </a:pPr>
            <a:r>
              <a:rPr lang="en-US" altLang="en-US" dirty="0"/>
              <a:t>Do not show partiality</a:t>
            </a:r>
          </a:p>
          <a:p>
            <a:pPr lvl="2">
              <a:defRPr/>
            </a:pPr>
            <a:r>
              <a:rPr lang="en-US" altLang="en-US" dirty="0"/>
              <a:t>Practice the Royal Law</a:t>
            </a:r>
          </a:p>
          <a:p>
            <a:pPr>
              <a:defRPr/>
            </a:pPr>
            <a:r>
              <a:rPr lang="en-US" altLang="en-US" u="sng" dirty="0"/>
              <a:t>HEART:</a:t>
            </a:r>
            <a:r>
              <a:rPr lang="en-US" altLang="en-US" dirty="0"/>
              <a:t> Sins of Omission (James 1:23-24)</a:t>
            </a:r>
          </a:p>
          <a:p>
            <a:pPr lvl="1">
              <a:defRPr/>
            </a:pPr>
            <a:endParaRPr lang="en-US" altLang="en-US" dirty="0"/>
          </a:p>
          <a:p>
            <a:pPr lvl="1">
              <a:lnSpc>
                <a:spcPct val="90000"/>
              </a:lnSpc>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Boasting Into Belief</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4" name="Rectangle 3">
            <a:extLst>
              <a:ext uri="{FF2B5EF4-FFF2-40B4-BE49-F238E27FC236}">
                <a16:creationId xmlns:a16="http://schemas.microsoft.com/office/drawing/2014/main" id="{6A442BE7-CB18-7F5B-C39F-B174A1967164}"/>
              </a:ext>
            </a:extLst>
          </p:cNvPr>
          <p:cNvSpPr/>
          <p:nvPr/>
        </p:nvSpPr>
        <p:spPr>
          <a:xfrm>
            <a:off x="5674995" y="1404131"/>
            <a:ext cx="3131076" cy="399698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a:t>
            </a:r>
            <a:r>
              <a:rPr lang="en-US" sz="1600" u="sng" dirty="0">
                <a:solidFill>
                  <a:schemeClr val="tx1"/>
                </a:solidFill>
              </a:rPr>
              <a:t>) So whoever knows the right thing to do and fails to do it, for him it is sin.</a:t>
            </a:r>
          </a:p>
        </p:txBody>
      </p:sp>
    </p:spTree>
    <p:extLst>
      <p:ext uri="{BB962C8B-B14F-4D97-AF65-F5344CB8AC3E}">
        <p14:creationId xmlns:p14="http://schemas.microsoft.com/office/powerpoint/2010/main" val="3469204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195">
                                            <p:txEl>
                                              <p:pRg st="11" end="11"/>
                                            </p:txEl>
                                          </p:spTgt>
                                        </p:tgtEl>
                                        <p:attrNameLst>
                                          <p:attrName>style.visibility</p:attrName>
                                        </p:attrNameLst>
                                      </p:cBhvr>
                                      <p:to>
                                        <p:strVal val="visible"/>
                                      </p:to>
                                    </p:set>
                                    <p:anim calcmode="lin" valueType="num">
                                      <p:cBhvr additive="base">
                                        <p:cTn id="57" dur="5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640BB-1C6D-3541-AE24-19A8C62B4FB6}"/>
              </a:ext>
            </a:extLst>
          </p:cNvPr>
          <p:cNvSpPr>
            <a:spLocks noGrp="1"/>
          </p:cNvSpPr>
          <p:nvPr>
            <p:ph idx="1"/>
          </p:nvPr>
        </p:nvSpPr>
        <p:spPr>
          <a:xfrm>
            <a:off x="628650" y="861232"/>
            <a:ext cx="7886700" cy="4158641"/>
          </a:xfrm>
        </p:spPr>
        <p:txBody>
          <a:bodyPr>
            <a:normAutofit lnSpcReduction="10000"/>
          </a:bodyPr>
          <a:lstStyle/>
          <a:p>
            <a:pPr marL="0" indent="0" algn="ctr">
              <a:buNone/>
            </a:pPr>
            <a:r>
              <a:rPr lang="en-US" sz="3200" i="1" dirty="0">
                <a:solidFill>
                  <a:srgbClr val="AA4700"/>
                </a:solidFill>
                <a:effectLst/>
                <a:latin typeface="Times New Roman" panose="02020603050405020304" pitchFamily="18" charset="0"/>
                <a:ea typeface="Times New Roman" panose="02020603050405020304" pitchFamily="18" charset="0"/>
                <a:cs typeface="Times New Roman" panose="02020603050405020304" pitchFamily="18" charset="0"/>
              </a:rPr>
              <a:t>"One of the great tragedies in our day has been that we have come to treat lightly sins of omission. We have come to think that it is not nearly as bad </a:t>
            </a:r>
            <a:r>
              <a:rPr lang="en-US" sz="3200" i="1" u="sng" dirty="0">
                <a:solidFill>
                  <a:srgbClr val="AA4700"/>
                </a:solidFill>
                <a:effectLst/>
                <a:latin typeface="Times New Roman" panose="02020603050405020304" pitchFamily="18" charset="0"/>
                <a:ea typeface="Times New Roman" panose="02020603050405020304" pitchFamily="18" charset="0"/>
                <a:cs typeface="Times New Roman" panose="02020603050405020304" pitchFamily="18" charset="0"/>
              </a:rPr>
              <a:t>if we don't do </a:t>
            </a:r>
            <a:r>
              <a:rPr lang="en-US" sz="3200" i="1" dirty="0">
                <a:solidFill>
                  <a:srgbClr val="AA4700"/>
                </a:solidFill>
                <a:effectLst/>
                <a:latin typeface="Times New Roman" panose="02020603050405020304" pitchFamily="18" charset="0"/>
                <a:ea typeface="Times New Roman" panose="02020603050405020304" pitchFamily="18" charset="0"/>
                <a:cs typeface="Times New Roman" panose="02020603050405020304" pitchFamily="18" charset="0"/>
              </a:rPr>
              <a:t>something </a:t>
            </a:r>
            <a:br>
              <a:rPr lang="en-US" sz="3200" i="1" dirty="0">
                <a:solidFill>
                  <a:srgbClr val="AA47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a:solidFill>
                  <a:srgbClr val="AA4700"/>
                </a:solidFill>
                <a:effectLst/>
                <a:latin typeface="Times New Roman" panose="02020603050405020304" pitchFamily="18" charset="0"/>
                <a:ea typeface="Times New Roman" panose="02020603050405020304" pitchFamily="18" charset="0"/>
                <a:cs typeface="Times New Roman" panose="02020603050405020304" pitchFamily="18" charset="0"/>
              </a:rPr>
              <a:t>as it is if we do something…. If we get mad, lose our temper, or say a curse word, we feel terrible. But we can go all week and not do what is the most precious thing a Christian could do and feel no guilt at all.”</a:t>
            </a:r>
          </a:p>
          <a:p>
            <a:pPr marL="0" indent="0" algn="ctr">
              <a:buNone/>
            </a:pPr>
            <a:r>
              <a:rPr lang="en-US" sz="2800" i="1" dirty="0">
                <a:solidFill>
                  <a:srgbClr val="AA4700"/>
                </a:solidFill>
                <a:latin typeface="Times New Roman" panose="02020603050405020304" pitchFamily="18" charset="0"/>
                <a:cs typeface="Times New Roman" panose="02020603050405020304" pitchFamily="18" charset="0"/>
              </a:rPr>
              <a:t>(See Matthew 25:42-43)</a:t>
            </a:r>
            <a:endParaRPr lang="en-US" sz="2400" i="1" dirty="0">
              <a:solidFill>
                <a:srgbClr val="AA47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76716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Common Ground Question</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8" name="Rectangle 2">
            <a:extLst>
              <a:ext uri="{FF2B5EF4-FFF2-40B4-BE49-F238E27FC236}">
                <a16:creationId xmlns:a16="http://schemas.microsoft.com/office/drawing/2014/main" id="{CDD4797B-2EE3-7AD2-C28D-1B9F6F47C04E}"/>
              </a:ext>
            </a:extLst>
          </p:cNvPr>
          <p:cNvSpPr txBox="1">
            <a:spLocks noChangeArrowheads="1"/>
          </p:cNvSpPr>
          <p:nvPr/>
        </p:nvSpPr>
        <p:spPr>
          <a:xfrm>
            <a:off x="457201" y="1265275"/>
            <a:ext cx="8348870" cy="276446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latin typeface="+mn-lt"/>
              </a:rPr>
              <a:t>Why do we postpone doing  </a:t>
            </a:r>
            <a:br>
              <a:rPr lang="en-US" altLang="en-US" dirty="0">
                <a:solidFill>
                  <a:srgbClr val="694117"/>
                </a:solidFill>
                <a:latin typeface="+mn-lt"/>
              </a:rPr>
            </a:br>
            <a:r>
              <a:rPr lang="en-US" altLang="en-US" dirty="0">
                <a:solidFill>
                  <a:srgbClr val="694117"/>
                </a:solidFill>
                <a:latin typeface="+mn-lt"/>
              </a:rPr>
              <a:t>the “right thing” even when </a:t>
            </a:r>
            <a:br>
              <a:rPr lang="en-US" altLang="en-US" dirty="0">
                <a:solidFill>
                  <a:srgbClr val="694117"/>
                </a:solidFill>
                <a:latin typeface="+mn-lt"/>
              </a:rPr>
            </a:br>
            <a:r>
              <a:rPr lang="en-US" altLang="en-US" dirty="0">
                <a:solidFill>
                  <a:srgbClr val="694117"/>
                </a:solidFill>
                <a:latin typeface="+mn-lt"/>
              </a:rPr>
              <a:t>we have learned what it is? </a:t>
            </a:r>
            <a:br>
              <a:rPr lang="en-US" altLang="en-US" dirty="0">
                <a:solidFill>
                  <a:srgbClr val="694117"/>
                </a:solidFill>
                <a:latin typeface="+mn-lt"/>
              </a:rPr>
            </a:br>
            <a:endParaRPr lang="en-US" altLang="en-US" sz="2100" dirty="0">
              <a:solidFill>
                <a:srgbClr val="694117"/>
              </a:solidFill>
              <a:latin typeface="+mn-lt"/>
            </a:endParaRPr>
          </a:p>
        </p:txBody>
      </p:sp>
    </p:spTree>
    <p:extLst>
      <p:ext uri="{BB962C8B-B14F-4D97-AF65-F5344CB8AC3E}">
        <p14:creationId xmlns:p14="http://schemas.microsoft.com/office/powerpoint/2010/main" val="3307975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Common Ground Question</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8" name="Rectangle 2">
            <a:extLst>
              <a:ext uri="{FF2B5EF4-FFF2-40B4-BE49-F238E27FC236}">
                <a16:creationId xmlns:a16="http://schemas.microsoft.com/office/drawing/2014/main" id="{CDD4797B-2EE3-7AD2-C28D-1B9F6F47C04E}"/>
              </a:ext>
            </a:extLst>
          </p:cNvPr>
          <p:cNvSpPr txBox="1">
            <a:spLocks noChangeArrowheads="1"/>
          </p:cNvSpPr>
          <p:nvPr/>
        </p:nvSpPr>
        <p:spPr>
          <a:xfrm>
            <a:off x="457201" y="1265275"/>
            <a:ext cx="8348870" cy="276446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latin typeface="+mn-lt"/>
              </a:rPr>
              <a:t>What “right things” have we</a:t>
            </a:r>
            <a:br>
              <a:rPr lang="en-US" altLang="en-US" dirty="0">
                <a:solidFill>
                  <a:srgbClr val="694117"/>
                </a:solidFill>
                <a:latin typeface="+mn-lt"/>
              </a:rPr>
            </a:br>
            <a:r>
              <a:rPr lang="en-US" altLang="en-US" dirty="0">
                <a:solidFill>
                  <a:srgbClr val="694117"/>
                </a:solidFill>
                <a:latin typeface="+mn-lt"/>
              </a:rPr>
              <a:t> been commanded to do by James</a:t>
            </a:r>
            <a:br>
              <a:rPr lang="en-US" altLang="en-US" dirty="0">
                <a:solidFill>
                  <a:srgbClr val="694117"/>
                </a:solidFill>
                <a:latin typeface="+mn-lt"/>
              </a:rPr>
            </a:br>
            <a:r>
              <a:rPr lang="en-US" altLang="en-US" dirty="0">
                <a:solidFill>
                  <a:srgbClr val="694117"/>
                </a:solidFill>
                <a:latin typeface="+mn-lt"/>
              </a:rPr>
              <a:t> in this chapter?  In this book? </a:t>
            </a:r>
            <a:br>
              <a:rPr lang="en-US" altLang="en-US" dirty="0">
                <a:solidFill>
                  <a:srgbClr val="694117"/>
                </a:solidFill>
                <a:latin typeface="+mn-lt"/>
              </a:rPr>
            </a:br>
            <a:endParaRPr lang="en-US" altLang="en-US" sz="2100" dirty="0">
              <a:solidFill>
                <a:srgbClr val="694117"/>
              </a:solidFill>
              <a:latin typeface="+mn-lt"/>
            </a:endParaRPr>
          </a:p>
        </p:txBody>
      </p:sp>
    </p:spTree>
    <p:extLst>
      <p:ext uri="{BB962C8B-B14F-4D97-AF65-F5344CB8AC3E}">
        <p14:creationId xmlns:p14="http://schemas.microsoft.com/office/powerpoint/2010/main" val="373090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Nine • James 4:1-12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Nine • James 4:1-12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248314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dirty="0"/>
              <a:t>Chapter 1 - Stand With Confidence</a:t>
            </a:r>
          </a:p>
          <a:p>
            <a:pPr marL="0" indent="0" algn="ctr">
              <a:buNone/>
            </a:pPr>
            <a:endParaRPr lang="en-US" altLang="en-US" dirty="0">
              <a:solidFill>
                <a:schemeClr val="tx1"/>
              </a:solidFill>
            </a:endParaRPr>
          </a:p>
          <a:p>
            <a:pPr marL="0" indent="0" algn="ctr">
              <a:buNone/>
            </a:pPr>
            <a:r>
              <a:rPr lang="en-US" altLang="en-US" dirty="0"/>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b="1" dirty="0">
                <a:solidFill>
                  <a:srgbClr val="AA4700"/>
                </a:solidFill>
              </a:rPr>
              <a:t>Chapter 4 - Submit with Contrition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6C65CC9-8A81-481A-7098-7ADBB25C9A23}"/>
              </a:ext>
            </a:extLst>
          </p:cNvPr>
          <p:cNvSpPr txBox="1">
            <a:spLocks noChangeArrowheads="1"/>
          </p:cNvSpPr>
          <p:nvPr/>
        </p:nvSpPr>
        <p:spPr>
          <a:xfrm>
            <a:off x="510363" y="518929"/>
            <a:ext cx="8218967" cy="84203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dirty="0">
                <a:solidFill>
                  <a:srgbClr val="694117"/>
                </a:solidFill>
                <a:latin typeface="+mn-lt"/>
              </a:rPr>
              <a:t>JAMES CHAPTER 4: SUBMIT WITH CONTRITION</a:t>
            </a:r>
          </a:p>
        </p:txBody>
      </p:sp>
      <p:sp>
        <p:nvSpPr>
          <p:cNvPr id="5" name="Content Placeholder 4">
            <a:extLst>
              <a:ext uri="{FF2B5EF4-FFF2-40B4-BE49-F238E27FC236}">
                <a16:creationId xmlns:a16="http://schemas.microsoft.com/office/drawing/2014/main" id="{A3288EB5-2687-D377-09F5-CA43EF0C87BC}"/>
              </a:ext>
            </a:extLst>
          </p:cNvPr>
          <p:cNvSpPr>
            <a:spLocks noGrp="1"/>
          </p:cNvSpPr>
          <p:nvPr>
            <p:ph idx="1"/>
          </p:nvPr>
        </p:nvSpPr>
        <p:spPr>
          <a:xfrm>
            <a:off x="1499190" y="1360966"/>
            <a:ext cx="6750345" cy="4092637"/>
          </a:xfrm>
        </p:spPr>
        <p:txBody>
          <a:bodyPr>
            <a:normAutofit/>
          </a:bodyPr>
          <a:lstStyle/>
          <a:p>
            <a:pPr>
              <a:lnSpc>
                <a:spcPct val="90000"/>
              </a:lnSpc>
              <a:spcBef>
                <a:spcPct val="10000"/>
              </a:spcBef>
              <a:defRPr/>
            </a:pPr>
            <a:r>
              <a:rPr lang="en-US" altLang="en-US" u="sng" dirty="0"/>
              <a:t>Turn Hatred Into Humility (James 4:1-6)</a:t>
            </a:r>
          </a:p>
          <a:p>
            <a:pPr lvl="1">
              <a:lnSpc>
                <a:spcPct val="90000"/>
              </a:lnSpc>
              <a:spcBef>
                <a:spcPct val="10000"/>
              </a:spcBef>
              <a:defRPr/>
            </a:pPr>
            <a:r>
              <a:rPr lang="en-US" altLang="en-US" dirty="0"/>
              <a:t>Cause of Conflict (4:1-2)</a:t>
            </a:r>
          </a:p>
          <a:p>
            <a:pPr lvl="1">
              <a:lnSpc>
                <a:spcPct val="90000"/>
              </a:lnSpc>
              <a:spcBef>
                <a:spcPct val="10000"/>
              </a:spcBef>
              <a:defRPr/>
            </a:pPr>
            <a:r>
              <a:rPr lang="en-US" altLang="en-US" dirty="0"/>
              <a:t>Consequence of Conflict (4:3-4)</a:t>
            </a:r>
          </a:p>
          <a:p>
            <a:pPr lvl="1">
              <a:lnSpc>
                <a:spcPct val="90000"/>
              </a:lnSpc>
              <a:spcBef>
                <a:spcPct val="10000"/>
              </a:spcBef>
              <a:defRPr/>
            </a:pPr>
            <a:r>
              <a:rPr lang="en-US" altLang="en-US" dirty="0"/>
              <a:t>Cure for Conflict (4:5-6)</a:t>
            </a:r>
            <a:br>
              <a:rPr lang="en-US" altLang="en-US" dirty="0"/>
            </a:br>
            <a:endParaRPr lang="en-US" altLang="en-US" dirty="0"/>
          </a:p>
          <a:p>
            <a:pPr>
              <a:lnSpc>
                <a:spcPct val="90000"/>
              </a:lnSpc>
              <a:spcBef>
                <a:spcPct val="10000"/>
              </a:spcBef>
              <a:defRPr/>
            </a:pPr>
            <a:r>
              <a:rPr lang="en-US" altLang="en-US" u="sng" dirty="0"/>
              <a:t>Turn Judgment Into Justice (4:7-12)</a:t>
            </a:r>
          </a:p>
          <a:p>
            <a:pPr lvl="1">
              <a:lnSpc>
                <a:spcPct val="90000"/>
              </a:lnSpc>
              <a:spcBef>
                <a:spcPct val="10000"/>
              </a:spcBef>
              <a:defRPr/>
            </a:pPr>
            <a:r>
              <a:rPr lang="en-US" altLang="en-US" dirty="0"/>
              <a:t>Advice for Justice (4:7-9)</a:t>
            </a:r>
          </a:p>
          <a:p>
            <a:pPr lvl="1">
              <a:lnSpc>
                <a:spcPct val="90000"/>
              </a:lnSpc>
              <a:spcBef>
                <a:spcPct val="10000"/>
              </a:spcBef>
              <a:defRPr/>
            </a:pPr>
            <a:r>
              <a:rPr lang="en-US" altLang="en-US" dirty="0"/>
              <a:t>Advantage of Justice (4:10-11)</a:t>
            </a:r>
          </a:p>
          <a:p>
            <a:pPr lvl="1">
              <a:lnSpc>
                <a:spcPct val="90000"/>
              </a:lnSpc>
              <a:spcBef>
                <a:spcPct val="10000"/>
              </a:spcBef>
              <a:defRPr/>
            </a:pPr>
            <a:r>
              <a:rPr lang="en-US" altLang="en-US" dirty="0"/>
              <a:t>Author of Justice (4:12)</a:t>
            </a:r>
            <a:br>
              <a:rPr lang="en-US" altLang="en-US" dirty="0"/>
            </a:br>
            <a:endParaRPr lang="en-US" altLang="en-US" dirty="0"/>
          </a:p>
          <a:p>
            <a:pPr>
              <a:lnSpc>
                <a:spcPct val="90000"/>
              </a:lnSpc>
              <a:spcBef>
                <a:spcPct val="10000"/>
              </a:spcBef>
              <a:defRPr/>
            </a:pPr>
            <a:r>
              <a:rPr lang="en-US" altLang="en-US" u="sng" dirty="0"/>
              <a:t>Turn Boasting Into Belief (4:13-17)</a:t>
            </a:r>
          </a:p>
          <a:p>
            <a:pPr lvl="1">
              <a:lnSpc>
                <a:spcPct val="90000"/>
              </a:lnSpc>
              <a:spcBef>
                <a:spcPct val="10000"/>
              </a:spcBef>
              <a:defRPr/>
            </a:pPr>
            <a:r>
              <a:rPr lang="en-US" altLang="en-US" dirty="0"/>
              <a:t>Statement of Boasting (4:13)</a:t>
            </a:r>
          </a:p>
          <a:p>
            <a:pPr lvl="1">
              <a:lnSpc>
                <a:spcPct val="90000"/>
              </a:lnSpc>
              <a:spcBef>
                <a:spcPct val="10000"/>
              </a:spcBef>
              <a:defRPr/>
            </a:pPr>
            <a:r>
              <a:rPr lang="en-US" altLang="en-US" dirty="0"/>
              <a:t>Sentence of Boasting (4:14)</a:t>
            </a:r>
          </a:p>
          <a:p>
            <a:pPr lvl="1">
              <a:lnSpc>
                <a:spcPct val="90000"/>
              </a:lnSpc>
              <a:spcBef>
                <a:spcPct val="10000"/>
              </a:spcBef>
              <a:defRPr/>
            </a:pPr>
            <a:r>
              <a:rPr lang="en-US" altLang="en-US" dirty="0"/>
              <a:t>Solution for Boasting (4:15-17)</a:t>
            </a:r>
          </a:p>
          <a:p>
            <a:pPr lvl="1">
              <a:lnSpc>
                <a:spcPct val="90000"/>
              </a:lnSpc>
              <a:defRPr/>
            </a:pPr>
            <a:endParaRPr lang="en-US" altLang="en-US" dirty="0"/>
          </a:p>
          <a:p>
            <a:endParaRPr lang="en-US" dirty="0"/>
          </a:p>
        </p:txBody>
      </p:sp>
      <p:sp>
        <p:nvSpPr>
          <p:cNvPr id="7" name="Rounded Rectangle 6">
            <a:extLst>
              <a:ext uri="{FF2B5EF4-FFF2-40B4-BE49-F238E27FC236}">
                <a16:creationId xmlns:a16="http://schemas.microsoft.com/office/drawing/2014/main" id="{484FEE9D-E44C-42C9-A582-F54DC924BA3B}"/>
              </a:ext>
            </a:extLst>
          </p:cNvPr>
          <p:cNvSpPr/>
          <p:nvPr/>
        </p:nvSpPr>
        <p:spPr>
          <a:xfrm>
            <a:off x="1238184" y="4019106"/>
            <a:ext cx="5436296" cy="1499190"/>
          </a:xfrm>
          <a:prstGeom prst="roundRect">
            <a:avLst/>
          </a:prstGeom>
          <a:noFill/>
          <a:ln w="31750">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i="1" dirty="0">
                <a:solidFill>
                  <a:srgbClr val="AA4700"/>
                </a:solidFill>
              </a:rPr>
              <a:t>Refocus: Get Back To Being A Doer</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4:1-12</a:t>
            </a:r>
          </a:p>
        </p:txBody>
      </p:sp>
      <p:sp>
        <p:nvSpPr>
          <p:cNvPr id="2" name="Content Placeholder 2">
            <a:extLst>
              <a:ext uri="{FF2B5EF4-FFF2-40B4-BE49-F238E27FC236}">
                <a16:creationId xmlns:a16="http://schemas.microsoft.com/office/drawing/2014/main" id="{27DE989C-DA79-9498-9EAE-F18CCA3798C7}"/>
              </a:ext>
            </a:extLst>
          </p:cNvPr>
          <p:cNvSpPr>
            <a:spLocks noGrp="1"/>
          </p:cNvSpPr>
          <p:nvPr>
            <p:ph idx="1"/>
          </p:nvPr>
        </p:nvSpPr>
        <p:spPr>
          <a:xfrm>
            <a:off x="680481" y="1690575"/>
            <a:ext cx="8125589" cy="3817035"/>
          </a:xfrm>
        </p:spPr>
        <p:txBody>
          <a:bodyPr/>
          <a:lstStyle/>
          <a:p>
            <a:pPr>
              <a:spcBef>
                <a:spcPct val="20000"/>
              </a:spcBef>
              <a:buFontTx/>
              <a:buChar char="•"/>
              <a:defRPr/>
            </a:pPr>
            <a:r>
              <a:rPr lang="en-US" altLang="en-US" dirty="0">
                <a:latin typeface="Arial" panose="020B0604020202020204" pitchFamily="34" charset="0"/>
                <a:cs typeface="Arial" panose="020B0604020202020204" pitchFamily="34" charset="0"/>
              </a:rPr>
              <a:t>Move Away from Lust &amp; Envy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Prayer</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the World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Friends of God</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Pride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Humility</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Move Away from Criticizing		</a:t>
            </a:r>
            <a:r>
              <a:rPr lang="en-US" b="1" i="0" dirty="0">
                <a:solidFill>
                  <a:srgbClr val="AA4700"/>
                </a:solidFill>
                <a:effectLst/>
                <a:latin typeface="jaf-bernino-sans-condensed"/>
              </a:rPr>
              <a:t>→     </a:t>
            </a:r>
            <a:r>
              <a:rPr lang="en-US" b="1" i="0" dirty="0">
                <a:solidFill>
                  <a:srgbClr val="AA4700"/>
                </a:solidFill>
                <a:effectLst/>
                <a:latin typeface="Arial" panose="020B0604020202020204" pitchFamily="34" charset="0"/>
                <a:cs typeface="Arial" panose="020B0604020202020204" pitchFamily="34" charset="0"/>
              </a:rPr>
              <a:t>Back To Doing</a:t>
            </a: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dirty="0"/>
          </a:p>
        </p:txBody>
      </p:sp>
      <p:grpSp>
        <p:nvGrpSpPr>
          <p:cNvPr id="10" name="Group 9">
            <a:extLst>
              <a:ext uri="{FF2B5EF4-FFF2-40B4-BE49-F238E27FC236}">
                <a16:creationId xmlns:a16="http://schemas.microsoft.com/office/drawing/2014/main" id="{A42BA9F4-4E0E-9926-D16A-C3343D708EB0}"/>
              </a:ext>
            </a:extLst>
          </p:cNvPr>
          <p:cNvGrpSpPr/>
          <p:nvPr/>
        </p:nvGrpSpPr>
        <p:grpSpPr>
          <a:xfrm>
            <a:off x="457201" y="4084944"/>
            <a:ext cx="8348870" cy="1156907"/>
            <a:chOff x="457201" y="4084944"/>
            <a:chExt cx="8348870" cy="1156907"/>
          </a:xfrm>
        </p:grpSpPr>
        <p:sp>
          <p:nvSpPr>
            <p:cNvPr id="5" name="Rectangle 2">
              <a:extLst>
                <a:ext uri="{FF2B5EF4-FFF2-40B4-BE49-F238E27FC236}">
                  <a16:creationId xmlns:a16="http://schemas.microsoft.com/office/drawing/2014/main" id="{38180A78-C10B-5D72-AC76-A16690536911}"/>
                </a:ext>
              </a:extLst>
            </p:cNvPr>
            <p:cNvSpPr txBox="1">
              <a:spLocks noChangeArrowheads="1"/>
            </p:cNvSpPr>
            <p:nvPr/>
          </p:nvSpPr>
          <p:spPr>
            <a:xfrm>
              <a:off x="457201" y="4617697"/>
              <a:ext cx="8348870" cy="6241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“Humble yourselves in the presence of the Lord, </a:t>
              </a:r>
              <a:br>
                <a:rPr lang="en-US" altLang="en-US" sz="1800" i="1" dirty="0">
                  <a:solidFill>
                    <a:srgbClr val="694117"/>
                  </a:solidFill>
                  <a:latin typeface="+mn-lt"/>
                </a:rPr>
              </a:br>
              <a:r>
                <a:rPr lang="en-US" altLang="en-US" sz="1800" i="1" dirty="0">
                  <a:solidFill>
                    <a:srgbClr val="694117"/>
                  </a:solidFill>
                  <a:latin typeface="+mn-lt"/>
                </a:rPr>
                <a:t>and He will exalt you.” (4:10)</a:t>
              </a:r>
              <a:endParaRPr lang="en-US" altLang="en-US" sz="2400" i="1" dirty="0">
                <a:solidFill>
                  <a:srgbClr val="694117"/>
                </a:solidFill>
              </a:endParaRPr>
            </a:p>
          </p:txBody>
        </p:sp>
        <p:sp>
          <p:nvSpPr>
            <p:cNvPr id="6" name="Rounded Rectangle 5">
              <a:extLst>
                <a:ext uri="{FF2B5EF4-FFF2-40B4-BE49-F238E27FC236}">
                  <a16:creationId xmlns:a16="http://schemas.microsoft.com/office/drawing/2014/main" id="{EBCE0EC6-EC08-AEB7-5E76-9D60B322A6EC}"/>
                </a:ext>
              </a:extLst>
            </p:cNvPr>
            <p:cNvSpPr/>
            <p:nvPr/>
          </p:nvSpPr>
          <p:spPr>
            <a:xfrm>
              <a:off x="1329070" y="4084944"/>
              <a:ext cx="6422066"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These Are </a:t>
              </a:r>
              <a:r>
                <a:rPr lang="en-US" altLang="en-US" sz="2800" b="1" i="1" dirty="0">
                  <a:solidFill>
                    <a:srgbClr val="AA4700"/>
                  </a:solidFill>
                </a:rPr>
                <a:t>Defining</a:t>
              </a:r>
              <a:r>
                <a:rPr lang="en-US" altLang="en-US" sz="2800" b="1" i="1" dirty="0">
                  <a:solidFill>
                    <a:srgbClr val="694117"/>
                  </a:solidFill>
                </a:rPr>
                <a:t> Choices</a:t>
              </a:r>
              <a:endParaRPr lang="en-US" altLang="en-US" sz="2800" i="1" dirty="0">
                <a:solidFill>
                  <a:srgbClr val="694117"/>
                </a:solidFill>
              </a:endParaRPr>
            </a:p>
          </p:txBody>
        </p:sp>
      </p:grpSp>
    </p:spTree>
    <p:extLst>
      <p:ext uri="{BB962C8B-B14F-4D97-AF65-F5344CB8AC3E}">
        <p14:creationId xmlns:p14="http://schemas.microsoft.com/office/powerpoint/2010/main" val="3314622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480683" y="1669315"/>
            <a:ext cx="7544679" cy="3943350"/>
          </a:xfrm>
          <a:extLst>
            <a:ext uri="{FAA26D3D-D897-4be2-8F04-BA451C77F1D7}">
              <ma14:placeholderFlag xmlns="" xmlns:ma14="http://schemas.microsoft.com/office/mac/drawingml/2011/main" val="1"/>
            </a:ext>
          </a:extLst>
        </p:spPr>
        <p:txBody>
          <a:bodyPr/>
          <a:lstStyle/>
          <a:p>
            <a:pPr>
              <a:lnSpc>
                <a:spcPct val="90000"/>
              </a:lnSpc>
              <a:defRPr/>
            </a:pPr>
            <a:r>
              <a:rPr lang="en-US" altLang="en-US" u="sng" dirty="0"/>
              <a:t>Planning Without God</a:t>
            </a:r>
          </a:p>
          <a:p>
            <a:pPr lvl="1">
              <a:defRPr/>
            </a:pPr>
            <a:r>
              <a:rPr lang="en-US" altLang="en-US" dirty="0"/>
              <a:t>Presumptuous and Self-Confidence (13-17)</a:t>
            </a:r>
          </a:p>
          <a:p>
            <a:pPr lvl="1">
              <a:defRPr/>
            </a:pPr>
            <a:r>
              <a:rPr lang="en-US" altLang="en-US" dirty="0"/>
              <a:t>Leaving God out of our plans</a:t>
            </a:r>
          </a:p>
          <a:p>
            <a:pPr>
              <a:defRPr/>
            </a:pPr>
            <a:r>
              <a:rPr lang="en-US" altLang="en-US" dirty="0"/>
              <a:t>The Context:</a:t>
            </a:r>
          </a:p>
          <a:p>
            <a:pPr lvl="1">
              <a:defRPr/>
            </a:pPr>
            <a:r>
              <a:rPr lang="en-US" altLang="en-US" dirty="0"/>
              <a:t>Worldly Wisdom (3:14-16)</a:t>
            </a:r>
          </a:p>
          <a:p>
            <a:pPr lvl="1">
              <a:defRPr/>
            </a:pPr>
            <a:r>
              <a:rPr lang="en-US" altLang="en-US" dirty="0"/>
              <a:t>Worldly Desires (4:1-6)</a:t>
            </a:r>
          </a:p>
          <a:p>
            <a:pPr lvl="1">
              <a:defRPr/>
            </a:pPr>
            <a:r>
              <a:rPr lang="en-US" altLang="en-US" dirty="0"/>
              <a:t>Worldly Pride/Judgments (4:11-12)</a:t>
            </a:r>
          </a:p>
          <a:p>
            <a:pPr lvl="1">
              <a:defRPr/>
            </a:pPr>
            <a:r>
              <a:rPr lang="en-US" altLang="en-US" dirty="0"/>
              <a:t>Worldly Plans/Self-Reliance (4:13-17)</a:t>
            </a:r>
          </a:p>
          <a:p>
            <a:pPr>
              <a:defRPr/>
            </a:pPr>
            <a:r>
              <a:rPr lang="en-US" altLang="en-US" dirty="0"/>
              <a:t>“Come now…” Statements (4:13, 5:1,4)</a:t>
            </a:r>
          </a:p>
          <a:p>
            <a:pPr lvl="1">
              <a:defRPr/>
            </a:pPr>
            <a:r>
              <a:rPr lang="en-US" altLang="en-US" dirty="0"/>
              <a:t>“Come now…you who engage in business…” </a:t>
            </a:r>
          </a:p>
          <a:p>
            <a:pPr lvl="1">
              <a:defRPr/>
            </a:pPr>
            <a:r>
              <a:rPr lang="en-US" altLang="en-US" dirty="0"/>
              <a:t>“Come now, you rich…your fields…”</a:t>
            </a:r>
          </a:p>
          <a:p>
            <a:pPr lvl="1">
              <a:defRPr/>
            </a:pPr>
            <a:endParaRPr lang="en-US" altLang="en-US" dirty="0"/>
          </a:p>
          <a:p>
            <a:pPr lvl="1">
              <a:lnSpc>
                <a:spcPct val="90000"/>
              </a:lnSpc>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Boasting Into Belief</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4" name="Rectangle 3">
            <a:extLst>
              <a:ext uri="{FF2B5EF4-FFF2-40B4-BE49-F238E27FC236}">
                <a16:creationId xmlns:a16="http://schemas.microsoft.com/office/drawing/2014/main" id="{6A442BE7-CB18-7F5B-C39F-B174A1967164}"/>
              </a:ext>
            </a:extLst>
          </p:cNvPr>
          <p:cNvSpPr/>
          <p:nvPr/>
        </p:nvSpPr>
        <p:spPr>
          <a:xfrm>
            <a:off x="5674995" y="1404131"/>
            <a:ext cx="3131076" cy="399698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 So whoever knows the right thing to do and fails to do it, for him it is sin.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EFD4EAEA-4B37-4B36-B317-9EB51D243BE8}"/>
              </a:ext>
            </a:extLst>
          </p:cNvPr>
          <p:cNvSpPr>
            <a:spLocks noGrp="1" noChangeArrowheads="1"/>
          </p:cNvSpPr>
          <p:nvPr>
            <p:ph type="body" idx="1"/>
          </p:nvPr>
        </p:nvSpPr>
        <p:spPr>
          <a:xfrm>
            <a:off x="232117" y="1480117"/>
            <a:ext cx="5613010" cy="3996983"/>
          </a:xfrm>
          <a:extLst>
            <a:ext uri="{FAA26D3D-D897-4be2-8F04-BA451C77F1D7}">
              <ma14:placeholderFlag xmlns="" xmlns:ma14="http://schemas.microsoft.com/office/mac/drawingml/2011/main" val="1"/>
            </a:ext>
          </a:extLst>
        </p:spPr>
        <p:txBody>
          <a:bodyPr/>
          <a:lstStyle/>
          <a:p>
            <a:pPr>
              <a:lnSpc>
                <a:spcPct val="90000"/>
              </a:lnSpc>
              <a:spcBef>
                <a:spcPct val="10000"/>
              </a:spcBef>
              <a:defRPr/>
            </a:pPr>
            <a:r>
              <a:rPr lang="en-US" altLang="en-US" u="sng" dirty="0"/>
              <a:t>Statement of Boasting (4:13)</a:t>
            </a:r>
          </a:p>
          <a:p>
            <a:pPr lvl="1">
              <a:lnSpc>
                <a:spcPct val="90000"/>
              </a:lnSpc>
              <a:spcBef>
                <a:spcPct val="10000"/>
              </a:spcBef>
              <a:defRPr/>
            </a:pPr>
            <a:r>
              <a:rPr lang="en-US" altLang="en-US" dirty="0"/>
              <a:t>Time: “I will Go Here”</a:t>
            </a:r>
          </a:p>
          <a:p>
            <a:pPr lvl="1">
              <a:lnSpc>
                <a:spcPct val="90000"/>
              </a:lnSpc>
              <a:spcBef>
                <a:spcPct val="10000"/>
              </a:spcBef>
              <a:defRPr/>
            </a:pPr>
            <a:r>
              <a:rPr lang="en-US" altLang="en-US" dirty="0"/>
              <a:t>Place: “I will do this and that.”</a:t>
            </a:r>
          </a:p>
          <a:p>
            <a:pPr lvl="1">
              <a:lnSpc>
                <a:spcPct val="90000"/>
              </a:lnSpc>
              <a:spcBef>
                <a:spcPct val="10000"/>
              </a:spcBef>
              <a:defRPr/>
            </a:pPr>
            <a:r>
              <a:rPr lang="en-US" altLang="en-US" dirty="0"/>
              <a:t>Purpose: “I will make a profit.”</a:t>
            </a:r>
          </a:p>
          <a:p>
            <a:pPr lvl="1">
              <a:lnSpc>
                <a:spcPct val="90000"/>
              </a:lnSpc>
              <a:spcBef>
                <a:spcPct val="10000"/>
              </a:spcBef>
              <a:defRPr/>
            </a:pPr>
            <a:r>
              <a:rPr lang="en-US" altLang="en-US" dirty="0"/>
              <a:t>Duration: “I will stay a year.”</a:t>
            </a:r>
          </a:p>
          <a:p>
            <a:pPr lvl="1">
              <a:lnSpc>
                <a:spcPct val="90000"/>
              </a:lnSpc>
              <a:spcBef>
                <a:spcPct val="10000"/>
              </a:spcBef>
              <a:defRPr/>
            </a:pPr>
            <a:r>
              <a:rPr lang="en-US" altLang="en-US" b="0" i="1" dirty="0"/>
              <a:t>1 Corinthians 10.12 – take head lest you fall</a:t>
            </a:r>
          </a:p>
          <a:p>
            <a:pPr>
              <a:lnSpc>
                <a:spcPct val="90000"/>
              </a:lnSpc>
              <a:spcBef>
                <a:spcPct val="10000"/>
              </a:spcBef>
              <a:defRPr/>
            </a:pPr>
            <a:r>
              <a:rPr lang="en-US" altLang="en-US" u="sng" dirty="0"/>
              <a:t>Sentence of Boasting (4:14)</a:t>
            </a:r>
          </a:p>
          <a:p>
            <a:pPr lvl="1">
              <a:lnSpc>
                <a:spcPct val="90000"/>
              </a:lnSpc>
              <a:spcBef>
                <a:spcPct val="10000"/>
              </a:spcBef>
              <a:defRPr/>
            </a:pPr>
            <a:r>
              <a:rPr lang="en-US" altLang="en-US" dirty="0"/>
              <a:t>You do not know what will happen tomorrow</a:t>
            </a:r>
          </a:p>
          <a:p>
            <a:pPr lvl="1">
              <a:lnSpc>
                <a:spcPct val="90000"/>
              </a:lnSpc>
              <a:spcBef>
                <a:spcPct val="10000"/>
              </a:spcBef>
              <a:defRPr/>
            </a:pPr>
            <a:r>
              <a:rPr lang="en-US" altLang="en-US" dirty="0"/>
              <a:t>You do not even know if there will be a tomorrow.</a:t>
            </a:r>
          </a:p>
          <a:p>
            <a:pPr>
              <a:lnSpc>
                <a:spcPct val="90000"/>
              </a:lnSpc>
              <a:spcBef>
                <a:spcPct val="10000"/>
              </a:spcBef>
              <a:defRPr/>
            </a:pPr>
            <a:r>
              <a:rPr lang="en-US" altLang="en-US" u="sng" dirty="0"/>
              <a:t>Solution for Boasting (4:15-17)</a:t>
            </a:r>
          </a:p>
          <a:p>
            <a:pPr lvl="1">
              <a:lnSpc>
                <a:spcPct val="90000"/>
              </a:lnSpc>
              <a:spcBef>
                <a:spcPct val="10000"/>
              </a:spcBef>
              <a:defRPr/>
            </a:pPr>
            <a:r>
              <a:rPr lang="en-US" altLang="en-US" dirty="0"/>
              <a:t>Maintain a Godly perspective</a:t>
            </a:r>
          </a:p>
          <a:p>
            <a:pPr lvl="1">
              <a:lnSpc>
                <a:spcPct val="90000"/>
              </a:lnSpc>
              <a:spcBef>
                <a:spcPct val="10000"/>
              </a:spcBef>
              <a:defRPr/>
            </a:pPr>
            <a:r>
              <a:rPr lang="en-US" altLang="en-US" dirty="0"/>
              <a:t>Do what I have said – Be Mature!</a:t>
            </a:r>
          </a:p>
          <a:p>
            <a:pPr>
              <a:lnSpc>
                <a:spcPct val="90000"/>
              </a:lnSpc>
              <a:defRPr/>
            </a:pPr>
            <a:endParaRPr lang="en-US" altLang="en-US" dirty="0"/>
          </a:p>
        </p:txBody>
      </p:sp>
      <p:sp>
        <p:nvSpPr>
          <p:cNvPr id="6" name="Rectangle 5">
            <a:extLst>
              <a:ext uri="{FF2B5EF4-FFF2-40B4-BE49-F238E27FC236}">
                <a16:creationId xmlns:a16="http://schemas.microsoft.com/office/drawing/2014/main" id="{DFE0F884-74B4-494D-BECD-C5AA7D48384B}"/>
              </a:ext>
            </a:extLst>
          </p:cNvPr>
          <p:cNvSpPr/>
          <p:nvPr/>
        </p:nvSpPr>
        <p:spPr>
          <a:xfrm>
            <a:off x="5674995" y="1404131"/>
            <a:ext cx="3131076" cy="399698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 So whoever knows the right thing to do and fails to do it, for him it is sin.</a:t>
            </a:r>
          </a:p>
        </p:txBody>
      </p:sp>
      <p:sp>
        <p:nvSpPr>
          <p:cNvPr id="7" name="Rectangle 2">
            <a:extLst>
              <a:ext uri="{FF2B5EF4-FFF2-40B4-BE49-F238E27FC236}">
                <a16:creationId xmlns:a16="http://schemas.microsoft.com/office/drawing/2014/main" id="{9B89EA9C-05F4-35AD-879F-C6CEC3BD4A79}"/>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Boasting Into Belief</a:t>
            </a:r>
          </a:p>
        </p:txBody>
      </p:sp>
      <p:sp>
        <p:nvSpPr>
          <p:cNvPr id="8" name="Rounded Rectangle 7">
            <a:extLst>
              <a:ext uri="{FF2B5EF4-FFF2-40B4-BE49-F238E27FC236}">
                <a16:creationId xmlns:a16="http://schemas.microsoft.com/office/drawing/2014/main" id="{4716DED4-46A8-871B-34EF-1C58047CDF59}"/>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 calcmode="lin" valueType="num">
                                      <p:cBhvr additive="base">
                                        <p:cTn id="2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5059">
                                            <p:txEl>
                                              <p:pRg st="6" end="6"/>
                                            </p:txEl>
                                          </p:spTgt>
                                        </p:tgtEl>
                                        <p:attrNameLst>
                                          <p:attrName>style.visibility</p:attrName>
                                        </p:attrNameLst>
                                      </p:cBhvr>
                                      <p:to>
                                        <p:strVal val="visible"/>
                                      </p:to>
                                    </p:set>
                                    <p:anim calcmode="lin" valueType="num">
                                      <p:cBhvr additive="base">
                                        <p:cTn id="3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05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5059">
                                            <p:txEl>
                                              <p:pRg st="7" end="7"/>
                                            </p:txEl>
                                          </p:spTgt>
                                        </p:tgtEl>
                                        <p:attrNameLst>
                                          <p:attrName>style.visibility</p:attrName>
                                        </p:attrNameLst>
                                      </p:cBhvr>
                                      <p:to>
                                        <p:strVal val="visible"/>
                                      </p:to>
                                    </p:set>
                                    <p:anim calcmode="lin" valueType="num">
                                      <p:cBhvr additive="base">
                                        <p:cTn id="37"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5059">
                                            <p:txEl>
                                              <p:pRg st="9" end="9"/>
                                            </p:txEl>
                                          </p:spTgt>
                                        </p:tgtEl>
                                        <p:attrNameLst>
                                          <p:attrName>style.visibility</p:attrName>
                                        </p:attrNameLst>
                                      </p:cBhvr>
                                      <p:to>
                                        <p:strVal val="visible"/>
                                      </p:to>
                                    </p:set>
                                    <p:anim calcmode="lin" valueType="num">
                                      <p:cBhvr additive="base">
                                        <p:cTn id="47"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505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059">
                                            <p:txEl>
                                              <p:pRg st="10" end="10"/>
                                            </p:txEl>
                                          </p:spTgt>
                                        </p:tgtEl>
                                        <p:attrNameLst>
                                          <p:attrName>style.visibility</p:attrName>
                                        </p:attrNameLst>
                                      </p:cBhvr>
                                      <p:to>
                                        <p:strVal val="visible"/>
                                      </p:to>
                                    </p:set>
                                    <p:anim calcmode="lin" valueType="num">
                                      <p:cBhvr additive="base">
                                        <p:cTn id="51"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505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059">
                                            <p:txEl>
                                              <p:pRg st="11" end="11"/>
                                            </p:txEl>
                                          </p:spTgt>
                                        </p:tgtEl>
                                        <p:attrNameLst>
                                          <p:attrName>style.visibility</p:attrName>
                                        </p:attrNameLst>
                                      </p:cBhvr>
                                      <p:to>
                                        <p:strVal val="visible"/>
                                      </p:to>
                                    </p:set>
                                    <p:anim calcmode="lin" valueType="num">
                                      <p:cBhvr additive="base">
                                        <p:cTn id="55" dur="5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480683" y="1669315"/>
            <a:ext cx="7544679" cy="3943350"/>
          </a:xfrm>
          <a:extLst>
            <a:ext uri="{FAA26D3D-D897-4be2-8F04-BA451C77F1D7}">
              <ma14:placeholderFlag xmlns="" xmlns:ma14="http://schemas.microsoft.com/office/mac/drawingml/2011/main" val="1"/>
            </a:ext>
          </a:extLst>
        </p:spPr>
        <p:txBody>
          <a:bodyPr>
            <a:normAutofit fontScale="85000" lnSpcReduction="20000"/>
          </a:bodyPr>
          <a:lstStyle/>
          <a:p>
            <a:pPr>
              <a:defRPr/>
            </a:pPr>
            <a:r>
              <a:rPr lang="en-US" altLang="en-US" sz="2400" u="sng" dirty="0"/>
              <a:t>Complexity of Life (13)</a:t>
            </a:r>
          </a:p>
          <a:p>
            <a:pPr lvl="1">
              <a:defRPr/>
            </a:pPr>
            <a:r>
              <a:rPr lang="en-US" altLang="en-US" sz="2000" dirty="0"/>
              <a:t>Time, City, Duration, Business, Profit</a:t>
            </a:r>
          </a:p>
          <a:p>
            <a:pPr lvl="1">
              <a:defRPr/>
            </a:pPr>
            <a:r>
              <a:rPr lang="en-US" altLang="en-US" sz="2000" i="1" dirty="0"/>
              <a:t>Matthew 6.34 – each day has enough trouble</a:t>
            </a:r>
          </a:p>
          <a:p>
            <a:pPr>
              <a:defRPr/>
            </a:pPr>
            <a:r>
              <a:rPr lang="en-US" altLang="en-US" sz="2400" u="sng" dirty="0"/>
              <a:t>Uncertainty of Life (14a)</a:t>
            </a:r>
          </a:p>
          <a:p>
            <a:pPr lvl="1">
              <a:defRPr/>
            </a:pPr>
            <a:r>
              <a:rPr lang="en-US" altLang="en-US" sz="2000" dirty="0"/>
              <a:t>We “WILL” Go, Stay, Engage, Profit….</a:t>
            </a:r>
          </a:p>
          <a:p>
            <a:pPr lvl="1">
              <a:defRPr/>
            </a:pPr>
            <a:r>
              <a:rPr lang="en-US" altLang="en-US" sz="2000" dirty="0"/>
              <a:t>They felt all this was in their hands and control</a:t>
            </a:r>
          </a:p>
          <a:p>
            <a:pPr lvl="1">
              <a:defRPr/>
            </a:pPr>
            <a:r>
              <a:rPr lang="en-US" altLang="en-US" sz="2000" i="1" dirty="0"/>
              <a:t>Proverbs 27.1 – Do not boast about tomorrow</a:t>
            </a:r>
          </a:p>
          <a:p>
            <a:pPr>
              <a:defRPr/>
            </a:pPr>
            <a:r>
              <a:rPr lang="en-US" altLang="en-US" sz="2400" u="sng" dirty="0"/>
              <a:t>Brevity of Life (14b)</a:t>
            </a:r>
          </a:p>
          <a:p>
            <a:pPr lvl="1">
              <a:defRPr/>
            </a:pPr>
            <a:r>
              <a:rPr lang="en-US" altLang="en-US" sz="2000" dirty="0"/>
              <a:t>“What is Your Life.” We are Just Like a Vapor</a:t>
            </a:r>
          </a:p>
          <a:p>
            <a:pPr lvl="1">
              <a:defRPr/>
            </a:pPr>
            <a:r>
              <a:rPr lang="en-US" altLang="en-US" sz="2000" dirty="0"/>
              <a:t>Do not waste or spend your life pursuing material</a:t>
            </a:r>
            <a:br>
              <a:rPr lang="en-US" altLang="en-US" sz="2000" dirty="0"/>
            </a:br>
            <a:r>
              <a:rPr lang="en-US" altLang="en-US" sz="2000" dirty="0"/>
              <a:t> things. Invest Your Life In The Eternal</a:t>
            </a:r>
          </a:p>
          <a:p>
            <a:pPr lvl="1">
              <a:defRPr/>
            </a:pPr>
            <a:r>
              <a:rPr lang="en-US" altLang="en-US" sz="2000" dirty="0"/>
              <a:t>Job 7:6-10 – Life is but a breath.</a:t>
            </a:r>
          </a:p>
          <a:p>
            <a:pPr>
              <a:defRPr/>
            </a:pPr>
            <a:r>
              <a:rPr lang="en-US" altLang="en-US" sz="2400" u="sng" dirty="0"/>
              <a:t>Frailty of Man (14c)</a:t>
            </a:r>
          </a:p>
          <a:p>
            <a:pPr lvl="1">
              <a:defRPr/>
            </a:pPr>
            <a:r>
              <a:rPr lang="en-US" altLang="en-US" sz="2000" dirty="0"/>
              <a:t>Man Can Not See Nor Control The Future</a:t>
            </a:r>
          </a:p>
          <a:p>
            <a:pPr lvl="1">
              <a:defRPr/>
            </a:pPr>
            <a:r>
              <a:rPr lang="en-US" altLang="en-US" sz="2000" dirty="0"/>
              <a:t>We Need To Hold God Hand – He Is Our Map Through Life</a:t>
            </a:r>
          </a:p>
          <a:p>
            <a:pPr lvl="1">
              <a:defRPr/>
            </a:pPr>
            <a:endParaRPr lang="en-US" altLang="en-US" sz="2000" dirty="0"/>
          </a:p>
          <a:p>
            <a:pPr lvl="1">
              <a:lnSpc>
                <a:spcPct val="90000"/>
              </a:lnSpc>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Turn Boasting Into Belief</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4:13-17</a:t>
            </a:r>
          </a:p>
        </p:txBody>
      </p:sp>
      <p:sp>
        <p:nvSpPr>
          <p:cNvPr id="4" name="Rectangle 3">
            <a:extLst>
              <a:ext uri="{FF2B5EF4-FFF2-40B4-BE49-F238E27FC236}">
                <a16:creationId xmlns:a16="http://schemas.microsoft.com/office/drawing/2014/main" id="{6A442BE7-CB18-7F5B-C39F-B174A1967164}"/>
              </a:ext>
            </a:extLst>
          </p:cNvPr>
          <p:cNvSpPr/>
          <p:nvPr/>
        </p:nvSpPr>
        <p:spPr>
          <a:xfrm>
            <a:off x="5674995" y="1404131"/>
            <a:ext cx="3131076" cy="399698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 So whoever knows the right thing to do and fails to do it, for him it is sin.</a:t>
            </a:r>
          </a:p>
        </p:txBody>
      </p:sp>
    </p:spTree>
    <p:extLst>
      <p:ext uri="{BB962C8B-B14F-4D97-AF65-F5344CB8AC3E}">
        <p14:creationId xmlns:p14="http://schemas.microsoft.com/office/powerpoint/2010/main" val="2496468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195">
                                            <p:txEl>
                                              <p:pRg st="11" end="11"/>
                                            </p:txEl>
                                          </p:spTgt>
                                        </p:tgtEl>
                                        <p:attrNameLst>
                                          <p:attrName>style.visibility</p:attrName>
                                        </p:attrNameLst>
                                      </p:cBhvr>
                                      <p:to>
                                        <p:strVal val="visible"/>
                                      </p:to>
                                    </p:set>
                                    <p:anim calcmode="lin" valueType="num">
                                      <p:cBhvr additive="base">
                                        <p:cTn id="57" dur="5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195">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195">
                                            <p:txEl>
                                              <p:pRg st="12" end="12"/>
                                            </p:txEl>
                                          </p:spTgt>
                                        </p:tgtEl>
                                        <p:attrNameLst>
                                          <p:attrName>style.visibility</p:attrName>
                                        </p:attrNameLst>
                                      </p:cBhvr>
                                      <p:to>
                                        <p:strVal val="visible"/>
                                      </p:to>
                                    </p:set>
                                    <p:anim calcmode="lin" valueType="num">
                                      <p:cBhvr additive="base">
                                        <p:cTn id="61" dur="500" fill="hold"/>
                                        <p:tgtEl>
                                          <p:spTgt spid="819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195">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195">
                                            <p:txEl>
                                              <p:pRg st="13" end="13"/>
                                            </p:txEl>
                                          </p:spTgt>
                                        </p:tgtEl>
                                        <p:attrNameLst>
                                          <p:attrName>style.visibility</p:attrName>
                                        </p:attrNameLst>
                                      </p:cBhvr>
                                      <p:to>
                                        <p:strVal val="visible"/>
                                      </p:to>
                                    </p:set>
                                    <p:anim calcmode="lin" valueType="num">
                                      <p:cBhvr additive="base">
                                        <p:cTn id="65" dur="500" fill="hold"/>
                                        <p:tgtEl>
                                          <p:spTgt spid="8195">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19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 setting over a foggy landscape&#10;&#10;Description automatically generated">
            <a:extLst>
              <a:ext uri="{FF2B5EF4-FFF2-40B4-BE49-F238E27FC236}">
                <a16:creationId xmlns:a16="http://schemas.microsoft.com/office/drawing/2014/main" id="{7EE6A9BB-57C1-8D8A-2DB5-B9F938DD9D93}"/>
              </a:ext>
            </a:extLst>
          </p:cNvPr>
          <p:cNvPicPr>
            <a:picLocks noChangeAspect="1"/>
          </p:cNvPicPr>
          <p:nvPr/>
        </p:nvPicPr>
        <p:blipFill rotWithShape="1">
          <a:blip r:embed="rId3"/>
          <a:srcRect l="15621"/>
          <a:stretch/>
        </p:blipFill>
        <p:spPr>
          <a:xfrm>
            <a:off x="1" y="0"/>
            <a:ext cx="9144000" cy="5715000"/>
          </a:xfrm>
          <a:prstGeom prst="rect">
            <a:avLst/>
          </a:prstGeom>
        </p:spPr>
      </p:pic>
      <p:sp>
        <p:nvSpPr>
          <p:cNvPr id="6" name="TextBox 5">
            <a:extLst>
              <a:ext uri="{FF2B5EF4-FFF2-40B4-BE49-F238E27FC236}">
                <a16:creationId xmlns:a16="http://schemas.microsoft.com/office/drawing/2014/main" id="{D21A0115-4EF2-F859-6F2B-9F7281A62475}"/>
              </a:ext>
            </a:extLst>
          </p:cNvPr>
          <p:cNvSpPr txBox="1"/>
          <p:nvPr/>
        </p:nvSpPr>
        <p:spPr>
          <a:xfrm>
            <a:off x="749596" y="1888004"/>
            <a:ext cx="7607595" cy="1938992"/>
          </a:xfrm>
          <a:prstGeom prst="rect">
            <a:avLst/>
          </a:prstGeom>
          <a:noFill/>
        </p:spPr>
        <p:txBody>
          <a:bodyPr wrap="square" rtlCol="0">
            <a:spAutoFit/>
          </a:bodyPr>
          <a:lstStyle/>
          <a:p>
            <a:pPr algn="ctr"/>
            <a:r>
              <a:rPr lang="en-US" sz="3000" b="0" i="0" cap="small" dirty="0">
                <a:solidFill>
                  <a:schemeClr val="bg1"/>
                </a:solidFill>
                <a:effectLst/>
                <a:latin typeface="+mj-lt"/>
              </a:rPr>
              <a:t>You are </a:t>
            </a:r>
            <a:r>
              <a:rPr lang="en-US" sz="3000" b="0" cap="small" dirty="0">
                <a:solidFill>
                  <a:schemeClr val="bg1"/>
                </a:solidFill>
                <a:effectLst/>
                <a:latin typeface="+mj-lt"/>
              </a:rPr>
              <a:t>just </a:t>
            </a:r>
            <a:r>
              <a:rPr lang="en-US" sz="3000" b="0" i="0" cap="small" dirty="0">
                <a:solidFill>
                  <a:schemeClr val="bg1"/>
                </a:solidFill>
                <a:effectLst/>
                <a:latin typeface="+mj-lt"/>
              </a:rPr>
              <a:t>a vapor</a:t>
            </a:r>
            <a:br>
              <a:rPr lang="en-US" sz="3000" b="0" i="0" cap="small" dirty="0">
                <a:solidFill>
                  <a:schemeClr val="bg1"/>
                </a:solidFill>
                <a:effectLst/>
                <a:latin typeface="+mj-lt"/>
              </a:rPr>
            </a:br>
            <a:r>
              <a:rPr lang="en-US" sz="3000" b="0" i="0" cap="small" dirty="0">
                <a:solidFill>
                  <a:schemeClr val="bg1"/>
                </a:solidFill>
                <a:effectLst/>
                <a:latin typeface="+mj-lt"/>
              </a:rPr>
              <a:t> that appears for a</a:t>
            </a:r>
            <a:br>
              <a:rPr lang="en-US" sz="3000" b="0" i="0" cap="small" dirty="0">
                <a:solidFill>
                  <a:schemeClr val="bg1"/>
                </a:solidFill>
                <a:effectLst/>
                <a:latin typeface="+mj-lt"/>
              </a:rPr>
            </a:br>
            <a:r>
              <a:rPr lang="en-US" sz="3000" b="0" i="0" cap="small" dirty="0">
                <a:solidFill>
                  <a:schemeClr val="bg1"/>
                </a:solidFill>
                <a:effectLst/>
                <a:latin typeface="+mj-lt"/>
              </a:rPr>
              <a:t> little while and then </a:t>
            </a:r>
            <a:br>
              <a:rPr lang="en-US" sz="3000" b="0" i="0" cap="small" dirty="0">
                <a:solidFill>
                  <a:schemeClr val="bg1"/>
                </a:solidFill>
                <a:effectLst/>
                <a:latin typeface="+mj-lt"/>
              </a:rPr>
            </a:br>
            <a:r>
              <a:rPr lang="en-US" sz="3000" b="0" i="0" cap="small" dirty="0">
                <a:solidFill>
                  <a:schemeClr val="bg1"/>
                </a:solidFill>
                <a:effectLst/>
                <a:latin typeface="+mj-lt"/>
              </a:rPr>
              <a:t>vanishes away.</a:t>
            </a:r>
            <a:endParaRPr lang="en-US" sz="3000" cap="small" dirty="0">
              <a:solidFill>
                <a:schemeClr val="bg1"/>
              </a:solidFill>
              <a:latin typeface="+mj-lt"/>
            </a:endParaRPr>
          </a:p>
        </p:txBody>
      </p:sp>
    </p:spTree>
    <p:extLst>
      <p:ext uri="{BB962C8B-B14F-4D97-AF65-F5344CB8AC3E}">
        <p14:creationId xmlns:p14="http://schemas.microsoft.com/office/powerpoint/2010/main" val="17593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2590</TotalTime>
  <Words>4528</Words>
  <Application>Microsoft Macintosh PowerPoint</Application>
  <PresentationFormat>On-screen Show (16:10)</PresentationFormat>
  <Paragraphs>291</Paragraphs>
  <Slides>20</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jaf-bernino-sans-condensed</vt:lpstr>
      <vt:lpstr>Papyrus</vt:lpstr>
      <vt:lpstr>Segoe UI</vt:lpstr>
      <vt:lpstr>system-ui</vt:lpstr>
      <vt:lpstr>Times New Roman</vt:lpstr>
      <vt:lpstr>Office Theme</vt:lpstr>
      <vt:lpstr>Chart</vt:lpstr>
      <vt:lpstr>Common Ground Question…        Chapter 4:13-17 is as important today as when it was first written. Why is this an important passage in light of today’s Always-On, Always-Connected, Push-Harder,  Hustle Culture?</vt:lpstr>
      <vt:lpstr>PowerPoint Presentation</vt:lpstr>
      <vt:lpstr>OUTLINE OF JAMES</vt:lpstr>
      <vt:lpstr>PowerPoint Presentation</vt:lpstr>
      <vt:lpstr>PowerPoint Presentation</vt:lpstr>
      <vt:lpstr>PowerPoint Presentation</vt:lpstr>
      <vt:lpstr>PowerPoint Presentation</vt:lpstr>
      <vt:lpstr>PowerPoint Presentation</vt:lpstr>
      <vt:lpstr>PowerPoint Presentation</vt:lpstr>
      <vt:lpstr>Common Ground Question</vt:lpstr>
      <vt:lpstr>PowerPoint Presentation</vt:lpstr>
      <vt:lpstr>WHAT IS YOUR LIFE? Two Views Of The Christian Life</vt:lpstr>
      <vt:lpstr>WHAT IS YOUR LIFE Two Views Of The Christian Life</vt:lpstr>
      <vt:lpstr>PowerPoint Presentation</vt:lpstr>
      <vt:lpstr>PowerPoint Presentation</vt:lpstr>
      <vt:lpstr>PowerPoint Presentation</vt:lpstr>
      <vt:lpstr>PowerPoint Presentation</vt:lpstr>
      <vt:lpstr>Common Ground Question</vt:lpstr>
      <vt:lpstr>Common Ground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188</cp:revision>
  <cp:lastPrinted>2023-08-16T12:45:35Z</cp:lastPrinted>
  <dcterms:created xsi:type="dcterms:W3CDTF">2023-07-26T01:51:16Z</dcterms:created>
  <dcterms:modified xsi:type="dcterms:W3CDTF">2023-08-23T19:04:31Z</dcterms:modified>
</cp:coreProperties>
</file>