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37" r:id="rId2"/>
    <p:sldId id="256" r:id="rId3"/>
    <p:sldId id="277" r:id="rId4"/>
    <p:sldId id="359" r:id="rId5"/>
    <p:sldId id="380" r:id="rId6"/>
    <p:sldId id="334" r:id="rId7"/>
    <p:sldId id="381" r:id="rId8"/>
    <p:sldId id="382" r:id="rId9"/>
    <p:sldId id="383" r:id="rId10"/>
    <p:sldId id="384" r:id="rId11"/>
    <p:sldId id="385" r:id="rId12"/>
    <p:sldId id="388" r:id="rId13"/>
    <p:sldId id="387" r:id="rId14"/>
    <p:sldId id="390" r:id="rId15"/>
    <p:sldId id="389" r:id="rId16"/>
    <p:sldId id="262"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501E"/>
    <a:srgbClr val="AA4700"/>
    <a:srgbClr val="50645E"/>
    <a:srgbClr val="E3D5B7"/>
    <a:srgbClr val="694116"/>
    <a:srgbClr val="A55C26"/>
    <a:srgbClr val="D9953B"/>
    <a:srgbClr val="A67531"/>
    <a:srgbClr val="B68035"/>
    <a:srgbClr val="BE9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9"/>
    <p:restoredTop sz="79116"/>
  </p:normalViewPr>
  <p:slideViewPr>
    <p:cSldViewPr snapToGrid="0">
      <p:cViewPr>
        <p:scale>
          <a:sx n="120" d="100"/>
          <a:sy n="120" d="100"/>
        </p:scale>
        <p:origin x="840"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8/18/23</a:t>
            </a:fld>
            <a:endParaRPr lang="en-US"/>
          </a:p>
        </p:txBody>
      </p:sp>
      <p:sp>
        <p:nvSpPr>
          <p:cNvPr id="4" name="Slide Image Placeholder 3"/>
          <p:cNvSpPr>
            <a:spLocks noGrp="1" noRot="1" noChangeAspect="1"/>
          </p:cNvSpPr>
          <p:nvPr>
            <p:ph type="sldImg" idx="2"/>
          </p:nvPr>
        </p:nvSpPr>
        <p:spPr>
          <a:xfrm>
            <a:off x="960438" y="2286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0817" y="3544890"/>
            <a:ext cx="6056243" cy="536971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202" y="609601"/>
            <a:ext cx="684213"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Wisdom = 4 Times</a:t>
            </a:r>
          </a:p>
          <a:p>
            <a:r>
              <a:rPr lang="en-US" dirty="0"/>
              <a:t>Gentle = 2 Times</a:t>
            </a:r>
          </a:p>
          <a:p>
            <a:r>
              <a:rPr lang="en-US" dirty="0"/>
              <a:t>Peace = 3 Times</a:t>
            </a:r>
          </a:p>
          <a:p>
            <a:endParaRPr lang="en-US" dirty="0"/>
          </a:p>
          <a:p>
            <a:r>
              <a:rPr lang="en-US" dirty="0"/>
              <a:t>*Because wisdom is his subject.</a:t>
            </a:r>
          </a:p>
          <a:p>
            <a:r>
              <a:rPr lang="en-US" dirty="0"/>
              <a:t>*Because TRUE wisdom requires gentleness and peace.</a:t>
            </a:r>
          </a:p>
          <a:p>
            <a:r>
              <a:rPr lang="en-US" dirty="0"/>
              <a:t>*</a:t>
            </a:r>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a:t>
            </a:fld>
            <a:endParaRPr lang="en-US"/>
          </a:p>
        </p:txBody>
      </p:sp>
    </p:spTree>
    <p:extLst>
      <p:ext uri="{BB962C8B-B14F-4D97-AF65-F5344CB8AC3E}">
        <p14:creationId xmlns:p14="http://schemas.microsoft.com/office/powerpoint/2010/main" val="1382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10</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altLang="en-US" dirty="0"/>
              <a:t>The Attitude of God (2 Cor. 11:2) Is the Key Concept.  Our God does not think lightly of us ignoring the Spirit which He made to dwell within us.  We should not think lightly of the </a:t>
            </a:r>
            <a:r>
              <a:rPr lang="en-US" altLang="en-US" dirty="0" err="1"/>
              <a:t>breat</a:t>
            </a:r>
            <a:r>
              <a:rPr lang="en-US" altLang="en-US" dirty="0"/>
              <a:t> of LIFE or of the Holy Spirit who dwells within us.</a:t>
            </a:r>
          </a:p>
          <a:p>
            <a:pPr>
              <a:defRPr/>
            </a:pPr>
            <a:endParaRPr lang="en-US" altLang="en-US" dirty="0"/>
          </a:p>
          <a:p>
            <a:pPr>
              <a:defRPr/>
            </a:pPr>
            <a:r>
              <a:rPr lang="en-US" altLang="en-US" dirty="0"/>
              <a:t>Two Options…</a:t>
            </a:r>
          </a:p>
          <a:p>
            <a:pPr>
              <a:defRPr/>
            </a:pPr>
            <a:endParaRPr lang="en-US" altLang="en-US" dirty="0"/>
          </a:p>
          <a:p>
            <a:pPr>
              <a:defRPr/>
            </a:pPr>
            <a:r>
              <a:rPr lang="en-US" altLang="en-US" dirty="0"/>
              <a:t>If it is the Holy Spirit – then it is like 1 Cor 6, where the sins we commit are an afront to the Holy Spirit who dwells within us.  The Spirit that Jesus said would be like “living waters” within us.  The Spirit is described by Paul as a pledge or </a:t>
            </a:r>
            <a:r>
              <a:rPr lang="en-US" altLang="en-US" dirty="0" err="1"/>
              <a:t>downpayment</a:t>
            </a:r>
            <a:r>
              <a:rPr lang="en-US" altLang="en-US" dirty="0"/>
              <a:t>. Something valuable that indicates the Father’s commitment to complete the Covenant.  So the idea would be similar to a man who has given his fiancé a diamond ring – and yet she’s more interested in a relationship with the World – rather than the God who gave her the PLEDGE!</a:t>
            </a:r>
          </a:p>
          <a:p>
            <a:pPr>
              <a:defRPr/>
            </a:pPr>
            <a:endParaRPr lang="en-US" altLang="en-US" dirty="0"/>
          </a:p>
          <a:p>
            <a:pPr>
              <a:defRPr/>
            </a:pPr>
            <a:r>
              <a:rPr lang="en-US" altLang="en-US" dirty="0"/>
              <a:t>If it is the spirit of man – then it is like the Greatest command: to love God with all your heart, mind, soul, and spirit.  Or like John 4 – to worship the Father in SPIRIT and in truth.  To devote the breathe of your life to HIM, not to the temporary and passing temptations of the world.</a:t>
            </a:r>
          </a:p>
          <a:p>
            <a:pPr>
              <a:defRPr/>
            </a:pPr>
            <a:endParaRPr lang="en-US" altLang="en-US" dirty="0"/>
          </a:p>
          <a:p>
            <a:pPr>
              <a:defRPr/>
            </a:pPr>
            <a:endParaRPr lang="en-US" altLang="en-US" dirty="0"/>
          </a:p>
          <a:p>
            <a:pPr>
              <a:defRPr/>
            </a:pPr>
            <a:endParaRPr lang="en-US" altLang="en-US" dirty="0"/>
          </a:p>
          <a:p>
            <a:pPr>
              <a:defRPr/>
            </a:pPr>
            <a:r>
              <a:rPr lang="en-US" altLang="en-US" dirty="0"/>
              <a:t>Larry’s Notes Below:</a:t>
            </a:r>
          </a:p>
          <a:p>
            <a:pPr>
              <a:defRPr/>
            </a:pPr>
            <a:endParaRPr lang="en-US" altLang="en-US" dirty="0"/>
          </a:p>
          <a:p>
            <a:pPr>
              <a:defRPr/>
            </a:pPr>
            <a:r>
              <a:rPr lang="en-US" altLang="en-US" dirty="0"/>
              <a:t>Man’s Spirit -  </a:t>
            </a:r>
            <a:r>
              <a:rPr lang="en-US" altLang="en-US" dirty="0">
                <a:solidFill>
                  <a:schemeClr val="tx1"/>
                </a:solidFill>
              </a:rPr>
              <a:t>Since you are behaving as friends of the world and enemies of God, the spirit that is within you is a covetous and envious one.</a:t>
            </a:r>
          </a:p>
          <a:p>
            <a:pPr>
              <a:defRPr/>
            </a:pPr>
            <a:endParaRPr lang="en-US" altLang="en-US" dirty="0"/>
          </a:p>
          <a:p>
            <a:pPr lvl="1">
              <a:defRPr/>
            </a:pPr>
            <a:r>
              <a:rPr lang="en-US" altLang="en-US" dirty="0"/>
              <a:t>It comes from your own desires and pleasures</a:t>
            </a:r>
          </a:p>
          <a:p>
            <a:pPr lvl="1">
              <a:defRPr/>
            </a:pPr>
            <a:r>
              <a:rPr lang="en-US" altLang="en-US" dirty="0"/>
              <a:t>It leads you to killing, fighting, lusting, “Adultery”</a:t>
            </a:r>
          </a:p>
          <a:p>
            <a:pPr lvl="1">
              <a:defRPr/>
            </a:pPr>
            <a:r>
              <a:rPr lang="en-US" altLang="en-US" dirty="0"/>
              <a:t>Men are Often Prone To be envious of others with greater prosperity or notoriety.</a:t>
            </a:r>
          </a:p>
          <a:p>
            <a:pPr lvl="1">
              <a:defRPr/>
            </a:pPr>
            <a:r>
              <a:rPr lang="en-US" altLang="en-US" dirty="0"/>
              <a:t>James sees this and lists the sins in chapter 4 describing the result of such a spirit.</a:t>
            </a:r>
          </a:p>
          <a:p>
            <a:pPr lvl="1">
              <a:defRPr/>
            </a:pPr>
            <a:endParaRPr lang="en-US" altLang="en-US" dirty="0"/>
          </a:p>
          <a:p>
            <a:pPr>
              <a:defRPr/>
            </a:pPr>
            <a:endParaRPr lang="en-US" altLang="en-US" dirty="0"/>
          </a:p>
        </p:txBody>
      </p:sp>
    </p:spTree>
    <p:extLst>
      <p:ext uri="{BB962C8B-B14F-4D97-AF65-F5344CB8AC3E}">
        <p14:creationId xmlns:p14="http://schemas.microsoft.com/office/powerpoint/2010/main" val="102485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11</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altLang="en-US" dirty="0"/>
              <a:t>The Attitude of God (2 Cor. 11:2) Is the Key Concept.  Our God does not think lightly of us ignoring the Spirit which He made to dwell within us.  We should not think lightly of the </a:t>
            </a:r>
            <a:r>
              <a:rPr lang="en-US" altLang="en-US" dirty="0" err="1"/>
              <a:t>breat</a:t>
            </a:r>
            <a:r>
              <a:rPr lang="en-US" altLang="en-US" dirty="0"/>
              <a:t> of LIFE or of the Holy Spirit who dwells within us.</a:t>
            </a:r>
          </a:p>
          <a:p>
            <a:pPr>
              <a:defRPr/>
            </a:pPr>
            <a:endParaRPr lang="en-US" altLang="en-US" dirty="0"/>
          </a:p>
          <a:p>
            <a:pPr>
              <a:defRPr/>
            </a:pPr>
            <a:r>
              <a:rPr lang="en-US" altLang="en-US" dirty="0"/>
              <a:t>Two Options…</a:t>
            </a:r>
          </a:p>
          <a:p>
            <a:pPr>
              <a:defRPr/>
            </a:pPr>
            <a:endParaRPr lang="en-US" altLang="en-US" dirty="0"/>
          </a:p>
          <a:p>
            <a:pPr>
              <a:defRPr/>
            </a:pPr>
            <a:r>
              <a:rPr lang="en-US" altLang="en-US" dirty="0"/>
              <a:t>If it is the Holy Spirit – then it is like 1 Cor 6, where the sins we commit are an afront to the Holy Spirit who dwells within us.  The Spirit that Jesus said would be like “living waters” within us.  The Spirit is described by Paul as a pledge or </a:t>
            </a:r>
            <a:r>
              <a:rPr lang="en-US" altLang="en-US" dirty="0" err="1"/>
              <a:t>downpayment</a:t>
            </a:r>
            <a:r>
              <a:rPr lang="en-US" altLang="en-US" dirty="0"/>
              <a:t>. Something valuable that indicates the Father’s commitment to complete the Covenant.  So the idea would be similar to a man who has given his fiancé a diamond ring – and yet she’s more interested in a relationship with the World – rather than the God who gave her the PLEDGE!</a:t>
            </a:r>
          </a:p>
          <a:p>
            <a:pPr>
              <a:defRPr/>
            </a:pPr>
            <a:endParaRPr lang="en-US" altLang="en-US" dirty="0"/>
          </a:p>
          <a:p>
            <a:pPr>
              <a:defRPr/>
            </a:pPr>
            <a:r>
              <a:rPr lang="en-US" altLang="en-US" dirty="0"/>
              <a:t>If it is the spirit of man – then it is like the Greatest command: to love God with all your heart, mind, soul, and spirit.  Or like John 4 – to worship the Father in SPIRIT and in truth.  To devote the breathe of your life to HIM, not to the temporary and passing temptations of the world.</a:t>
            </a:r>
          </a:p>
          <a:p>
            <a:pPr>
              <a:defRPr/>
            </a:pPr>
            <a:endParaRPr lang="en-US" altLang="en-US" dirty="0"/>
          </a:p>
          <a:p>
            <a:pPr>
              <a:defRPr/>
            </a:pPr>
            <a:endParaRPr lang="en-US" altLang="en-US" dirty="0"/>
          </a:p>
          <a:p>
            <a:pPr>
              <a:defRPr/>
            </a:pPr>
            <a:endParaRPr lang="en-US" altLang="en-US" dirty="0"/>
          </a:p>
          <a:p>
            <a:pPr>
              <a:defRPr/>
            </a:pPr>
            <a:r>
              <a:rPr lang="en-US" altLang="en-US" dirty="0"/>
              <a:t>Larry’s Notes Below:</a:t>
            </a:r>
          </a:p>
          <a:p>
            <a:pPr>
              <a:defRPr/>
            </a:pPr>
            <a:endParaRPr lang="en-US" altLang="en-US" dirty="0"/>
          </a:p>
          <a:p>
            <a:pPr>
              <a:defRPr/>
            </a:pPr>
            <a:r>
              <a:rPr lang="en-US" altLang="en-US" dirty="0"/>
              <a:t>Man’s Spirit -  </a:t>
            </a:r>
            <a:r>
              <a:rPr lang="en-US" altLang="en-US" dirty="0">
                <a:solidFill>
                  <a:schemeClr val="tx1"/>
                </a:solidFill>
              </a:rPr>
              <a:t>Since you are behaving as friends of the world and enemies of God, the spirit that is within you is a covetous and envious one.</a:t>
            </a:r>
          </a:p>
          <a:p>
            <a:pPr>
              <a:defRPr/>
            </a:pPr>
            <a:endParaRPr lang="en-US" altLang="en-US" dirty="0"/>
          </a:p>
          <a:p>
            <a:pPr lvl="1">
              <a:defRPr/>
            </a:pPr>
            <a:r>
              <a:rPr lang="en-US" altLang="en-US" dirty="0"/>
              <a:t>It comes from your own desires and pleasures</a:t>
            </a:r>
          </a:p>
          <a:p>
            <a:pPr lvl="1">
              <a:defRPr/>
            </a:pPr>
            <a:r>
              <a:rPr lang="en-US" altLang="en-US" dirty="0"/>
              <a:t>It leads you to killing, fighting, lusting, “Adultery”</a:t>
            </a:r>
          </a:p>
          <a:p>
            <a:pPr lvl="1">
              <a:defRPr/>
            </a:pPr>
            <a:r>
              <a:rPr lang="en-US" altLang="en-US" dirty="0"/>
              <a:t>Men are Often Prone To be envious of others with greater prosperity or notoriety.</a:t>
            </a:r>
          </a:p>
          <a:p>
            <a:pPr lvl="1">
              <a:defRPr/>
            </a:pPr>
            <a:r>
              <a:rPr lang="en-US" altLang="en-US" dirty="0"/>
              <a:t>James sees this and lists the sins in chapter 4 describing the result of such a spirit.</a:t>
            </a:r>
          </a:p>
          <a:p>
            <a:pPr lvl="1">
              <a:defRPr/>
            </a:pPr>
            <a:endParaRPr lang="en-US" altLang="en-US" dirty="0"/>
          </a:p>
          <a:p>
            <a:pPr>
              <a:defRPr/>
            </a:pPr>
            <a:endParaRPr lang="en-US" altLang="en-US" dirty="0"/>
          </a:p>
        </p:txBody>
      </p:sp>
    </p:spTree>
    <p:extLst>
      <p:ext uri="{BB962C8B-B14F-4D97-AF65-F5344CB8AC3E}">
        <p14:creationId xmlns:p14="http://schemas.microsoft.com/office/powerpoint/2010/main" val="5125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12</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478157"/>
            <a:ext cx="5943600" cy="62388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altLang="en-US" u="sng" dirty="0"/>
              <a:t>Submit to God (7) </a:t>
            </a:r>
            <a:r>
              <a:rPr lang="en-US" altLang="en-US" b="0" dirty="0"/>
              <a:t>– To rank under</a:t>
            </a:r>
          </a:p>
          <a:p>
            <a:pPr lvl="1">
              <a:lnSpc>
                <a:spcPct val="90000"/>
              </a:lnSpc>
              <a:defRPr/>
            </a:pPr>
            <a:r>
              <a:rPr lang="en-US" altLang="en-US" dirty="0"/>
              <a:t>You have broken rank,  Get back in Rank</a:t>
            </a:r>
          </a:p>
          <a:p>
            <a:pPr>
              <a:lnSpc>
                <a:spcPct val="90000"/>
              </a:lnSpc>
              <a:defRPr/>
            </a:pPr>
            <a:r>
              <a:rPr lang="en-US" altLang="en-US" u="sng" dirty="0"/>
              <a:t>Resist the Devil</a:t>
            </a:r>
            <a:r>
              <a:rPr lang="en-US" altLang="en-US" dirty="0"/>
              <a:t> - He Will Flee From You (7)</a:t>
            </a:r>
          </a:p>
          <a:p>
            <a:pPr lvl="1">
              <a:lnSpc>
                <a:spcPct val="90000"/>
              </a:lnSpc>
              <a:defRPr/>
            </a:pPr>
            <a:r>
              <a:rPr lang="en-US" altLang="en-US" dirty="0"/>
              <a:t>Stay your ground</a:t>
            </a:r>
          </a:p>
          <a:p>
            <a:pPr lvl="1">
              <a:lnSpc>
                <a:spcPct val="90000"/>
              </a:lnSpc>
              <a:defRPr/>
            </a:pPr>
            <a:endParaRPr lang="en-US" altLang="en-US" dirty="0"/>
          </a:p>
          <a:p>
            <a:endParaRPr lang="en-US" dirty="0"/>
          </a:p>
          <a:p>
            <a:pPr>
              <a:buFontTx/>
              <a:buChar char="•"/>
              <a:defRPr/>
            </a:pPr>
            <a:r>
              <a:rPr lang="en-US" altLang="en-US" sz="1400" dirty="0">
                <a:latin typeface="Arial" charset="0"/>
              </a:rPr>
              <a:t>Know the devil is real</a:t>
            </a:r>
          </a:p>
          <a:p>
            <a:pPr>
              <a:buFontTx/>
              <a:buChar char="•"/>
              <a:defRPr/>
            </a:pPr>
            <a:r>
              <a:rPr lang="en-US" altLang="en-US" sz="1400" dirty="0">
                <a:latin typeface="Arial" charset="0"/>
              </a:rPr>
              <a:t>Know how he works</a:t>
            </a:r>
          </a:p>
          <a:p>
            <a:pPr>
              <a:buFontTx/>
              <a:buChar char="•"/>
              <a:defRPr/>
            </a:pPr>
            <a:r>
              <a:rPr lang="en-US" altLang="en-US" sz="1400" dirty="0">
                <a:latin typeface="Arial" charset="0"/>
              </a:rPr>
              <a:t>Meditate on God’s word</a:t>
            </a:r>
          </a:p>
          <a:p>
            <a:pPr>
              <a:buFontTx/>
              <a:buChar char="•"/>
              <a:defRPr/>
            </a:pPr>
            <a:r>
              <a:rPr lang="en-US" altLang="en-US" sz="1400" dirty="0">
                <a:latin typeface="Arial" charset="0"/>
              </a:rPr>
              <a:t>Look for the Escape</a:t>
            </a:r>
          </a:p>
          <a:p>
            <a:pPr>
              <a:buFontTx/>
              <a:buChar char="•"/>
              <a:defRPr/>
            </a:pPr>
            <a:r>
              <a:rPr lang="en-US" altLang="en-US" sz="1400" dirty="0">
                <a:latin typeface="Arial" charset="0"/>
              </a:rPr>
              <a:t>Pray for Wisdom</a:t>
            </a:r>
          </a:p>
          <a:p>
            <a:pPr>
              <a:defRPr/>
            </a:pPr>
            <a:endParaRPr lang="en-US" altLang="en-US" dirty="0"/>
          </a:p>
          <a:p>
            <a:pPr>
              <a:buFontTx/>
              <a:buChar char="•"/>
              <a:defRPr/>
            </a:pPr>
            <a:r>
              <a:rPr lang="en-US" altLang="en-US" sz="1400" dirty="0">
                <a:latin typeface="Arial" charset="0"/>
              </a:rPr>
              <a:t>Think on Things pure</a:t>
            </a:r>
          </a:p>
          <a:p>
            <a:pPr>
              <a:buFontTx/>
              <a:buChar char="•"/>
              <a:defRPr/>
            </a:pPr>
            <a:r>
              <a:rPr lang="en-US" altLang="en-US" sz="1400" dirty="0">
                <a:latin typeface="Arial" charset="0"/>
              </a:rPr>
              <a:t>Be With God’s People</a:t>
            </a:r>
          </a:p>
          <a:p>
            <a:pPr>
              <a:buFontTx/>
              <a:buChar char="•"/>
              <a:defRPr/>
            </a:pPr>
            <a:r>
              <a:rPr lang="en-US" altLang="en-US" sz="1400" dirty="0">
                <a:latin typeface="Arial" charset="0"/>
              </a:rPr>
              <a:t>Ask for Help</a:t>
            </a:r>
          </a:p>
          <a:p>
            <a:pPr>
              <a:buFontTx/>
              <a:buChar char="•"/>
              <a:defRPr/>
            </a:pPr>
            <a:r>
              <a:rPr lang="en-US" altLang="en-US" sz="1400" dirty="0">
                <a:latin typeface="Arial" charset="0"/>
              </a:rPr>
              <a:t>You are not alone</a:t>
            </a:r>
          </a:p>
          <a:p>
            <a:pPr>
              <a:buFontTx/>
              <a:buChar char="•"/>
              <a:defRPr/>
            </a:pPr>
            <a:r>
              <a:rPr lang="en-US" altLang="en-US" sz="1400" dirty="0">
                <a:latin typeface="Arial" charset="0"/>
              </a:rPr>
              <a:t>Abstain from the</a:t>
            </a:r>
          </a:p>
          <a:p>
            <a:pPr>
              <a:defRPr/>
            </a:pPr>
            <a:r>
              <a:rPr lang="en-US" altLang="en-US" sz="1400" dirty="0">
                <a:latin typeface="Arial" charset="0"/>
              </a:rPr>
              <a:t>Appearance of evil</a:t>
            </a:r>
          </a:p>
          <a:p>
            <a:pPr>
              <a:defRPr/>
            </a:pPr>
            <a:endParaRPr lang="en-US" altLang="en-US" dirty="0"/>
          </a:p>
          <a:p>
            <a:pPr marL="228600" indent="-228600">
              <a:lnSpc>
                <a:spcPct val="90000"/>
              </a:lnSpc>
              <a:buFontTx/>
              <a:buAutoNum type="arabicPeriod"/>
            </a:pPr>
            <a:endParaRPr lang="en-US" altLang="en-US" dirty="0">
              <a:latin typeface="Times New Roman" charset="0"/>
            </a:endParaRPr>
          </a:p>
        </p:txBody>
      </p:sp>
      <p:sp>
        <p:nvSpPr>
          <p:cNvPr id="23556" name="Text Box 4"/>
          <p:cNvSpPr txBox="1">
            <a:spLocks noChangeArrowheads="1"/>
          </p:cNvSpPr>
          <p:nvPr/>
        </p:nvSpPr>
        <p:spPr bwMode="auto">
          <a:xfrm>
            <a:off x="3663409" y="1312218"/>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dirty="0">
                <a:solidFill>
                  <a:srgbClr val="FF0000"/>
                </a:solidFill>
              </a:rPr>
              <a:t>1:2 – My brethren, count it all joy when</a:t>
            </a:r>
          </a:p>
          <a:p>
            <a:r>
              <a:rPr lang="en-US" altLang="en-US" sz="1200" b="0" i="1" dirty="0">
                <a:solidFill>
                  <a:srgbClr val="FF0000"/>
                </a:solidFill>
              </a:rPr>
              <a:t> you fall into various trials.”</a:t>
            </a:r>
          </a:p>
        </p:txBody>
      </p:sp>
    </p:spTree>
    <p:extLst>
      <p:ext uri="{BB962C8B-B14F-4D97-AF65-F5344CB8AC3E}">
        <p14:creationId xmlns:p14="http://schemas.microsoft.com/office/powerpoint/2010/main" val="155402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13</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 2 Chron 15:2 </a:t>
            </a:r>
            <a:r>
              <a:rPr lang="en-US" sz="1400" dirty="0">
                <a:solidFill>
                  <a:schemeClr val="tx1"/>
                </a:solidFill>
              </a:rPr>
              <a:t>- Azariah the son of Oded, “Hear me, The Lord is with you while you are with him. If you seek him, he will be found by you, but if you forsake him, he will forsake you.</a:t>
            </a:r>
          </a:p>
          <a:p>
            <a:pPr>
              <a:defRPr/>
            </a:pPr>
            <a:endParaRPr lang="en-US" altLang="en-US" dirty="0"/>
          </a:p>
        </p:txBody>
      </p:sp>
    </p:spTree>
    <p:extLst>
      <p:ext uri="{BB962C8B-B14F-4D97-AF65-F5344CB8AC3E}">
        <p14:creationId xmlns:p14="http://schemas.microsoft.com/office/powerpoint/2010/main" val="37308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14</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lnSpc>
                <a:spcPct val="90000"/>
              </a:lnSpc>
              <a:defRPr/>
            </a:pPr>
            <a:r>
              <a:rPr lang="en-US" altLang="en-US" sz="2400" dirty="0"/>
              <a:t>Humble Yourselves and He Will Lift You Up! (10)</a:t>
            </a:r>
          </a:p>
          <a:p>
            <a:pPr>
              <a:lnSpc>
                <a:spcPct val="90000"/>
              </a:lnSpc>
              <a:defRPr/>
            </a:pPr>
            <a:r>
              <a:rPr lang="en-US" altLang="en-US" sz="2400" dirty="0"/>
              <a:t>Do Not Speak Evil (11)</a:t>
            </a:r>
          </a:p>
          <a:p>
            <a:pPr lvl="1">
              <a:lnSpc>
                <a:spcPct val="90000"/>
              </a:lnSpc>
              <a:defRPr/>
            </a:pPr>
            <a:r>
              <a:rPr lang="en-US" altLang="en-US" dirty="0"/>
              <a:t>You Judge Your Brother (Remember the Royal Law?)</a:t>
            </a:r>
          </a:p>
          <a:p>
            <a:pPr lvl="1">
              <a:lnSpc>
                <a:spcPct val="90000"/>
              </a:lnSpc>
              <a:defRPr/>
            </a:pPr>
            <a:r>
              <a:rPr lang="en-US" altLang="en-US" dirty="0"/>
              <a:t>You Judge that the Law is not good</a:t>
            </a:r>
          </a:p>
          <a:p>
            <a:pPr>
              <a:lnSpc>
                <a:spcPct val="90000"/>
              </a:lnSpc>
              <a:defRPr/>
            </a:pPr>
            <a:r>
              <a:rPr lang="en-US" altLang="en-US" sz="2400" dirty="0"/>
              <a:t>How do we speak evil? (11)</a:t>
            </a:r>
          </a:p>
          <a:p>
            <a:pPr lvl="2">
              <a:lnSpc>
                <a:spcPct val="90000"/>
              </a:lnSpc>
              <a:defRPr/>
            </a:pPr>
            <a:r>
              <a:rPr lang="en-US" altLang="en-US" sz="2400" dirty="0"/>
              <a:t>Willfully lying against a brother</a:t>
            </a:r>
          </a:p>
          <a:p>
            <a:pPr lvl="2">
              <a:lnSpc>
                <a:spcPct val="90000"/>
              </a:lnSpc>
              <a:defRPr/>
            </a:pPr>
            <a:r>
              <a:rPr lang="en-US" altLang="en-US" sz="2400" dirty="0"/>
              <a:t>Exaggeration of his real faults</a:t>
            </a:r>
          </a:p>
          <a:p>
            <a:pPr lvl="2">
              <a:lnSpc>
                <a:spcPct val="90000"/>
              </a:lnSpc>
              <a:defRPr/>
            </a:pPr>
            <a:r>
              <a:rPr lang="en-US" altLang="en-US" sz="2400" dirty="0"/>
              <a:t>Needlessly repeating real faults</a:t>
            </a:r>
          </a:p>
          <a:p>
            <a:pPr lvl="2">
              <a:lnSpc>
                <a:spcPct val="90000"/>
              </a:lnSpc>
              <a:defRPr/>
            </a:pPr>
            <a:r>
              <a:rPr lang="en-US" altLang="en-US" sz="2400" dirty="0"/>
              <a:t>Gossiping / Slander / Backbite</a:t>
            </a:r>
          </a:p>
          <a:p>
            <a:pPr lvl="2">
              <a:lnSpc>
                <a:spcPct val="90000"/>
              </a:lnSpc>
              <a:defRPr/>
            </a:pPr>
            <a:r>
              <a:rPr lang="en-US" altLang="en-US" sz="2400" dirty="0"/>
              <a:t>Questioning another’s motives</a:t>
            </a:r>
          </a:p>
          <a:p>
            <a:pPr lvl="2">
              <a:lnSpc>
                <a:spcPct val="90000"/>
              </a:lnSpc>
              <a:defRPr/>
            </a:pPr>
            <a:r>
              <a:rPr lang="en-US" altLang="en-US" sz="2400" dirty="0"/>
              <a:t>Slanting the facts</a:t>
            </a:r>
          </a:p>
          <a:p>
            <a:pPr lvl="2">
              <a:lnSpc>
                <a:spcPct val="90000"/>
              </a:lnSpc>
              <a:defRPr/>
            </a:pPr>
            <a:r>
              <a:rPr lang="en-US" altLang="en-US" sz="2400" dirty="0"/>
              <a:t>Making Fun (kids are cruel, adults do it secretly)</a:t>
            </a:r>
          </a:p>
          <a:p>
            <a:pPr lvl="2">
              <a:lnSpc>
                <a:spcPct val="90000"/>
              </a:lnSpc>
              <a:defRPr/>
            </a:pPr>
            <a:r>
              <a:rPr lang="en-US" altLang="en-US" sz="2400" dirty="0"/>
              <a:t>Cursing him</a:t>
            </a:r>
          </a:p>
          <a:p>
            <a:pPr lvl="2">
              <a:lnSpc>
                <a:spcPct val="90000"/>
              </a:lnSpc>
              <a:defRPr/>
            </a:pPr>
            <a:endParaRPr lang="en-US" altLang="en-US" sz="2400" dirty="0"/>
          </a:p>
          <a:p>
            <a:pPr lvl="2">
              <a:lnSpc>
                <a:spcPct val="90000"/>
              </a:lnSpc>
              <a:defRPr/>
            </a:pPr>
            <a:endParaRPr lang="en-US" altLang="en-US" sz="2400" dirty="0"/>
          </a:p>
          <a:p>
            <a:pPr lvl="0">
              <a:lnSpc>
                <a:spcPct val="90000"/>
              </a:lnSpc>
              <a:defRPr/>
            </a:pPr>
            <a:r>
              <a:rPr lang="en-US" altLang="en-US" sz="2400" dirty="0"/>
              <a:t>Rather we </a:t>
            </a:r>
            <a:r>
              <a:rPr lang="en-US" altLang="en-US" sz="2400" dirty="0" err="1"/>
              <a:t>shoud</a:t>
            </a:r>
            <a:r>
              <a:rPr lang="en-US" altLang="en-US" sz="2400" dirty="0"/>
              <a:t>…</a:t>
            </a:r>
          </a:p>
          <a:p>
            <a:pPr lvl="0">
              <a:lnSpc>
                <a:spcPct val="90000"/>
              </a:lnSpc>
              <a:defRPr/>
            </a:pPr>
            <a:endParaRPr lang="en-US" altLang="en-US" sz="2400" dirty="0"/>
          </a:p>
          <a:p>
            <a:pPr>
              <a:defRPr/>
            </a:pPr>
            <a:r>
              <a:rPr lang="en-US" altLang="en-US" sz="2400" dirty="0"/>
              <a:t>Bear Burdens</a:t>
            </a:r>
          </a:p>
          <a:p>
            <a:pPr>
              <a:defRPr/>
            </a:pPr>
            <a:r>
              <a:rPr lang="en-US" altLang="en-US" sz="2400" dirty="0"/>
              <a:t>Be of same mind</a:t>
            </a:r>
          </a:p>
          <a:p>
            <a:pPr>
              <a:defRPr/>
            </a:pPr>
            <a:r>
              <a:rPr lang="en-US" altLang="en-US" sz="2400" dirty="0"/>
              <a:t>Do not judge</a:t>
            </a:r>
          </a:p>
          <a:p>
            <a:pPr>
              <a:defRPr/>
            </a:pPr>
            <a:r>
              <a:rPr lang="en-US" altLang="en-US" sz="2400" dirty="0"/>
              <a:t>Receive one another</a:t>
            </a:r>
          </a:p>
          <a:p>
            <a:pPr>
              <a:defRPr/>
            </a:pPr>
            <a:r>
              <a:rPr lang="en-US" altLang="en-US" sz="2400" dirty="0"/>
              <a:t>Admonish one another</a:t>
            </a:r>
          </a:p>
          <a:p>
            <a:pPr>
              <a:defRPr/>
            </a:pPr>
            <a:r>
              <a:rPr lang="en-US" altLang="en-US" sz="2400" dirty="0"/>
              <a:t>Pray for one another</a:t>
            </a:r>
          </a:p>
          <a:p>
            <a:pPr>
              <a:defRPr/>
            </a:pPr>
            <a:r>
              <a:rPr lang="en-US" altLang="en-US" sz="2400" dirty="0"/>
              <a:t>Don’t lie to each other</a:t>
            </a:r>
          </a:p>
          <a:p>
            <a:pPr>
              <a:defRPr/>
            </a:pPr>
            <a:r>
              <a:rPr lang="en-US" altLang="en-US" sz="2400" dirty="0"/>
              <a:t>Forebear one another</a:t>
            </a:r>
          </a:p>
          <a:p>
            <a:pPr lvl="0">
              <a:lnSpc>
                <a:spcPct val="90000"/>
              </a:lnSpc>
              <a:defRPr/>
            </a:pPr>
            <a:endParaRPr lang="en-US" altLang="en-US" sz="2400" dirty="0"/>
          </a:p>
          <a:p>
            <a:pPr>
              <a:defRPr/>
            </a:pPr>
            <a:r>
              <a:rPr lang="en-US" altLang="en-US" sz="2400" dirty="0"/>
              <a:t>Forgive one another</a:t>
            </a:r>
          </a:p>
          <a:p>
            <a:pPr>
              <a:defRPr/>
            </a:pPr>
            <a:r>
              <a:rPr lang="en-US" altLang="en-US" sz="2400" dirty="0"/>
              <a:t>Honor one another</a:t>
            </a:r>
          </a:p>
          <a:p>
            <a:pPr>
              <a:defRPr/>
            </a:pPr>
            <a:r>
              <a:rPr lang="en-US" altLang="en-US" sz="2400" dirty="0"/>
              <a:t>Prefer one another</a:t>
            </a:r>
          </a:p>
          <a:p>
            <a:pPr>
              <a:defRPr/>
            </a:pPr>
            <a:r>
              <a:rPr lang="en-US" altLang="en-US" sz="2400" dirty="0"/>
              <a:t>Strive with each other</a:t>
            </a:r>
          </a:p>
          <a:p>
            <a:pPr>
              <a:defRPr/>
            </a:pPr>
            <a:r>
              <a:rPr lang="en-US" altLang="en-US" sz="2400" dirty="0"/>
              <a:t>Speak the same thing</a:t>
            </a:r>
          </a:p>
          <a:p>
            <a:pPr>
              <a:defRPr/>
            </a:pPr>
            <a:r>
              <a:rPr lang="en-US" altLang="en-US" sz="2400" dirty="0"/>
              <a:t>Be kind to each other</a:t>
            </a:r>
          </a:p>
          <a:p>
            <a:pPr>
              <a:defRPr/>
            </a:pPr>
            <a:r>
              <a:rPr lang="en-US" altLang="en-US" sz="2400" dirty="0"/>
              <a:t>Be in subjection</a:t>
            </a:r>
          </a:p>
          <a:p>
            <a:pPr>
              <a:defRPr/>
            </a:pPr>
            <a:r>
              <a:rPr lang="en-US" altLang="en-US" sz="2400" dirty="0"/>
              <a:t>Love one another</a:t>
            </a:r>
          </a:p>
          <a:p>
            <a:pPr lvl="0">
              <a:lnSpc>
                <a:spcPct val="90000"/>
              </a:lnSpc>
              <a:defRPr/>
            </a:pPr>
            <a:endParaRPr lang="en-US" altLang="en-US" sz="2400" dirty="0"/>
          </a:p>
          <a:p>
            <a:pPr>
              <a:defRPr/>
            </a:pPr>
            <a:r>
              <a:rPr lang="en-US" altLang="en-US" dirty="0"/>
              <a:t>One Lawgiver</a:t>
            </a:r>
          </a:p>
          <a:p>
            <a:pPr>
              <a:defRPr/>
            </a:pPr>
            <a:r>
              <a:rPr lang="en-US" altLang="en-US" dirty="0"/>
              <a:t>Able to Save</a:t>
            </a:r>
          </a:p>
          <a:p>
            <a:pPr>
              <a:defRPr/>
            </a:pPr>
            <a:r>
              <a:rPr lang="en-US" altLang="en-US" dirty="0"/>
              <a:t>Able to Destroy</a:t>
            </a:r>
          </a:p>
          <a:p>
            <a:pPr>
              <a:defRPr/>
            </a:pPr>
            <a:endParaRPr lang="en-US" altLang="en-US" dirty="0"/>
          </a:p>
          <a:p>
            <a:pPr>
              <a:defRPr/>
            </a:pPr>
            <a:r>
              <a:rPr lang="en-US" altLang="en-US" dirty="0"/>
              <a:t>Who Are You To Judge Another?</a:t>
            </a:r>
          </a:p>
          <a:p>
            <a:pPr lvl="1">
              <a:defRPr/>
            </a:pPr>
            <a:r>
              <a:rPr lang="en-US" altLang="en-US" dirty="0"/>
              <a:t>Who do you think you are?</a:t>
            </a:r>
          </a:p>
          <a:p>
            <a:pPr lvl="1">
              <a:defRPr/>
            </a:pPr>
            <a:endParaRPr lang="en-US" altLang="en-US" dirty="0"/>
          </a:p>
          <a:p>
            <a:pPr>
              <a:defRPr/>
            </a:pPr>
            <a:r>
              <a:rPr lang="en-US" altLang="en-US" dirty="0"/>
              <a:t>Lessons</a:t>
            </a:r>
          </a:p>
          <a:p>
            <a:pPr lvl="1">
              <a:defRPr/>
            </a:pPr>
            <a:r>
              <a:rPr lang="en-US" altLang="en-US" dirty="0"/>
              <a:t>Not our job to judge the value of God’s laws</a:t>
            </a:r>
          </a:p>
          <a:p>
            <a:pPr lvl="1">
              <a:defRPr/>
            </a:pPr>
            <a:r>
              <a:rPr lang="en-US" altLang="en-US" dirty="0"/>
              <a:t>Our job is to comply with them</a:t>
            </a:r>
          </a:p>
          <a:p>
            <a:pPr lvl="0">
              <a:lnSpc>
                <a:spcPct val="90000"/>
              </a:lnSpc>
              <a:defRPr/>
            </a:pPr>
            <a:endParaRPr lang="en-US" altLang="en-US" sz="2400" dirty="0"/>
          </a:p>
          <a:p>
            <a:pPr>
              <a:defRPr/>
            </a:pPr>
            <a:endParaRPr lang="en-US" altLang="en-US" dirty="0"/>
          </a:p>
        </p:txBody>
      </p:sp>
    </p:spTree>
    <p:extLst>
      <p:ext uri="{BB962C8B-B14F-4D97-AF65-F5344CB8AC3E}">
        <p14:creationId xmlns:p14="http://schemas.microsoft.com/office/powerpoint/2010/main" val="723937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15</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 2 Chron 15:2 </a:t>
            </a:r>
            <a:r>
              <a:rPr lang="en-US" sz="1400" dirty="0">
                <a:solidFill>
                  <a:schemeClr val="tx1"/>
                </a:solidFill>
              </a:rPr>
              <a:t>- Azariah the son of Oded, “Hear me, The Lord is with you while you are with him. If you seek him, he will be found by you, but if you forsake him, he will forsake you.</a:t>
            </a:r>
          </a:p>
          <a:p>
            <a:pPr>
              <a:defRPr/>
            </a:pPr>
            <a:endParaRPr lang="en-US" altLang="en-US" dirty="0"/>
          </a:p>
        </p:txBody>
      </p:sp>
    </p:spTree>
    <p:extLst>
      <p:ext uri="{BB962C8B-B14F-4D97-AF65-F5344CB8AC3E}">
        <p14:creationId xmlns:p14="http://schemas.microsoft.com/office/powerpoint/2010/main" val="230507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16</a:t>
            </a:fld>
            <a:endParaRPr lang="en-US"/>
          </a:p>
        </p:txBody>
      </p:sp>
    </p:spTree>
    <p:extLst>
      <p:ext uri="{BB962C8B-B14F-4D97-AF65-F5344CB8AC3E}">
        <p14:creationId xmlns:p14="http://schemas.microsoft.com/office/powerpoint/2010/main" val="189805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a:t>
            </a:fld>
            <a:endParaRPr lang="en-US"/>
          </a:p>
        </p:txBody>
      </p:sp>
    </p:spTree>
    <p:extLst>
      <p:ext uri="{BB962C8B-B14F-4D97-AF65-F5344CB8AC3E}">
        <p14:creationId xmlns:p14="http://schemas.microsoft.com/office/powerpoint/2010/main" val="251050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1068388" y="709613"/>
            <a:ext cx="4011612" cy="2508250"/>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42"/>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defRPr/>
            </a:pPr>
            <a:r>
              <a:rPr lang="en-US" altLang="en-US" b="1" dirty="0"/>
              <a:t>In chapter four we see the disastrous consequences involved in </a:t>
            </a:r>
            <a:r>
              <a:rPr lang="en-US" altLang="en-US" b="1" u="sng" dirty="0"/>
              <a:t>following the wrong kind of wisdom</a:t>
            </a:r>
          </a:p>
          <a:p>
            <a:pPr marL="685800" lvl="1" indent="-228600">
              <a:buFontTx/>
              <a:buAutoNum type="arabicPeriod"/>
              <a:defRPr/>
            </a:pPr>
            <a:r>
              <a:rPr lang="en-US" altLang="en-US" dirty="0"/>
              <a:t>We can’t THINK like the world, and not ACT like the world and avoid its problems</a:t>
            </a:r>
          </a:p>
          <a:p>
            <a:pPr marL="685800" lvl="1" indent="-228600">
              <a:buFontTx/>
              <a:buAutoNum type="arabicPeriod"/>
              <a:defRPr/>
            </a:pPr>
            <a:r>
              <a:rPr lang="en-US" altLang="en-US" dirty="0"/>
              <a:t>We also can’t THINK like the world and avoid problems in the church either.</a:t>
            </a:r>
          </a:p>
          <a:p>
            <a:pPr marL="685800" lvl="1" indent="-228600">
              <a:buFontTx/>
              <a:buAutoNum type="arabicPeriod"/>
              <a:defRPr/>
            </a:pPr>
            <a:endParaRPr lang="en-US" altLang="en-US" dirty="0"/>
          </a:p>
          <a:p>
            <a:pPr marL="228600" indent="-228600">
              <a:buFontTx/>
              <a:buAutoNum type="arabicPeriod"/>
              <a:defRPr/>
            </a:pPr>
            <a:r>
              <a:rPr lang="en-US" altLang="en-US" b="1" dirty="0"/>
              <a:t>James is setting forth a basic question</a:t>
            </a:r>
            <a:r>
              <a:rPr lang="en-US" altLang="en-US" dirty="0"/>
              <a:t> – </a:t>
            </a:r>
            <a:r>
              <a:rPr lang="en-US" altLang="en-US" b="1" u="sng" dirty="0"/>
              <a:t>Is it your aim in life to submit to the will of God?  Or is it to gratify your own desires for the pleasures of this world?</a:t>
            </a:r>
          </a:p>
          <a:p>
            <a:pPr marL="685800" lvl="1" indent="-228600">
              <a:buFontTx/>
              <a:buAutoNum type="arabicPeriod"/>
              <a:defRPr/>
            </a:pPr>
            <a:r>
              <a:rPr lang="en-US" altLang="en-US" dirty="0"/>
              <a:t>James then gives them a warning – If pleasure in this life is your goal – then nothing but strife and hatred and division can possibly follow (Barclay p 115)</a:t>
            </a:r>
          </a:p>
          <a:p>
            <a:pPr marL="685800" lvl="1" indent="-228600">
              <a:buFontTx/>
              <a:buAutoNum type="arabicPeriod"/>
              <a:defRPr/>
            </a:pPr>
            <a:endParaRPr lang="en-US" altLang="en-US" dirty="0"/>
          </a:p>
          <a:p>
            <a:pPr marL="228600" indent="-228600">
              <a:buFontTx/>
              <a:buAutoNum type="arabicPeriod"/>
              <a:defRPr/>
            </a:pPr>
            <a:r>
              <a:rPr lang="en-US" altLang="en-US" b="1" dirty="0"/>
              <a:t>What we DO, results from what we ARE.  Characteristics flow from character.</a:t>
            </a:r>
          </a:p>
          <a:p>
            <a:pPr marL="228600" indent="-228600">
              <a:buFontTx/>
              <a:buAutoNum type="arabicPeriod"/>
              <a:defRPr/>
            </a:pPr>
            <a:endParaRPr lang="en-US" altLang="en-US" b="1" dirty="0"/>
          </a:p>
          <a:p>
            <a:pPr marL="228600" indent="-228600">
              <a:buFontTx/>
              <a:buAutoNum type="arabicPeriod"/>
              <a:defRPr/>
            </a:pPr>
            <a:r>
              <a:rPr lang="en-US" altLang="en-US" dirty="0"/>
              <a:t>The statement </a:t>
            </a:r>
            <a:r>
              <a:rPr lang="en-US" altLang="en-US" b="1" u="sng" dirty="0"/>
              <a:t>“I acted without thinking”</a:t>
            </a:r>
            <a:r>
              <a:rPr lang="en-US" altLang="en-US" dirty="0"/>
              <a:t> – IS NOT TRUE.  Every action is the result of a decision. Sometimes we make hasty decisions, or decisions prompted more by emotion then by reason – BUT IN EVERY CASE THE MIND HAD A CHOICE TO MAKE!</a:t>
            </a:r>
          </a:p>
          <a:p>
            <a:pPr marL="685800" lvl="1" indent="-228600">
              <a:buFontTx/>
              <a:buAutoNum type="arabicPeriod"/>
              <a:defRPr/>
            </a:pPr>
            <a:r>
              <a:rPr lang="en-US" altLang="en-US" dirty="0"/>
              <a:t>James calls these ruling principles “WISDOM” (3:13-18)</a:t>
            </a:r>
          </a:p>
          <a:p>
            <a:pPr marL="685800" lvl="1" indent="-228600">
              <a:buFontTx/>
              <a:buAutoNum type="arabicPeriod"/>
              <a:defRPr/>
            </a:pPr>
            <a:endParaRPr lang="en-US" altLang="en-US" dirty="0"/>
          </a:p>
          <a:p>
            <a:pPr marL="228600" indent="-228600">
              <a:buFontTx/>
              <a:buAutoNum type="arabicPeriod"/>
              <a:defRPr/>
            </a:pPr>
            <a:r>
              <a:rPr lang="en-US" altLang="en-US" b="1" dirty="0"/>
              <a:t>What principles guide you in making decisions? Or are behind your actions?</a:t>
            </a:r>
          </a:p>
          <a:p>
            <a:pPr marL="685800" lvl="1" indent="-228600">
              <a:buFontTx/>
              <a:buAutoNum type="arabicPeriod"/>
              <a:defRPr/>
            </a:pPr>
            <a:r>
              <a:rPr lang="en-US" altLang="en-US" dirty="0"/>
              <a:t>Is it the quest for spiritual maturity that James is trying to guide us to?</a:t>
            </a:r>
          </a:p>
          <a:p>
            <a:pPr marL="685800" lvl="1" indent="-228600">
              <a:buFontTx/>
              <a:buAutoNum type="arabicPeriod"/>
              <a:defRPr/>
            </a:pPr>
            <a:r>
              <a:rPr lang="en-US" altLang="en-US" dirty="0"/>
              <a:t>What activities do we tend to emphasize?</a:t>
            </a:r>
          </a:p>
          <a:p>
            <a:pPr marL="685800" lvl="1" indent="-228600">
              <a:buFontTx/>
              <a:buAutoNum type="arabicPeriod"/>
              <a:defRPr/>
            </a:pPr>
            <a:r>
              <a:rPr lang="en-US" altLang="en-US" dirty="0"/>
              <a:t>What matters upset us most easily?</a:t>
            </a:r>
          </a:p>
          <a:p>
            <a:pPr marL="685800" lvl="1" indent="-228600">
              <a:buFontTx/>
              <a:buAutoNum type="arabicPeriod"/>
              <a:defRPr/>
            </a:pPr>
            <a:r>
              <a:rPr lang="en-US" altLang="en-US" dirty="0"/>
              <a:t>When crisis comes to our lives – what factors take precedence?</a:t>
            </a:r>
          </a:p>
          <a:p>
            <a:pPr marL="685800" lvl="1" indent="-228600">
              <a:buFontTx/>
              <a:buAutoNum type="arabicPeriod"/>
              <a:defRPr/>
            </a:pPr>
            <a:r>
              <a:rPr lang="en-US" altLang="en-US" dirty="0"/>
              <a:t>In unpleasant situations, does our personal contribution tend to pacify or to cause strife?</a:t>
            </a:r>
          </a:p>
          <a:p>
            <a:pPr marL="685800" lvl="1" indent="-228600">
              <a:buFontTx/>
              <a:buAutoNum type="arabicPeriod"/>
              <a:defRPr/>
            </a:pPr>
            <a:endParaRPr lang="en-US" altLang="en-US" dirty="0"/>
          </a:p>
          <a:p>
            <a:pPr marL="685800" lvl="1" indent="-228600">
              <a:buFontTx/>
              <a:buAutoNum type="arabicPeriod"/>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AE220506-6679-4C7B-9194-3F888EB91933}" type="slidenum">
              <a:rPr lang="en-US" smtClean="0"/>
              <a:t>4</a:t>
            </a:fld>
            <a:endParaRPr lang="en-US"/>
          </a:p>
        </p:txBody>
      </p:sp>
    </p:spTree>
    <p:extLst>
      <p:ext uri="{BB962C8B-B14F-4D97-AF65-F5344CB8AC3E}">
        <p14:creationId xmlns:p14="http://schemas.microsoft.com/office/powerpoint/2010/main" val="160901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5</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6</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478157"/>
            <a:ext cx="5943600" cy="62388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altLang="en-US" dirty="0"/>
              <a:t>Do You Ask?</a:t>
            </a:r>
          </a:p>
          <a:p>
            <a:pPr>
              <a:lnSpc>
                <a:spcPct val="90000"/>
              </a:lnSpc>
              <a:defRPr/>
            </a:pPr>
            <a:r>
              <a:rPr lang="en-US" altLang="en-US" dirty="0"/>
              <a:t>Do You Ask For The Wrong Things?</a:t>
            </a:r>
          </a:p>
          <a:p>
            <a:pPr>
              <a:lnSpc>
                <a:spcPct val="90000"/>
              </a:lnSpc>
              <a:defRPr/>
            </a:pPr>
            <a:r>
              <a:rPr lang="en-US" altLang="en-US" dirty="0"/>
              <a:t>Do You Ask For The Wrong Reasons?</a:t>
            </a:r>
          </a:p>
          <a:p>
            <a:pPr>
              <a:lnSpc>
                <a:spcPct val="90000"/>
              </a:lnSpc>
              <a:defRPr/>
            </a:pPr>
            <a:r>
              <a:rPr lang="en-US" altLang="en-US" dirty="0"/>
              <a:t>Do You Talk To God At All?</a:t>
            </a:r>
          </a:p>
          <a:p>
            <a:pPr>
              <a:lnSpc>
                <a:spcPct val="90000"/>
              </a:lnSpc>
              <a:defRPr/>
            </a:pPr>
            <a:r>
              <a:rPr lang="en-US" altLang="en-US" dirty="0"/>
              <a:t>What Do You Talk About?</a:t>
            </a:r>
          </a:p>
          <a:p>
            <a:pPr>
              <a:lnSpc>
                <a:spcPct val="90000"/>
              </a:lnSpc>
              <a:defRPr/>
            </a:pPr>
            <a:r>
              <a:rPr lang="en-US" altLang="en-US" dirty="0"/>
              <a:t>Do You Ask Only To Satisfy Your Desires?</a:t>
            </a:r>
          </a:p>
          <a:p>
            <a:pPr>
              <a:lnSpc>
                <a:spcPct val="90000"/>
              </a:lnSpc>
              <a:defRPr/>
            </a:pPr>
            <a:r>
              <a:rPr lang="en-US" altLang="en-US" dirty="0"/>
              <a:t>Do You Seek God’s Approval For What You Already Plan To Do?</a:t>
            </a:r>
          </a:p>
          <a:p>
            <a:pPr>
              <a:lnSpc>
                <a:spcPct val="90000"/>
              </a:lnSpc>
              <a:defRPr/>
            </a:pPr>
            <a:r>
              <a:rPr lang="en-US" altLang="en-US" dirty="0"/>
              <a:t>Our Prayers Become Powerful When we Allow God to change our Desires</a:t>
            </a:r>
          </a:p>
          <a:p>
            <a:pPr lvl="1">
              <a:lnSpc>
                <a:spcPct val="90000"/>
              </a:lnSpc>
              <a:defRPr/>
            </a:pPr>
            <a:r>
              <a:rPr lang="en-US" altLang="en-US" dirty="0"/>
              <a:t>Trust God To Provide What You NEED!</a:t>
            </a:r>
          </a:p>
          <a:p>
            <a:pPr marL="228600" indent="-228600">
              <a:lnSpc>
                <a:spcPct val="90000"/>
              </a:lnSpc>
              <a:buFontTx/>
              <a:buAutoNum type="arabicPeriod"/>
            </a:pPr>
            <a:endParaRPr lang="en-US" altLang="en-US" dirty="0">
              <a:latin typeface="Times New Roman" charset="0"/>
            </a:endParaRPr>
          </a:p>
        </p:txBody>
      </p:sp>
      <p:sp>
        <p:nvSpPr>
          <p:cNvPr id="23556" name="Text Box 4"/>
          <p:cNvSpPr txBox="1">
            <a:spLocks noChangeArrowheads="1"/>
          </p:cNvSpPr>
          <p:nvPr/>
        </p:nvSpPr>
        <p:spPr bwMode="auto">
          <a:xfrm>
            <a:off x="3663409" y="1312218"/>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dirty="0">
                <a:solidFill>
                  <a:srgbClr val="FF0000"/>
                </a:solidFill>
              </a:rPr>
              <a:t>1:2 – My brethren, count it all joy when</a:t>
            </a:r>
          </a:p>
          <a:p>
            <a:r>
              <a:rPr lang="en-US" altLang="en-US" sz="1200" b="0" i="1" dirty="0">
                <a:solidFill>
                  <a:srgbClr val="FF0000"/>
                </a:solidFill>
              </a:rPr>
              <a:t> you fall into various trials.”</a:t>
            </a:r>
          </a:p>
        </p:txBody>
      </p:sp>
    </p:spTree>
    <p:extLst>
      <p:ext uri="{BB962C8B-B14F-4D97-AF65-F5344CB8AC3E}">
        <p14:creationId xmlns:p14="http://schemas.microsoft.com/office/powerpoint/2010/main" val="179274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7</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dirty="0"/>
              <a:t>Verse 1 – What is the Source?</a:t>
            </a:r>
          </a:p>
          <a:p>
            <a:pPr marL="171450" indent="-171450">
              <a:buFont typeface="Arial" charset="0"/>
              <a:buChar char="•"/>
              <a:defRPr/>
            </a:pPr>
            <a:r>
              <a:rPr lang="en-US" dirty="0"/>
              <a:t>We often fail to ask this important question.  We focus on the strife or some side issue.</a:t>
            </a:r>
          </a:p>
          <a:p>
            <a:pPr marL="171450" indent="-171450">
              <a:buFont typeface="Arial" charset="0"/>
              <a:buChar char="•"/>
              <a:defRPr/>
            </a:pPr>
            <a:r>
              <a:rPr lang="en-US" dirty="0"/>
              <a:t>"I've been under a lot of pressure lately, things are stressful at work, the children have really been a handful, my mate has been unsupportive, or, they just make me so mad". Draper notes, "If our homes are not running smoothly, it is easier for the husband to blame the wife or the wife too blame the husband, but the source of conflict is </a:t>
            </a:r>
            <a:r>
              <a:rPr lang="en-US" u="sng" dirty="0"/>
              <a:t>within us</a:t>
            </a:r>
            <a:r>
              <a:rPr lang="en-US" dirty="0"/>
              <a:t>. It is our spirit, our attitude. It is….selfishness within us that wants to be pleased and pampered. We must face the truth" </a:t>
            </a:r>
          </a:p>
          <a:p>
            <a:pPr marL="171450" indent="-171450">
              <a:buFont typeface="Arial" charset="0"/>
              <a:buChar char="•"/>
              <a:defRPr/>
            </a:pPr>
            <a:r>
              <a:rPr lang="en-US" dirty="0"/>
              <a:t>"Every conflict we have begins with us: in our bodies, in our minds, in our emotions….Why does such a spirit create dissension? Because we can please ourselves only at another's expense. Every part of life is a battleground. There is a war taking place for our minds right now. There is a battle raging for our emotions every day. There is a battle raging for our strengths and our energies, for our dreams and our visions. Our bodies are battlefields. </a:t>
            </a:r>
            <a:r>
              <a:rPr lang="en-US" u="sng" dirty="0"/>
              <a:t>Pleasure-seeking destroys our love for spiritual things</a:t>
            </a:r>
            <a:r>
              <a:rPr lang="en-US" dirty="0"/>
              <a:t>. We may still keep on doing them, but we do them out of duty and not love….When we love Jesus, the easiest and most joyful thing in the world is to serve him and obey him. But when the goal of our lives is obtaining selfish pleasures, our obedience becomes simply a disagreeable duty" (Draper pp. 111-112) (See Colossians 3:5; Romans 6:13,19; 1 Peter 2:11; 1 Corinthians 3:3). </a:t>
            </a:r>
          </a:p>
          <a:p>
            <a:pPr marL="171450" indent="-171450">
              <a:buFont typeface="Arial" charset="0"/>
              <a:buChar char="•"/>
              <a:defRPr/>
            </a:pPr>
            <a:endParaRPr lang="en-US" dirty="0"/>
          </a:p>
          <a:p>
            <a:pPr>
              <a:buFont typeface="Arial" charset="0"/>
              <a:buNone/>
              <a:defRPr/>
            </a:pPr>
            <a:r>
              <a:rPr lang="en-US" dirty="0"/>
              <a:t>Verse 2 - "When men live merely to satisfy their desires, they never realize their goal. He who lives for the satisfaction of his pleasures and desires will </a:t>
            </a:r>
            <a:r>
              <a:rPr lang="en-US" u="sng" dirty="0"/>
              <a:t>always "have not"</a:t>
            </a:r>
            <a:r>
              <a:rPr lang="en-US" dirty="0"/>
              <a:t>. The more he gets the more unsatisfied he will be" </a:t>
            </a:r>
          </a:p>
          <a:p>
            <a:pPr>
              <a:buFont typeface="Arial" charset="0"/>
              <a:buNone/>
              <a:defRPr/>
            </a:pPr>
            <a:r>
              <a:rPr lang="en-US" dirty="0"/>
              <a:t>Verse 2- And cannot obtain - "What a graphic picture of frustration!…..There has never been one time when Satan has ever delivered what he promised. There has never been one time when a man received satisfaction and happiness from living in rebellion against God. Not once! Be we don't believe it. Somehow we think we are the exception… </a:t>
            </a:r>
          </a:p>
          <a:p>
            <a:pPr marL="628650" lvl="1" indent="-171450">
              <a:buFont typeface="Arial" charset="0"/>
              <a:buChar char="•"/>
              <a:defRPr/>
            </a:pPr>
            <a:r>
              <a:rPr lang="en-US" dirty="0"/>
              <a:t>Be impressed that selfishness cannot lead to happiness </a:t>
            </a:r>
          </a:p>
          <a:p>
            <a:pPr>
              <a:buFont typeface="Arial" charset="0"/>
              <a:buNone/>
              <a:defRPr/>
            </a:pPr>
            <a:endParaRPr lang="en-US" dirty="0"/>
          </a:p>
          <a:p>
            <a:pPr>
              <a:buFont typeface="Arial" charset="0"/>
              <a:buNone/>
              <a:defRPr/>
            </a:pPr>
            <a:endParaRPr lang="en-US" dirty="0"/>
          </a:p>
          <a:p>
            <a:pPr>
              <a:defRPr/>
            </a:pPr>
            <a:endParaRPr lang="en-US" altLang="en-US" dirty="0"/>
          </a:p>
        </p:txBody>
      </p:sp>
    </p:spTree>
    <p:extLst>
      <p:ext uri="{BB962C8B-B14F-4D97-AF65-F5344CB8AC3E}">
        <p14:creationId xmlns:p14="http://schemas.microsoft.com/office/powerpoint/2010/main" val="217194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8</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endParaRPr lang="en-US" altLang="en-US" dirty="0"/>
          </a:p>
        </p:txBody>
      </p:sp>
    </p:spTree>
    <p:extLst>
      <p:ext uri="{BB962C8B-B14F-4D97-AF65-F5344CB8AC3E}">
        <p14:creationId xmlns:p14="http://schemas.microsoft.com/office/powerpoint/2010/main" val="58990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9</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altLang="en-US" dirty="0"/>
              <a:t>The Attitude of God (2 Cor. 11:2) Is the Key Concept.  Our God does not think lightly of us ignoring the Spirit which He made to dwell within us.  We should not think lightly of the </a:t>
            </a:r>
            <a:r>
              <a:rPr lang="en-US" altLang="en-US" dirty="0" err="1"/>
              <a:t>breat</a:t>
            </a:r>
            <a:r>
              <a:rPr lang="en-US" altLang="en-US" dirty="0"/>
              <a:t> of LIFE or of the Holy Spirit who dwells within us.</a:t>
            </a:r>
          </a:p>
          <a:p>
            <a:pPr>
              <a:defRPr/>
            </a:pPr>
            <a:endParaRPr lang="en-US" altLang="en-US" dirty="0"/>
          </a:p>
          <a:p>
            <a:pPr>
              <a:defRPr/>
            </a:pPr>
            <a:r>
              <a:rPr lang="en-US" altLang="en-US" dirty="0"/>
              <a:t>Two Options…</a:t>
            </a:r>
          </a:p>
          <a:p>
            <a:pPr>
              <a:defRPr/>
            </a:pPr>
            <a:endParaRPr lang="en-US" altLang="en-US" dirty="0"/>
          </a:p>
          <a:p>
            <a:pPr>
              <a:defRPr/>
            </a:pPr>
            <a:r>
              <a:rPr lang="en-US" altLang="en-US" dirty="0"/>
              <a:t>If it is the Holy Spirit – then it is like 1 Cor 6, where the sins we commit are an afront to the Holy Spirit who dwells within us.  The Spirit that Jesus said would be like “living waters” within us.  The Spirit is described by Paul as a pledge or </a:t>
            </a:r>
            <a:r>
              <a:rPr lang="en-US" altLang="en-US" dirty="0" err="1"/>
              <a:t>downpayment</a:t>
            </a:r>
            <a:r>
              <a:rPr lang="en-US" altLang="en-US" dirty="0"/>
              <a:t>. Something valuable that indicates the Father’s commitment to complete the Covenant.  So the idea would be similar to a man who has given his fiancé a diamond ring – and yet she’s more interested in a relationship with the World – rather than the God who gave her the PLEDGE!</a:t>
            </a:r>
          </a:p>
          <a:p>
            <a:pPr>
              <a:defRPr/>
            </a:pPr>
            <a:endParaRPr lang="en-US" altLang="en-US" dirty="0"/>
          </a:p>
          <a:p>
            <a:pPr>
              <a:defRPr/>
            </a:pPr>
            <a:r>
              <a:rPr lang="en-US" altLang="en-US" dirty="0"/>
              <a:t>If it is the spirit of man – then it is like the Greatest command: to love God with all your heart, mind, soul, and spirit.  Or like John 4 – to worship the Father in SPIRIT and in truth.  To devote the breathe of your life to HIM, not to the temporary and passing temptations of the world.</a:t>
            </a:r>
          </a:p>
          <a:p>
            <a:pPr>
              <a:defRPr/>
            </a:pPr>
            <a:endParaRPr lang="en-US" altLang="en-US" dirty="0"/>
          </a:p>
          <a:p>
            <a:pPr>
              <a:defRPr/>
            </a:pPr>
            <a:endParaRPr lang="en-US" altLang="en-US" dirty="0"/>
          </a:p>
          <a:p>
            <a:pPr>
              <a:defRPr/>
            </a:pPr>
            <a:endParaRPr lang="en-US" altLang="en-US" dirty="0"/>
          </a:p>
          <a:p>
            <a:pPr>
              <a:defRPr/>
            </a:pPr>
            <a:r>
              <a:rPr lang="en-US" altLang="en-US" dirty="0"/>
              <a:t>Larry’s Notes Below:</a:t>
            </a:r>
          </a:p>
          <a:p>
            <a:pPr>
              <a:defRPr/>
            </a:pPr>
            <a:endParaRPr lang="en-US" altLang="en-US" dirty="0"/>
          </a:p>
          <a:p>
            <a:pPr>
              <a:defRPr/>
            </a:pPr>
            <a:r>
              <a:rPr lang="en-US" altLang="en-US" dirty="0"/>
              <a:t>Man’s Spirit -  </a:t>
            </a:r>
            <a:r>
              <a:rPr lang="en-US" altLang="en-US" dirty="0">
                <a:solidFill>
                  <a:schemeClr val="tx1"/>
                </a:solidFill>
              </a:rPr>
              <a:t>Since you are behaving as friends of the world and enemies of God, the spirit that is within you is a covetous and envious one.</a:t>
            </a:r>
          </a:p>
          <a:p>
            <a:pPr>
              <a:defRPr/>
            </a:pPr>
            <a:endParaRPr lang="en-US" altLang="en-US" dirty="0"/>
          </a:p>
          <a:p>
            <a:pPr lvl="1">
              <a:defRPr/>
            </a:pPr>
            <a:r>
              <a:rPr lang="en-US" altLang="en-US" dirty="0"/>
              <a:t>It comes from your own desires and pleasures</a:t>
            </a:r>
          </a:p>
          <a:p>
            <a:pPr lvl="1">
              <a:defRPr/>
            </a:pPr>
            <a:r>
              <a:rPr lang="en-US" altLang="en-US" dirty="0"/>
              <a:t>It leads you to killing, fighting, lusting, “Adultery”</a:t>
            </a:r>
          </a:p>
          <a:p>
            <a:pPr lvl="1">
              <a:defRPr/>
            </a:pPr>
            <a:r>
              <a:rPr lang="en-US" altLang="en-US" dirty="0"/>
              <a:t>Men are Often Prone To be envious of others with greater prosperity or notoriety.</a:t>
            </a:r>
          </a:p>
          <a:p>
            <a:pPr lvl="1">
              <a:defRPr/>
            </a:pPr>
            <a:r>
              <a:rPr lang="en-US" altLang="en-US" dirty="0"/>
              <a:t>James sees this and lists the sins in chapter 4 describing the result of such a spirit.</a:t>
            </a:r>
          </a:p>
          <a:p>
            <a:pPr lvl="1">
              <a:defRPr/>
            </a:pPr>
            <a:endParaRPr lang="en-US" altLang="en-US" dirty="0"/>
          </a:p>
          <a:p>
            <a:pPr>
              <a:defRPr/>
            </a:pPr>
            <a:endParaRPr lang="en-US" altLang="en-US" dirty="0"/>
          </a:p>
        </p:txBody>
      </p:sp>
    </p:spTree>
    <p:extLst>
      <p:ext uri="{BB962C8B-B14F-4D97-AF65-F5344CB8AC3E}">
        <p14:creationId xmlns:p14="http://schemas.microsoft.com/office/powerpoint/2010/main" val="278996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8/18/23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8/18/23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8/18/23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8/18/23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397565" y="512358"/>
            <a:ext cx="8348870" cy="3682577"/>
          </a:xfrm>
        </p:spPr>
        <p:txBody>
          <a:bodyPr>
            <a:normAutofit/>
          </a:bodyPr>
          <a:lstStyle/>
          <a:p>
            <a:pPr algn="ctr"/>
            <a:r>
              <a:rPr lang="en-US" altLang="en-US" dirty="0">
                <a:solidFill>
                  <a:srgbClr val="694117"/>
                </a:solidFill>
              </a:rPr>
              <a:t>Common Ground Question…</a:t>
            </a:r>
            <a:br>
              <a:rPr lang="en-US" altLang="en-US" dirty="0">
                <a:solidFill>
                  <a:srgbClr val="694117"/>
                </a:solidFill>
              </a:rPr>
            </a:br>
            <a:br>
              <a:rPr lang="en-US" altLang="en-US" dirty="0">
                <a:solidFill>
                  <a:srgbClr val="694117"/>
                </a:solidFill>
              </a:rPr>
            </a:br>
            <a:br>
              <a:rPr lang="en-US" altLang="en-US" sz="1200" dirty="0">
                <a:solidFill>
                  <a:srgbClr val="694117"/>
                </a:solidFill>
              </a:rPr>
            </a:br>
            <a:r>
              <a:rPr lang="en-US" altLang="en-US" dirty="0">
                <a:solidFill>
                  <a:srgbClr val="694117"/>
                </a:solidFill>
                <a:latin typeface="+mn-lt"/>
              </a:rPr>
              <a:t>Chapter 4 begins with an emphasis </a:t>
            </a:r>
            <a:br>
              <a:rPr lang="en-US" altLang="en-US" dirty="0">
                <a:solidFill>
                  <a:srgbClr val="694117"/>
                </a:solidFill>
                <a:latin typeface="+mn-lt"/>
              </a:rPr>
            </a:br>
            <a:r>
              <a:rPr lang="en-US" altLang="en-US" dirty="0">
                <a:solidFill>
                  <a:srgbClr val="694117"/>
                </a:solidFill>
                <a:latin typeface="+mn-lt"/>
              </a:rPr>
              <a:t>on </a:t>
            </a:r>
            <a:r>
              <a:rPr lang="en-US" altLang="en-US" b="1" dirty="0">
                <a:solidFill>
                  <a:srgbClr val="694117"/>
                </a:solidFill>
                <a:latin typeface="+mn-lt"/>
              </a:rPr>
              <a:t>humility</a:t>
            </a:r>
            <a:r>
              <a:rPr lang="en-US" altLang="en-US" dirty="0">
                <a:solidFill>
                  <a:srgbClr val="694117"/>
                </a:solidFill>
                <a:latin typeface="+mn-lt"/>
              </a:rPr>
              <a:t>. </a:t>
            </a:r>
            <a:br>
              <a:rPr lang="en-US" altLang="en-US" dirty="0">
                <a:solidFill>
                  <a:srgbClr val="694117"/>
                </a:solidFill>
                <a:latin typeface="+mn-lt"/>
              </a:rPr>
            </a:br>
            <a:br>
              <a:rPr lang="en-US" altLang="en-US" dirty="0">
                <a:solidFill>
                  <a:srgbClr val="694117"/>
                </a:solidFill>
                <a:latin typeface="+mn-lt"/>
              </a:rPr>
            </a:br>
            <a:r>
              <a:rPr lang="en-US" altLang="en-US" dirty="0">
                <a:solidFill>
                  <a:srgbClr val="694117"/>
                </a:solidFill>
                <a:latin typeface="+mn-lt"/>
              </a:rPr>
              <a:t>How would you describe the</a:t>
            </a:r>
            <a:br>
              <a:rPr lang="en-US" altLang="en-US" dirty="0">
                <a:solidFill>
                  <a:srgbClr val="694117"/>
                </a:solidFill>
                <a:latin typeface="+mn-lt"/>
              </a:rPr>
            </a:br>
            <a:r>
              <a:rPr lang="en-US" altLang="en-US" dirty="0">
                <a:solidFill>
                  <a:srgbClr val="694117"/>
                </a:solidFill>
                <a:latin typeface="+mn-lt"/>
              </a:rPr>
              <a:t> </a:t>
            </a:r>
            <a:r>
              <a:rPr lang="en-US" altLang="en-US" b="1" dirty="0">
                <a:solidFill>
                  <a:srgbClr val="694117"/>
                </a:solidFill>
                <a:latin typeface="+mn-lt"/>
              </a:rPr>
              <a:t>VALUE</a:t>
            </a:r>
            <a:r>
              <a:rPr lang="en-US" altLang="en-US" dirty="0">
                <a:solidFill>
                  <a:srgbClr val="694117"/>
                </a:solidFill>
                <a:latin typeface="+mn-lt"/>
              </a:rPr>
              <a:t> of humility in our daily lives?</a:t>
            </a: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4:1-12</a:t>
            </a:r>
          </a:p>
        </p:txBody>
      </p:sp>
    </p:spTree>
    <p:extLst>
      <p:ext uri="{BB962C8B-B14F-4D97-AF65-F5344CB8AC3E}">
        <p14:creationId xmlns:p14="http://schemas.microsoft.com/office/powerpoint/2010/main" val="219702603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327296" y="1615484"/>
            <a:ext cx="7179287" cy="4099516"/>
          </a:xfrm>
          <a:extLst>
            <a:ext uri="{FAA26D3D-D897-4be2-8F04-BA451C77F1D7}">
              <ma14:placeholderFlag xmlns:ma14="http://schemas.microsoft.com/office/mac/drawingml/2011/main" xmlns="" val="1"/>
            </a:ext>
          </a:extLst>
        </p:spPr>
        <p:txBody>
          <a:bodyPr>
            <a:normAutofit/>
          </a:bodyPr>
          <a:lstStyle/>
          <a:p>
            <a:pPr>
              <a:spcBef>
                <a:spcPct val="20000"/>
              </a:spcBef>
              <a:buFontTx/>
              <a:buChar char="•"/>
              <a:defRPr/>
            </a:pPr>
            <a:r>
              <a:rPr lang="en-US" altLang="en-US" b="1" dirty="0">
                <a:solidFill>
                  <a:srgbClr val="663300"/>
                </a:solidFill>
                <a:latin typeface="Arial" charset="0"/>
              </a:rPr>
              <a:t>Humble Ourselves - God Gives More Grace</a:t>
            </a:r>
          </a:p>
          <a:p>
            <a:pPr marL="342900" lvl="1" indent="0">
              <a:spcBef>
                <a:spcPct val="20000"/>
              </a:spcBef>
              <a:buNone/>
              <a:defRPr/>
            </a:pPr>
            <a:r>
              <a:rPr lang="en-US" altLang="en-US" i="1" dirty="0">
                <a:latin typeface="Arial" charset="0"/>
              </a:rPr>
              <a:t>– Grace saves and grace sustains (ability to resist Devil).</a:t>
            </a:r>
          </a:p>
          <a:p>
            <a:pPr lvl="1">
              <a:spcBef>
                <a:spcPct val="20000"/>
              </a:spcBef>
              <a:buFontTx/>
              <a:buChar char="–"/>
              <a:defRPr/>
            </a:pPr>
            <a:r>
              <a:rPr lang="en-US" altLang="en-US" i="1" dirty="0">
                <a:latin typeface="Arial" charset="0"/>
              </a:rPr>
              <a:t>The greater the need, The greater the supply</a:t>
            </a:r>
          </a:p>
          <a:p>
            <a:pPr lvl="1">
              <a:spcBef>
                <a:spcPct val="20000"/>
              </a:spcBef>
              <a:buFontTx/>
              <a:buChar char="–"/>
              <a:defRPr/>
            </a:pPr>
            <a:r>
              <a:rPr lang="en-US" altLang="en-US" i="1" dirty="0">
                <a:latin typeface="Arial" charset="0"/>
              </a:rPr>
              <a:t>Because we certainly have not earned it! (Adulterers!)</a:t>
            </a:r>
          </a:p>
          <a:p>
            <a:pPr>
              <a:spcBef>
                <a:spcPct val="20000"/>
              </a:spcBef>
              <a:defRPr/>
            </a:pPr>
            <a:r>
              <a:rPr lang="en-US" altLang="en-US" b="1" i="1" dirty="0">
                <a:solidFill>
                  <a:srgbClr val="8D501E"/>
                </a:solidFill>
                <a:latin typeface="Arial" charset="0"/>
              </a:rPr>
              <a:t>Only To Those That </a:t>
            </a:r>
            <a:r>
              <a:rPr lang="en-US" altLang="en-US" b="1" i="1" u="sng" dirty="0">
                <a:solidFill>
                  <a:srgbClr val="8D501E"/>
                </a:solidFill>
                <a:latin typeface="Arial" charset="0"/>
              </a:rPr>
              <a:t>HUMBLE</a:t>
            </a:r>
            <a:r>
              <a:rPr lang="en-US" altLang="en-US" b="1" i="1" dirty="0">
                <a:solidFill>
                  <a:srgbClr val="8D501E"/>
                </a:solidFill>
                <a:latin typeface="Arial" charset="0"/>
              </a:rPr>
              <a:t> Themselves!</a:t>
            </a:r>
          </a:p>
          <a:p>
            <a:pPr lvl="2">
              <a:spcBef>
                <a:spcPct val="20000"/>
              </a:spcBef>
              <a:buFontTx/>
              <a:buChar char="–"/>
              <a:defRPr/>
            </a:pPr>
            <a:r>
              <a:rPr lang="en-US" altLang="en-US" sz="1800" i="1" dirty="0">
                <a:latin typeface="Arial" charset="0"/>
              </a:rPr>
              <a:t>Makes sure we are not tempted beyond our ability</a:t>
            </a:r>
          </a:p>
          <a:p>
            <a:pPr lvl="2">
              <a:spcBef>
                <a:spcPct val="20000"/>
              </a:spcBef>
              <a:buFontTx/>
              <a:buChar char="–"/>
              <a:defRPr/>
            </a:pPr>
            <a:r>
              <a:rPr lang="en-US" altLang="en-US" sz="1800" i="1" dirty="0">
                <a:latin typeface="Arial" charset="0"/>
              </a:rPr>
              <a:t>Manifests itself in the gospel message</a:t>
            </a:r>
          </a:p>
          <a:p>
            <a:pPr lvl="2">
              <a:spcBef>
                <a:spcPct val="20000"/>
              </a:spcBef>
              <a:buFontTx/>
              <a:buChar char="–"/>
              <a:defRPr/>
            </a:pPr>
            <a:r>
              <a:rPr lang="en-US" altLang="en-US" sz="1800" i="1" dirty="0">
                <a:latin typeface="Arial" charset="0"/>
              </a:rPr>
              <a:t>Better than anything the world can offer</a:t>
            </a:r>
          </a:p>
          <a:p>
            <a:pPr lvl="2">
              <a:spcBef>
                <a:spcPct val="20000"/>
              </a:spcBef>
              <a:buFontTx/>
              <a:buChar char="–"/>
              <a:defRPr/>
            </a:pPr>
            <a:r>
              <a:rPr lang="en-US" altLang="en-US" sz="1800" i="1" dirty="0">
                <a:latin typeface="Arial" charset="0"/>
              </a:rPr>
              <a:t>Forgiveness to the Christian who Humbles himself</a:t>
            </a:r>
          </a:p>
          <a:p>
            <a:pPr>
              <a:spcBef>
                <a:spcPct val="20000"/>
              </a:spcBef>
              <a:defRPr/>
            </a:pPr>
            <a:r>
              <a:rPr lang="en-US" altLang="en-US" b="1" i="1" dirty="0">
                <a:solidFill>
                  <a:srgbClr val="663300"/>
                </a:solidFill>
                <a:latin typeface="Arial" charset="0"/>
              </a:rPr>
              <a:t>God sets Himself against the proud in battle array</a:t>
            </a:r>
          </a:p>
          <a:p>
            <a:pPr lvl="1">
              <a:spcBef>
                <a:spcPct val="20000"/>
              </a:spcBef>
              <a:buFontTx/>
              <a:buChar char="–"/>
              <a:defRPr/>
            </a:pPr>
            <a:r>
              <a:rPr lang="en-US" altLang="en-US" i="1" dirty="0">
                <a:latin typeface="Arial" charset="0"/>
              </a:rPr>
              <a:t>Proud – Haughty, arrogant, swollen in mind.</a:t>
            </a:r>
          </a:p>
          <a:p>
            <a:pPr lvl="2">
              <a:spcBef>
                <a:spcPct val="20000"/>
              </a:spcBef>
              <a:buFontTx/>
              <a:buChar char="–"/>
              <a:defRPr/>
            </a:pPr>
            <a:r>
              <a:rPr lang="en-US" altLang="en-US" sz="1800" i="1" dirty="0">
                <a:latin typeface="Arial" charset="0"/>
              </a:rPr>
              <a:t>To raise smoke (blinded to their own faults) </a:t>
            </a:r>
          </a:p>
          <a:p>
            <a:pPr marL="342900" lvl="1" indent="0">
              <a:spcBef>
                <a:spcPct val="20000"/>
              </a:spcBef>
              <a:buNone/>
              <a:defRPr/>
            </a:pPr>
            <a:endParaRPr lang="en-US" altLang="en-US" sz="2100" i="1" dirty="0">
              <a:latin typeface="Arial" charset="0"/>
            </a:endParaRPr>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Hatred Into Humility</a:t>
            </a:r>
          </a:p>
          <a:p>
            <a:pPr algn="ctr"/>
            <a:r>
              <a:rPr lang="en-US" altLang="en-US" sz="2800" b="1" i="1" dirty="0">
                <a:solidFill>
                  <a:srgbClr val="694117"/>
                </a:solidFill>
              </a:rPr>
              <a:t>• The Cure for the Conflict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4:6</a:t>
            </a:r>
          </a:p>
        </p:txBody>
      </p:sp>
      <p:sp>
        <p:nvSpPr>
          <p:cNvPr id="2" name="Rectangle 1">
            <a:extLst>
              <a:ext uri="{FF2B5EF4-FFF2-40B4-BE49-F238E27FC236}">
                <a16:creationId xmlns:a16="http://schemas.microsoft.com/office/drawing/2014/main" id="{3E294FB3-7176-D83E-011D-2D8CA9E48A89}"/>
              </a:ext>
            </a:extLst>
          </p:cNvPr>
          <p:cNvSpPr/>
          <p:nvPr/>
        </p:nvSpPr>
        <p:spPr>
          <a:xfrm>
            <a:off x="7060020" y="1753711"/>
            <a:ext cx="1884276" cy="275375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 But he gives more grace. Therefore it says, “God opposes the proud but gives grace to the humble.”</a:t>
            </a:r>
          </a:p>
        </p:txBody>
      </p:sp>
    </p:spTree>
    <p:extLst>
      <p:ext uri="{BB962C8B-B14F-4D97-AF65-F5344CB8AC3E}">
        <p14:creationId xmlns:p14="http://schemas.microsoft.com/office/powerpoint/2010/main" val="2278237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wipe(left)">
                                      <p:cBhvr>
                                        <p:cTn id="10" dur="500"/>
                                        <p:tgtEl>
                                          <p:spTgt spid="81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wipe(left)">
                                      <p:cBhvr>
                                        <p:cTn id="13" dur="500"/>
                                        <p:tgtEl>
                                          <p:spTgt spid="819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wipe(left)">
                                      <p:cBhvr>
                                        <p:cTn id="16" dur="500"/>
                                        <p:tgtEl>
                                          <p:spTgt spid="81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wipe(left)">
                                      <p:cBhvr>
                                        <p:cTn id="21" dur="500"/>
                                        <p:tgtEl>
                                          <p:spTgt spid="819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wipe(left)">
                                      <p:cBhvr>
                                        <p:cTn id="24" dur="500"/>
                                        <p:tgtEl>
                                          <p:spTgt spid="819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wipe(left)">
                                      <p:cBhvr>
                                        <p:cTn id="27" dur="500"/>
                                        <p:tgtEl>
                                          <p:spTgt spid="8195">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Effect transition="in" filter="wipe(left)">
                                      <p:cBhvr>
                                        <p:cTn id="30" dur="500"/>
                                        <p:tgtEl>
                                          <p:spTgt spid="8195">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195">
                                            <p:txEl>
                                              <p:pRg st="8" end="8"/>
                                            </p:txEl>
                                          </p:spTgt>
                                        </p:tgtEl>
                                        <p:attrNameLst>
                                          <p:attrName>style.visibility</p:attrName>
                                        </p:attrNameLst>
                                      </p:cBhvr>
                                      <p:to>
                                        <p:strVal val="visible"/>
                                      </p:to>
                                    </p:set>
                                    <p:animEffect transition="in" filter="wipe(left)">
                                      <p:cBhvr>
                                        <p:cTn id="33" dur="500"/>
                                        <p:tgtEl>
                                          <p:spTgt spid="819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195">
                                            <p:txEl>
                                              <p:pRg st="9" end="9"/>
                                            </p:txEl>
                                          </p:spTgt>
                                        </p:tgtEl>
                                        <p:attrNameLst>
                                          <p:attrName>style.visibility</p:attrName>
                                        </p:attrNameLst>
                                      </p:cBhvr>
                                      <p:to>
                                        <p:strVal val="visible"/>
                                      </p:to>
                                    </p:set>
                                    <p:animEffect transition="in" filter="wipe(left)">
                                      <p:cBhvr>
                                        <p:cTn id="38" dur="500"/>
                                        <p:tgtEl>
                                          <p:spTgt spid="8195">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195">
                                            <p:txEl>
                                              <p:pRg st="10" end="10"/>
                                            </p:txEl>
                                          </p:spTgt>
                                        </p:tgtEl>
                                        <p:attrNameLst>
                                          <p:attrName>style.visibility</p:attrName>
                                        </p:attrNameLst>
                                      </p:cBhvr>
                                      <p:to>
                                        <p:strVal val="visible"/>
                                      </p:to>
                                    </p:set>
                                    <p:animEffect transition="in" filter="wipe(left)">
                                      <p:cBhvr>
                                        <p:cTn id="41" dur="500"/>
                                        <p:tgtEl>
                                          <p:spTgt spid="8195">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195">
                                            <p:txEl>
                                              <p:pRg st="11" end="11"/>
                                            </p:txEl>
                                          </p:spTgt>
                                        </p:tgtEl>
                                        <p:attrNameLst>
                                          <p:attrName>style.visibility</p:attrName>
                                        </p:attrNameLst>
                                      </p:cBhvr>
                                      <p:to>
                                        <p:strVal val="visible"/>
                                      </p:to>
                                    </p:set>
                                    <p:animEffect transition="in" filter="wipe(left)">
                                      <p:cBhvr>
                                        <p:cTn id="44" dur="500"/>
                                        <p:tgtEl>
                                          <p:spTgt spid="8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8D501E"/>
                </a:solidFill>
              </a:rPr>
              <a:t>Turn Judgment Into Justice</a:t>
            </a:r>
          </a:p>
          <a:p>
            <a:pPr algn="ctr"/>
            <a:r>
              <a:rPr lang="en-US" altLang="en-US" sz="2800" b="1" i="1" dirty="0">
                <a:solidFill>
                  <a:srgbClr val="8D501E"/>
                </a:solidFill>
              </a:rPr>
              <a:t>• The 10 Commandments of James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4:7-10</a:t>
            </a:r>
          </a:p>
        </p:txBody>
      </p:sp>
      <p:sp>
        <p:nvSpPr>
          <p:cNvPr id="5" name="Rectangle 3">
            <a:extLst>
              <a:ext uri="{FF2B5EF4-FFF2-40B4-BE49-F238E27FC236}">
                <a16:creationId xmlns:a16="http://schemas.microsoft.com/office/drawing/2014/main" id="{F4F91D27-0D66-7BDE-4912-EB855A389244}"/>
              </a:ext>
            </a:extLst>
          </p:cNvPr>
          <p:cNvSpPr txBox="1">
            <a:spLocks noChangeArrowheads="1"/>
          </p:cNvSpPr>
          <p:nvPr/>
        </p:nvSpPr>
        <p:spPr>
          <a:xfrm>
            <a:off x="933622" y="1571001"/>
            <a:ext cx="3338487" cy="19751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defRPr/>
            </a:pPr>
            <a:r>
              <a:rPr lang="en-US" altLang="en-US" sz="2000" dirty="0"/>
              <a:t>Submit to God (7)</a:t>
            </a:r>
          </a:p>
          <a:p>
            <a:pPr>
              <a:lnSpc>
                <a:spcPct val="100000"/>
              </a:lnSpc>
              <a:spcBef>
                <a:spcPts val="600"/>
              </a:spcBef>
              <a:defRPr/>
            </a:pPr>
            <a:r>
              <a:rPr lang="en-US" altLang="en-US" sz="2000" dirty="0"/>
              <a:t>Resist the Devil (7)</a:t>
            </a:r>
          </a:p>
          <a:p>
            <a:pPr>
              <a:lnSpc>
                <a:spcPct val="100000"/>
              </a:lnSpc>
              <a:spcBef>
                <a:spcPts val="600"/>
              </a:spcBef>
              <a:defRPr/>
            </a:pPr>
            <a:r>
              <a:rPr lang="en-US" altLang="en-US" sz="2000" dirty="0"/>
              <a:t>Draw near to God (8)</a:t>
            </a:r>
          </a:p>
          <a:p>
            <a:pPr>
              <a:lnSpc>
                <a:spcPct val="100000"/>
              </a:lnSpc>
              <a:spcBef>
                <a:spcPts val="600"/>
              </a:spcBef>
              <a:defRPr/>
            </a:pPr>
            <a:r>
              <a:rPr lang="en-US" altLang="en-US" sz="2000" dirty="0"/>
              <a:t>Cleanse your hands (8)</a:t>
            </a:r>
          </a:p>
          <a:p>
            <a:pPr>
              <a:lnSpc>
                <a:spcPct val="100000"/>
              </a:lnSpc>
              <a:spcBef>
                <a:spcPts val="600"/>
              </a:spcBef>
              <a:defRPr/>
            </a:pPr>
            <a:r>
              <a:rPr lang="en-US" altLang="en-US" sz="2000" dirty="0"/>
              <a:t>Purify your hearts (8)</a:t>
            </a:r>
          </a:p>
        </p:txBody>
      </p:sp>
      <p:sp>
        <p:nvSpPr>
          <p:cNvPr id="6" name="Rectangle 4">
            <a:extLst>
              <a:ext uri="{FF2B5EF4-FFF2-40B4-BE49-F238E27FC236}">
                <a16:creationId xmlns:a16="http://schemas.microsoft.com/office/drawing/2014/main" id="{7E7A9CEA-5561-D94C-3AFE-17AFB4048786}"/>
              </a:ext>
            </a:extLst>
          </p:cNvPr>
          <p:cNvSpPr txBox="1">
            <a:spLocks noChangeArrowheads="1"/>
          </p:cNvSpPr>
          <p:nvPr/>
        </p:nvSpPr>
        <p:spPr>
          <a:xfrm>
            <a:off x="4574177" y="1620158"/>
            <a:ext cx="4036365" cy="1925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defRPr/>
            </a:pPr>
            <a:r>
              <a:rPr lang="en-US" altLang="en-US" sz="2000" dirty="0"/>
              <a:t>Grieve, Mourn, Weep (9)</a:t>
            </a:r>
          </a:p>
          <a:p>
            <a:pPr>
              <a:lnSpc>
                <a:spcPct val="100000"/>
              </a:lnSpc>
              <a:spcBef>
                <a:spcPts val="600"/>
              </a:spcBef>
              <a:defRPr/>
            </a:pPr>
            <a:r>
              <a:rPr lang="en-US" altLang="en-US" sz="2000" dirty="0"/>
              <a:t>Laughter to Mourning (9)</a:t>
            </a:r>
          </a:p>
          <a:p>
            <a:pPr>
              <a:lnSpc>
                <a:spcPct val="100000"/>
              </a:lnSpc>
              <a:spcBef>
                <a:spcPts val="600"/>
              </a:spcBef>
              <a:defRPr/>
            </a:pPr>
            <a:r>
              <a:rPr lang="en-US" altLang="en-US" sz="2000" dirty="0"/>
              <a:t>Joy Turn to Gloom (9)</a:t>
            </a:r>
          </a:p>
          <a:p>
            <a:pPr>
              <a:lnSpc>
                <a:spcPct val="100000"/>
              </a:lnSpc>
              <a:spcBef>
                <a:spcPts val="600"/>
              </a:spcBef>
              <a:defRPr/>
            </a:pPr>
            <a:r>
              <a:rPr lang="en-US" altLang="en-US" sz="2000" dirty="0"/>
              <a:t>Humble Yourselves (10)</a:t>
            </a:r>
          </a:p>
          <a:p>
            <a:pPr>
              <a:lnSpc>
                <a:spcPct val="100000"/>
              </a:lnSpc>
              <a:spcBef>
                <a:spcPts val="600"/>
              </a:spcBef>
              <a:defRPr/>
            </a:pPr>
            <a:r>
              <a:rPr lang="en-US" altLang="en-US" sz="2000" dirty="0"/>
              <a:t>Do no speak against another (11)</a:t>
            </a:r>
          </a:p>
        </p:txBody>
      </p:sp>
      <p:sp>
        <p:nvSpPr>
          <p:cNvPr id="9" name="Rectangle 8">
            <a:extLst>
              <a:ext uri="{FF2B5EF4-FFF2-40B4-BE49-F238E27FC236}">
                <a16:creationId xmlns:a16="http://schemas.microsoft.com/office/drawing/2014/main" id="{913C2C15-B507-5515-F220-7F45074AC076}"/>
              </a:ext>
            </a:extLst>
          </p:cNvPr>
          <p:cNvSpPr/>
          <p:nvPr/>
        </p:nvSpPr>
        <p:spPr>
          <a:xfrm>
            <a:off x="529106" y="3633550"/>
            <a:ext cx="8081436" cy="197512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 </a:t>
            </a:r>
            <a:r>
              <a:rPr lang="en-US" u="sng" dirty="0">
                <a:solidFill>
                  <a:schemeClr val="tx1"/>
                </a:solidFill>
              </a:rPr>
              <a:t>Submit</a:t>
            </a:r>
            <a:r>
              <a:rPr lang="en-US" dirty="0">
                <a:solidFill>
                  <a:schemeClr val="tx1"/>
                </a:solidFill>
              </a:rPr>
              <a:t> yourselves therefore to God. </a:t>
            </a:r>
            <a:r>
              <a:rPr lang="en-US" u="sng" dirty="0">
                <a:solidFill>
                  <a:schemeClr val="tx1"/>
                </a:solidFill>
              </a:rPr>
              <a:t>Resist</a:t>
            </a:r>
            <a:r>
              <a:rPr lang="en-US" dirty="0">
                <a:solidFill>
                  <a:schemeClr val="tx1"/>
                </a:solidFill>
              </a:rPr>
              <a:t> the devil, and he will flee from you. </a:t>
            </a:r>
            <a:br>
              <a:rPr lang="en-US" dirty="0">
                <a:solidFill>
                  <a:schemeClr val="tx1"/>
                </a:solidFill>
              </a:rPr>
            </a:br>
            <a:r>
              <a:rPr lang="en-US" dirty="0">
                <a:solidFill>
                  <a:schemeClr val="tx1"/>
                </a:solidFill>
              </a:rPr>
              <a:t>(8) </a:t>
            </a:r>
            <a:r>
              <a:rPr lang="en-US" u="sng" dirty="0">
                <a:solidFill>
                  <a:schemeClr val="tx1"/>
                </a:solidFill>
              </a:rPr>
              <a:t>Draw</a:t>
            </a:r>
            <a:r>
              <a:rPr lang="en-US" dirty="0">
                <a:solidFill>
                  <a:schemeClr val="tx1"/>
                </a:solidFill>
              </a:rPr>
              <a:t> near to God, and he will draw near to you. </a:t>
            </a:r>
            <a:r>
              <a:rPr lang="en-US" u="sng" dirty="0">
                <a:solidFill>
                  <a:schemeClr val="tx1"/>
                </a:solidFill>
              </a:rPr>
              <a:t>Cleanse</a:t>
            </a:r>
            <a:r>
              <a:rPr lang="en-US" dirty="0">
                <a:solidFill>
                  <a:schemeClr val="tx1"/>
                </a:solidFill>
              </a:rPr>
              <a:t> your hands, you sinners, and </a:t>
            </a:r>
            <a:r>
              <a:rPr lang="en-US" u="sng" dirty="0">
                <a:solidFill>
                  <a:schemeClr val="tx1"/>
                </a:solidFill>
              </a:rPr>
              <a:t>purify</a:t>
            </a:r>
            <a:r>
              <a:rPr lang="en-US" dirty="0">
                <a:solidFill>
                  <a:schemeClr val="tx1"/>
                </a:solidFill>
              </a:rPr>
              <a:t> your hearts, you double-minded. (9) </a:t>
            </a:r>
            <a:r>
              <a:rPr lang="en-US" u="sng" dirty="0">
                <a:solidFill>
                  <a:schemeClr val="tx1"/>
                </a:solidFill>
              </a:rPr>
              <a:t>Be</a:t>
            </a:r>
            <a:r>
              <a:rPr lang="en-US" dirty="0">
                <a:solidFill>
                  <a:schemeClr val="tx1"/>
                </a:solidFill>
              </a:rPr>
              <a:t> </a:t>
            </a:r>
            <a:r>
              <a:rPr lang="en-US" u="sng" dirty="0">
                <a:solidFill>
                  <a:schemeClr val="tx1"/>
                </a:solidFill>
              </a:rPr>
              <a:t>wretched</a:t>
            </a:r>
            <a:r>
              <a:rPr lang="en-US" dirty="0">
                <a:solidFill>
                  <a:schemeClr val="tx1"/>
                </a:solidFill>
              </a:rPr>
              <a:t> and </a:t>
            </a:r>
            <a:r>
              <a:rPr lang="en-US" u="sng" dirty="0">
                <a:solidFill>
                  <a:schemeClr val="tx1"/>
                </a:solidFill>
              </a:rPr>
              <a:t>mourn</a:t>
            </a:r>
            <a:r>
              <a:rPr lang="en-US" dirty="0">
                <a:solidFill>
                  <a:schemeClr val="tx1"/>
                </a:solidFill>
              </a:rPr>
              <a:t> and </a:t>
            </a:r>
            <a:r>
              <a:rPr lang="en-US" u="sng" dirty="0">
                <a:solidFill>
                  <a:schemeClr val="tx1"/>
                </a:solidFill>
              </a:rPr>
              <a:t>weep</a:t>
            </a:r>
            <a:r>
              <a:rPr lang="en-US" dirty="0">
                <a:solidFill>
                  <a:schemeClr val="tx1"/>
                </a:solidFill>
              </a:rPr>
              <a:t>. </a:t>
            </a:r>
            <a:r>
              <a:rPr lang="en-US" u="sng" dirty="0">
                <a:solidFill>
                  <a:schemeClr val="tx1"/>
                </a:solidFill>
              </a:rPr>
              <a:t>Let </a:t>
            </a:r>
            <a:r>
              <a:rPr lang="en-US" dirty="0">
                <a:solidFill>
                  <a:schemeClr val="tx1"/>
                </a:solidFill>
              </a:rPr>
              <a:t>your </a:t>
            </a:r>
            <a:r>
              <a:rPr lang="en-US" u="sng" dirty="0">
                <a:solidFill>
                  <a:schemeClr val="tx1"/>
                </a:solidFill>
              </a:rPr>
              <a:t>laughter</a:t>
            </a:r>
            <a:r>
              <a:rPr lang="en-US" dirty="0">
                <a:solidFill>
                  <a:schemeClr val="tx1"/>
                </a:solidFill>
              </a:rPr>
              <a:t> be turned to mourning and your </a:t>
            </a:r>
            <a:r>
              <a:rPr lang="en-US" u="sng" dirty="0">
                <a:solidFill>
                  <a:schemeClr val="tx1"/>
                </a:solidFill>
              </a:rPr>
              <a:t>joy</a:t>
            </a:r>
            <a:r>
              <a:rPr lang="en-US" dirty="0">
                <a:solidFill>
                  <a:schemeClr val="tx1"/>
                </a:solidFill>
              </a:rPr>
              <a:t> to gloom. </a:t>
            </a:r>
            <a:br>
              <a:rPr lang="en-US" dirty="0">
                <a:solidFill>
                  <a:schemeClr val="tx1"/>
                </a:solidFill>
              </a:rPr>
            </a:br>
            <a:r>
              <a:rPr lang="en-US" dirty="0">
                <a:solidFill>
                  <a:schemeClr val="tx1"/>
                </a:solidFill>
              </a:rPr>
              <a:t>(10) </a:t>
            </a:r>
            <a:r>
              <a:rPr lang="en-US" u="sng" dirty="0">
                <a:solidFill>
                  <a:schemeClr val="tx1"/>
                </a:solidFill>
              </a:rPr>
              <a:t>Humble</a:t>
            </a:r>
            <a:r>
              <a:rPr lang="en-US" dirty="0">
                <a:solidFill>
                  <a:schemeClr val="tx1"/>
                </a:solidFill>
              </a:rPr>
              <a:t> yourselves before the Lord, and he will exalt you.</a:t>
            </a:r>
            <a:br>
              <a:rPr lang="en-US" dirty="0">
                <a:solidFill>
                  <a:schemeClr val="tx1"/>
                </a:solidFill>
              </a:rPr>
            </a:br>
            <a:r>
              <a:rPr lang="en-US" dirty="0">
                <a:solidFill>
                  <a:schemeClr val="tx1"/>
                </a:solidFill>
              </a:rPr>
              <a:t>(11) </a:t>
            </a:r>
            <a:r>
              <a:rPr lang="en-US" u="sng" dirty="0">
                <a:solidFill>
                  <a:schemeClr val="tx1"/>
                </a:solidFill>
              </a:rPr>
              <a:t>Do not </a:t>
            </a:r>
            <a:r>
              <a:rPr lang="en-US" dirty="0">
                <a:solidFill>
                  <a:schemeClr val="tx1"/>
                </a:solidFill>
              </a:rPr>
              <a:t>speak evil against one another, brothers.</a:t>
            </a:r>
          </a:p>
        </p:txBody>
      </p:sp>
    </p:spTree>
    <p:extLst>
      <p:ext uri="{BB962C8B-B14F-4D97-AF65-F5344CB8AC3E}">
        <p14:creationId xmlns:p14="http://schemas.microsoft.com/office/powerpoint/2010/main" val="2494655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Common Ground Question</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4:7-10</a:t>
            </a:r>
          </a:p>
        </p:txBody>
      </p:sp>
      <p:sp>
        <p:nvSpPr>
          <p:cNvPr id="8" name="Rectangle 2">
            <a:extLst>
              <a:ext uri="{FF2B5EF4-FFF2-40B4-BE49-F238E27FC236}">
                <a16:creationId xmlns:a16="http://schemas.microsoft.com/office/drawing/2014/main" id="{CDD4797B-2EE3-7AD2-C28D-1B9F6F47C04E}"/>
              </a:ext>
            </a:extLst>
          </p:cNvPr>
          <p:cNvSpPr txBox="1">
            <a:spLocks noChangeArrowheads="1"/>
          </p:cNvSpPr>
          <p:nvPr/>
        </p:nvSpPr>
        <p:spPr>
          <a:xfrm>
            <a:off x="457201" y="1265275"/>
            <a:ext cx="8348870" cy="356190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US" altLang="en-US" dirty="0">
                <a:solidFill>
                  <a:srgbClr val="694117"/>
                </a:solidFill>
                <a:latin typeface="+mn-lt"/>
              </a:rPr>
            </a:br>
            <a:r>
              <a:rPr lang="en-US" altLang="en-US" dirty="0">
                <a:solidFill>
                  <a:srgbClr val="694117"/>
                </a:solidFill>
                <a:latin typeface="+mn-lt"/>
              </a:rPr>
              <a:t>How Do Christians Resist the Devil?</a:t>
            </a:r>
            <a:br>
              <a:rPr lang="en-US" altLang="en-US" dirty="0">
                <a:solidFill>
                  <a:srgbClr val="694117"/>
                </a:solidFill>
                <a:latin typeface="+mn-lt"/>
              </a:rPr>
            </a:br>
            <a:br>
              <a:rPr lang="en-US" altLang="en-US" dirty="0">
                <a:solidFill>
                  <a:srgbClr val="694117"/>
                </a:solidFill>
                <a:latin typeface="+mn-lt"/>
              </a:rPr>
            </a:br>
            <a:r>
              <a:rPr lang="en-US" altLang="en-US" dirty="0">
                <a:solidFill>
                  <a:srgbClr val="694117"/>
                </a:solidFill>
                <a:latin typeface="+mn-lt"/>
              </a:rPr>
              <a:t>How Do Christians Draw Near To God?</a:t>
            </a:r>
            <a:br>
              <a:rPr lang="en-US" altLang="en-US" dirty="0">
                <a:solidFill>
                  <a:srgbClr val="694117"/>
                </a:solidFill>
                <a:latin typeface="+mn-lt"/>
              </a:rPr>
            </a:br>
            <a:endParaRPr lang="en-US" altLang="en-US" dirty="0">
              <a:solidFill>
                <a:srgbClr val="694117"/>
              </a:solidFill>
              <a:latin typeface="+mn-lt"/>
            </a:endParaRPr>
          </a:p>
        </p:txBody>
      </p:sp>
    </p:spTree>
    <p:extLst>
      <p:ext uri="{BB962C8B-B14F-4D97-AF65-F5344CB8AC3E}">
        <p14:creationId xmlns:p14="http://schemas.microsoft.com/office/powerpoint/2010/main" val="3386892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8D501E"/>
                </a:solidFill>
              </a:rPr>
              <a:t>Turn Judgment Into Justice</a:t>
            </a:r>
          </a:p>
          <a:p>
            <a:pPr algn="ctr"/>
            <a:r>
              <a:rPr lang="en-US" altLang="en-US" sz="2800" b="1" i="1" dirty="0">
                <a:solidFill>
                  <a:srgbClr val="8D501E"/>
                </a:solidFill>
              </a:rPr>
              <a:t>• Advice For Justice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4:7-10</a:t>
            </a:r>
          </a:p>
        </p:txBody>
      </p:sp>
      <p:sp>
        <p:nvSpPr>
          <p:cNvPr id="2" name="Content Placeholder 2">
            <a:extLst>
              <a:ext uri="{FF2B5EF4-FFF2-40B4-BE49-F238E27FC236}">
                <a16:creationId xmlns:a16="http://schemas.microsoft.com/office/drawing/2014/main" id="{27DE989C-DA79-9498-9EAE-F18CCA3798C7}"/>
              </a:ext>
            </a:extLst>
          </p:cNvPr>
          <p:cNvSpPr>
            <a:spLocks noGrp="1"/>
          </p:cNvSpPr>
          <p:nvPr>
            <p:ph idx="1"/>
          </p:nvPr>
        </p:nvSpPr>
        <p:spPr>
          <a:xfrm>
            <a:off x="680482" y="1556804"/>
            <a:ext cx="8160720" cy="4057133"/>
          </a:xfrm>
        </p:spPr>
        <p:txBody>
          <a:bodyPr/>
          <a:lstStyle/>
          <a:p>
            <a:pPr>
              <a:spcBef>
                <a:spcPct val="20000"/>
              </a:spcBef>
              <a:buFontTx/>
              <a:buChar char="•"/>
              <a:defRPr/>
            </a:pPr>
            <a:r>
              <a:rPr lang="en-US" altLang="en-US" dirty="0">
                <a:latin typeface="Arial" charset="0"/>
              </a:rPr>
              <a:t>Submit to God: To Rank Under</a:t>
            </a:r>
          </a:p>
          <a:p>
            <a:pPr>
              <a:spcBef>
                <a:spcPct val="20000"/>
              </a:spcBef>
              <a:buFontTx/>
              <a:buChar char="•"/>
              <a:defRPr/>
            </a:pPr>
            <a:r>
              <a:rPr lang="en-US" altLang="en-US" dirty="0">
                <a:latin typeface="Arial" charset="0"/>
              </a:rPr>
              <a:t>Resist the Devil - </a:t>
            </a:r>
            <a:r>
              <a:rPr lang="en-US" altLang="en-US" dirty="0">
                <a:solidFill>
                  <a:schemeClr val="tx1"/>
                </a:solidFill>
                <a:latin typeface="Arial" charset="0"/>
              </a:rPr>
              <a:t>He Will Flee From You</a:t>
            </a:r>
          </a:p>
          <a:p>
            <a:pPr>
              <a:spcBef>
                <a:spcPct val="20000"/>
              </a:spcBef>
              <a:buFontTx/>
              <a:buChar char="•"/>
              <a:defRPr/>
            </a:pPr>
            <a:r>
              <a:rPr lang="en-US" altLang="en-US" u="sng" dirty="0">
                <a:latin typeface="Arial" charset="0"/>
              </a:rPr>
              <a:t>Draw Near To God, He’ll Draw Near to you (8)</a:t>
            </a:r>
          </a:p>
          <a:p>
            <a:pPr lvl="1">
              <a:spcBef>
                <a:spcPct val="20000"/>
              </a:spcBef>
              <a:buFontTx/>
              <a:buChar char="–"/>
              <a:defRPr/>
            </a:pPr>
            <a:r>
              <a:rPr lang="en-US" altLang="en-US" i="1" dirty="0">
                <a:latin typeface="Arial" charset="0"/>
              </a:rPr>
              <a:t>The promise is in the future, and is conditional</a:t>
            </a:r>
          </a:p>
          <a:p>
            <a:pPr lvl="1">
              <a:spcBef>
                <a:spcPct val="20000"/>
              </a:spcBef>
              <a:buFontTx/>
              <a:buChar char="–"/>
              <a:defRPr/>
            </a:pPr>
            <a:r>
              <a:rPr lang="en-US" altLang="en-US" i="1" dirty="0">
                <a:latin typeface="Arial" charset="0"/>
              </a:rPr>
              <a:t>Must Purify hands and Hearts</a:t>
            </a:r>
          </a:p>
          <a:p>
            <a:pPr lvl="1">
              <a:spcBef>
                <a:spcPct val="20000"/>
              </a:spcBef>
              <a:buFontTx/>
              <a:buChar char="–"/>
              <a:defRPr/>
            </a:pPr>
            <a:r>
              <a:rPr lang="en-US" altLang="en-US" i="1" dirty="0">
                <a:latin typeface="Arial" charset="0"/>
              </a:rPr>
              <a:t>Acts 17:26-28 – He is not far from us</a:t>
            </a:r>
          </a:p>
          <a:p>
            <a:pPr>
              <a:spcBef>
                <a:spcPct val="20000"/>
              </a:spcBef>
              <a:buFontTx/>
              <a:buChar char="•"/>
              <a:defRPr/>
            </a:pPr>
            <a:r>
              <a:rPr lang="en-US" altLang="en-US" u="sng" dirty="0">
                <a:latin typeface="Arial" charset="0"/>
              </a:rPr>
              <a:t>Double Minded Sinners (8)</a:t>
            </a:r>
          </a:p>
          <a:p>
            <a:pPr lvl="1">
              <a:spcBef>
                <a:spcPct val="20000"/>
              </a:spcBef>
              <a:buFontTx/>
              <a:buChar char="–"/>
              <a:defRPr/>
            </a:pPr>
            <a:r>
              <a:rPr lang="en-US" altLang="en-US" i="1" dirty="0">
                <a:latin typeface="Arial" charset="0"/>
              </a:rPr>
              <a:t>Cleanse Your Hands (Isa 1:15-17) –Things that hands do</a:t>
            </a:r>
          </a:p>
          <a:p>
            <a:pPr lvl="1">
              <a:spcBef>
                <a:spcPct val="20000"/>
              </a:spcBef>
              <a:buFontTx/>
              <a:buChar char="–"/>
              <a:defRPr/>
            </a:pPr>
            <a:r>
              <a:rPr lang="en-US" altLang="en-US" i="1" dirty="0">
                <a:latin typeface="Arial" charset="0"/>
              </a:rPr>
              <a:t>Purify Your Hearts – The source of the problem</a:t>
            </a:r>
          </a:p>
          <a:p>
            <a:pPr lvl="1">
              <a:spcBef>
                <a:spcPct val="20000"/>
              </a:spcBef>
              <a:buFontTx/>
              <a:buChar char="–"/>
              <a:defRPr/>
            </a:pPr>
            <a:r>
              <a:rPr lang="en-US" altLang="en-US" i="1" dirty="0">
                <a:latin typeface="Arial" charset="0"/>
              </a:rPr>
              <a:t>Still trying to love the world and God at the same time.</a:t>
            </a:r>
          </a:p>
          <a:p>
            <a:pPr>
              <a:spcBef>
                <a:spcPct val="20000"/>
              </a:spcBef>
              <a:buFontTx/>
              <a:buChar char="–"/>
              <a:defRPr/>
            </a:pPr>
            <a:r>
              <a:rPr lang="en-US" altLang="en-US" i="1" u="sng" dirty="0">
                <a:latin typeface="Arial" charset="0"/>
              </a:rPr>
              <a:t>Be Sorry For Your Sins</a:t>
            </a:r>
            <a:r>
              <a:rPr lang="en-US" altLang="en-US" i="1" dirty="0">
                <a:latin typeface="Arial" charset="0"/>
              </a:rPr>
              <a:t> (9) – </a:t>
            </a:r>
            <a:r>
              <a:rPr lang="en-US" altLang="en-US" i="1" dirty="0">
                <a:solidFill>
                  <a:schemeClr val="tx1"/>
                </a:solidFill>
                <a:latin typeface="Arial" charset="0"/>
              </a:rPr>
              <a:t>do not boast and lie</a:t>
            </a:r>
          </a:p>
          <a:p>
            <a:pPr lvl="1">
              <a:spcBef>
                <a:spcPct val="20000"/>
              </a:spcBef>
              <a:buFontTx/>
              <a:buChar char="–"/>
              <a:defRPr/>
            </a:pPr>
            <a:r>
              <a:rPr lang="en-US" altLang="en-US" i="1" dirty="0">
                <a:latin typeface="Arial" charset="0"/>
              </a:rPr>
              <a:t>2 Cor. 7:7-10 godly sorrow produces repentance</a:t>
            </a:r>
            <a:endParaRPr lang="en-US" altLang="en-US" i="1" dirty="0">
              <a:solidFill>
                <a:schemeClr val="tx1"/>
              </a:solidFill>
              <a:latin typeface="Arial" charset="0"/>
            </a:endParaRPr>
          </a:p>
          <a:p>
            <a:endParaRPr lang="en-US" dirty="0"/>
          </a:p>
        </p:txBody>
      </p:sp>
      <p:sp>
        <p:nvSpPr>
          <p:cNvPr id="3" name="Rectangle 2">
            <a:extLst>
              <a:ext uri="{FF2B5EF4-FFF2-40B4-BE49-F238E27FC236}">
                <a16:creationId xmlns:a16="http://schemas.microsoft.com/office/drawing/2014/main" id="{1B1B3ED4-40AE-2A36-FBCC-25F1C3DE86C1}"/>
              </a:ext>
            </a:extLst>
          </p:cNvPr>
          <p:cNvSpPr/>
          <p:nvPr/>
        </p:nvSpPr>
        <p:spPr>
          <a:xfrm>
            <a:off x="6669496" y="1668180"/>
            <a:ext cx="2359856" cy="198882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Isaiah 1:16-17</a:t>
            </a:r>
            <a:r>
              <a:rPr lang="en-US" sz="1350" dirty="0">
                <a:solidFill>
                  <a:schemeClr val="tx1"/>
                </a:solidFill>
              </a:rPr>
              <a:t>:  Wash yourselves; make yourselves clean; remove the evil of your deeds from before my eyes; cease to do evil, learn to do good; seek justice, correct oppression; bring justice to the fatherless, plead the widow's cause.</a:t>
            </a:r>
          </a:p>
        </p:txBody>
      </p:sp>
    </p:spTree>
    <p:extLst>
      <p:ext uri="{BB962C8B-B14F-4D97-AF65-F5344CB8AC3E}">
        <p14:creationId xmlns:p14="http://schemas.microsoft.com/office/powerpoint/2010/main" val="2727440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left)">
                                      <p:cBhvr>
                                        <p:cTn id="34" dur="500"/>
                                        <p:tgtEl>
                                          <p:spTgt spid="2">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500"/>
                                        <p:tgtEl>
                                          <p:spTgt spid="2">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wipe(left)">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wipe(left)">
                                      <p:cBhvr>
                                        <p:cTn id="45" dur="500"/>
                                        <p:tgtEl>
                                          <p:spTgt spid="2">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wipe(left)">
                                      <p:cBhvr>
                                        <p:cTn id="48" dur="500"/>
                                        <p:tgtEl>
                                          <p:spTgt spid="2">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81494" y="1786264"/>
            <a:ext cx="7700284" cy="3801140"/>
          </a:xfrm>
          <a:extLst>
            <a:ext uri="{FAA26D3D-D897-4be2-8F04-BA451C77F1D7}">
              <ma14:placeholderFlag xmlns:ma14="http://schemas.microsoft.com/office/mac/drawingml/2011/main" xmlns="" val="1"/>
            </a:ext>
          </a:extLst>
        </p:spPr>
        <p:txBody>
          <a:bodyPr>
            <a:normAutofit/>
          </a:bodyPr>
          <a:lstStyle/>
          <a:p>
            <a:pPr marL="0" indent="0" algn="ctr">
              <a:spcBef>
                <a:spcPct val="20000"/>
              </a:spcBef>
              <a:buNone/>
              <a:defRPr/>
            </a:pPr>
            <a:r>
              <a:rPr lang="en-US" altLang="en-US" sz="2400" dirty="0">
                <a:solidFill>
                  <a:srgbClr val="663300"/>
                </a:solidFill>
                <a:latin typeface="+mj-lt"/>
              </a:rPr>
              <a:t>“Who shall dwell in your tent? He who walks blamelessly and does what is right and speaks truth in his heart; who does not slander with his tongue and does no evil to his neighbor,</a:t>
            </a:r>
            <a:br>
              <a:rPr lang="en-US" altLang="en-US" sz="2400" dirty="0">
                <a:solidFill>
                  <a:srgbClr val="663300"/>
                </a:solidFill>
                <a:latin typeface="+mj-lt"/>
              </a:rPr>
            </a:br>
            <a:r>
              <a:rPr lang="en-US" altLang="en-US" sz="2400" dirty="0">
                <a:solidFill>
                  <a:srgbClr val="663300"/>
                </a:solidFill>
                <a:latin typeface="+mj-lt"/>
              </a:rPr>
              <a:t> nor takes up a reproach against his friend;”</a:t>
            </a:r>
            <a:br>
              <a:rPr lang="en-US" altLang="en-US" sz="2400" dirty="0">
                <a:solidFill>
                  <a:srgbClr val="663300"/>
                </a:solidFill>
                <a:latin typeface="+mj-lt"/>
              </a:rPr>
            </a:br>
            <a:r>
              <a:rPr lang="en-US" altLang="en-US" sz="2400" dirty="0">
                <a:solidFill>
                  <a:srgbClr val="663300"/>
                </a:solidFill>
                <a:latin typeface="+mj-lt"/>
              </a:rPr>
              <a:t> (Psalms 15:1-3)</a:t>
            </a:r>
          </a:p>
          <a:p>
            <a:pPr marL="0" indent="0" algn="ctr">
              <a:spcBef>
                <a:spcPct val="20000"/>
              </a:spcBef>
              <a:buNone/>
              <a:defRPr/>
            </a:pPr>
            <a:endParaRPr lang="en-US" altLang="en-US" sz="2400" dirty="0">
              <a:solidFill>
                <a:srgbClr val="663300"/>
              </a:solidFill>
              <a:latin typeface="+mj-lt"/>
            </a:endParaRPr>
          </a:p>
          <a:p>
            <a:pPr>
              <a:spcBef>
                <a:spcPct val="20000"/>
              </a:spcBef>
              <a:buFont typeface="Wingdings" pitchFamily="2" charset="2"/>
              <a:buChar char="ü"/>
              <a:defRPr/>
            </a:pPr>
            <a:r>
              <a:rPr lang="en-US" altLang="en-US" sz="2000" dirty="0">
                <a:latin typeface="Arial" panose="020B0604020202020204" pitchFamily="34" charset="0"/>
                <a:cs typeface="Arial" panose="020B0604020202020204" pitchFamily="34" charset="0"/>
              </a:rPr>
              <a:t>  “Do not speak against one another…”</a:t>
            </a:r>
          </a:p>
          <a:p>
            <a:pPr lvl="1">
              <a:spcBef>
                <a:spcPct val="20000"/>
              </a:spcBef>
              <a:buFont typeface="Wingdings" pitchFamily="2" charset="2"/>
              <a:buChar char="ü"/>
              <a:defRPr/>
            </a:pPr>
            <a:r>
              <a:rPr lang="en-US" altLang="en-US" sz="1700" dirty="0">
                <a:latin typeface="Arial" panose="020B0604020202020204" pitchFamily="34" charset="0"/>
                <a:cs typeface="Arial" panose="020B0604020202020204" pitchFamily="34" charset="0"/>
              </a:rPr>
              <a:t>  Am I a loving friend or a condemning peer?</a:t>
            </a:r>
            <a:br>
              <a:rPr lang="en-US" altLang="en-US" sz="1700" dirty="0">
                <a:latin typeface="Arial" panose="020B0604020202020204" pitchFamily="34" charset="0"/>
                <a:cs typeface="Arial" panose="020B0604020202020204" pitchFamily="34" charset="0"/>
              </a:rPr>
            </a:br>
            <a:endParaRPr lang="en-US" altLang="en-US" sz="1700" dirty="0">
              <a:latin typeface="Arial" panose="020B0604020202020204" pitchFamily="34" charset="0"/>
              <a:cs typeface="Arial" panose="020B0604020202020204" pitchFamily="34" charset="0"/>
            </a:endParaRPr>
          </a:p>
          <a:p>
            <a:pPr>
              <a:spcBef>
                <a:spcPct val="20000"/>
              </a:spcBef>
              <a:defRPr/>
            </a:pPr>
            <a:r>
              <a:rPr lang="en-US" altLang="en-US" sz="2000" dirty="0">
                <a:latin typeface="Arial" panose="020B0604020202020204" pitchFamily="34" charset="0"/>
                <a:cs typeface="Arial" panose="020B0604020202020204" pitchFamily="34" charset="0"/>
              </a:rPr>
              <a:t>  “God” vs 7, “God” vs 8, “Lord” vs 10, “He” vs 10</a:t>
            </a:r>
          </a:p>
          <a:p>
            <a:pPr>
              <a:spcBef>
                <a:spcPct val="20000"/>
              </a:spcBef>
              <a:defRPr/>
            </a:pPr>
            <a:r>
              <a:rPr lang="en-US" altLang="en-US" sz="2000" dirty="0">
                <a:latin typeface="Arial" panose="020B0604020202020204" pitchFamily="34" charset="0"/>
                <a:cs typeface="Arial" panose="020B0604020202020204" pitchFamily="34" charset="0"/>
              </a:rPr>
              <a:t>  “One Lawgiver and Judge” vs 12, “the One” vs. 12</a:t>
            </a:r>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8D501E"/>
                </a:solidFill>
              </a:rPr>
              <a:t>Turn Judgment Into Justice</a:t>
            </a:r>
          </a:p>
          <a:p>
            <a:pPr algn="ctr"/>
            <a:r>
              <a:rPr lang="en-US" altLang="en-US" sz="2800" b="1" i="1" dirty="0">
                <a:solidFill>
                  <a:srgbClr val="8D501E"/>
                </a:solidFill>
              </a:rPr>
              <a:t>• The Author of Justice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4:11-12</a:t>
            </a:r>
          </a:p>
        </p:txBody>
      </p:sp>
    </p:spTree>
    <p:extLst>
      <p:ext uri="{BB962C8B-B14F-4D97-AF65-F5344CB8AC3E}">
        <p14:creationId xmlns:p14="http://schemas.microsoft.com/office/powerpoint/2010/main" val="3089989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left)">
                                      <p:cBhvr>
                                        <p:cTn id="12" dur="500"/>
                                        <p:tgtEl>
                                          <p:spTgt spid="8195">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wipe(left)">
                                      <p:cBhvr>
                                        <p:cTn id="15" dur="500"/>
                                        <p:tgtEl>
                                          <p:spTgt spid="819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95">
                                            <p:txEl>
                                              <p:pRg st="4" end="4"/>
                                            </p:txEl>
                                          </p:spTgt>
                                        </p:tgtEl>
                                        <p:attrNameLst>
                                          <p:attrName>style.visibility</p:attrName>
                                        </p:attrNameLst>
                                      </p:cBhvr>
                                      <p:to>
                                        <p:strVal val="visible"/>
                                      </p:to>
                                    </p:set>
                                    <p:animEffect transition="in" filter="wipe(left)">
                                      <p:cBhvr>
                                        <p:cTn id="20" dur="500"/>
                                        <p:tgtEl>
                                          <p:spTgt spid="819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wipe(left)">
                                      <p:cBhvr>
                                        <p:cTn id="25"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i="1" dirty="0">
                <a:solidFill>
                  <a:srgbClr val="AA4700"/>
                </a:solidFill>
              </a:rPr>
              <a:t>Refocus: Get Back To Being A Doer</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4:1-12</a:t>
            </a:r>
          </a:p>
        </p:txBody>
      </p:sp>
      <p:sp>
        <p:nvSpPr>
          <p:cNvPr id="2" name="Content Placeholder 2">
            <a:extLst>
              <a:ext uri="{FF2B5EF4-FFF2-40B4-BE49-F238E27FC236}">
                <a16:creationId xmlns:a16="http://schemas.microsoft.com/office/drawing/2014/main" id="{27DE989C-DA79-9498-9EAE-F18CCA3798C7}"/>
              </a:ext>
            </a:extLst>
          </p:cNvPr>
          <p:cNvSpPr>
            <a:spLocks noGrp="1"/>
          </p:cNvSpPr>
          <p:nvPr>
            <p:ph idx="1"/>
          </p:nvPr>
        </p:nvSpPr>
        <p:spPr>
          <a:xfrm>
            <a:off x="680481" y="1690575"/>
            <a:ext cx="8125589" cy="3817035"/>
          </a:xfrm>
        </p:spPr>
        <p:txBody>
          <a:bodyPr/>
          <a:lstStyle/>
          <a:p>
            <a:pPr>
              <a:spcBef>
                <a:spcPct val="20000"/>
              </a:spcBef>
              <a:buFontTx/>
              <a:buChar char="•"/>
              <a:defRPr/>
            </a:pPr>
            <a:r>
              <a:rPr lang="en-US" altLang="en-US" dirty="0">
                <a:latin typeface="Arial" panose="020B0604020202020204" pitchFamily="34" charset="0"/>
                <a:cs typeface="Arial" panose="020B0604020202020204" pitchFamily="34" charset="0"/>
              </a:rPr>
              <a:t>Move Away from Lust &amp; Envy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Prayer</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Move Away from the World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Friends of God</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Move Away from Pride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Humility</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Move Away from Criticizing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Doing</a:t>
            </a: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dirty="0"/>
          </a:p>
        </p:txBody>
      </p:sp>
      <p:grpSp>
        <p:nvGrpSpPr>
          <p:cNvPr id="10" name="Group 9">
            <a:extLst>
              <a:ext uri="{FF2B5EF4-FFF2-40B4-BE49-F238E27FC236}">
                <a16:creationId xmlns:a16="http://schemas.microsoft.com/office/drawing/2014/main" id="{A42BA9F4-4E0E-9926-D16A-C3343D708EB0}"/>
              </a:ext>
            </a:extLst>
          </p:cNvPr>
          <p:cNvGrpSpPr/>
          <p:nvPr/>
        </p:nvGrpSpPr>
        <p:grpSpPr>
          <a:xfrm>
            <a:off x="457201" y="4084944"/>
            <a:ext cx="8348870" cy="1156907"/>
            <a:chOff x="457201" y="4084944"/>
            <a:chExt cx="8348870" cy="1156907"/>
          </a:xfrm>
        </p:grpSpPr>
        <p:sp>
          <p:nvSpPr>
            <p:cNvPr id="5" name="Rectangle 2">
              <a:extLst>
                <a:ext uri="{FF2B5EF4-FFF2-40B4-BE49-F238E27FC236}">
                  <a16:creationId xmlns:a16="http://schemas.microsoft.com/office/drawing/2014/main" id="{38180A78-C10B-5D72-AC76-A16690536911}"/>
                </a:ext>
              </a:extLst>
            </p:cNvPr>
            <p:cNvSpPr txBox="1">
              <a:spLocks noChangeArrowheads="1"/>
            </p:cNvSpPr>
            <p:nvPr/>
          </p:nvSpPr>
          <p:spPr>
            <a:xfrm>
              <a:off x="457201" y="4617697"/>
              <a:ext cx="8348870" cy="6241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“Humble yourselves in the presence of the Lord, </a:t>
              </a:r>
              <a:br>
                <a:rPr lang="en-US" altLang="en-US" sz="1800" i="1" dirty="0">
                  <a:solidFill>
                    <a:srgbClr val="694117"/>
                  </a:solidFill>
                  <a:latin typeface="+mn-lt"/>
                </a:rPr>
              </a:br>
              <a:r>
                <a:rPr lang="en-US" altLang="en-US" sz="1800" i="1" dirty="0">
                  <a:solidFill>
                    <a:srgbClr val="694117"/>
                  </a:solidFill>
                  <a:latin typeface="+mn-lt"/>
                </a:rPr>
                <a:t>and He will exalt you.” (4:10)</a:t>
              </a:r>
              <a:endParaRPr lang="en-US" altLang="en-US" sz="2400" i="1" dirty="0">
                <a:solidFill>
                  <a:srgbClr val="694117"/>
                </a:solidFill>
              </a:endParaRPr>
            </a:p>
          </p:txBody>
        </p:sp>
        <p:sp>
          <p:nvSpPr>
            <p:cNvPr id="6" name="Rounded Rectangle 5">
              <a:extLst>
                <a:ext uri="{FF2B5EF4-FFF2-40B4-BE49-F238E27FC236}">
                  <a16:creationId xmlns:a16="http://schemas.microsoft.com/office/drawing/2014/main" id="{EBCE0EC6-EC08-AEB7-5E76-9D60B322A6EC}"/>
                </a:ext>
              </a:extLst>
            </p:cNvPr>
            <p:cNvSpPr/>
            <p:nvPr/>
          </p:nvSpPr>
          <p:spPr>
            <a:xfrm>
              <a:off x="1329070" y="4084944"/>
              <a:ext cx="6422066"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These Are </a:t>
              </a:r>
              <a:r>
                <a:rPr lang="en-US" altLang="en-US" sz="2800" b="1" i="1" dirty="0">
                  <a:solidFill>
                    <a:srgbClr val="AA4700"/>
                  </a:solidFill>
                </a:rPr>
                <a:t>Defining</a:t>
              </a:r>
              <a:r>
                <a:rPr lang="en-US" altLang="en-US" sz="2800" b="1" i="1" dirty="0">
                  <a:solidFill>
                    <a:srgbClr val="694117"/>
                  </a:solidFill>
                </a:rPr>
                <a:t> Choices</a:t>
              </a:r>
              <a:endParaRPr lang="en-US" altLang="en-US" sz="2800" i="1" dirty="0">
                <a:solidFill>
                  <a:srgbClr val="694117"/>
                </a:solidFill>
              </a:endParaRPr>
            </a:p>
          </p:txBody>
        </p:sp>
      </p:grpSp>
    </p:spTree>
    <p:extLst>
      <p:ext uri="{BB962C8B-B14F-4D97-AF65-F5344CB8AC3E}">
        <p14:creationId xmlns:p14="http://schemas.microsoft.com/office/powerpoint/2010/main" val="3396511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Nine • James 4:1-12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248314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Nine • James 4:1-12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2323214" y="567531"/>
            <a:ext cx="4497572" cy="804333"/>
          </a:xfrm>
        </p:spPr>
        <p:txBody>
          <a:bodyPr>
            <a:normAutofit/>
          </a:bodyPr>
          <a:lstStyle/>
          <a:p>
            <a:pPr algn="ctr" eaLnBrk="1" hangingPunct="1"/>
            <a:r>
              <a:rPr lang="en-US" altLang="en-US" b="1" dirty="0">
                <a:solidFill>
                  <a:srgbClr val="694117"/>
                </a:solidFill>
                <a:latin typeface="+mn-lt"/>
              </a:rPr>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lstStyle/>
          <a:p>
            <a:pPr marL="0" indent="0" algn="ctr">
              <a:buNone/>
            </a:pPr>
            <a:r>
              <a:rPr lang="en-US" altLang="en-US" dirty="0"/>
              <a:t>Chapter 1 - Stand With Confidence</a:t>
            </a:r>
          </a:p>
          <a:p>
            <a:pPr marL="0" indent="0" algn="ctr">
              <a:buNone/>
            </a:pPr>
            <a:endParaRPr lang="en-US" altLang="en-US" dirty="0">
              <a:solidFill>
                <a:schemeClr val="tx1"/>
              </a:solidFill>
            </a:endParaRPr>
          </a:p>
          <a:p>
            <a:pPr marL="0" indent="0" algn="ctr">
              <a:buNone/>
            </a:pPr>
            <a:r>
              <a:rPr lang="en-US" altLang="en-US" dirty="0"/>
              <a:t>Chapter 2 - Stand With Compassion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3 - Speak With Care</a:t>
            </a:r>
          </a:p>
          <a:p>
            <a:pPr marL="0" indent="0" algn="ctr">
              <a:buNone/>
            </a:pPr>
            <a:endParaRPr lang="en-US" altLang="en-US" dirty="0">
              <a:solidFill>
                <a:schemeClr val="tx1"/>
              </a:solidFill>
            </a:endParaRPr>
          </a:p>
          <a:p>
            <a:pPr marL="0" indent="0" algn="ctr">
              <a:buNone/>
            </a:pPr>
            <a:r>
              <a:rPr lang="en-US" altLang="en-US" b="1" dirty="0">
                <a:solidFill>
                  <a:srgbClr val="AA4700"/>
                </a:solidFill>
              </a:rPr>
              <a:t>Chapter 4 - Submit with Contrition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5 - Share With Concern</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chemeClr val="tx1"/>
                </a:solidFill>
                <a:latin typeface="Tahoma" panose="020B0604030504040204" pitchFamily="34" charset="0"/>
              </a:defRPr>
            </a:lvl1pPr>
            <a:lvl2pPr marL="557213" indent="-214313">
              <a:spcBef>
                <a:spcPct val="20000"/>
              </a:spcBef>
              <a:buClr>
                <a:schemeClr val="hlink"/>
              </a:buClr>
              <a:buChar char="–"/>
              <a:defRPr sz="2100">
                <a:solidFill>
                  <a:schemeClr val="tx1"/>
                </a:solidFill>
                <a:latin typeface="Tahoma" panose="020B0604030504040204" pitchFamily="34" charset="0"/>
              </a:defRPr>
            </a:lvl2pPr>
            <a:lvl3pPr marL="857250" indent="-171450">
              <a:spcBef>
                <a:spcPct val="20000"/>
              </a:spcBef>
              <a:buClr>
                <a:schemeClr val="accent1"/>
              </a:buClr>
              <a:buChar char="•"/>
              <a:defRPr sz="1800">
                <a:solidFill>
                  <a:schemeClr val="tx1"/>
                </a:solidFill>
                <a:latin typeface="Tahoma" panose="020B0604030504040204" pitchFamily="34" charset="0"/>
              </a:defRPr>
            </a:lvl3pPr>
            <a:lvl4pPr marL="1200150" indent="-171450">
              <a:spcBef>
                <a:spcPct val="20000"/>
              </a:spcBef>
              <a:buClr>
                <a:schemeClr val="folHlink"/>
              </a:buClr>
              <a:buChar char="–"/>
              <a:defRPr sz="1500">
                <a:solidFill>
                  <a:schemeClr val="tx1"/>
                </a:solidFill>
                <a:latin typeface="Tahoma" panose="020B0604030504040204" pitchFamily="34" charset="0"/>
              </a:defRPr>
            </a:lvl4pPr>
            <a:lvl5pPr marL="1543050" indent="-171450">
              <a:spcBef>
                <a:spcPct val="20000"/>
              </a:spcBef>
              <a:buClr>
                <a:schemeClr val="accent1"/>
              </a:buClr>
              <a:buChar char="»"/>
              <a:defRPr sz="1500">
                <a:solidFill>
                  <a:schemeClr val="tx1"/>
                </a:solidFill>
                <a:latin typeface="Tahoma" panose="020B0604030504040204" pitchFamily="34" charset="0"/>
              </a:defRPr>
            </a:lvl5pPr>
            <a:lvl6pPr marL="18859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6pPr>
            <a:lvl7pPr marL="22288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7pPr>
            <a:lvl8pPr marL="25717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8pPr>
            <a:lvl9pPr marL="29146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050">
                <a:latin typeface="Times New Roman" panose="02020603050405020304" pitchFamily="18" charset="0"/>
              </a:rPr>
              <a:pPr>
                <a:spcBef>
                  <a:spcPct val="0"/>
                </a:spcBef>
                <a:buClrTx/>
                <a:buFontTx/>
                <a:buNone/>
              </a:pPr>
              <a:t>3</a:t>
            </a:fld>
            <a:endParaRPr lang="en-US" altLang="en-US" sz="105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6C65CC9-8A81-481A-7098-7ADBB25C9A23}"/>
              </a:ext>
            </a:extLst>
          </p:cNvPr>
          <p:cNvSpPr txBox="1">
            <a:spLocks noChangeArrowheads="1"/>
          </p:cNvSpPr>
          <p:nvPr/>
        </p:nvSpPr>
        <p:spPr>
          <a:xfrm>
            <a:off x="510363" y="518929"/>
            <a:ext cx="8218967" cy="84203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b="1" dirty="0">
                <a:solidFill>
                  <a:srgbClr val="694117"/>
                </a:solidFill>
                <a:latin typeface="+mn-lt"/>
              </a:rPr>
              <a:t>JAMES CHAPTER 4: SUBMIT WITH CONTRITION</a:t>
            </a:r>
          </a:p>
        </p:txBody>
      </p:sp>
      <p:sp>
        <p:nvSpPr>
          <p:cNvPr id="5" name="Content Placeholder 4">
            <a:extLst>
              <a:ext uri="{FF2B5EF4-FFF2-40B4-BE49-F238E27FC236}">
                <a16:creationId xmlns:a16="http://schemas.microsoft.com/office/drawing/2014/main" id="{A3288EB5-2687-D377-09F5-CA43EF0C87BC}"/>
              </a:ext>
            </a:extLst>
          </p:cNvPr>
          <p:cNvSpPr>
            <a:spLocks noGrp="1"/>
          </p:cNvSpPr>
          <p:nvPr>
            <p:ph idx="1"/>
          </p:nvPr>
        </p:nvSpPr>
        <p:spPr>
          <a:xfrm>
            <a:off x="1499190" y="1360966"/>
            <a:ext cx="6750345" cy="4092637"/>
          </a:xfrm>
        </p:spPr>
        <p:txBody>
          <a:bodyPr>
            <a:normAutofit/>
          </a:bodyPr>
          <a:lstStyle/>
          <a:p>
            <a:pPr>
              <a:lnSpc>
                <a:spcPct val="90000"/>
              </a:lnSpc>
              <a:spcBef>
                <a:spcPct val="10000"/>
              </a:spcBef>
              <a:defRPr/>
            </a:pPr>
            <a:r>
              <a:rPr lang="en-US" altLang="en-US" u="sng" dirty="0"/>
              <a:t>Turn Hatred Into Humility (James 4:1-6)</a:t>
            </a:r>
          </a:p>
          <a:p>
            <a:pPr lvl="1">
              <a:lnSpc>
                <a:spcPct val="90000"/>
              </a:lnSpc>
              <a:spcBef>
                <a:spcPct val="10000"/>
              </a:spcBef>
              <a:defRPr/>
            </a:pPr>
            <a:r>
              <a:rPr lang="en-US" altLang="en-US" dirty="0"/>
              <a:t>Cause of Conflict (4:1-2)</a:t>
            </a:r>
          </a:p>
          <a:p>
            <a:pPr lvl="1">
              <a:lnSpc>
                <a:spcPct val="90000"/>
              </a:lnSpc>
              <a:spcBef>
                <a:spcPct val="10000"/>
              </a:spcBef>
              <a:defRPr/>
            </a:pPr>
            <a:r>
              <a:rPr lang="en-US" altLang="en-US" dirty="0"/>
              <a:t>Consequence of Conflict (4:3-4)</a:t>
            </a:r>
          </a:p>
          <a:p>
            <a:pPr lvl="1">
              <a:lnSpc>
                <a:spcPct val="90000"/>
              </a:lnSpc>
              <a:spcBef>
                <a:spcPct val="10000"/>
              </a:spcBef>
              <a:defRPr/>
            </a:pPr>
            <a:r>
              <a:rPr lang="en-US" altLang="en-US" dirty="0"/>
              <a:t>Cure for Conflict (4:5-6)</a:t>
            </a:r>
            <a:br>
              <a:rPr lang="en-US" altLang="en-US" dirty="0"/>
            </a:br>
            <a:endParaRPr lang="en-US" altLang="en-US" dirty="0"/>
          </a:p>
          <a:p>
            <a:pPr>
              <a:lnSpc>
                <a:spcPct val="90000"/>
              </a:lnSpc>
              <a:spcBef>
                <a:spcPct val="10000"/>
              </a:spcBef>
              <a:defRPr/>
            </a:pPr>
            <a:r>
              <a:rPr lang="en-US" altLang="en-US" u="sng" dirty="0"/>
              <a:t>Turn Judgment Into Justice (4:7-12)</a:t>
            </a:r>
          </a:p>
          <a:p>
            <a:pPr lvl="1">
              <a:lnSpc>
                <a:spcPct val="90000"/>
              </a:lnSpc>
              <a:spcBef>
                <a:spcPct val="10000"/>
              </a:spcBef>
              <a:defRPr/>
            </a:pPr>
            <a:r>
              <a:rPr lang="en-US" altLang="en-US" dirty="0"/>
              <a:t>Advice for Justice (4:7-9)</a:t>
            </a:r>
          </a:p>
          <a:p>
            <a:pPr lvl="1">
              <a:lnSpc>
                <a:spcPct val="90000"/>
              </a:lnSpc>
              <a:spcBef>
                <a:spcPct val="10000"/>
              </a:spcBef>
              <a:defRPr/>
            </a:pPr>
            <a:r>
              <a:rPr lang="en-US" altLang="en-US" dirty="0"/>
              <a:t>Advantage of Justice (4:10-11)</a:t>
            </a:r>
          </a:p>
          <a:p>
            <a:pPr lvl="1">
              <a:lnSpc>
                <a:spcPct val="90000"/>
              </a:lnSpc>
              <a:spcBef>
                <a:spcPct val="10000"/>
              </a:spcBef>
              <a:defRPr/>
            </a:pPr>
            <a:r>
              <a:rPr lang="en-US" altLang="en-US" dirty="0"/>
              <a:t>Author of Justice (4:12)</a:t>
            </a:r>
            <a:br>
              <a:rPr lang="en-US" altLang="en-US" dirty="0"/>
            </a:br>
            <a:endParaRPr lang="en-US" altLang="en-US" dirty="0"/>
          </a:p>
          <a:p>
            <a:pPr>
              <a:lnSpc>
                <a:spcPct val="90000"/>
              </a:lnSpc>
              <a:spcBef>
                <a:spcPct val="10000"/>
              </a:spcBef>
              <a:defRPr/>
            </a:pPr>
            <a:r>
              <a:rPr lang="en-US" altLang="en-US" u="sng" dirty="0"/>
              <a:t>Turn Boasting Into Belief (4:13-17)</a:t>
            </a:r>
          </a:p>
          <a:p>
            <a:pPr lvl="1">
              <a:lnSpc>
                <a:spcPct val="90000"/>
              </a:lnSpc>
              <a:spcBef>
                <a:spcPct val="10000"/>
              </a:spcBef>
              <a:defRPr/>
            </a:pPr>
            <a:r>
              <a:rPr lang="en-US" altLang="en-US" dirty="0"/>
              <a:t>Statement of Boasting (4:13)</a:t>
            </a:r>
          </a:p>
          <a:p>
            <a:pPr lvl="1">
              <a:lnSpc>
                <a:spcPct val="90000"/>
              </a:lnSpc>
              <a:spcBef>
                <a:spcPct val="10000"/>
              </a:spcBef>
              <a:defRPr/>
            </a:pPr>
            <a:r>
              <a:rPr lang="en-US" altLang="en-US" dirty="0"/>
              <a:t>Sentence of Boasting (4:14)</a:t>
            </a:r>
          </a:p>
          <a:p>
            <a:pPr lvl="1">
              <a:lnSpc>
                <a:spcPct val="90000"/>
              </a:lnSpc>
              <a:spcBef>
                <a:spcPct val="10000"/>
              </a:spcBef>
              <a:defRPr/>
            </a:pPr>
            <a:r>
              <a:rPr lang="en-US" altLang="en-US" dirty="0"/>
              <a:t>Solution for Boasting (4:15-17)</a:t>
            </a:r>
          </a:p>
          <a:p>
            <a:pPr lvl="1">
              <a:lnSpc>
                <a:spcPct val="90000"/>
              </a:lnSpc>
              <a:defRPr/>
            </a:pPr>
            <a:endParaRPr lang="en-US" altLang="en-US" dirty="0"/>
          </a:p>
          <a:p>
            <a:endParaRPr lang="en-US" dirty="0"/>
          </a:p>
        </p:txBody>
      </p:sp>
      <p:sp>
        <p:nvSpPr>
          <p:cNvPr id="7" name="Rounded Rectangle 6">
            <a:extLst>
              <a:ext uri="{FF2B5EF4-FFF2-40B4-BE49-F238E27FC236}">
                <a16:creationId xmlns:a16="http://schemas.microsoft.com/office/drawing/2014/main" id="{484FEE9D-E44C-42C9-A582-F54DC924BA3B}"/>
              </a:ext>
            </a:extLst>
          </p:cNvPr>
          <p:cNvSpPr/>
          <p:nvPr/>
        </p:nvSpPr>
        <p:spPr>
          <a:xfrm>
            <a:off x="1238184" y="1286394"/>
            <a:ext cx="5436296" cy="2785876"/>
          </a:xfrm>
          <a:prstGeom prst="roundRect">
            <a:avLst/>
          </a:prstGeom>
          <a:noFill/>
          <a:ln w="31750">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480683" y="1669315"/>
            <a:ext cx="7544679" cy="3943350"/>
          </a:xfrm>
          <a:extLst>
            <a:ext uri="{FAA26D3D-D897-4be2-8F04-BA451C77F1D7}">
              <ma14:placeholderFlag xmlns:ma14="http://schemas.microsoft.com/office/mac/drawingml/2011/main" xmlns="" val="1"/>
            </a:ext>
          </a:extLst>
        </p:spPr>
        <p:txBody>
          <a:bodyPr/>
          <a:lstStyle/>
          <a:p>
            <a:pPr>
              <a:lnSpc>
                <a:spcPct val="90000"/>
              </a:lnSpc>
              <a:defRPr/>
            </a:pPr>
            <a:r>
              <a:rPr lang="en-US" altLang="en-US" u="sng" dirty="0"/>
              <a:t>Our Own Desires For Pleasure (1)</a:t>
            </a:r>
          </a:p>
          <a:p>
            <a:pPr lvl="1">
              <a:lnSpc>
                <a:spcPct val="90000"/>
              </a:lnSpc>
              <a:defRPr/>
            </a:pPr>
            <a:r>
              <a:rPr lang="en-US" altLang="en-US" dirty="0"/>
              <a:t>Wars and Fights Among You! – What is The Source?</a:t>
            </a:r>
          </a:p>
          <a:p>
            <a:pPr lvl="1">
              <a:lnSpc>
                <a:spcPct val="90000"/>
              </a:lnSpc>
              <a:defRPr/>
            </a:pPr>
            <a:r>
              <a:rPr lang="en-US" altLang="en-US" dirty="0"/>
              <a:t>James 1:14-15 - Sin = Drawn away by our own desires</a:t>
            </a:r>
          </a:p>
          <a:p>
            <a:pPr lvl="1">
              <a:lnSpc>
                <a:spcPct val="90000"/>
              </a:lnSpc>
              <a:defRPr/>
            </a:pPr>
            <a:r>
              <a:rPr lang="en-US" altLang="en-US" dirty="0"/>
              <a:t>Either Between Brethren or Inner Conflict</a:t>
            </a:r>
          </a:p>
          <a:p>
            <a:pPr>
              <a:lnSpc>
                <a:spcPct val="90000"/>
              </a:lnSpc>
              <a:defRPr/>
            </a:pPr>
            <a:r>
              <a:rPr lang="en-US" altLang="en-US" u="sng" dirty="0"/>
              <a:t>Constant State of Strife (2)</a:t>
            </a:r>
          </a:p>
          <a:p>
            <a:pPr lvl="1">
              <a:lnSpc>
                <a:spcPct val="90000"/>
              </a:lnSpc>
              <a:defRPr/>
            </a:pPr>
            <a:r>
              <a:rPr lang="en-US" altLang="en-US" dirty="0"/>
              <a:t>Yet they never obtain what they seek</a:t>
            </a:r>
          </a:p>
          <a:p>
            <a:pPr lvl="1">
              <a:lnSpc>
                <a:spcPct val="90000"/>
              </a:lnSpc>
              <a:defRPr/>
            </a:pPr>
            <a:r>
              <a:rPr lang="en-US" altLang="en-US" dirty="0"/>
              <a:t>“Cannot obtain” and “Yet you do not have”</a:t>
            </a:r>
          </a:p>
          <a:p>
            <a:pPr lvl="1">
              <a:lnSpc>
                <a:spcPct val="90000"/>
              </a:lnSpc>
              <a:defRPr/>
            </a:pPr>
            <a:r>
              <a:rPr lang="en-US" altLang="en-US" dirty="0"/>
              <a:t> You Do Not Ask!</a:t>
            </a:r>
          </a:p>
          <a:p>
            <a:pPr lvl="1">
              <a:lnSpc>
                <a:spcPct val="90000"/>
              </a:lnSpc>
              <a:defRPr/>
            </a:pPr>
            <a:r>
              <a:rPr lang="en-US" altLang="en-US" b="1" dirty="0"/>
              <a:t>A Neglected Prayer Life </a:t>
            </a:r>
          </a:p>
          <a:p>
            <a:pPr>
              <a:lnSpc>
                <a:spcPct val="90000"/>
              </a:lnSpc>
              <a:defRPr/>
            </a:pPr>
            <a:r>
              <a:rPr lang="en-US" altLang="en-US" u="sng" dirty="0"/>
              <a:t>You Ask Amiss – Wrong Motives  (3)</a:t>
            </a:r>
          </a:p>
          <a:p>
            <a:pPr lvl="1">
              <a:lnSpc>
                <a:spcPct val="90000"/>
              </a:lnSpc>
              <a:defRPr/>
            </a:pPr>
            <a:r>
              <a:rPr lang="en-US" altLang="en-US" b="1" dirty="0"/>
              <a:t>An Improper Prayer Life</a:t>
            </a:r>
          </a:p>
          <a:p>
            <a:pPr lvl="1">
              <a:lnSpc>
                <a:spcPct val="90000"/>
              </a:lnSpc>
              <a:defRPr/>
            </a:pPr>
            <a:r>
              <a:rPr lang="en-US" altLang="en-US" dirty="0"/>
              <a:t>They Have the Wrong Motives and Desires</a:t>
            </a:r>
          </a:p>
          <a:p>
            <a:pPr lvl="1">
              <a:lnSpc>
                <a:spcPct val="90000"/>
              </a:lnSpc>
              <a:defRPr/>
            </a:pPr>
            <a:endParaRPr lang="en-US" altLang="en-US" dirty="0"/>
          </a:p>
        </p:txBody>
      </p:sp>
      <p:sp>
        <p:nvSpPr>
          <p:cNvPr id="2" name="Rectangle 1">
            <a:extLst>
              <a:ext uri="{FF2B5EF4-FFF2-40B4-BE49-F238E27FC236}">
                <a16:creationId xmlns:a16="http://schemas.microsoft.com/office/drawing/2014/main" id="{59C426C3-1F68-4CF0-9031-22B25E7DEFA0}"/>
              </a:ext>
            </a:extLst>
          </p:cNvPr>
          <p:cNvSpPr/>
          <p:nvPr/>
        </p:nvSpPr>
        <p:spPr>
          <a:xfrm>
            <a:off x="6193302" y="1743967"/>
            <a:ext cx="2574388" cy="3596127"/>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(1) </a:t>
            </a:r>
            <a:r>
              <a:rPr lang="en-US" sz="1650" dirty="0">
                <a:solidFill>
                  <a:schemeClr val="tx1"/>
                </a:solidFill>
              </a:rPr>
              <a:t>What causes quarrels and what causes fights among you? Is it not this, that your passions are at war within you? (2) You desire and do not have, so you murder. You covet and cannot obtain, so you fight and quarrel. You do not have, because you do not ask. (3) You ask and do not receive, because you ask wrongly, to spend it on your passions.</a:t>
            </a:r>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Hatred Into Humility</a:t>
            </a:r>
          </a:p>
          <a:p>
            <a:pPr algn="ctr"/>
            <a:r>
              <a:rPr lang="en-US" altLang="en-US" sz="2800" b="1" i="1" dirty="0">
                <a:solidFill>
                  <a:srgbClr val="694117"/>
                </a:solidFill>
              </a:rPr>
              <a:t>• The Cause of Their Conflict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anim calcmode="lin" valueType="num">
                                      <p:cBhvr additive="base">
                                        <p:cTn id="41"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additive="base">
                                        <p:cTn id="4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95">
                                            <p:txEl>
                                              <p:pRg st="11" end="11"/>
                                            </p:txEl>
                                          </p:spTgt>
                                        </p:tgtEl>
                                        <p:attrNameLst>
                                          <p:attrName>style.visibility</p:attrName>
                                        </p:attrNameLst>
                                      </p:cBhvr>
                                      <p:to>
                                        <p:strVal val="visible"/>
                                      </p:to>
                                    </p:set>
                                    <p:anim calcmode="lin" valueType="num">
                                      <p:cBhvr additive="base">
                                        <p:cTn id="55" dur="5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Common Ground Question</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
        <p:nvSpPr>
          <p:cNvPr id="8" name="Rectangle 2">
            <a:extLst>
              <a:ext uri="{FF2B5EF4-FFF2-40B4-BE49-F238E27FC236}">
                <a16:creationId xmlns:a16="http://schemas.microsoft.com/office/drawing/2014/main" id="{CDD4797B-2EE3-7AD2-C28D-1B9F6F47C04E}"/>
              </a:ext>
            </a:extLst>
          </p:cNvPr>
          <p:cNvSpPr txBox="1">
            <a:spLocks noChangeArrowheads="1"/>
          </p:cNvSpPr>
          <p:nvPr/>
        </p:nvSpPr>
        <p:spPr>
          <a:xfrm>
            <a:off x="457201" y="1265275"/>
            <a:ext cx="8348870" cy="356190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latin typeface="+mn-lt"/>
              </a:rPr>
              <a:t>How Do These 3 Verses </a:t>
            </a:r>
            <a:br>
              <a:rPr lang="en-US" altLang="en-US" dirty="0">
                <a:solidFill>
                  <a:srgbClr val="694117"/>
                </a:solidFill>
                <a:latin typeface="+mn-lt"/>
              </a:rPr>
            </a:br>
            <a:r>
              <a:rPr lang="en-US" altLang="en-US" dirty="0">
                <a:solidFill>
                  <a:srgbClr val="694117"/>
                </a:solidFill>
                <a:latin typeface="+mn-lt"/>
              </a:rPr>
              <a:t>Help Us Examine Our Prayer Life?</a:t>
            </a:r>
            <a:br>
              <a:rPr lang="en-US" altLang="en-US" dirty="0">
                <a:solidFill>
                  <a:srgbClr val="694117"/>
                </a:solidFill>
                <a:latin typeface="+mn-lt"/>
              </a:rPr>
            </a:br>
            <a:br>
              <a:rPr lang="en-US" altLang="en-US" dirty="0">
                <a:solidFill>
                  <a:srgbClr val="694117"/>
                </a:solidFill>
                <a:latin typeface="+mn-lt"/>
              </a:rPr>
            </a:br>
            <a:r>
              <a:rPr lang="en-US" altLang="en-US" dirty="0">
                <a:solidFill>
                  <a:srgbClr val="694117"/>
                </a:solidFill>
                <a:latin typeface="+mn-lt"/>
              </a:rPr>
              <a:t>  What Attributes of Our Prayer Life</a:t>
            </a:r>
            <a:br>
              <a:rPr lang="en-US" altLang="en-US" dirty="0">
                <a:solidFill>
                  <a:srgbClr val="694117"/>
                </a:solidFill>
                <a:latin typeface="+mn-lt"/>
              </a:rPr>
            </a:br>
            <a:r>
              <a:rPr lang="en-US" altLang="en-US" dirty="0">
                <a:solidFill>
                  <a:srgbClr val="694117"/>
                </a:solidFill>
                <a:latin typeface="+mn-lt"/>
              </a:rPr>
              <a:t> Is James Helping Us Evaluate?</a:t>
            </a:r>
          </a:p>
        </p:txBody>
      </p:sp>
    </p:spTree>
    <p:extLst>
      <p:ext uri="{BB962C8B-B14F-4D97-AF65-F5344CB8AC3E}">
        <p14:creationId xmlns:p14="http://schemas.microsoft.com/office/powerpoint/2010/main" val="862473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604850"/>
            <a:ext cx="7544679" cy="3943350"/>
          </a:xfrm>
          <a:extLst>
            <a:ext uri="{FAA26D3D-D897-4be2-8F04-BA451C77F1D7}">
              <ma14:placeholderFlag xmlns:ma14="http://schemas.microsoft.com/office/mac/drawingml/2011/main" xmlns="" val="1"/>
            </a:ext>
          </a:extLst>
        </p:spPr>
        <p:txBody>
          <a:bodyPr>
            <a:normAutofit fontScale="92500" lnSpcReduction="20000"/>
          </a:bodyPr>
          <a:lstStyle/>
          <a:p>
            <a:pPr>
              <a:defRPr/>
            </a:pPr>
            <a:r>
              <a:rPr lang="en-US" dirty="0"/>
              <a:t>Vs 1 – What is the Source?</a:t>
            </a:r>
          </a:p>
          <a:p>
            <a:pPr lvl="1">
              <a:defRPr/>
            </a:pPr>
            <a:r>
              <a:rPr lang="en-US" dirty="0"/>
              <a:t>When things are not going smoothly, who do you blame?</a:t>
            </a:r>
          </a:p>
          <a:p>
            <a:pPr lvl="1">
              <a:defRPr/>
            </a:pPr>
            <a:r>
              <a:rPr lang="en-US" dirty="0"/>
              <a:t>Every conflict begins within us, within our bodies and minds</a:t>
            </a:r>
          </a:p>
          <a:p>
            <a:pPr>
              <a:defRPr/>
            </a:pPr>
            <a:r>
              <a:rPr lang="en-US" dirty="0"/>
              <a:t>Vs 2 – You Desire and Do Not Have</a:t>
            </a:r>
          </a:p>
          <a:p>
            <a:pPr lvl="1">
              <a:defRPr/>
            </a:pPr>
            <a:r>
              <a:rPr lang="en-US" dirty="0"/>
              <a:t>If you live to satisfy your pleasures, you will not be satisfied</a:t>
            </a:r>
          </a:p>
          <a:p>
            <a:pPr lvl="1">
              <a:defRPr/>
            </a:pPr>
            <a:r>
              <a:rPr lang="en-US" dirty="0"/>
              <a:t>Selfishness cannot lead to Happiness</a:t>
            </a:r>
          </a:p>
          <a:p>
            <a:pPr>
              <a:defRPr/>
            </a:pPr>
            <a:r>
              <a:rPr lang="en-US" dirty="0"/>
              <a:t>Vs 2 – You do not have Because You Do Not Ask</a:t>
            </a:r>
          </a:p>
          <a:p>
            <a:pPr lvl="1">
              <a:defRPr/>
            </a:pPr>
            <a:r>
              <a:rPr lang="en-US" dirty="0"/>
              <a:t>What happens to our Prayer Life when we place ourselves first?</a:t>
            </a:r>
          </a:p>
          <a:p>
            <a:pPr>
              <a:defRPr/>
            </a:pPr>
            <a:r>
              <a:rPr lang="en-US" dirty="0"/>
              <a:t>Vs 3 – You Ask, But do Not Receive</a:t>
            </a:r>
          </a:p>
          <a:p>
            <a:pPr lvl="1">
              <a:defRPr/>
            </a:pPr>
            <a:r>
              <a:rPr lang="en-US" dirty="0"/>
              <a:t>Some will say; “I asked God but didn’t get it!”</a:t>
            </a:r>
          </a:p>
          <a:p>
            <a:pPr>
              <a:defRPr/>
            </a:pPr>
            <a:r>
              <a:rPr lang="en-US" dirty="0"/>
              <a:t>Vs 3 – Because You ask with the Wrong Motives</a:t>
            </a:r>
          </a:p>
          <a:p>
            <a:pPr lvl="1">
              <a:defRPr/>
            </a:pPr>
            <a:r>
              <a:rPr lang="en-US" dirty="0"/>
              <a:t>What are Our Motives when we Pray?</a:t>
            </a:r>
          </a:p>
          <a:p>
            <a:pPr lvl="1">
              <a:defRPr/>
            </a:pPr>
            <a:r>
              <a:rPr lang="en-US" dirty="0"/>
              <a:t>Prayer is not a Magical way to get what we want, or a short cut</a:t>
            </a:r>
          </a:p>
          <a:p>
            <a:pPr>
              <a:defRPr/>
            </a:pPr>
            <a:r>
              <a:rPr lang="en-US" dirty="0"/>
              <a:t>Vs 3 – Your Motive: To Spend it on your Pleasures</a:t>
            </a:r>
          </a:p>
          <a:p>
            <a:pPr lvl="1">
              <a:defRPr/>
            </a:pPr>
            <a:r>
              <a:rPr lang="en-US" dirty="0"/>
              <a:t>Spend – to waste, squander, consume</a:t>
            </a:r>
          </a:p>
          <a:p>
            <a:pPr lvl="1">
              <a:defRPr/>
            </a:pPr>
            <a:endParaRPr 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Hatred Into Humility</a:t>
            </a:r>
          </a:p>
          <a:p>
            <a:pPr algn="ctr"/>
            <a:r>
              <a:rPr lang="en-US" altLang="en-US" sz="2800" b="1" i="1" dirty="0">
                <a:solidFill>
                  <a:srgbClr val="694117"/>
                </a:solidFill>
              </a:rPr>
              <a:t>• “You Ask Amis”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a:t>
            </a:r>
          </a:p>
        </p:txBody>
      </p:sp>
    </p:spTree>
    <p:extLst>
      <p:ext uri="{BB962C8B-B14F-4D97-AF65-F5344CB8AC3E}">
        <p14:creationId xmlns:p14="http://schemas.microsoft.com/office/powerpoint/2010/main" val="1560422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wipe(left)">
                                      <p:cBhvr>
                                        <p:cTn id="10" dur="500"/>
                                        <p:tgtEl>
                                          <p:spTgt spid="81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wipe(left)">
                                      <p:cBhvr>
                                        <p:cTn id="13" dur="500"/>
                                        <p:tgtEl>
                                          <p:spTgt spid="81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wipe(left)">
                                      <p:cBhvr>
                                        <p:cTn id="18" dur="500"/>
                                        <p:tgtEl>
                                          <p:spTgt spid="819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wipe(left)">
                                      <p:cBhvr>
                                        <p:cTn id="21" dur="500"/>
                                        <p:tgtEl>
                                          <p:spTgt spid="819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wipe(left)">
                                      <p:cBhvr>
                                        <p:cTn id="24" dur="500"/>
                                        <p:tgtEl>
                                          <p:spTgt spid="819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wipe(left)">
                                      <p:cBhvr>
                                        <p:cTn id="29" dur="500"/>
                                        <p:tgtEl>
                                          <p:spTgt spid="819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wipe(left)">
                                      <p:cBhvr>
                                        <p:cTn id="32" dur="500"/>
                                        <p:tgtEl>
                                          <p:spTgt spid="819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wipe(left)">
                                      <p:cBhvr>
                                        <p:cTn id="37" dur="500"/>
                                        <p:tgtEl>
                                          <p:spTgt spid="8195">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195">
                                            <p:txEl>
                                              <p:pRg st="9" end="9"/>
                                            </p:txEl>
                                          </p:spTgt>
                                        </p:tgtEl>
                                        <p:attrNameLst>
                                          <p:attrName>style.visibility</p:attrName>
                                        </p:attrNameLst>
                                      </p:cBhvr>
                                      <p:to>
                                        <p:strVal val="visible"/>
                                      </p:to>
                                    </p:set>
                                    <p:animEffect transition="in" filter="wipe(left)">
                                      <p:cBhvr>
                                        <p:cTn id="40" dur="500"/>
                                        <p:tgtEl>
                                          <p:spTgt spid="819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195">
                                            <p:txEl>
                                              <p:pRg st="10" end="10"/>
                                            </p:txEl>
                                          </p:spTgt>
                                        </p:tgtEl>
                                        <p:attrNameLst>
                                          <p:attrName>style.visibility</p:attrName>
                                        </p:attrNameLst>
                                      </p:cBhvr>
                                      <p:to>
                                        <p:strVal val="visible"/>
                                      </p:to>
                                    </p:set>
                                    <p:animEffect transition="in" filter="wipe(left)">
                                      <p:cBhvr>
                                        <p:cTn id="45" dur="500"/>
                                        <p:tgtEl>
                                          <p:spTgt spid="8195">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195">
                                            <p:txEl>
                                              <p:pRg st="11" end="11"/>
                                            </p:txEl>
                                          </p:spTgt>
                                        </p:tgtEl>
                                        <p:attrNameLst>
                                          <p:attrName>style.visibility</p:attrName>
                                        </p:attrNameLst>
                                      </p:cBhvr>
                                      <p:to>
                                        <p:strVal val="visible"/>
                                      </p:to>
                                    </p:set>
                                    <p:animEffect transition="in" filter="wipe(left)">
                                      <p:cBhvr>
                                        <p:cTn id="48" dur="500"/>
                                        <p:tgtEl>
                                          <p:spTgt spid="8195">
                                            <p:txEl>
                                              <p:pRg st="11" end="1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195">
                                            <p:txEl>
                                              <p:pRg st="12" end="12"/>
                                            </p:txEl>
                                          </p:spTgt>
                                        </p:tgtEl>
                                        <p:attrNameLst>
                                          <p:attrName>style.visibility</p:attrName>
                                        </p:attrNameLst>
                                      </p:cBhvr>
                                      <p:to>
                                        <p:strVal val="visible"/>
                                      </p:to>
                                    </p:set>
                                    <p:animEffect transition="in" filter="wipe(left)">
                                      <p:cBhvr>
                                        <p:cTn id="51" dur="500"/>
                                        <p:tgtEl>
                                          <p:spTgt spid="8195">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195">
                                            <p:txEl>
                                              <p:pRg st="13" end="13"/>
                                            </p:txEl>
                                          </p:spTgt>
                                        </p:tgtEl>
                                        <p:attrNameLst>
                                          <p:attrName>style.visibility</p:attrName>
                                        </p:attrNameLst>
                                      </p:cBhvr>
                                      <p:to>
                                        <p:strVal val="visible"/>
                                      </p:to>
                                    </p:set>
                                    <p:animEffect transition="in" filter="wipe(left)">
                                      <p:cBhvr>
                                        <p:cTn id="56" dur="500"/>
                                        <p:tgtEl>
                                          <p:spTgt spid="8195">
                                            <p:txEl>
                                              <p:pRg st="13" end="13"/>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195">
                                            <p:txEl>
                                              <p:pRg st="14" end="14"/>
                                            </p:txEl>
                                          </p:spTgt>
                                        </p:tgtEl>
                                        <p:attrNameLst>
                                          <p:attrName>style.visibility</p:attrName>
                                        </p:attrNameLst>
                                      </p:cBhvr>
                                      <p:to>
                                        <p:strVal val="visible"/>
                                      </p:to>
                                    </p:set>
                                    <p:animEffect transition="in" filter="wipe(left)">
                                      <p:cBhvr>
                                        <p:cTn id="59" dur="500"/>
                                        <p:tgtEl>
                                          <p:spTgt spid="819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25229" y="1700545"/>
            <a:ext cx="7544679" cy="3943350"/>
          </a:xfrm>
          <a:extLst>
            <a:ext uri="{FAA26D3D-D897-4be2-8F04-BA451C77F1D7}">
              <ma14:placeholderFlag xmlns:ma14="http://schemas.microsoft.com/office/mac/drawingml/2011/main" xmlns="" val="1"/>
            </a:ext>
          </a:extLst>
        </p:spPr>
        <p:txBody>
          <a:bodyPr>
            <a:normAutofit fontScale="92500" lnSpcReduction="20000"/>
          </a:bodyPr>
          <a:lstStyle/>
          <a:p>
            <a:pPr>
              <a:defRPr/>
            </a:pPr>
            <a:r>
              <a:rPr lang="en-US" altLang="en-US" u="sng" dirty="0"/>
              <a:t>Friendship With The World (Adultery)</a:t>
            </a:r>
          </a:p>
          <a:p>
            <a:pPr lvl="1">
              <a:defRPr/>
            </a:pPr>
            <a:r>
              <a:rPr lang="en-US" altLang="en-US" dirty="0"/>
              <a:t>Friendship is Based on Common Interests</a:t>
            </a:r>
          </a:p>
          <a:p>
            <a:pPr lvl="1">
              <a:defRPr/>
            </a:pPr>
            <a:r>
              <a:rPr lang="en-US" altLang="en-US" dirty="0"/>
              <a:t>Abraham was a Friend of God (James 2:23)</a:t>
            </a:r>
          </a:p>
          <a:p>
            <a:pPr lvl="2">
              <a:defRPr/>
            </a:pPr>
            <a:r>
              <a:rPr lang="en-US" altLang="en-US" sz="1350" dirty="0"/>
              <a:t>1 John 2:15-17 - Love not the world</a:t>
            </a:r>
          </a:p>
          <a:p>
            <a:pPr lvl="2">
              <a:defRPr/>
            </a:pPr>
            <a:r>
              <a:rPr lang="en-US" altLang="en-US" sz="1350" dirty="0"/>
              <a:t>Col 3:1-11 - Seek those things from above, set your mind…</a:t>
            </a:r>
          </a:p>
          <a:p>
            <a:pPr>
              <a:defRPr/>
            </a:pPr>
            <a:r>
              <a:rPr lang="en-US" altLang="en-US" u="sng" dirty="0"/>
              <a:t>Whose Friend Are You?</a:t>
            </a:r>
          </a:p>
          <a:p>
            <a:pPr lvl="1">
              <a:defRPr/>
            </a:pPr>
            <a:r>
              <a:rPr lang="en-US" altLang="en-US" dirty="0"/>
              <a:t>Who Would Your Rather Associate With?</a:t>
            </a:r>
          </a:p>
          <a:p>
            <a:pPr lvl="1">
              <a:defRPr/>
            </a:pPr>
            <a:r>
              <a:rPr lang="en-US" altLang="en-US" dirty="0"/>
              <a:t>Where Would You Rather Be?</a:t>
            </a:r>
          </a:p>
          <a:p>
            <a:pPr lvl="1">
              <a:defRPr/>
            </a:pPr>
            <a:r>
              <a:rPr lang="en-US" altLang="en-US" dirty="0"/>
              <a:t>What Image Do You Try To Portray?</a:t>
            </a:r>
          </a:p>
          <a:p>
            <a:pPr lvl="1">
              <a:defRPr/>
            </a:pPr>
            <a:r>
              <a:rPr lang="en-US" altLang="en-US" dirty="0"/>
              <a:t>What Do You Use Your Money For?</a:t>
            </a:r>
          </a:p>
          <a:p>
            <a:pPr>
              <a:spcBef>
                <a:spcPct val="20000"/>
              </a:spcBef>
              <a:buFontTx/>
              <a:buChar char="•"/>
              <a:defRPr/>
            </a:pPr>
            <a:r>
              <a:rPr lang="en-US" altLang="en-US" u="sng" dirty="0">
                <a:latin typeface="Arial" charset="0"/>
              </a:rPr>
              <a:t>Enmity With God</a:t>
            </a:r>
          </a:p>
          <a:p>
            <a:pPr lvl="1">
              <a:spcBef>
                <a:spcPct val="20000"/>
              </a:spcBef>
              <a:buFontTx/>
              <a:buChar char="–"/>
              <a:defRPr/>
            </a:pPr>
            <a:r>
              <a:rPr lang="en-US" altLang="en-US" i="1" dirty="0">
                <a:latin typeface="Arial" charset="0"/>
              </a:rPr>
              <a:t>Hostility, War with God</a:t>
            </a:r>
          </a:p>
          <a:p>
            <a:pPr lvl="2">
              <a:spcBef>
                <a:spcPct val="20000"/>
              </a:spcBef>
              <a:buFontTx/>
              <a:buChar char="•"/>
              <a:defRPr/>
            </a:pPr>
            <a:r>
              <a:rPr lang="en-US" altLang="en-US" dirty="0">
                <a:latin typeface="Arial" charset="0"/>
              </a:rPr>
              <a:t>Matt 6:24 - Can not serve two masters</a:t>
            </a:r>
          </a:p>
          <a:p>
            <a:pPr lvl="2">
              <a:spcBef>
                <a:spcPct val="20000"/>
              </a:spcBef>
              <a:buFontTx/>
              <a:buChar char="•"/>
              <a:defRPr/>
            </a:pPr>
            <a:r>
              <a:rPr lang="en-US" altLang="en-US" dirty="0">
                <a:latin typeface="Arial" charset="0"/>
              </a:rPr>
              <a:t>John 12:41-42 - Love the praise of men…</a:t>
            </a:r>
          </a:p>
          <a:p>
            <a:pPr lvl="2">
              <a:spcBef>
                <a:spcPct val="20000"/>
              </a:spcBef>
              <a:buFontTx/>
              <a:buChar char="•"/>
              <a:defRPr/>
            </a:pPr>
            <a:r>
              <a:rPr lang="en-US" altLang="en-US" dirty="0">
                <a:latin typeface="Arial" charset="0"/>
              </a:rPr>
              <a:t>2 Tim 4:10 – Demas loved this present world…</a:t>
            </a:r>
          </a:p>
          <a:p>
            <a:pPr lvl="1">
              <a:spcBef>
                <a:spcPct val="20000"/>
              </a:spcBef>
              <a:buFontTx/>
              <a:buChar char="–"/>
              <a:defRPr/>
            </a:pPr>
            <a:r>
              <a:rPr lang="en-US" altLang="en-US" i="1" dirty="0">
                <a:latin typeface="Arial" charset="0"/>
              </a:rPr>
              <a:t>An Adulteress - Unfaithful to God</a:t>
            </a:r>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Hatred Into Humility</a:t>
            </a:r>
          </a:p>
          <a:p>
            <a:pPr algn="ctr"/>
            <a:r>
              <a:rPr lang="en-US" altLang="en-US" sz="2800" b="1" i="1" dirty="0">
                <a:solidFill>
                  <a:srgbClr val="694117"/>
                </a:solidFill>
              </a:rPr>
              <a:t>• “Do you not know…?  Do you think…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4:4</a:t>
            </a:r>
          </a:p>
        </p:txBody>
      </p:sp>
      <p:sp>
        <p:nvSpPr>
          <p:cNvPr id="2" name="Rectangle 1">
            <a:extLst>
              <a:ext uri="{FF2B5EF4-FFF2-40B4-BE49-F238E27FC236}">
                <a16:creationId xmlns:a16="http://schemas.microsoft.com/office/drawing/2014/main" id="{3E294FB3-7176-D83E-011D-2D8CA9E48A89}"/>
              </a:ext>
            </a:extLst>
          </p:cNvPr>
          <p:cNvSpPr/>
          <p:nvPr/>
        </p:nvSpPr>
        <p:spPr>
          <a:xfrm>
            <a:off x="6316089" y="1753711"/>
            <a:ext cx="2489982" cy="275375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You adulterous people! Do you not know that friendship with the world is enmity with God? Therefore whoever wishes to be a friend of the world makes himself an enemy of God.</a:t>
            </a:r>
          </a:p>
        </p:txBody>
      </p:sp>
    </p:spTree>
    <p:extLst>
      <p:ext uri="{BB962C8B-B14F-4D97-AF65-F5344CB8AC3E}">
        <p14:creationId xmlns:p14="http://schemas.microsoft.com/office/powerpoint/2010/main" val="2426998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wipe(left)">
                                      <p:cBhvr>
                                        <p:cTn id="10" dur="500"/>
                                        <p:tgtEl>
                                          <p:spTgt spid="81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wipe(left)">
                                      <p:cBhvr>
                                        <p:cTn id="13" dur="500"/>
                                        <p:tgtEl>
                                          <p:spTgt spid="819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wipe(left)">
                                      <p:cBhvr>
                                        <p:cTn id="16" dur="500"/>
                                        <p:tgtEl>
                                          <p:spTgt spid="819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wipe(left)">
                                      <p:cBhvr>
                                        <p:cTn id="19" dur="500"/>
                                        <p:tgtEl>
                                          <p:spTgt spid="819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wipe(left)">
                                      <p:cBhvr>
                                        <p:cTn id="24" dur="500"/>
                                        <p:tgtEl>
                                          <p:spTgt spid="819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wipe(left)">
                                      <p:cBhvr>
                                        <p:cTn id="27" dur="500"/>
                                        <p:tgtEl>
                                          <p:spTgt spid="8195">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Effect transition="in" filter="wipe(left)">
                                      <p:cBhvr>
                                        <p:cTn id="30" dur="500"/>
                                        <p:tgtEl>
                                          <p:spTgt spid="8195">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195">
                                            <p:txEl>
                                              <p:pRg st="8" end="8"/>
                                            </p:txEl>
                                          </p:spTgt>
                                        </p:tgtEl>
                                        <p:attrNameLst>
                                          <p:attrName>style.visibility</p:attrName>
                                        </p:attrNameLst>
                                      </p:cBhvr>
                                      <p:to>
                                        <p:strVal val="visible"/>
                                      </p:to>
                                    </p:set>
                                    <p:animEffect transition="in" filter="wipe(left)">
                                      <p:cBhvr>
                                        <p:cTn id="33" dur="500"/>
                                        <p:tgtEl>
                                          <p:spTgt spid="8195">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195">
                                            <p:txEl>
                                              <p:pRg st="9" end="9"/>
                                            </p:txEl>
                                          </p:spTgt>
                                        </p:tgtEl>
                                        <p:attrNameLst>
                                          <p:attrName>style.visibility</p:attrName>
                                        </p:attrNameLst>
                                      </p:cBhvr>
                                      <p:to>
                                        <p:strVal val="visible"/>
                                      </p:to>
                                    </p:set>
                                    <p:animEffect transition="in" filter="wipe(left)">
                                      <p:cBhvr>
                                        <p:cTn id="36" dur="500"/>
                                        <p:tgtEl>
                                          <p:spTgt spid="819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195">
                                            <p:txEl>
                                              <p:pRg st="10" end="10"/>
                                            </p:txEl>
                                          </p:spTgt>
                                        </p:tgtEl>
                                        <p:attrNameLst>
                                          <p:attrName>style.visibility</p:attrName>
                                        </p:attrNameLst>
                                      </p:cBhvr>
                                      <p:to>
                                        <p:strVal val="visible"/>
                                      </p:to>
                                    </p:set>
                                    <p:animEffect transition="in" filter="wipe(left)">
                                      <p:cBhvr>
                                        <p:cTn id="41" dur="500"/>
                                        <p:tgtEl>
                                          <p:spTgt spid="8195">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195">
                                            <p:txEl>
                                              <p:pRg st="11" end="11"/>
                                            </p:txEl>
                                          </p:spTgt>
                                        </p:tgtEl>
                                        <p:attrNameLst>
                                          <p:attrName>style.visibility</p:attrName>
                                        </p:attrNameLst>
                                      </p:cBhvr>
                                      <p:to>
                                        <p:strVal val="visible"/>
                                      </p:to>
                                    </p:set>
                                    <p:animEffect transition="in" filter="wipe(left)">
                                      <p:cBhvr>
                                        <p:cTn id="44" dur="500"/>
                                        <p:tgtEl>
                                          <p:spTgt spid="8195">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195">
                                            <p:txEl>
                                              <p:pRg st="12" end="12"/>
                                            </p:txEl>
                                          </p:spTgt>
                                        </p:tgtEl>
                                        <p:attrNameLst>
                                          <p:attrName>style.visibility</p:attrName>
                                        </p:attrNameLst>
                                      </p:cBhvr>
                                      <p:to>
                                        <p:strVal val="visible"/>
                                      </p:to>
                                    </p:set>
                                    <p:animEffect transition="in" filter="wipe(left)">
                                      <p:cBhvr>
                                        <p:cTn id="47" dur="500"/>
                                        <p:tgtEl>
                                          <p:spTgt spid="8195">
                                            <p:txEl>
                                              <p:pRg st="12" end="12"/>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195">
                                            <p:txEl>
                                              <p:pRg st="13" end="13"/>
                                            </p:txEl>
                                          </p:spTgt>
                                        </p:tgtEl>
                                        <p:attrNameLst>
                                          <p:attrName>style.visibility</p:attrName>
                                        </p:attrNameLst>
                                      </p:cBhvr>
                                      <p:to>
                                        <p:strVal val="visible"/>
                                      </p:to>
                                    </p:set>
                                    <p:animEffect transition="in" filter="wipe(left)">
                                      <p:cBhvr>
                                        <p:cTn id="50" dur="500"/>
                                        <p:tgtEl>
                                          <p:spTgt spid="8195">
                                            <p:txEl>
                                              <p:pRg st="13" end="13"/>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195">
                                            <p:txEl>
                                              <p:pRg st="14" end="14"/>
                                            </p:txEl>
                                          </p:spTgt>
                                        </p:tgtEl>
                                        <p:attrNameLst>
                                          <p:attrName>style.visibility</p:attrName>
                                        </p:attrNameLst>
                                      </p:cBhvr>
                                      <p:to>
                                        <p:strVal val="visible"/>
                                      </p:to>
                                    </p:set>
                                    <p:animEffect transition="in" filter="wipe(left)">
                                      <p:cBhvr>
                                        <p:cTn id="53" dur="500"/>
                                        <p:tgtEl>
                                          <p:spTgt spid="8195">
                                            <p:txEl>
                                              <p:pRg st="14" end="14"/>
                                            </p:tx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195">
                                            <p:txEl>
                                              <p:pRg st="15" end="15"/>
                                            </p:txEl>
                                          </p:spTgt>
                                        </p:tgtEl>
                                        <p:attrNameLst>
                                          <p:attrName>style.visibility</p:attrName>
                                        </p:attrNameLst>
                                      </p:cBhvr>
                                      <p:to>
                                        <p:strVal val="visible"/>
                                      </p:to>
                                    </p:set>
                                    <p:animEffect transition="in" filter="wipe(left)">
                                      <p:cBhvr>
                                        <p:cTn id="56" dur="500"/>
                                        <p:tgtEl>
                                          <p:spTgt spid="819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593113" y="1679282"/>
            <a:ext cx="8040527" cy="4099516"/>
          </a:xfrm>
          <a:extLst>
            <a:ext uri="{FAA26D3D-D897-4be2-8F04-BA451C77F1D7}">
              <ma14:placeholderFlag xmlns:ma14="http://schemas.microsoft.com/office/mac/drawingml/2011/main" xmlns="" val="1"/>
            </a:ext>
          </a:extLst>
        </p:spPr>
        <p:txBody>
          <a:bodyPr>
            <a:normAutofit fontScale="92500" lnSpcReduction="10000"/>
          </a:bodyPr>
          <a:lstStyle/>
          <a:p>
            <a:pPr>
              <a:defRPr/>
            </a:pPr>
            <a:r>
              <a:rPr lang="en-US" altLang="en-US" u="sng" dirty="0"/>
              <a:t>Different Translations of Verse 5</a:t>
            </a:r>
          </a:p>
          <a:p>
            <a:pPr lvl="1">
              <a:defRPr/>
            </a:pPr>
            <a:r>
              <a:rPr lang="en-US" altLang="en-US" dirty="0"/>
              <a:t>“The Spirit who dwells in us yearns jealously” (NKJV)</a:t>
            </a:r>
          </a:p>
          <a:p>
            <a:pPr lvl="1">
              <a:defRPr/>
            </a:pPr>
            <a:r>
              <a:rPr lang="en-US" altLang="en-US" dirty="0"/>
              <a:t>“The Spirit that dwells in us lusts to envy” (KJV)</a:t>
            </a:r>
          </a:p>
          <a:p>
            <a:pPr lvl="1">
              <a:defRPr/>
            </a:pPr>
            <a:r>
              <a:rPr lang="en-US" altLang="en-US" dirty="0"/>
              <a:t>“the spirit He caused to live in us envies intensely” (NIV)</a:t>
            </a:r>
          </a:p>
          <a:p>
            <a:pPr lvl="1">
              <a:defRPr/>
            </a:pPr>
            <a:r>
              <a:rPr lang="en-US" altLang="en-US" dirty="0"/>
              <a:t>“He jealously desires the Spirit which He has made </a:t>
            </a:r>
            <a:br>
              <a:rPr lang="en-US" altLang="en-US" dirty="0"/>
            </a:br>
            <a:r>
              <a:rPr lang="en-US" altLang="en-US" dirty="0"/>
              <a:t>to dwell in us” (NASB)</a:t>
            </a:r>
          </a:p>
          <a:p>
            <a:pPr lvl="1">
              <a:defRPr/>
            </a:pPr>
            <a:r>
              <a:rPr lang="en-US" altLang="en-US" dirty="0"/>
              <a:t>“The spirit which He made to dwell in us, </a:t>
            </a:r>
            <a:br>
              <a:rPr lang="en-US" altLang="en-US" dirty="0"/>
            </a:br>
            <a:r>
              <a:rPr lang="en-US" altLang="en-US" dirty="0"/>
              <a:t>He yearns for even unto jealous envy” (ASV)</a:t>
            </a:r>
          </a:p>
          <a:p>
            <a:pPr lvl="1">
              <a:defRPr/>
            </a:pPr>
            <a:r>
              <a:rPr lang="en-US" altLang="en-US" dirty="0"/>
              <a:t>“He </a:t>
            </a:r>
            <a:r>
              <a:rPr lang="en-US" altLang="en-US" dirty="0" err="1"/>
              <a:t>yerns</a:t>
            </a:r>
            <a:r>
              <a:rPr lang="en-US" altLang="en-US" dirty="0"/>
              <a:t> jealously over the spirit that he has made </a:t>
            </a:r>
            <a:br>
              <a:rPr lang="en-US" altLang="en-US" dirty="0"/>
            </a:br>
            <a:r>
              <a:rPr lang="en-US" altLang="en-US" dirty="0"/>
              <a:t>to dwell in us” (ESV)</a:t>
            </a:r>
          </a:p>
          <a:p>
            <a:pPr>
              <a:defRPr/>
            </a:pPr>
            <a:r>
              <a:rPr lang="en-US" altLang="en-US" dirty="0"/>
              <a:t>“</a:t>
            </a:r>
            <a:r>
              <a:rPr lang="en-US" altLang="en-US" u="sng" dirty="0"/>
              <a:t>To Envy</a:t>
            </a:r>
            <a:r>
              <a:rPr lang="en-US" altLang="en-US" dirty="0"/>
              <a:t>” – </a:t>
            </a:r>
            <a:r>
              <a:rPr lang="en-US" altLang="en-US" i="1" dirty="0"/>
              <a:t>Covetous, Influenced by Selfish Desire for </a:t>
            </a:r>
            <a:br>
              <a:rPr lang="en-US" altLang="en-US" i="1" dirty="0"/>
            </a:br>
            <a:r>
              <a:rPr lang="en-US" altLang="en-US" i="1" dirty="0"/>
              <a:t> What Others Have, Selfishness + Malevolence</a:t>
            </a:r>
          </a:p>
          <a:p>
            <a:pPr>
              <a:defRPr/>
            </a:pPr>
            <a:r>
              <a:rPr lang="en-US" altLang="en-US" dirty="0"/>
              <a:t>“</a:t>
            </a:r>
            <a:r>
              <a:rPr lang="en-US" altLang="en-US" u="sng" dirty="0"/>
              <a:t>Yearns</a:t>
            </a:r>
            <a:r>
              <a:rPr lang="en-US" altLang="en-US" dirty="0"/>
              <a:t>” – </a:t>
            </a:r>
            <a:r>
              <a:rPr lang="en-US" altLang="en-US" i="1" dirty="0"/>
              <a:t>To Look Upon with Desire</a:t>
            </a:r>
          </a:p>
          <a:p>
            <a:pPr>
              <a:defRPr/>
            </a:pPr>
            <a:r>
              <a:rPr lang="en-US" altLang="en-US" dirty="0"/>
              <a:t>“</a:t>
            </a:r>
            <a:r>
              <a:rPr lang="en-US" altLang="en-US" u="sng" dirty="0"/>
              <a:t>To Envy Yearns</a:t>
            </a:r>
            <a:r>
              <a:rPr lang="en-US" altLang="en-US" dirty="0"/>
              <a:t>” –</a:t>
            </a:r>
            <a:r>
              <a:rPr lang="en-US" altLang="en-US" i="1" dirty="0"/>
              <a:t>To Covet with Great Desire</a:t>
            </a:r>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Hatred Into Humility</a:t>
            </a:r>
          </a:p>
          <a:p>
            <a:pPr algn="ctr"/>
            <a:r>
              <a:rPr lang="en-US" altLang="en-US" sz="2800" b="1" i="1" dirty="0">
                <a:solidFill>
                  <a:srgbClr val="694117"/>
                </a:solidFill>
              </a:rPr>
              <a:t>• “Do you not know…?  Do you think… ?”•</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4:5</a:t>
            </a:r>
          </a:p>
        </p:txBody>
      </p:sp>
      <p:sp>
        <p:nvSpPr>
          <p:cNvPr id="2" name="Rectangle 1">
            <a:extLst>
              <a:ext uri="{FF2B5EF4-FFF2-40B4-BE49-F238E27FC236}">
                <a16:creationId xmlns:a16="http://schemas.microsoft.com/office/drawing/2014/main" id="{3E294FB3-7176-D83E-011D-2D8CA9E48A89}"/>
              </a:ext>
            </a:extLst>
          </p:cNvPr>
          <p:cNvSpPr/>
          <p:nvPr/>
        </p:nvSpPr>
        <p:spPr>
          <a:xfrm>
            <a:off x="6921795" y="1753711"/>
            <a:ext cx="1884276" cy="275375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Or do you think that the Scripture speaks to no purpose: “He jealously desires the Spirit which He has made to dwell in us?”</a:t>
            </a:r>
          </a:p>
        </p:txBody>
      </p:sp>
    </p:spTree>
    <p:extLst>
      <p:ext uri="{BB962C8B-B14F-4D97-AF65-F5344CB8AC3E}">
        <p14:creationId xmlns:p14="http://schemas.microsoft.com/office/powerpoint/2010/main" val="1621497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wipe(down)">
                                      <p:cBhvr>
                                        <p:cTn id="10" dur="500"/>
                                        <p:tgtEl>
                                          <p:spTgt spid="8195">
                                            <p:txEl>
                                              <p:pRg st="1" end="1"/>
                                            </p:txEl>
                                          </p:spTgt>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wipe(down)">
                                      <p:cBhvr>
                                        <p:cTn id="13" dur="500"/>
                                        <p:tgtEl>
                                          <p:spTgt spid="8195">
                                            <p:txEl>
                                              <p:pRg st="2" end="2"/>
                                            </p:txEl>
                                          </p:spTgt>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wipe(down)">
                                      <p:cBhvr>
                                        <p:cTn id="16" dur="500"/>
                                        <p:tgtEl>
                                          <p:spTgt spid="8195">
                                            <p:txEl>
                                              <p:pRg st="3" end="3"/>
                                            </p:txEl>
                                          </p:spTgt>
                                        </p:tgtEl>
                                      </p:cBhvr>
                                    </p:animEffect>
                                  </p:childTnLst>
                                </p:cTn>
                              </p:par>
                              <p:par>
                                <p:cTn id="17" presetID="22" presetClass="entr" presetSubtype="4" fill="hold" grpId="1"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wipe(down)">
                                      <p:cBhvr>
                                        <p:cTn id="19" dur="500"/>
                                        <p:tgtEl>
                                          <p:spTgt spid="8195">
                                            <p:txEl>
                                              <p:pRg st="4" end="4"/>
                                            </p:txEl>
                                          </p:spTgt>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wipe(down)">
                                      <p:cBhvr>
                                        <p:cTn id="22" dur="500"/>
                                        <p:tgtEl>
                                          <p:spTgt spid="8195">
                                            <p:txEl>
                                              <p:pRg st="5" end="5"/>
                                            </p:txEl>
                                          </p:spTgt>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animEffect transition="in" filter="wipe(down)">
                                      <p:cBhvr>
                                        <p:cTn id="25" dur="500"/>
                                        <p:tgtEl>
                                          <p:spTgt spid="819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Effect transition="in" filter="wipe(down)">
                                      <p:cBhvr>
                                        <p:cTn id="30" dur="500"/>
                                        <p:tgtEl>
                                          <p:spTgt spid="819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1"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wipe(down)">
                                      <p:cBhvr>
                                        <p:cTn id="35" dur="500"/>
                                        <p:tgtEl>
                                          <p:spTgt spid="819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1" nodeType="clickEffect">
                                  <p:stCondLst>
                                    <p:cond delay="0"/>
                                  </p:stCondLst>
                                  <p:childTnLst>
                                    <p:set>
                                      <p:cBhvr>
                                        <p:cTn id="39" dur="1" fill="hold">
                                          <p:stCondLst>
                                            <p:cond delay="0"/>
                                          </p:stCondLst>
                                        </p:cTn>
                                        <p:tgtEl>
                                          <p:spTgt spid="8195">
                                            <p:txEl>
                                              <p:pRg st="9" end="9"/>
                                            </p:txEl>
                                          </p:spTgt>
                                        </p:tgtEl>
                                        <p:attrNameLst>
                                          <p:attrName>style.visibility</p:attrName>
                                        </p:attrNameLst>
                                      </p:cBhvr>
                                      <p:to>
                                        <p:strVal val="visible"/>
                                      </p:to>
                                    </p:set>
                                    <p:animEffect transition="in" filter="wipe(down)">
                                      <p:cBhvr>
                                        <p:cTn id="40"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1"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2394</TotalTime>
  <Words>4041</Words>
  <Application>Microsoft Macintosh PowerPoint</Application>
  <PresentationFormat>On-screen Show (16:10)</PresentationFormat>
  <Paragraphs>380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jaf-bernino-sans-condensed</vt:lpstr>
      <vt:lpstr>Papyrus</vt:lpstr>
      <vt:lpstr>Times New Roman</vt:lpstr>
      <vt:lpstr>Wingdings</vt:lpstr>
      <vt:lpstr>Office Theme</vt:lpstr>
      <vt:lpstr>Common Ground Question…   Chapter 4 begins with an emphasis  on humility.   How would you describe the  VALUE of humility in our daily lives?</vt:lpstr>
      <vt:lpstr>PowerPoint Presentation</vt:lpstr>
      <vt:lpstr>OUTLINE OF JAMES</vt:lpstr>
      <vt:lpstr>PowerPoint Presentation</vt:lpstr>
      <vt:lpstr>PowerPoint Presentation</vt:lpstr>
      <vt:lpstr>Common Ground Question</vt:lpstr>
      <vt:lpstr>PowerPoint Presentation</vt:lpstr>
      <vt:lpstr>PowerPoint Presentation</vt:lpstr>
      <vt:lpstr>PowerPoint Presentation</vt:lpstr>
      <vt:lpstr>PowerPoint Presentation</vt:lpstr>
      <vt:lpstr>PowerPoint Presentation</vt:lpstr>
      <vt:lpstr>Common Ground Question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146</cp:revision>
  <cp:lastPrinted>2023-08-16T12:45:35Z</cp:lastPrinted>
  <dcterms:created xsi:type="dcterms:W3CDTF">2023-07-26T01:51:16Z</dcterms:created>
  <dcterms:modified xsi:type="dcterms:W3CDTF">2023-08-18T17:15:19Z</dcterms:modified>
</cp:coreProperties>
</file>