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3" r:id="rId3"/>
    <p:sldId id="284" r:id="rId4"/>
    <p:sldId id="260" r:id="rId5"/>
    <p:sldId id="285" r:id="rId6"/>
    <p:sldId id="259" r:id="rId7"/>
    <p:sldId id="261" r:id="rId8"/>
    <p:sldId id="291" r:id="rId9"/>
    <p:sldId id="306" r:id="rId10"/>
    <p:sldId id="282" r:id="rId11"/>
    <p:sldId id="308" r:id="rId12"/>
    <p:sldId id="305" r:id="rId13"/>
    <p:sldId id="293" r:id="rId14"/>
    <p:sldId id="304" r:id="rId15"/>
    <p:sldId id="257" r:id="rId16"/>
    <p:sldId id="25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79" d="100"/>
          <a:sy n="79" d="100"/>
        </p:scale>
        <p:origin x="101" y="509"/>
      </p:cViewPr>
      <p:guideLst/>
    </p:cSldViewPr>
  </p:slideViewPr>
  <p:notesTextViewPr>
    <p:cViewPr>
      <p:scale>
        <a:sx n="1" d="1"/>
        <a:sy n="1" d="1"/>
      </p:scale>
      <p:origin x="0" y="0"/>
    </p:cViewPr>
  </p:notesTextViewPr>
  <p:sorterViewPr>
    <p:cViewPr varScale="1">
      <p:scale>
        <a:sx n="100" d="100"/>
        <a:sy n="100" d="100"/>
      </p:scale>
      <p:origin x="0" y="-1315"/>
    </p:cViewPr>
  </p:sorterViewPr>
  <p:notesViewPr>
    <p:cSldViewPr snapToGrid="0">
      <p:cViewPr varScale="1">
        <p:scale>
          <a:sx n="75" d="100"/>
          <a:sy n="75" d="100"/>
        </p:scale>
        <p:origin x="293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D796A8-ED87-4CF2-BF11-5CC25AE50A8B}" type="datetimeFigureOut">
              <a:rPr lang="en-US" smtClean="0"/>
              <a:t>8/26/2023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AFBD8D-1601-44B6-A357-50ECCC765D86}" type="slidenum">
              <a:rPr lang="en-US" smtClean="0"/>
              <a:t>‹#›</a:t>
            </a:fld>
            <a:endParaRPr lang="en-US"/>
          </a:p>
        </p:txBody>
      </p:sp>
    </p:spTree>
    <p:extLst>
      <p:ext uri="{BB962C8B-B14F-4D97-AF65-F5344CB8AC3E}">
        <p14:creationId xmlns:p14="http://schemas.microsoft.com/office/powerpoint/2010/main" val="78970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ermoncentral.com/bible/NIV/Psalm-84.asp?passage=Psalm%2084%3A12&amp;amp;ScrptureHover=sermon-77772-God%20of%20Power%20(Jehovah%20Sabaot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FBD8D-1601-44B6-A357-50ECCC765D86}" type="slidenum">
              <a:rPr lang="en-US" smtClean="0"/>
              <a:t>1</a:t>
            </a:fld>
            <a:endParaRPr lang="en-US"/>
          </a:p>
        </p:txBody>
      </p:sp>
    </p:spTree>
    <p:extLst>
      <p:ext uri="{BB962C8B-B14F-4D97-AF65-F5344CB8AC3E}">
        <p14:creationId xmlns:p14="http://schemas.microsoft.com/office/powerpoint/2010/main" val="54804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F6FD650F-67A1-CA4B-A90F-634A8F3AA711}" type="slidenum">
              <a:rPr lang="en-US" altLang="en-US"/>
              <a:pPr/>
              <a:t>10</a:t>
            </a:fld>
            <a:endParaRPr lang="en-US" altLang="en-US"/>
          </a:p>
        </p:txBody>
      </p:sp>
      <p:sp>
        <p:nvSpPr>
          <p:cNvPr id="18435" name="Rectangle 2"/>
          <p:cNvSpPr>
            <a:spLocks noGrp="1" noRot="1" noChangeAspect="1" noChangeArrowheads="1" noTextEdit="1"/>
          </p:cNvSpPr>
          <p:nvPr>
            <p:ph type="sldImg"/>
          </p:nvPr>
        </p:nvSpPr>
        <p:spPr bwMode="auto">
          <a:xfrm>
            <a:off x="819150" y="361950"/>
            <a:ext cx="5370513" cy="3021013"/>
          </a:xfrm>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701040" y="3486150"/>
            <a:ext cx="5608320" cy="5422900"/>
          </a:xfrm>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20000"/>
          </a:bodyPr>
          <a:lstStyle/>
          <a:p>
            <a:pPr>
              <a:spcBef>
                <a:spcPct val="0"/>
              </a:spcBef>
            </a:pPr>
            <a:r>
              <a:rPr lang="en-US" sz="1800" b="1" dirty="0">
                <a:latin typeface="Calibri" panose="020F0502020204030204" pitchFamily="34" charset="0"/>
                <a:ea typeface="Calibri" panose="020F0502020204030204" pitchFamily="34" charset="0"/>
              </a:rPr>
              <a:t>It is interesting to me how differently this name is translated. </a:t>
            </a:r>
            <a:r>
              <a:rPr lang="en-US" sz="1800" dirty="0">
                <a:latin typeface="Calibri" panose="020F0502020204030204" pitchFamily="34" charset="0"/>
                <a:ea typeface="Calibri" panose="020F0502020204030204" pitchFamily="34" charset="0"/>
              </a:rPr>
              <a:t>Most commonly it is </a:t>
            </a:r>
            <a:r>
              <a:rPr lang="en-US" sz="1800" b="1" dirty="0">
                <a:latin typeface="Calibri" panose="020F0502020204030204" pitchFamily="34" charset="0"/>
                <a:ea typeface="Calibri" panose="020F0502020204030204" pitchFamily="34" charset="0"/>
              </a:rPr>
              <a:t>LORD of Hosts</a:t>
            </a:r>
            <a:r>
              <a:rPr lang="en-US" sz="1800" dirty="0">
                <a:latin typeface="Calibri" panose="020F0502020204030204" pitchFamily="34" charset="0"/>
                <a:ea typeface="Calibri" panose="020F0502020204030204" pitchFamily="34" charset="0"/>
              </a:rPr>
              <a:t>. But also, it can mean – </a:t>
            </a:r>
            <a:r>
              <a:rPr lang="en-US" sz="1800" b="1" dirty="0">
                <a:latin typeface="Calibri" panose="020F0502020204030204" pitchFamily="34" charset="0"/>
                <a:ea typeface="Calibri" panose="020F0502020204030204" pitchFamily="34" charset="0"/>
              </a:rPr>
              <a:t>“LORD Who is Able”  - Power and Strength (Psalms 50.15 – able to deliver you) </a:t>
            </a:r>
            <a:r>
              <a:rPr lang="en-US" sz="1800" dirty="0">
                <a:latin typeface="Calibri" panose="020F0502020204030204" pitchFamily="34" charset="0"/>
                <a:ea typeface="Calibri" panose="020F0502020204030204" pitchFamily="34" charset="0"/>
              </a:rPr>
              <a:t>And many times it is translated as </a:t>
            </a:r>
            <a:r>
              <a:rPr lang="en-US" sz="1800" b="1" dirty="0">
                <a:latin typeface="Calibri" panose="020F0502020204030204" pitchFamily="34" charset="0"/>
                <a:ea typeface="Calibri" panose="020F0502020204030204" pitchFamily="34" charset="0"/>
              </a:rPr>
              <a:t>LORD Almighty</a:t>
            </a:r>
            <a:r>
              <a:rPr lang="en-US" sz="1800" dirty="0">
                <a:latin typeface="Calibri" panose="020F0502020204030204" pitchFamily="34" charset="0"/>
                <a:ea typeface="Calibri" panose="020F0502020204030204" pitchFamily="34" charset="0"/>
              </a:rPr>
              <a:t>. </a:t>
            </a:r>
          </a:p>
          <a:p>
            <a:pPr>
              <a:spcBef>
                <a:spcPct val="0"/>
              </a:spcBef>
            </a:pPr>
            <a:endParaRPr lang="en-US" sz="1800" dirty="0">
              <a:latin typeface="Calibri" panose="020F0502020204030204" pitchFamily="34" charset="0"/>
              <a:ea typeface="Calibri" panose="020F0502020204030204" pitchFamily="34" charset="0"/>
            </a:endParaRPr>
          </a:p>
          <a:p>
            <a:pPr>
              <a:spcBef>
                <a:spcPct val="0"/>
              </a:spcBef>
            </a:pPr>
            <a:r>
              <a:rPr lang="en-US" sz="1800" dirty="0">
                <a:latin typeface="Calibri" panose="020F0502020204030204" pitchFamily="34" charset="0"/>
                <a:ea typeface="Calibri" panose="020F0502020204030204" pitchFamily="34" charset="0"/>
              </a:rPr>
              <a:t>This might be a little confusing because </a:t>
            </a:r>
            <a:r>
              <a:rPr lang="en-US" sz="1800" b="1" dirty="0">
                <a:latin typeface="Calibri" panose="020F0502020204030204" pitchFamily="34" charset="0"/>
                <a:ea typeface="Calibri" panose="020F0502020204030204" pitchFamily="34" charset="0"/>
              </a:rPr>
              <a:t>El Shaddai </a:t>
            </a:r>
            <a:r>
              <a:rPr lang="en-US" sz="1800" dirty="0">
                <a:latin typeface="Calibri" panose="020F0502020204030204" pitchFamily="34" charset="0"/>
                <a:ea typeface="Calibri" panose="020F0502020204030204" pitchFamily="34" charset="0"/>
              </a:rPr>
              <a:t>is usually translated as </a:t>
            </a:r>
            <a:r>
              <a:rPr lang="en-US" sz="1800" b="1" dirty="0">
                <a:latin typeface="Calibri" panose="020F0502020204030204" pitchFamily="34" charset="0"/>
                <a:ea typeface="Calibri" panose="020F0502020204030204" pitchFamily="34" charset="0"/>
              </a:rPr>
              <a:t>GOD Almighty</a:t>
            </a:r>
            <a:r>
              <a:rPr lang="en-US" sz="1800" dirty="0">
                <a:latin typeface="Calibri" panose="020F0502020204030204" pitchFamily="34" charset="0"/>
                <a:ea typeface="Calibri" panose="020F0502020204030204" pitchFamily="34" charset="0"/>
              </a:rPr>
              <a:t>, but these are two different names referring to two different characteristics of God.</a:t>
            </a:r>
          </a:p>
          <a:p>
            <a:pPr marL="77001" marR="100295" indent="176649">
              <a:spcBef>
                <a:spcPts val="1014"/>
              </a:spcBef>
            </a:pPr>
            <a:r>
              <a:rPr lang="en-US" sz="1800" dirty="0">
                <a:latin typeface="Calibri" panose="020F0502020204030204" pitchFamily="34" charset="0"/>
                <a:ea typeface="Calibri" panose="020F0502020204030204" pitchFamily="34" charset="0"/>
              </a:rPr>
              <a:t>In many cases when this name is used it has to do with warfare, armies, or fighting. Many times, in context, He is referred to as our Warrior, Captain, and it speaks of His fierce wrath and fear. In the book of Revelation this name is referred to and in every case the imagery strikes fear and dread into our hearts. And that is all true. And it’s also helpful.  We need to know that Jehovah-Sabaoth is in control off all Hosts.  We need to know that nothing happens outside of His</a:t>
            </a:r>
            <a:r>
              <a:rPr lang="en-US" sz="1800" spc="-66"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Will.</a:t>
            </a:r>
          </a:p>
          <a:p>
            <a:pPr marL="77648" marR="161766" indent="176649">
              <a:spcBef>
                <a:spcPts val="1014"/>
              </a:spcBef>
            </a:pPr>
            <a:r>
              <a:rPr lang="en-US" sz="1800" dirty="0">
                <a:latin typeface="Calibri" panose="020F0502020204030204" pitchFamily="34" charset="0"/>
                <a:ea typeface="Calibri" panose="020F0502020204030204" pitchFamily="34" charset="0"/>
              </a:rPr>
              <a:t>But sometimes we tend to skip over these references without giving it much thought. We tend to think of Physical Armies and Physical War and Physical Battles. We say to ourselves </a:t>
            </a:r>
            <a:r>
              <a:rPr lang="en-US" sz="1800" i="1" dirty="0">
                <a:latin typeface="Calibri" panose="020F0502020204030204" pitchFamily="34" charset="0"/>
                <a:ea typeface="Calibri" panose="020F0502020204030204" pitchFamily="34" charset="0"/>
              </a:rPr>
              <a:t>“Yeah, yeah, yeah, we read the book of Joshua and Judges and we know that no army can stand against the LORD.” </a:t>
            </a:r>
            <a:r>
              <a:rPr lang="en-US" sz="1800" dirty="0">
                <a:latin typeface="Calibri" panose="020F0502020204030204" pitchFamily="34" charset="0"/>
                <a:ea typeface="Calibri" panose="020F0502020204030204" pitchFamily="34" charset="0"/>
              </a:rPr>
              <a:t>God’s enemies always lose.</a:t>
            </a:r>
          </a:p>
          <a:p>
            <a:pPr>
              <a:spcBef>
                <a:spcPct val="0"/>
              </a:spcBef>
            </a:pPr>
            <a:endParaRPr lang="en-US" sz="1800" dirty="0">
              <a:latin typeface="Calibri" panose="020F0502020204030204" pitchFamily="34" charset="0"/>
              <a:ea typeface="Calibri" panose="020F0502020204030204" pitchFamily="34" charset="0"/>
            </a:endParaRPr>
          </a:p>
          <a:p>
            <a:pPr>
              <a:spcBef>
                <a:spcPct val="0"/>
              </a:spcBef>
            </a:pPr>
            <a:endParaRPr lang="en-US" altLang="en-US" dirty="0"/>
          </a:p>
        </p:txBody>
      </p:sp>
    </p:spTree>
    <p:extLst>
      <p:ext uri="{BB962C8B-B14F-4D97-AF65-F5344CB8AC3E}">
        <p14:creationId xmlns:p14="http://schemas.microsoft.com/office/powerpoint/2010/main" val="51347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F6FD650F-67A1-CA4B-A90F-634A8F3AA711}" type="slidenum">
              <a:rPr lang="en-US" altLang="en-US"/>
              <a:pPr/>
              <a:t>11</a:t>
            </a:fld>
            <a:endParaRPr lang="en-US" altLang="en-US"/>
          </a:p>
        </p:txBody>
      </p:sp>
      <p:sp>
        <p:nvSpPr>
          <p:cNvPr id="18435" name="Rectangle 2"/>
          <p:cNvSpPr>
            <a:spLocks noGrp="1" noRot="1" noChangeAspect="1" noChangeArrowheads="1" noTextEdit="1"/>
          </p:cNvSpPr>
          <p:nvPr>
            <p:ph type="sldImg"/>
          </p:nvPr>
        </p:nvSpPr>
        <p:spPr bwMode="auto">
          <a:xfrm>
            <a:off x="819150" y="361950"/>
            <a:ext cx="5370513" cy="3021013"/>
          </a:xfrm>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701040" y="3486150"/>
            <a:ext cx="5608320" cy="5422900"/>
          </a:xfrm>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10000"/>
          </a:bodyPr>
          <a:lstStyle/>
          <a:p>
            <a:r>
              <a:rPr lang="en-US" sz="1600" b="1" i="1">
                <a:latin typeface="Calibri" panose="020F0502020204030204" pitchFamily="34" charset="0"/>
                <a:ea typeface="Calibri" panose="020F0502020204030204" pitchFamily="34" charset="0"/>
              </a:rPr>
              <a:t>Ephesians 6:12 </a:t>
            </a:r>
            <a:r>
              <a:rPr lang="en-US" sz="1600" i="1">
                <a:latin typeface="Calibri" panose="020F0502020204030204" pitchFamily="34" charset="0"/>
                <a:ea typeface="Calibri" panose="020F0502020204030204" pitchFamily="34" charset="0"/>
              </a:rPr>
              <a:t>- For </a:t>
            </a:r>
            <a:r>
              <a:rPr lang="en-US" sz="1600" i="1" u="sng">
                <a:latin typeface="Calibri" panose="020F0502020204030204" pitchFamily="34" charset="0"/>
                <a:ea typeface="Calibri" panose="020F0502020204030204" pitchFamily="34" charset="0"/>
              </a:rPr>
              <a:t>we do not wrestle against flesh and blood</a:t>
            </a:r>
          </a:p>
          <a:p>
            <a:pPr marL="349415" marR="364945" indent="-349415">
              <a:spcBef>
                <a:spcPts val="199"/>
              </a:spcBef>
              <a:buSzPts val="1200"/>
              <a:buFont typeface="Symbol" panose="05050102010706020507" pitchFamily="18" charset="2"/>
              <a:buChar char=""/>
              <a:tabLst>
                <a:tab pos="542888" algn="l"/>
                <a:tab pos="543535" algn="l"/>
              </a:tabLst>
            </a:pPr>
            <a:r>
              <a:rPr lang="en-US" sz="1600">
                <a:latin typeface="Calibri" panose="020F0502020204030204" pitchFamily="34" charset="0"/>
                <a:ea typeface="Symbol" panose="05050102010706020507" pitchFamily="18" charset="2"/>
                <a:cs typeface="Symbol" panose="05050102010706020507" pitchFamily="18" charset="2"/>
              </a:rPr>
              <a:t>And when we do this, we rob ourselves of a great blessing that the LORD is trying to give us.  He is trying to help us when we are out of strength and when we are at our wits</a:t>
            </a:r>
            <a:r>
              <a:rPr lang="en-US" sz="1600" spc="-112">
                <a:latin typeface="Calibri" panose="020F0502020204030204" pitchFamily="34" charset="0"/>
                <a:ea typeface="Symbol" panose="05050102010706020507" pitchFamily="18" charset="2"/>
                <a:cs typeface="Symbol" panose="05050102010706020507" pitchFamily="18" charset="2"/>
              </a:rPr>
              <a:t> </a:t>
            </a:r>
            <a:r>
              <a:rPr lang="en-US" sz="1600">
                <a:latin typeface="Calibri" panose="020F0502020204030204" pitchFamily="34" charset="0"/>
                <a:ea typeface="Symbol" panose="05050102010706020507" pitchFamily="18" charset="2"/>
                <a:cs typeface="Symbol" panose="05050102010706020507" pitchFamily="18" charset="2"/>
              </a:rPr>
              <a:t>end.</a:t>
            </a:r>
            <a:r>
              <a:rPr lang="en-US" sz="1600" i="1">
                <a:latin typeface="Calibri" panose="020F0502020204030204" pitchFamily="34" charset="0"/>
                <a:ea typeface="Symbol" panose="05050102010706020507" pitchFamily="18" charset="2"/>
                <a:cs typeface="Symbol" panose="05050102010706020507" pitchFamily="18" charset="2"/>
              </a:rPr>
              <a:t> </a:t>
            </a:r>
          </a:p>
          <a:p>
            <a:pPr marL="349415" marR="364945" indent="-349415">
              <a:spcBef>
                <a:spcPts val="199"/>
              </a:spcBef>
              <a:buSzPts val="1200"/>
              <a:buFont typeface="Symbol" panose="05050102010706020507" pitchFamily="18" charset="2"/>
              <a:buChar char=""/>
              <a:tabLst>
                <a:tab pos="542888" algn="l"/>
                <a:tab pos="543535" algn="l"/>
              </a:tabLst>
            </a:pPr>
            <a:r>
              <a:rPr lang="en-US" sz="1600">
                <a:latin typeface="Calibri" panose="020F0502020204030204" pitchFamily="34" charset="0"/>
                <a:ea typeface="Symbol" panose="05050102010706020507" pitchFamily="18" charset="2"/>
                <a:cs typeface="Symbol" panose="05050102010706020507" pitchFamily="18" charset="2"/>
              </a:rPr>
              <a:t>So, I want us to see more in this name than just a characteristic of war and fear. The </a:t>
            </a:r>
            <a:r>
              <a:rPr lang="en-US" sz="1600" b="1">
                <a:latin typeface="Calibri" panose="020F0502020204030204" pitchFamily="34" charset="0"/>
                <a:ea typeface="Symbol" panose="05050102010706020507" pitchFamily="18" charset="2"/>
                <a:cs typeface="Symbol" panose="05050102010706020507" pitchFamily="18" charset="2"/>
              </a:rPr>
              <a:t>LORD of hosts, Jehovah Sabaoth </a:t>
            </a:r>
            <a:r>
              <a:rPr lang="en-US" sz="1600">
                <a:latin typeface="Calibri" panose="020F0502020204030204" pitchFamily="34" charset="0"/>
                <a:ea typeface="Symbol" panose="05050102010706020507" pitchFamily="18" charset="2"/>
                <a:cs typeface="Symbol" panose="05050102010706020507" pitchFamily="18" charset="2"/>
              </a:rPr>
              <a:t>is the Name of God we find used in Scripture when a man or woman is at the end of their rope so to speak –</a:t>
            </a:r>
          </a:p>
          <a:p>
            <a:pPr marL="142354"/>
            <a:r>
              <a:rPr lang="en-US" sz="1600" b="1">
                <a:latin typeface="Calibri" panose="020F0502020204030204" pitchFamily="34" charset="0"/>
                <a:ea typeface="Calibri" panose="020F0502020204030204" pitchFamily="34" charset="0"/>
              </a:rPr>
              <a:t> </a:t>
            </a:r>
            <a:endParaRPr lang="en-US" sz="1600">
              <a:latin typeface="Calibri" panose="020F0502020204030204" pitchFamily="34" charset="0"/>
              <a:ea typeface="Calibri" panose="020F0502020204030204" pitchFamily="34" charset="0"/>
            </a:endParaRPr>
          </a:p>
          <a:p>
            <a:pPr marL="142354"/>
            <a:r>
              <a:rPr lang="en-US" sz="1600" b="1">
                <a:latin typeface="Calibri" panose="020F0502020204030204" pitchFamily="34" charset="0"/>
                <a:ea typeface="Calibri" panose="020F0502020204030204" pitchFamily="34" charset="0"/>
              </a:rPr>
              <a:t>Jehovah Sabaoth </a:t>
            </a:r>
            <a:r>
              <a:rPr lang="en-US" sz="1600">
                <a:latin typeface="Calibri" panose="020F0502020204030204" pitchFamily="34" charset="0"/>
                <a:ea typeface="Calibri" panose="020F0502020204030204" pitchFamily="34" charset="0"/>
              </a:rPr>
              <a:t>is the</a:t>
            </a:r>
          </a:p>
          <a:p>
            <a:pPr marL="757066" lvl="1" indent="-291179">
              <a:lnSpc>
                <a:spcPts val="1554"/>
              </a:lnSpc>
              <a:spcBef>
                <a:spcPts val="1024"/>
              </a:spcBef>
              <a:buSzPts val="1200"/>
              <a:buFont typeface="Symbol" panose="05050102010706020507" pitchFamily="18" charset="2"/>
              <a:buChar char=""/>
              <a:tabLst>
                <a:tab pos="607594" algn="l"/>
                <a:tab pos="608241" algn="l"/>
              </a:tabLst>
            </a:pPr>
            <a:r>
              <a:rPr lang="en-US" sz="1600">
                <a:latin typeface="Calibri" panose="020F0502020204030204" pitchFamily="34" charset="0"/>
                <a:ea typeface="Symbol" panose="05050102010706020507" pitchFamily="18" charset="2"/>
                <a:cs typeface="Symbol" panose="05050102010706020507" pitchFamily="18" charset="2"/>
              </a:rPr>
              <a:t>Strong Tower which God has made available for those</a:t>
            </a:r>
            <a:r>
              <a:rPr lang="en-US" sz="1600" spc="-87">
                <a:latin typeface="Calibri" panose="020F0502020204030204" pitchFamily="34" charset="0"/>
                <a:ea typeface="Symbol" panose="05050102010706020507" pitchFamily="18" charset="2"/>
                <a:cs typeface="Symbol" panose="05050102010706020507" pitchFamily="18" charset="2"/>
              </a:rPr>
              <a:t> </a:t>
            </a:r>
            <a:r>
              <a:rPr lang="en-US" sz="1600">
                <a:latin typeface="Calibri" panose="020F0502020204030204" pitchFamily="34" charset="0"/>
                <a:ea typeface="Symbol" panose="05050102010706020507" pitchFamily="18" charset="2"/>
                <a:cs typeface="Symbol" panose="05050102010706020507" pitchFamily="18" charset="2"/>
              </a:rPr>
              <a:t>times</a:t>
            </a:r>
          </a:p>
          <a:p>
            <a:pPr marL="757066" lvl="1" indent="-291179">
              <a:lnSpc>
                <a:spcPts val="1554"/>
              </a:lnSpc>
              <a:buSzPts val="1200"/>
              <a:buFont typeface="Symbol" panose="05050102010706020507" pitchFamily="18" charset="2"/>
              <a:buChar char=""/>
              <a:tabLst>
                <a:tab pos="607594" algn="l"/>
                <a:tab pos="608241" algn="l"/>
              </a:tabLst>
            </a:pPr>
            <a:r>
              <a:rPr lang="en-US" sz="1600">
                <a:latin typeface="Calibri" panose="020F0502020204030204" pitchFamily="34" charset="0"/>
                <a:ea typeface="Symbol" panose="05050102010706020507" pitchFamily="18" charset="2"/>
                <a:cs typeface="Symbol" panose="05050102010706020507" pitchFamily="18" charset="2"/>
              </a:rPr>
              <a:t>When we fail &amp; are</a:t>
            </a:r>
            <a:r>
              <a:rPr lang="en-US" sz="1600" spc="-41">
                <a:latin typeface="Calibri" panose="020F0502020204030204" pitchFamily="34" charset="0"/>
                <a:ea typeface="Symbol" panose="05050102010706020507" pitchFamily="18" charset="2"/>
                <a:cs typeface="Symbol" panose="05050102010706020507" pitchFamily="18" charset="2"/>
              </a:rPr>
              <a:t> </a:t>
            </a:r>
            <a:r>
              <a:rPr lang="en-US" sz="1600">
                <a:latin typeface="Calibri" panose="020F0502020204030204" pitchFamily="34" charset="0"/>
                <a:ea typeface="Symbol" panose="05050102010706020507" pitchFamily="18" charset="2"/>
                <a:cs typeface="Symbol" panose="05050102010706020507" pitchFamily="18" charset="2"/>
              </a:rPr>
              <a:t>powerless,</a:t>
            </a:r>
          </a:p>
          <a:p>
            <a:pPr marL="757066" lvl="1" indent="-291179">
              <a:lnSpc>
                <a:spcPts val="1554"/>
              </a:lnSpc>
              <a:buSzPts val="1200"/>
              <a:buFont typeface="Symbol" panose="05050102010706020507" pitchFamily="18" charset="2"/>
              <a:buChar char=""/>
              <a:tabLst>
                <a:tab pos="607594" algn="l"/>
                <a:tab pos="608241" algn="l"/>
              </a:tabLst>
            </a:pPr>
            <a:r>
              <a:rPr lang="en-US" sz="1600">
                <a:latin typeface="Calibri" panose="020F0502020204030204" pitchFamily="34" charset="0"/>
                <a:ea typeface="Symbol" panose="05050102010706020507" pitchFamily="18" charset="2"/>
                <a:cs typeface="Symbol" panose="05050102010706020507" pitchFamily="18" charset="2"/>
              </a:rPr>
              <a:t>When we are</a:t>
            </a:r>
            <a:r>
              <a:rPr lang="en-US" sz="1600" spc="-5">
                <a:latin typeface="Calibri" panose="020F0502020204030204" pitchFamily="34" charset="0"/>
                <a:ea typeface="Symbol" panose="05050102010706020507" pitchFamily="18" charset="2"/>
                <a:cs typeface="Symbol" panose="05050102010706020507" pitchFamily="18" charset="2"/>
              </a:rPr>
              <a:t> </a:t>
            </a:r>
            <a:r>
              <a:rPr lang="en-US" sz="1600">
                <a:latin typeface="Calibri" panose="020F0502020204030204" pitchFamily="34" charset="0"/>
                <a:ea typeface="Symbol" panose="05050102010706020507" pitchFamily="18" charset="2"/>
                <a:cs typeface="Symbol" panose="05050102010706020507" pitchFamily="18" charset="2"/>
              </a:rPr>
              <a:t>Weak</a:t>
            </a:r>
          </a:p>
          <a:p>
            <a:pPr marL="757066" lvl="1" indent="-291179">
              <a:lnSpc>
                <a:spcPts val="1554"/>
              </a:lnSpc>
              <a:spcBef>
                <a:spcPts val="5"/>
              </a:spcBef>
              <a:buSzPts val="1200"/>
              <a:buFont typeface="Symbol" panose="05050102010706020507" pitchFamily="18" charset="2"/>
              <a:buChar char=""/>
              <a:tabLst>
                <a:tab pos="607594" algn="l"/>
                <a:tab pos="608241" algn="l"/>
              </a:tabLst>
            </a:pPr>
            <a:r>
              <a:rPr lang="en-US" sz="1600">
                <a:latin typeface="Calibri" panose="020F0502020204030204" pitchFamily="34" charset="0"/>
                <a:ea typeface="Symbol" panose="05050102010706020507" pitchFamily="18" charset="2"/>
                <a:cs typeface="Symbol" panose="05050102010706020507" pitchFamily="18" charset="2"/>
              </a:rPr>
              <a:t>When our resources are</a:t>
            </a:r>
            <a:r>
              <a:rPr lang="en-US" sz="1600" spc="-41">
                <a:latin typeface="Calibri" panose="020F0502020204030204" pitchFamily="34" charset="0"/>
                <a:ea typeface="Symbol" panose="05050102010706020507" pitchFamily="18" charset="2"/>
                <a:cs typeface="Symbol" panose="05050102010706020507" pitchFamily="18" charset="2"/>
              </a:rPr>
              <a:t> </a:t>
            </a:r>
            <a:r>
              <a:rPr lang="en-US" sz="1600">
                <a:latin typeface="Calibri" panose="020F0502020204030204" pitchFamily="34" charset="0"/>
                <a:ea typeface="Symbol" panose="05050102010706020507" pitchFamily="18" charset="2"/>
                <a:cs typeface="Symbol" panose="05050102010706020507" pitchFamily="18" charset="2"/>
              </a:rPr>
              <a:t>inadequate,</a:t>
            </a:r>
          </a:p>
          <a:p>
            <a:pPr marL="757066" lvl="1" indent="-291179">
              <a:lnSpc>
                <a:spcPts val="1554"/>
              </a:lnSpc>
              <a:buSzPts val="1200"/>
              <a:buFont typeface="Symbol" panose="05050102010706020507" pitchFamily="18" charset="2"/>
              <a:buChar char=""/>
              <a:tabLst>
                <a:tab pos="607594" algn="l"/>
                <a:tab pos="608241" algn="l"/>
              </a:tabLst>
            </a:pPr>
            <a:r>
              <a:rPr lang="en-US" sz="1600">
                <a:latin typeface="Calibri" panose="020F0502020204030204" pitchFamily="34" charset="0"/>
                <a:ea typeface="Symbol" panose="05050102010706020507" pitchFamily="18" charset="2"/>
                <a:cs typeface="Symbol" panose="05050102010706020507" pitchFamily="18" charset="2"/>
              </a:rPr>
              <a:t>When there is no other</a:t>
            </a:r>
            <a:r>
              <a:rPr lang="en-US" sz="1600" spc="-20">
                <a:latin typeface="Calibri" panose="020F0502020204030204" pitchFamily="34" charset="0"/>
                <a:ea typeface="Symbol" panose="05050102010706020507" pitchFamily="18" charset="2"/>
                <a:cs typeface="Symbol" panose="05050102010706020507" pitchFamily="18" charset="2"/>
              </a:rPr>
              <a:t> </a:t>
            </a:r>
            <a:r>
              <a:rPr lang="en-US" sz="1600">
                <a:latin typeface="Calibri" panose="020F0502020204030204" pitchFamily="34" charset="0"/>
                <a:ea typeface="Symbol" panose="05050102010706020507" pitchFamily="18" charset="2"/>
                <a:cs typeface="Symbol" panose="05050102010706020507" pitchFamily="18" charset="2"/>
              </a:rPr>
              <a:t>help.</a:t>
            </a:r>
          </a:p>
          <a:p>
            <a:pPr marL="757066" marR="243944" lvl="1" indent="-291179">
              <a:spcBef>
                <a:spcPts val="5"/>
              </a:spcBef>
              <a:buSzPts val="1200"/>
              <a:buFont typeface="Symbol" panose="05050102010706020507" pitchFamily="18" charset="2"/>
              <a:buChar char=""/>
              <a:tabLst>
                <a:tab pos="607594" algn="l"/>
                <a:tab pos="608241" algn="l"/>
              </a:tabLst>
            </a:pPr>
            <a:r>
              <a:rPr lang="en-US" sz="1600">
                <a:latin typeface="Calibri" panose="020F0502020204030204" pitchFamily="34" charset="0"/>
                <a:ea typeface="Symbol" panose="05050102010706020507" pitchFamily="18" charset="2"/>
                <a:cs typeface="Symbol" panose="05050102010706020507" pitchFamily="18" charset="2"/>
              </a:rPr>
              <a:t>When we feel so small and that our enemies are so strong that God reveals Himself to us as </a:t>
            </a:r>
            <a:r>
              <a:rPr lang="en-US" sz="1600" b="1">
                <a:latin typeface="Calibri" panose="020F0502020204030204" pitchFamily="34" charset="0"/>
                <a:ea typeface="Symbol" panose="05050102010706020507" pitchFamily="18" charset="2"/>
                <a:cs typeface="Symbol" panose="05050102010706020507" pitchFamily="18" charset="2"/>
              </a:rPr>
              <a:t>Jehovah - Sabaoth</a:t>
            </a:r>
            <a:r>
              <a:rPr lang="en-US" sz="1600">
                <a:latin typeface="Calibri" panose="020F0502020204030204" pitchFamily="34" charset="0"/>
                <a:ea typeface="Symbol" panose="05050102010706020507" pitchFamily="18" charset="2"/>
                <a:cs typeface="Symbol" panose="05050102010706020507" pitchFamily="18" charset="2"/>
              </a:rPr>
              <a:t>.</a:t>
            </a:r>
            <a:r>
              <a:rPr lang="en-US" sz="1600">
                <a:latin typeface="Calibri" panose="020F0502020204030204" pitchFamily="34" charset="0"/>
                <a:ea typeface="Calibri" panose="020F0502020204030204" pitchFamily="34" charset="0"/>
              </a:rPr>
              <a:t> </a:t>
            </a:r>
          </a:p>
          <a:p>
            <a:pPr marL="142354" marR="229061" indent="176649">
              <a:spcBef>
                <a:spcPts val="1009"/>
              </a:spcBef>
            </a:pPr>
            <a:r>
              <a:rPr lang="en-US" sz="1600">
                <a:latin typeface="Calibri" panose="020F0502020204030204" pitchFamily="34" charset="0"/>
                <a:ea typeface="Calibri" panose="020F0502020204030204" pitchFamily="34" charset="0"/>
              </a:rPr>
              <a:t>In short, </a:t>
            </a:r>
            <a:r>
              <a:rPr lang="en-US" sz="1600" b="1">
                <a:latin typeface="Calibri" panose="020F0502020204030204" pitchFamily="34" charset="0"/>
                <a:ea typeface="Calibri" panose="020F0502020204030204" pitchFamily="34" charset="0"/>
              </a:rPr>
              <a:t>Jehovah Sabaoth </a:t>
            </a:r>
            <a:r>
              <a:rPr lang="en-US" sz="1600">
                <a:latin typeface="Calibri" panose="020F0502020204030204" pitchFamily="34" charset="0"/>
                <a:ea typeface="Calibri" panose="020F0502020204030204" pitchFamily="34" charset="0"/>
              </a:rPr>
              <a:t>speaks of God's available power in our time of trouble, when we have reached our Extremity. Draw near to Him in your day of weakness. He will be your strength because He is truly </a:t>
            </a:r>
            <a:r>
              <a:rPr lang="en-US" sz="1600" b="1">
                <a:latin typeface="Calibri" panose="020F0502020204030204" pitchFamily="34" charset="0"/>
                <a:ea typeface="Calibri" panose="020F0502020204030204" pitchFamily="34" charset="0"/>
              </a:rPr>
              <a:t>Jehovah - Sabaoth, the Lord of hosts</a:t>
            </a:r>
            <a:endParaRPr lang="en-US" sz="1600" dirty="0"/>
          </a:p>
        </p:txBody>
      </p:sp>
    </p:spTree>
    <p:extLst>
      <p:ext uri="{BB962C8B-B14F-4D97-AF65-F5344CB8AC3E}">
        <p14:creationId xmlns:p14="http://schemas.microsoft.com/office/powerpoint/2010/main" val="101686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a:spcBef>
                <a:spcPct val="0"/>
              </a:spcBef>
            </a:pPr>
            <a:r>
              <a:rPr lang="en-US" dirty="0">
                <a:latin typeface="Calibri" panose="020F0502020204030204" pitchFamily="34" charset="0"/>
                <a:ea typeface="Calibri" panose="020F0502020204030204" pitchFamily="34" charset="0"/>
              </a:rPr>
              <a:t>If it seems like what you’ve been chasing has just vaporized before your eyes, If you make money only to find it flowing through holes in your pocket, If you feel like you never have enough, Nothing goes as planned, the Lord Almighty may be knocking out the props in your life to get your attention. Twice we are told to consider our ways, think about your priorities.</a:t>
            </a:r>
          </a:p>
          <a:p>
            <a:pPr>
              <a:spcBef>
                <a:spcPct val="0"/>
              </a:spcBef>
            </a:pPr>
            <a:endParaRPr lang="en-US" dirty="0">
              <a:latin typeface="Calibri" panose="020F0502020204030204" pitchFamily="34" charset="0"/>
              <a:ea typeface="Calibri" panose="020F0502020204030204" pitchFamily="34" charset="0"/>
            </a:endParaRPr>
          </a:p>
          <a:p>
            <a:pPr>
              <a:spcBef>
                <a:spcPct val="0"/>
              </a:spcBef>
            </a:pPr>
            <a:r>
              <a:rPr lang="en-US" dirty="0">
                <a:latin typeface="Calibri" panose="020F0502020204030204" pitchFamily="34" charset="0"/>
                <a:ea typeface="Calibri" panose="020F0502020204030204" pitchFamily="34" charset="0"/>
              </a:rPr>
              <a:t>And until you admit that you are impoverished and Helpless apart from Him, things will not get better.</a:t>
            </a:r>
          </a:p>
          <a:p>
            <a:pPr>
              <a:spcBef>
                <a:spcPct val="0"/>
              </a:spcBef>
            </a:pPr>
            <a:endParaRPr lang="en-US" dirty="0">
              <a:latin typeface="Calibri" panose="020F0502020204030204" pitchFamily="34" charset="0"/>
              <a:ea typeface="Calibri" panose="020F0502020204030204" pitchFamily="34" charset="0"/>
            </a:endParaRPr>
          </a:p>
          <a:p>
            <a:pPr marL="141707" marR="401827">
              <a:spcBef>
                <a:spcPts val="1009"/>
              </a:spcBef>
            </a:pPr>
            <a:r>
              <a:rPr lang="en-US" b="1" dirty="0">
                <a:latin typeface="Calibri" panose="020F0502020204030204" pitchFamily="34" charset="0"/>
                <a:ea typeface="Calibri" panose="020F0502020204030204" pitchFamily="34" charset="0"/>
              </a:rPr>
              <a:t>God goes to battle when your back is up against the wall. The Commander of the Hosts of Heaven wants you to call on His Name – Jehovah Sabaoth – when you are:</a:t>
            </a:r>
          </a:p>
          <a:p>
            <a:pPr marL="141707">
              <a:spcBef>
                <a:spcPts val="1019"/>
              </a:spcBef>
            </a:pPr>
            <a:r>
              <a:rPr lang="en-US" b="1" dirty="0">
                <a:latin typeface="Calibri" panose="020F0502020204030204" pitchFamily="34" charset="0"/>
                <a:ea typeface="Calibri" panose="020F0502020204030204" pitchFamily="34" charset="0"/>
              </a:rPr>
              <a:t>Oppressed, Overwhelmed, Outnumbered, Helpless, Impoverished</a:t>
            </a:r>
            <a:endParaRPr lang="en-US" dirty="0">
              <a:latin typeface="Calibri" panose="020F0502020204030204" pitchFamily="34" charset="0"/>
              <a:ea typeface="Calibri" panose="020F0502020204030204" pitchFamily="34" charset="0"/>
            </a:endParaRPr>
          </a:p>
          <a:p>
            <a:pPr marL="319003">
              <a:spcBef>
                <a:spcPts val="1009"/>
              </a:spcBef>
            </a:pPr>
            <a:r>
              <a:rPr lang="en-US" b="1" i="1" dirty="0">
                <a:latin typeface="Calibri" panose="020F0502020204030204" pitchFamily="34" charset="0"/>
                <a:ea typeface="Calibri" panose="020F0502020204030204" pitchFamily="34" charset="0"/>
                <a:hlinkClick r:id="rId3"/>
              </a:rPr>
              <a:t>Psalm 84:12</a:t>
            </a:r>
            <a:r>
              <a:rPr lang="en-US" b="1" i="1" dirty="0">
                <a:latin typeface="Calibri" panose="020F0502020204030204" pitchFamily="34" charset="0"/>
                <a:ea typeface="Calibri" panose="020F0502020204030204" pitchFamily="34" charset="0"/>
              </a:rPr>
              <a:t> </a:t>
            </a:r>
            <a:r>
              <a:rPr lang="en-US" i="1" dirty="0">
                <a:latin typeface="Calibri" panose="020F0502020204030204" pitchFamily="34" charset="0"/>
                <a:ea typeface="Calibri" panose="020F0502020204030204" pitchFamily="34" charset="0"/>
              </a:rPr>
              <a:t>says, “O LORD Almighty [Jehovah Sabaoth], blessed is the man who trusts in you.”</a:t>
            </a:r>
            <a:endParaRPr lang="en-US" dirty="0">
              <a:latin typeface="Calibri" panose="020F0502020204030204" pitchFamily="34" charset="0"/>
              <a:ea typeface="Calibri" panose="020F0502020204030204" pitchFamily="34" charset="0"/>
            </a:endParaRPr>
          </a:p>
          <a:p>
            <a:pPr marL="319003">
              <a:spcBef>
                <a:spcPts val="1009"/>
              </a:spcBef>
            </a:pPr>
            <a:r>
              <a:rPr lang="en-US" i="1" dirty="0">
                <a:latin typeface="Calibri" panose="020F0502020204030204" pitchFamily="34" charset="0"/>
                <a:ea typeface="Calibri" panose="020F0502020204030204" pitchFamily="34" charset="0"/>
              </a:rPr>
              <a:t>Hag 1.12 the people obeyed, and vs 13 – I am with you</a:t>
            </a:r>
            <a:endParaRPr lang="en-US" dirty="0">
              <a:latin typeface="Calibri" panose="020F0502020204030204" pitchFamily="34" charset="0"/>
              <a:ea typeface="Calibri" panose="020F0502020204030204" pitchFamily="34" charset="0"/>
            </a:endParaRPr>
          </a:p>
          <a:p>
            <a:pPr>
              <a:spcBef>
                <a:spcPct val="0"/>
              </a:spcBef>
            </a:pP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BAFBD8D-1601-44B6-A357-50ECCC765D86}" type="slidenum">
              <a:rPr lang="en-US" smtClean="0"/>
              <a:t>12</a:t>
            </a:fld>
            <a:endParaRPr lang="en-US"/>
          </a:p>
        </p:txBody>
      </p:sp>
    </p:spTree>
    <p:extLst>
      <p:ext uri="{BB962C8B-B14F-4D97-AF65-F5344CB8AC3E}">
        <p14:creationId xmlns:p14="http://schemas.microsoft.com/office/powerpoint/2010/main" val="78068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C040F100-8F39-FB40-A2BB-C322358D400C}" type="slidenum">
              <a:rPr lang="en-US" altLang="en-US"/>
              <a:pPr/>
              <a:t>13</a:t>
            </a:fld>
            <a:endParaRPr lang="en-US" altLang="en-US"/>
          </a:p>
        </p:txBody>
      </p:sp>
      <p:sp>
        <p:nvSpPr>
          <p:cNvPr id="19459" name="Rectangle 2"/>
          <p:cNvSpPr>
            <a:spLocks noGrp="1" noRot="1" noChangeAspect="1" noChangeArrowheads="1" noTextEdit="1"/>
          </p:cNvSpPr>
          <p:nvPr>
            <p:ph type="sldImg"/>
          </p:nvPr>
        </p:nvSpPr>
        <p:spPr bwMode="auto">
          <a:xfrm>
            <a:off x="406400" y="696913"/>
            <a:ext cx="6197600" cy="3486150"/>
          </a:xfrm>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12435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319700D-A19D-F041-99C7-3E7B3B187BC4}" type="slidenum">
              <a:rPr lang="en-US" altLang="en-US"/>
              <a:pPr>
                <a:defRPr/>
              </a:pPr>
              <a:t>14</a:t>
            </a:fld>
            <a:endParaRPr lang="en-US" altLang="en-US"/>
          </a:p>
        </p:txBody>
      </p:sp>
      <p:sp>
        <p:nvSpPr>
          <p:cNvPr id="40962" name="Rectangle 2"/>
          <p:cNvSpPr>
            <a:spLocks noGrp="1" noRot="1" noChangeAspect="1" noChangeArrowheads="1" noTextEdit="1"/>
          </p:cNvSpPr>
          <p:nvPr>
            <p:ph type="sldImg"/>
          </p:nvPr>
        </p:nvSpPr>
        <p:spPr>
          <a:xfrm>
            <a:off x="228600" y="231775"/>
            <a:ext cx="4268788" cy="2401888"/>
          </a:xfrm>
          <a:ln/>
        </p:spPr>
      </p:sp>
      <p:sp>
        <p:nvSpPr>
          <p:cNvPr id="40963" name="Rectangle 3"/>
          <p:cNvSpPr>
            <a:spLocks noGrp="1" noChangeArrowheads="1"/>
          </p:cNvSpPr>
          <p:nvPr>
            <p:ph type="body" idx="1"/>
          </p:nvPr>
        </p:nvSpPr>
        <p:spPr>
          <a:xfrm>
            <a:off x="623147" y="3305387"/>
            <a:ext cx="5919893" cy="5681133"/>
          </a:xfrm>
        </p:spPr>
        <p:txBody>
          <a:bodyPr/>
          <a:lstStyle/>
          <a:p>
            <a:pPr marL="232943" indent="-232943">
              <a:buFontTx/>
              <a:buAutoNum type="arabicPeriod"/>
              <a:defRPr/>
            </a:pPr>
            <a:r>
              <a:rPr lang="en-US" altLang="en-US" b="1" dirty="0"/>
              <a:t>To understand this verse, we must understand the provisions God set forth to protect workers.</a:t>
            </a:r>
          </a:p>
          <a:p>
            <a:pPr marL="698830" lvl="1" indent="-232943">
              <a:buFontTx/>
              <a:buChar char="•"/>
              <a:defRPr/>
            </a:pPr>
            <a:r>
              <a:rPr lang="en-US" altLang="en-US" i="1" dirty="0">
                <a:solidFill>
                  <a:srgbClr val="FF0000"/>
                </a:solidFill>
              </a:rPr>
              <a:t>Dt 24:14-15 – pay him his wages each day</a:t>
            </a:r>
          </a:p>
          <a:p>
            <a:pPr marL="698830" lvl="1" indent="-232943">
              <a:buFontTx/>
              <a:buChar char="•"/>
              <a:defRPr/>
            </a:pPr>
            <a:r>
              <a:rPr lang="en-US" altLang="en-US" i="1" dirty="0">
                <a:solidFill>
                  <a:srgbClr val="FF0000"/>
                </a:solidFill>
              </a:rPr>
              <a:t>Lev 19:13 – do not hold back wages</a:t>
            </a:r>
          </a:p>
          <a:p>
            <a:pPr marL="698830" lvl="1" indent="-232943">
              <a:buFontTx/>
              <a:buChar char="•"/>
              <a:defRPr/>
            </a:pPr>
            <a:r>
              <a:rPr lang="en-US" altLang="en-US" i="1" dirty="0" err="1">
                <a:solidFill>
                  <a:srgbClr val="FF0000"/>
                </a:solidFill>
              </a:rPr>
              <a:t>Jer</a:t>
            </a:r>
            <a:r>
              <a:rPr lang="en-US" altLang="en-US" i="1" dirty="0">
                <a:solidFill>
                  <a:srgbClr val="FF0000"/>
                </a:solidFill>
              </a:rPr>
              <a:t> 22:13 - …not paying them</a:t>
            </a:r>
          </a:p>
          <a:p>
            <a:pPr marL="698830" lvl="1" indent="-232943">
              <a:buFontTx/>
              <a:buChar char="•"/>
              <a:defRPr/>
            </a:pPr>
            <a:r>
              <a:rPr lang="en-US" altLang="en-US" dirty="0"/>
              <a:t>These were rich Jews who showed obvious disrespect for the law.</a:t>
            </a:r>
          </a:p>
          <a:p>
            <a:pPr marL="232943" indent="-232943">
              <a:buFontTx/>
              <a:buAutoNum type="arabicPeriod" startAt="2"/>
              <a:defRPr/>
            </a:pPr>
            <a:r>
              <a:rPr lang="en-US" altLang="en-US" b="1" dirty="0"/>
              <a:t>EMPLOYER / EMPLEYEE RELATIONSHIP</a:t>
            </a:r>
          </a:p>
          <a:p>
            <a:pPr marL="698830" lvl="1" indent="-232943">
              <a:buFontTx/>
              <a:buChar char="•"/>
              <a:defRPr/>
            </a:pPr>
            <a:r>
              <a:rPr lang="en-US" altLang="en-US" dirty="0"/>
              <a:t>The two are obligated, and it is in their best interests not to defraud the other</a:t>
            </a:r>
          </a:p>
          <a:p>
            <a:pPr marL="698830" lvl="1" indent="-232943">
              <a:buFontTx/>
              <a:buChar char="•"/>
              <a:defRPr/>
            </a:pPr>
            <a:r>
              <a:rPr lang="en-US" altLang="en-US" dirty="0"/>
              <a:t>The worker deserves a fair and honest wage</a:t>
            </a:r>
          </a:p>
          <a:p>
            <a:pPr marL="698830" lvl="1" indent="-232943">
              <a:buFontTx/>
              <a:buChar char="•"/>
              <a:defRPr/>
            </a:pPr>
            <a:r>
              <a:rPr lang="en-US" altLang="en-US" dirty="0"/>
              <a:t>The employer deserves fair and honest work for the wages</a:t>
            </a:r>
          </a:p>
          <a:p>
            <a:pPr marL="698830" lvl="1" indent="-232943">
              <a:buFontTx/>
              <a:buChar char="•"/>
              <a:defRPr/>
            </a:pPr>
            <a:r>
              <a:rPr lang="en-US" altLang="en-US" i="1" dirty="0">
                <a:solidFill>
                  <a:srgbClr val="FF0000"/>
                </a:solidFill>
              </a:rPr>
              <a:t>Col 3:22-25 – slaves do your work heartily</a:t>
            </a:r>
          </a:p>
          <a:p>
            <a:pPr marL="698830" lvl="1" indent="-232943">
              <a:buFontTx/>
              <a:buChar char="•"/>
              <a:defRPr/>
            </a:pPr>
            <a:r>
              <a:rPr lang="en-US" altLang="en-US" i="1" dirty="0">
                <a:solidFill>
                  <a:srgbClr val="FF0000"/>
                </a:solidFill>
              </a:rPr>
              <a:t>Col 4:1 – masters grant slaves justice and fairness</a:t>
            </a:r>
          </a:p>
          <a:p>
            <a:pPr marL="698830" lvl="1" indent="-232943">
              <a:buFontTx/>
              <a:buChar char="•"/>
              <a:defRPr/>
            </a:pPr>
            <a:r>
              <a:rPr lang="en-US" altLang="en-US" dirty="0"/>
              <a:t>To cheat the workers out of their wages would mean that they would go without the necessities of life.</a:t>
            </a:r>
          </a:p>
          <a:p>
            <a:pPr marL="232943" indent="-232943">
              <a:buFontTx/>
              <a:buAutoNum type="arabicPeriod" startAt="2"/>
              <a:defRPr/>
            </a:pPr>
            <a:r>
              <a:rPr lang="en-US" altLang="en-US" b="1" dirty="0"/>
              <a:t>CRIES OUT</a:t>
            </a:r>
            <a:r>
              <a:rPr lang="en-US" altLang="en-US" dirty="0"/>
              <a:t> (</a:t>
            </a:r>
            <a:r>
              <a:rPr lang="en-US" altLang="en-US" dirty="0" err="1"/>
              <a:t>krazei</a:t>
            </a:r>
            <a:r>
              <a:rPr lang="en-US" altLang="en-US" dirty="0"/>
              <a:t>) – to yell, the fraudulent gains will shout at them at judgment demanding justice.</a:t>
            </a:r>
          </a:p>
          <a:p>
            <a:pPr marL="698830" lvl="1" indent="-232943">
              <a:buFontTx/>
              <a:buChar char="•"/>
              <a:defRPr/>
            </a:pPr>
            <a:r>
              <a:rPr lang="en-US" altLang="en-US" dirty="0"/>
              <a:t>Their cries for vengeance will not fall on deaf ears</a:t>
            </a:r>
          </a:p>
          <a:p>
            <a:pPr marL="698830" lvl="1" indent="-232943">
              <a:buFontTx/>
              <a:buChar char="•"/>
              <a:defRPr/>
            </a:pPr>
            <a:r>
              <a:rPr lang="en-US" altLang="en-US" dirty="0"/>
              <a:t>The rich may not listen, but God surely does.</a:t>
            </a:r>
          </a:p>
          <a:p>
            <a:pPr marL="232943" indent="-232943">
              <a:buFontTx/>
              <a:buAutoNum type="arabicPeriod" startAt="2"/>
              <a:defRPr/>
            </a:pPr>
            <a:r>
              <a:rPr lang="en-US" altLang="en-US" b="1" dirty="0"/>
              <a:t>LORD OF THE SABOATH</a:t>
            </a:r>
            <a:r>
              <a:rPr lang="en-US" altLang="en-US" dirty="0"/>
              <a:t> – Lord of Hosts, denotes might, power, and glory.  He is the Head of Heavens Armies.  The most majestic title of God in the OT</a:t>
            </a:r>
          </a:p>
          <a:p>
            <a:pPr marL="698830" lvl="1" indent="-232943">
              <a:buFontTx/>
              <a:buChar char="•"/>
              <a:defRPr/>
            </a:pPr>
            <a:r>
              <a:rPr lang="en-US" altLang="en-US" dirty="0"/>
              <a:t>The rich may have influence over earthly judges, but they are setting themselves against the armies of God! And they will be destroyed.</a:t>
            </a:r>
          </a:p>
          <a:p>
            <a:pPr marL="698830" lvl="1" indent="-232943">
              <a:buFontTx/>
              <a:buChar char="•"/>
              <a:defRPr/>
            </a:pPr>
            <a:r>
              <a:rPr lang="en-US" altLang="en-US" dirty="0"/>
              <a:t>Those that cheat others of what is rightfully theirs should take these matters to heart</a:t>
            </a:r>
          </a:p>
          <a:p>
            <a:pPr marL="698830" lvl="1" indent="-232943">
              <a:buFontTx/>
              <a:buChar char="•"/>
              <a:defRPr/>
            </a:pPr>
            <a:r>
              <a:rPr lang="en-US" altLang="en-US" i="1" dirty="0">
                <a:solidFill>
                  <a:srgbClr val="FF0000"/>
                </a:solidFill>
              </a:rPr>
              <a:t>Mal 3:5 – he will testify against those who defraud their laborers</a:t>
            </a:r>
          </a:p>
          <a:p>
            <a:pPr marL="698830" lvl="1" indent="-232943">
              <a:buFontTx/>
              <a:buChar char="•"/>
              <a:defRPr/>
            </a:pPr>
            <a:r>
              <a:rPr lang="en-US" altLang="en-US" i="1" dirty="0">
                <a:solidFill>
                  <a:srgbClr val="FF0000"/>
                </a:solidFill>
              </a:rPr>
              <a:t>Psalms 59:5 – Lord of Hosts</a:t>
            </a:r>
          </a:p>
          <a:p>
            <a:pPr marL="698830" lvl="1" indent="-232943">
              <a:buFontTx/>
              <a:buChar char="•"/>
              <a:defRPr/>
            </a:pPr>
            <a:r>
              <a:rPr lang="en-US" altLang="en-US" i="1" dirty="0">
                <a:solidFill>
                  <a:srgbClr val="FF0000"/>
                </a:solidFill>
              </a:rPr>
              <a:t>Rom 12:19 – vengeance is mine…</a:t>
            </a:r>
          </a:p>
          <a:p>
            <a:pPr marL="232943" indent="-232943">
              <a:buFontTx/>
              <a:buAutoNum type="arabicPeriod" startAt="2"/>
              <a:defRPr/>
            </a:pPr>
            <a:endParaRPr lang="en-US" altLang="en-US" i="1" dirty="0">
              <a:solidFill>
                <a:srgbClr val="FF0000"/>
              </a:solidFill>
            </a:endParaRPr>
          </a:p>
        </p:txBody>
      </p:sp>
      <p:sp>
        <p:nvSpPr>
          <p:cNvPr id="40964" name="Text Box 4"/>
          <p:cNvSpPr txBox="1">
            <a:spLocks noChangeArrowheads="1"/>
          </p:cNvSpPr>
          <p:nvPr/>
        </p:nvSpPr>
        <p:spPr bwMode="auto">
          <a:xfrm>
            <a:off x="4507428" y="232410"/>
            <a:ext cx="1973947" cy="26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177" tIns="46589" rIns="93177" bIns="46589">
            <a:spAutoFit/>
          </a:bodyPr>
          <a:lstStyle/>
          <a:p>
            <a:pPr>
              <a:defRPr/>
            </a:pPr>
            <a:r>
              <a:rPr lang="en-US" altLang="en-US" sz="1200" i="1" dirty="0"/>
              <a:t>James 5:4-6 - Indeed the wages of the laborers who mowed your fields, which you kept back by fraud, cry out; and the cries of the reapers have reached the ears of the Lord of Sabaoth. 5 You have lived on the earth in pleasure and luxury; you have fattened your hearts as in a day of slaughter. 6 You have condemned, you have murdered the just; he does not resist you.</a:t>
            </a:r>
          </a:p>
        </p:txBody>
      </p:sp>
    </p:spTree>
    <p:extLst>
      <p:ext uri="{BB962C8B-B14F-4D97-AF65-F5344CB8AC3E}">
        <p14:creationId xmlns:p14="http://schemas.microsoft.com/office/powerpoint/2010/main" val="126965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FBD8D-1601-44B6-A357-50ECCC765D86}" type="slidenum">
              <a:rPr lang="en-US" smtClean="0"/>
              <a:t>15</a:t>
            </a:fld>
            <a:endParaRPr lang="en-US"/>
          </a:p>
        </p:txBody>
      </p:sp>
    </p:spTree>
    <p:extLst>
      <p:ext uri="{BB962C8B-B14F-4D97-AF65-F5344CB8AC3E}">
        <p14:creationId xmlns:p14="http://schemas.microsoft.com/office/powerpoint/2010/main" val="48042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AFBD8D-1601-44B6-A357-50ECCC765D86}" type="slidenum">
              <a:rPr lang="en-US" smtClean="0"/>
              <a:t>16</a:t>
            </a:fld>
            <a:endParaRPr lang="en-US"/>
          </a:p>
        </p:txBody>
      </p:sp>
    </p:spTree>
    <p:extLst>
      <p:ext uri="{BB962C8B-B14F-4D97-AF65-F5344CB8AC3E}">
        <p14:creationId xmlns:p14="http://schemas.microsoft.com/office/powerpoint/2010/main" val="147592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E62416-6193-C547-AF5D-962AB3E5DE7E}" type="slidenum">
              <a:rPr lang="en-US" altLang="en-US"/>
              <a:pPr>
                <a:defRPr/>
              </a:pPr>
              <a:t>2</a:t>
            </a:fld>
            <a:endParaRPr lang="en-US" altLang="en-US"/>
          </a:p>
        </p:txBody>
      </p:sp>
      <p:sp>
        <p:nvSpPr>
          <p:cNvPr id="89090" name="Rectangle 2"/>
          <p:cNvSpPr>
            <a:spLocks noGrp="1" noRot="1" noChangeAspect="1" noChangeArrowheads="1" noTextEdit="1"/>
          </p:cNvSpPr>
          <p:nvPr>
            <p:ph type="sldImg"/>
          </p:nvPr>
        </p:nvSpPr>
        <p:spPr>
          <a:xfrm>
            <a:off x="347663" y="319088"/>
            <a:ext cx="6388100" cy="3594100"/>
          </a:xfrm>
          <a:ln/>
        </p:spPr>
      </p:sp>
      <p:sp>
        <p:nvSpPr>
          <p:cNvPr id="89091" name="Rectangle 3"/>
          <p:cNvSpPr>
            <a:spLocks noGrp="1" noChangeArrowheads="1"/>
          </p:cNvSpPr>
          <p:nvPr>
            <p:ph type="body" idx="1"/>
          </p:nvPr>
        </p:nvSpPr>
        <p:spPr>
          <a:xfrm>
            <a:off x="965553" y="4554590"/>
            <a:ext cx="5554768" cy="4312497"/>
          </a:xfrm>
        </p:spPr>
        <p:txBody>
          <a:bodyPr/>
          <a:lstStyle/>
          <a:p>
            <a:pPr marL="232943" indent="-232943">
              <a:defRPr/>
            </a:pPr>
            <a:endParaRPr lang="en-US" altLang="en-US" b="1"/>
          </a:p>
        </p:txBody>
      </p:sp>
    </p:spTree>
    <p:extLst>
      <p:ext uri="{BB962C8B-B14F-4D97-AF65-F5344CB8AC3E}">
        <p14:creationId xmlns:p14="http://schemas.microsoft.com/office/powerpoint/2010/main" val="104795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43838CDE-49E3-F64F-90D8-E0987CD4CEAC}" type="slidenum">
              <a:rPr lang="en-US" altLang="en-US"/>
              <a:pPr>
                <a:defRPr/>
              </a:pPr>
              <a:t>3</a:t>
            </a:fld>
            <a:endParaRPr lang="en-US" altLang="en-US"/>
          </a:p>
        </p:txBody>
      </p:sp>
      <p:sp>
        <p:nvSpPr>
          <p:cNvPr id="32770" name="Rectangle 2"/>
          <p:cNvSpPr>
            <a:spLocks noGrp="1" noRot="1" noChangeAspect="1" noChangeArrowheads="1" noTextEdit="1"/>
          </p:cNvSpPr>
          <p:nvPr>
            <p:ph type="sldImg"/>
          </p:nvPr>
        </p:nvSpPr>
        <p:spPr>
          <a:xfrm>
            <a:off x="379413" y="155575"/>
            <a:ext cx="3992562" cy="2246313"/>
          </a:xfrm>
          <a:ln/>
        </p:spPr>
      </p:sp>
      <p:sp>
        <p:nvSpPr>
          <p:cNvPr id="32771" name="Rectangle 3"/>
          <p:cNvSpPr>
            <a:spLocks noGrp="1" noChangeArrowheads="1"/>
          </p:cNvSpPr>
          <p:nvPr>
            <p:ph type="body" idx="1"/>
          </p:nvPr>
        </p:nvSpPr>
        <p:spPr>
          <a:xfrm>
            <a:off x="389467" y="2479040"/>
            <a:ext cx="6387253" cy="6662420"/>
          </a:xfrm>
        </p:spPr>
        <p:txBody>
          <a:bodyPr/>
          <a:lstStyle/>
          <a:p>
            <a:pPr marL="232943" indent="-232943">
              <a:lnSpc>
                <a:spcPct val="90000"/>
              </a:lnSpc>
              <a:defRPr/>
            </a:pPr>
            <a:r>
              <a:rPr lang="en-US" altLang="en-US" b="1"/>
              <a:t>James picks up in chapter 5 where he left off in chapter 4</a:t>
            </a:r>
          </a:p>
          <a:p>
            <a:pPr marL="698830" lvl="1" indent="-232943">
              <a:lnSpc>
                <a:spcPct val="90000"/>
              </a:lnSpc>
              <a:buFontTx/>
              <a:buChar char="•"/>
              <a:defRPr/>
            </a:pPr>
            <a:r>
              <a:rPr lang="en-US" altLang="en-US"/>
              <a:t>He continues to discuss arrogance and selfishness</a:t>
            </a:r>
          </a:p>
          <a:p>
            <a:pPr marL="698830" lvl="1" indent="-232943">
              <a:lnSpc>
                <a:spcPct val="90000"/>
              </a:lnSpc>
              <a:buFontTx/>
              <a:buChar char="•"/>
              <a:defRPr/>
            </a:pPr>
            <a:r>
              <a:rPr lang="en-US" altLang="en-US"/>
              <a:t>Life is to uncertain - Don’t leave God out of you plans “If the Lord wills…”</a:t>
            </a:r>
          </a:p>
          <a:p>
            <a:pPr marL="698830" lvl="1" indent="-232943">
              <a:lnSpc>
                <a:spcPct val="90000"/>
              </a:lnSpc>
              <a:buFontTx/>
              <a:buChar char="•"/>
              <a:defRPr/>
            </a:pPr>
            <a:r>
              <a:rPr lang="en-US" altLang="en-US"/>
              <a:t>“So speak and so act as though you are about to be judged”</a:t>
            </a:r>
          </a:p>
          <a:p>
            <a:pPr marL="698830" lvl="1" indent="-232943">
              <a:lnSpc>
                <a:spcPct val="90000"/>
              </a:lnSpc>
              <a:buFontTx/>
              <a:buChar char="•"/>
              <a:defRPr/>
            </a:pPr>
            <a:r>
              <a:rPr lang="en-US" altLang="en-US"/>
              <a:t>This is not a formula, but an attitude</a:t>
            </a:r>
          </a:p>
          <a:p>
            <a:pPr marL="698830" lvl="1" indent="-232943">
              <a:lnSpc>
                <a:spcPct val="90000"/>
              </a:lnSpc>
              <a:buFontTx/>
              <a:buChar char="•"/>
              <a:defRPr/>
            </a:pPr>
            <a:r>
              <a:rPr lang="en-US" altLang="en-US"/>
              <a:t>Now that you know the right thing to do… you are obligated to do it.</a:t>
            </a:r>
          </a:p>
          <a:p>
            <a:pPr marL="232943" indent="-232943">
              <a:lnSpc>
                <a:spcPct val="90000"/>
              </a:lnSpc>
              <a:defRPr/>
            </a:pPr>
            <a:r>
              <a:rPr lang="en-US" altLang="en-US" b="1" i="1">
                <a:solidFill>
                  <a:srgbClr val="FF0000"/>
                </a:solidFill>
              </a:rPr>
              <a:t>5:1 – starts with the verb “age” = come on!</a:t>
            </a:r>
          </a:p>
          <a:p>
            <a:pPr marL="232943" indent="-232943">
              <a:lnSpc>
                <a:spcPct val="90000"/>
              </a:lnSpc>
              <a:defRPr/>
            </a:pPr>
            <a:r>
              <a:rPr lang="en-US" altLang="en-US" i="1"/>
              <a:t>“Go on now, you rich people.  I am going to tell you what is going to happen to you. Just because you succeeded in making money without seeking God’s help, do you really think you have achieved something?  You think the money you’ve accumulated is a blessing to you, but it really is the greatest curse you can imagine.”</a:t>
            </a:r>
          </a:p>
          <a:p>
            <a:pPr marL="232943" indent="-232943">
              <a:lnSpc>
                <a:spcPct val="90000"/>
              </a:lnSpc>
              <a:defRPr/>
            </a:pPr>
            <a:r>
              <a:rPr lang="en-US" altLang="en-US" sz="1400" b="1" u="sng"/>
              <a:t>Is James talking to Christians in this passage or non-Christians?  </a:t>
            </a:r>
            <a:r>
              <a:rPr lang="en-US" altLang="en-US" sz="1400"/>
              <a:t>It appears that James is denouncing all rich (</a:t>
            </a:r>
            <a:r>
              <a:rPr lang="en-US" altLang="en-US" sz="1400">
                <a:solidFill>
                  <a:srgbClr val="FF0000"/>
                </a:solidFill>
              </a:rPr>
              <a:t>1:10; 2:6</a:t>
            </a:r>
            <a:r>
              <a:rPr lang="en-US" altLang="en-US" sz="1400"/>
              <a:t>).  It applies to all greedy!</a:t>
            </a:r>
          </a:p>
          <a:p>
            <a:pPr marL="232943" indent="-232943">
              <a:lnSpc>
                <a:spcPct val="90000"/>
              </a:lnSpc>
              <a:defRPr/>
            </a:pPr>
            <a:r>
              <a:rPr lang="en-US" altLang="en-US" b="1"/>
              <a:t>BELIEVERS:</a:t>
            </a:r>
            <a:r>
              <a:rPr lang="en-US" altLang="en-US"/>
              <a:t> There is a tendency to be envious of the rich and therefore what James says is a warning. These people that are oppressing them needed to be put in their proper perspective before the church</a:t>
            </a:r>
          </a:p>
          <a:p>
            <a:pPr marL="698830" lvl="1" indent="-232943">
              <a:lnSpc>
                <a:spcPct val="90000"/>
              </a:lnSpc>
              <a:buFontTx/>
              <a:buChar char="•"/>
              <a:defRPr/>
            </a:pPr>
            <a:r>
              <a:rPr lang="en-US" altLang="en-US">
                <a:solidFill>
                  <a:srgbClr val="FF0000"/>
                </a:solidFill>
              </a:rPr>
              <a:t>Psa 73:3-5;  Prov 30:8-9</a:t>
            </a:r>
          </a:p>
          <a:p>
            <a:pPr marL="698830" lvl="1" indent="-232943">
              <a:lnSpc>
                <a:spcPct val="90000"/>
              </a:lnSpc>
              <a:buFontTx/>
              <a:buChar char="•"/>
              <a:defRPr/>
            </a:pPr>
            <a:r>
              <a:rPr lang="en-US" altLang="en-US"/>
              <a:t>Some is James audience thought too much of wealth </a:t>
            </a:r>
            <a:r>
              <a:rPr lang="en-US" altLang="en-US">
                <a:solidFill>
                  <a:srgbClr val="FF0000"/>
                </a:solidFill>
              </a:rPr>
              <a:t>(2:1ff</a:t>
            </a:r>
            <a:r>
              <a:rPr lang="en-US" altLang="en-US"/>
              <a:t>) and wanted to put the rich on a pedestal in hope of getting something in return.</a:t>
            </a:r>
            <a:r>
              <a:rPr lang="en-US" altLang="en-US">
                <a:solidFill>
                  <a:srgbClr val="FF0000"/>
                </a:solidFill>
              </a:rPr>
              <a:t> (Psalms 73:3ff)</a:t>
            </a:r>
          </a:p>
          <a:p>
            <a:pPr marL="698830" lvl="1" indent="-232943">
              <a:lnSpc>
                <a:spcPct val="90000"/>
              </a:lnSpc>
              <a:buFontTx/>
              <a:buChar char="•"/>
              <a:defRPr/>
            </a:pPr>
            <a:r>
              <a:rPr lang="en-US" altLang="en-US">
                <a:solidFill>
                  <a:srgbClr val="FF0000"/>
                </a:solidFill>
              </a:rPr>
              <a:t>Matt 6:24 – can’t serve two masters</a:t>
            </a:r>
          </a:p>
          <a:p>
            <a:pPr marL="232943" indent="-232943">
              <a:lnSpc>
                <a:spcPct val="90000"/>
              </a:lnSpc>
              <a:defRPr/>
            </a:pPr>
            <a:r>
              <a:rPr lang="en-US" altLang="en-US" b="1"/>
              <a:t>NON BELIEVERS</a:t>
            </a:r>
            <a:r>
              <a:rPr lang="en-US" altLang="en-US"/>
              <a:t>: Warnings to them and a call to repentance</a:t>
            </a:r>
          </a:p>
          <a:p>
            <a:pPr marL="232943" indent="-232943">
              <a:lnSpc>
                <a:spcPct val="90000"/>
              </a:lnSpc>
              <a:buFontTx/>
              <a:buChar char="•"/>
              <a:defRPr/>
            </a:pPr>
            <a:r>
              <a:rPr lang="en-US" altLang="en-US"/>
              <a:t>If he is talking to non-Christians that James uses what is called an “apostrophe” (a turning aside from the direct subject matter to address others; speaking to an imaginary group/ persons).</a:t>
            </a:r>
          </a:p>
          <a:p>
            <a:pPr marL="232943" indent="-232943">
              <a:lnSpc>
                <a:spcPct val="90000"/>
              </a:lnSpc>
              <a:buFontTx/>
              <a:buChar char="•"/>
              <a:defRPr/>
            </a:pPr>
            <a:r>
              <a:rPr lang="en-US" altLang="en-US"/>
              <a:t>It appears that James is not dealing with the rich Christians (</a:t>
            </a:r>
            <a:r>
              <a:rPr lang="en-US" altLang="en-US">
                <a:solidFill>
                  <a:srgbClr val="FF0000"/>
                </a:solidFill>
              </a:rPr>
              <a:t>1:9-11</a:t>
            </a:r>
            <a:r>
              <a:rPr lang="en-US" altLang="en-US"/>
              <a:t>) but the rich in </a:t>
            </a:r>
            <a:r>
              <a:rPr lang="en-US" altLang="en-US">
                <a:solidFill>
                  <a:srgbClr val="FF0000"/>
                </a:solidFill>
              </a:rPr>
              <a:t>2:6-7.</a:t>
            </a:r>
          </a:p>
          <a:p>
            <a:pPr marL="232943" indent="-232943">
              <a:lnSpc>
                <a:spcPct val="90000"/>
              </a:lnSpc>
              <a:buFontTx/>
              <a:buChar char="•"/>
              <a:defRPr/>
            </a:pPr>
            <a:r>
              <a:rPr lang="en-US" altLang="en-US"/>
              <a:t>Does not call them “brother” and he does not call them to repent (implied) </a:t>
            </a:r>
            <a:r>
              <a:rPr lang="en-US" altLang="en-US">
                <a:solidFill>
                  <a:srgbClr val="FF0000"/>
                </a:solidFill>
              </a:rPr>
              <a:t>Jonah, Jer 18:7-8</a:t>
            </a:r>
            <a:r>
              <a:rPr lang="en-US" altLang="en-US"/>
              <a:t>.</a:t>
            </a:r>
          </a:p>
          <a:p>
            <a:pPr marL="232943" indent="-232943">
              <a:lnSpc>
                <a:spcPct val="90000"/>
              </a:lnSpc>
              <a:buFontTx/>
              <a:buChar char="•"/>
              <a:defRPr/>
            </a:pPr>
            <a:r>
              <a:rPr lang="en-US" altLang="en-US"/>
              <a:t>Seems that James has given up on them.</a:t>
            </a:r>
          </a:p>
          <a:p>
            <a:pPr marL="232943" indent="-232943">
              <a:lnSpc>
                <a:spcPct val="90000"/>
              </a:lnSpc>
              <a:defRPr/>
            </a:pPr>
            <a:r>
              <a:rPr lang="en-US" altLang="en-US" b="1" u="sng"/>
              <a:t>Then why would James it if they were not going to read it</a:t>
            </a:r>
            <a:r>
              <a:rPr lang="en-US" altLang="en-US"/>
              <a:t>?  Unlikely the Assyrians ever saw the words of Isaiah (</a:t>
            </a:r>
            <a:r>
              <a:rPr lang="en-US" altLang="en-US">
                <a:solidFill>
                  <a:srgbClr val="FF0000"/>
                </a:solidFill>
              </a:rPr>
              <a:t>10:1-34</a:t>
            </a:r>
            <a:r>
              <a:rPr lang="en-US" altLang="en-US"/>
              <a:t>), or the Babylonians (</a:t>
            </a:r>
            <a:r>
              <a:rPr lang="en-US" altLang="en-US">
                <a:solidFill>
                  <a:srgbClr val="FF0000"/>
                </a:solidFill>
              </a:rPr>
              <a:t>Isa 13:1-22</a:t>
            </a:r>
            <a:r>
              <a:rPr lang="en-US" altLang="en-US"/>
              <a:t>) but it was written to show Christians that justice would prevail and that they should not be envious (see </a:t>
            </a:r>
            <a:r>
              <a:rPr lang="en-US" altLang="en-US">
                <a:solidFill>
                  <a:srgbClr val="FF0000"/>
                </a:solidFill>
              </a:rPr>
              <a:t>5:7ff</a:t>
            </a:r>
            <a:r>
              <a:rPr lang="en-US" altLang="en-US"/>
              <a:t>)</a:t>
            </a:r>
          </a:p>
          <a:p>
            <a:pPr marL="232943" indent="-232943">
              <a:lnSpc>
                <a:spcPct val="90000"/>
              </a:lnSpc>
              <a:defRPr/>
            </a:pPr>
            <a:r>
              <a:rPr lang="en-US" altLang="en-US"/>
              <a:t>The rich are often condemned (</a:t>
            </a:r>
            <a:r>
              <a:rPr lang="en-US" altLang="en-US">
                <a:solidFill>
                  <a:srgbClr val="FF0000"/>
                </a:solidFill>
              </a:rPr>
              <a:t>Prov 11:25-28; 1 Tim 6:9-10; Lk 6:24; 18:24; Amos 3:10)</a:t>
            </a:r>
          </a:p>
        </p:txBody>
      </p:sp>
      <p:sp>
        <p:nvSpPr>
          <p:cNvPr id="32772" name="Text Box 4"/>
          <p:cNvSpPr txBox="1">
            <a:spLocks noChangeArrowheads="1"/>
          </p:cNvSpPr>
          <p:nvPr/>
        </p:nvSpPr>
        <p:spPr bwMode="auto">
          <a:xfrm>
            <a:off x="4642443" y="408978"/>
            <a:ext cx="2036911" cy="16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177" tIns="46589" rIns="93177" bIns="46589">
            <a:spAutoFit/>
          </a:bodyPr>
          <a:lstStyle/>
          <a:p>
            <a:pPr>
              <a:defRPr/>
            </a:pPr>
            <a:r>
              <a:rPr lang="en-US" altLang="en-US" sz="1400" dirty="0"/>
              <a:t>Rich – How many dollars is it</a:t>
            </a:r>
          </a:p>
          <a:p>
            <a:pPr>
              <a:defRPr/>
            </a:pPr>
            <a:r>
              <a:rPr lang="en-US" altLang="en-US" sz="1400" dirty="0"/>
              <a:t> that makes you rich?</a:t>
            </a:r>
          </a:p>
          <a:p>
            <a:pPr>
              <a:defRPr/>
            </a:pPr>
            <a:r>
              <a:rPr lang="en-US" altLang="en-US" sz="1400" dirty="0"/>
              <a:t>Compared to What?</a:t>
            </a:r>
          </a:p>
          <a:p>
            <a:pPr>
              <a:defRPr/>
            </a:pPr>
            <a:r>
              <a:rPr lang="en-US" altLang="en-US" sz="1400" i="1" dirty="0"/>
              <a:t>“Anyone who has more money</a:t>
            </a:r>
          </a:p>
          <a:p>
            <a:pPr>
              <a:defRPr/>
            </a:pPr>
            <a:r>
              <a:rPr lang="en-US" altLang="en-US" sz="1400" i="1" dirty="0"/>
              <a:t> than me.”</a:t>
            </a:r>
          </a:p>
        </p:txBody>
      </p:sp>
    </p:spTree>
    <p:extLst>
      <p:ext uri="{BB962C8B-B14F-4D97-AF65-F5344CB8AC3E}">
        <p14:creationId xmlns:p14="http://schemas.microsoft.com/office/powerpoint/2010/main" val="14548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62BB2EA6-90C0-0C44-B1D7-B4158E667B08}" type="slidenum">
              <a:rPr lang="en-US" altLang="en-US"/>
              <a:pPr>
                <a:defRPr/>
              </a:pPr>
              <a:t>4</a:t>
            </a:fld>
            <a:endParaRPr lang="en-US" altLang="en-US"/>
          </a:p>
        </p:txBody>
      </p:sp>
      <p:sp>
        <p:nvSpPr>
          <p:cNvPr id="31746" name="Rectangle 2"/>
          <p:cNvSpPr>
            <a:spLocks noGrp="1" noRot="1" noChangeAspect="1" noChangeArrowheads="1" noTextEdit="1"/>
          </p:cNvSpPr>
          <p:nvPr>
            <p:ph type="sldImg"/>
          </p:nvPr>
        </p:nvSpPr>
        <p:spPr>
          <a:xfrm>
            <a:off x="171450" y="309563"/>
            <a:ext cx="4408488" cy="2479675"/>
          </a:xfrm>
          <a:ln/>
        </p:spPr>
      </p:sp>
      <p:sp>
        <p:nvSpPr>
          <p:cNvPr id="31747" name="Rectangle 3"/>
          <p:cNvSpPr>
            <a:spLocks noGrp="1" noChangeArrowheads="1"/>
          </p:cNvSpPr>
          <p:nvPr>
            <p:ph type="body" idx="1"/>
          </p:nvPr>
        </p:nvSpPr>
        <p:spPr>
          <a:xfrm>
            <a:off x="545253" y="2866390"/>
            <a:ext cx="6075680" cy="6120130"/>
          </a:xfrm>
        </p:spPr>
        <p:txBody>
          <a:bodyPr/>
          <a:lstStyle/>
          <a:p>
            <a:pPr marL="232943" indent="-232943">
              <a:defRPr/>
            </a:pPr>
            <a:r>
              <a:rPr lang="en-US" altLang="en-US" b="1"/>
              <a:t>WEEP AND HOWL</a:t>
            </a:r>
            <a:r>
              <a:rPr lang="en-US" altLang="en-US"/>
              <a:t> –(klausate and olouzontes) to cry out in pain, grief, despair.  Audible wailing, shrieking by a person being terrorized.</a:t>
            </a:r>
          </a:p>
          <a:p>
            <a:pPr marL="698830" lvl="1" indent="-232943">
              <a:buFontTx/>
              <a:buChar char="•"/>
              <a:defRPr/>
            </a:pPr>
            <a:r>
              <a:rPr lang="en-US" altLang="en-US"/>
              <a:t>“To cry to the gods with a loud voice”</a:t>
            </a:r>
          </a:p>
          <a:p>
            <a:pPr marL="698830" lvl="1" indent="-232943">
              <a:buFontTx/>
              <a:buChar char="•"/>
              <a:defRPr/>
            </a:pPr>
            <a:r>
              <a:rPr lang="en-US" altLang="en-US"/>
              <a:t>In </a:t>
            </a:r>
            <a:r>
              <a:rPr lang="en-US" altLang="en-US">
                <a:solidFill>
                  <a:srgbClr val="FF0000"/>
                </a:solidFill>
              </a:rPr>
              <a:t>4:9 </a:t>
            </a:r>
            <a:r>
              <a:rPr lang="en-US" altLang="en-US"/>
              <a:t>the weeping gives the evidence of repentance and sorrow for sins, here it is anguish or despair for judgment.</a:t>
            </a:r>
          </a:p>
          <a:p>
            <a:pPr marL="698830" lvl="1" indent="-232943">
              <a:buFontTx/>
              <a:buChar char="•"/>
              <a:defRPr/>
            </a:pPr>
            <a:r>
              <a:rPr lang="en-US" altLang="en-US"/>
              <a:t>The tense of the verbs says that the destruction that waits for them was marching toward them in undeviating fashion and they could neither escape it or avoid it.</a:t>
            </a:r>
          </a:p>
          <a:p>
            <a:pPr marL="698830" lvl="1" indent="-232943">
              <a:buFontTx/>
              <a:buChar char="•"/>
              <a:defRPr/>
            </a:pPr>
            <a:r>
              <a:rPr lang="en-US" altLang="en-US" i="1">
                <a:solidFill>
                  <a:srgbClr val="FF0000"/>
                </a:solidFill>
              </a:rPr>
              <a:t>Jer 4:8 – wail for the fierce anger of the Lord</a:t>
            </a:r>
          </a:p>
          <a:p>
            <a:pPr marL="232943" indent="-232943">
              <a:defRPr/>
            </a:pPr>
            <a:r>
              <a:rPr lang="en-US" altLang="en-US" b="1"/>
              <a:t>MISERIES -  (talaipoorrais) – distress, hardships, sufferings.</a:t>
            </a:r>
          </a:p>
          <a:p>
            <a:pPr marL="698830" lvl="1" indent="-232943">
              <a:buFontTx/>
              <a:buChar char="•"/>
              <a:defRPr/>
            </a:pPr>
            <a:r>
              <a:rPr lang="en-US" altLang="en-US"/>
              <a:t>They may be living in comfort now, but it will soon be all over.</a:t>
            </a:r>
          </a:p>
          <a:p>
            <a:pPr marL="698830" lvl="1" indent="-232943">
              <a:buFontTx/>
              <a:buChar char="•"/>
              <a:defRPr/>
            </a:pPr>
            <a:r>
              <a:rPr lang="en-US" altLang="en-US"/>
              <a:t>These miseries are not limited to this life</a:t>
            </a:r>
          </a:p>
          <a:p>
            <a:pPr marL="698830" lvl="1" indent="-232943">
              <a:buFontTx/>
              <a:buChar char="•"/>
              <a:defRPr/>
            </a:pPr>
            <a:r>
              <a:rPr lang="en-US" altLang="en-US" i="1">
                <a:solidFill>
                  <a:srgbClr val="FF0000"/>
                </a:solidFill>
              </a:rPr>
              <a:t>Luke 16:24 – “I am in torment in this flame”</a:t>
            </a:r>
          </a:p>
          <a:p>
            <a:pPr marL="698830" lvl="1" indent="-232943">
              <a:buFontTx/>
              <a:buChar char="•"/>
              <a:defRPr/>
            </a:pPr>
            <a:r>
              <a:rPr lang="en-US" altLang="en-US"/>
              <a:t>James warning – God may have been merciful in this life, but not forever.</a:t>
            </a:r>
          </a:p>
          <a:p>
            <a:pPr marL="232943" indent="-232943">
              <a:defRPr/>
            </a:pPr>
            <a:r>
              <a:rPr lang="en-US" altLang="en-US" b="1" u="sng"/>
              <a:t>WHY WEEP AND HOWL? AND WHAT ARE THESE MISERIES?</a:t>
            </a:r>
          </a:p>
          <a:p>
            <a:pPr marL="232943" indent="-232943">
              <a:buFontTx/>
              <a:buAutoNum type="arabicPeriod"/>
              <a:defRPr/>
            </a:pPr>
            <a:r>
              <a:rPr lang="en-US" altLang="en-US"/>
              <a:t>The destruction of Jerusalem in 70 AD?</a:t>
            </a:r>
          </a:p>
          <a:p>
            <a:pPr marL="698830" lvl="1" indent="-232943">
              <a:buFontTx/>
              <a:buChar char="•"/>
              <a:defRPr/>
            </a:pPr>
            <a:r>
              <a:rPr lang="en-US" altLang="en-US"/>
              <a:t>Who would have more to lose or to cry about – the rich or the poor?</a:t>
            </a:r>
          </a:p>
          <a:p>
            <a:pPr marL="698830" lvl="1" indent="-232943">
              <a:buFontTx/>
              <a:buChar char="•"/>
              <a:defRPr/>
            </a:pPr>
            <a:r>
              <a:rPr lang="en-US" altLang="en-US"/>
              <a:t>Who jumped off buildings during the great depression?</a:t>
            </a:r>
          </a:p>
          <a:p>
            <a:pPr marL="698830" lvl="1" indent="-232943">
              <a:buFontTx/>
              <a:buChar char="•"/>
              <a:defRPr/>
            </a:pPr>
            <a:r>
              <a:rPr lang="en-US" altLang="en-US"/>
              <a:t>The rich put their trust in possessions while the poor Christans would have put their trust in God.</a:t>
            </a:r>
          </a:p>
          <a:p>
            <a:pPr marL="698830" lvl="1" indent="-232943">
              <a:buFontTx/>
              <a:buChar char="•"/>
              <a:defRPr/>
            </a:pPr>
            <a:r>
              <a:rPr lang="en-US" altLang="en-US"/>
              <a:t>The destruction of Jerusalem by Titus lasted 143 days and was one of the greatest slaughters in history (1,000,000 people were killed or starved to death).</a:t>
            </a:r>
          </a:p>
          <a:p>
            <a:pPr marL="232943" indent="-232943">
              <a:buFontTx/>
              <a:buAutoNum type="arabicPeriod"/>
              <a:defRPr/>
            </a:pPr>
            <a:r>
              <a:rPr lang="en-US" altLang="en-US" b="1"/>
              <a:t>FINAL JUDGMENT? (probably not)</a:t>
            </a:r>
          </a:p>
          <a:p>
            <a:pPr marL="698830" lvl="1" indent="-232943">
              <a:buFontTx/>
              <a:buChar char="•"/>
              <a:defRPr/>
            </a:pPr>
            <a:r>
              <a:rPr lang="en-US" altLang="en-US"/>
              <a:t>Verse 7 implies a thought of comfort to the poor</a:t>
            </a:r>
          </a:p>
          <a:p>
            <a:pPr marL="698830" lvl="1" indent="-232943">
              <a:buFontTx/>
              <a:buChar char="•"/>
              <a:defRPr/>
            </a:pPr>
            <a:r>
              <a:rPr lang="en-US" altLang="en-US"/>
              <a:t>During the destruction of Jerusalem, the poor suffered too, even though they didn’t have as much to lose.</a:t>
            </a:r>
          </a:p>
          <a:p>
            <a:pPr marL="698830" lvl="1" indent="-232943">
              <a:buFontTx/>
              <a:buChar char="•"/>
              <a:defRPr/>
            </a:pPr>
            <a:r>
              <a:rPr lang="en-US" altLang="en-US"/>
              <a:t>Also there is a picture of retribution in these verses</a:t>
            </a:r>
          </a:p>
        </p:txBody>
      </p:sp>
      <p:sp>
        <p:nvSpPr>
          <p:cNvPr id="31748" name="Text Box 4"/>
          <p:cNvSpPr txBox="1">
            <a:spLocks noChangeArrowheads="1"/>
          </p:cNvSpPr>
          <p:nvPr/>
        </p:nvSpPr>
        <p:spPr bwMode="auto">
          <a:xfrm>
            <a:off x="4673600" y="498714"/>
            <a:ext cx="194733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177" tIns="46589" rIns="93177" bIns="46589">
            <a:spAutoFit/>
          </a:bodyPr>
          <a:lstStyle/>
          <a:p>
            <a:pPr>
              <a:defRPr/>
            </a:pPr>
            <a:r>
              <a:rPr lang="en-US" altLang="en-US" sz="1200" dirty="0"/>
              <a:t>James 5</a:t>
            </a:r>
          </a:p>
          <a:p>
            <a:pPr>
              <a:defRPr/>
            </a:pPr>
            <a:r>
              <a:rPr lang="en-US" altLang="en-US" sz="1200" dirty="0"/>
              <a:t>1Come now, </a:t>
            </a:r>
            <a:r>
              <a:rPr lang="en-US" altLang="en-US" sz="1200" i="1" dirty="0"/>
              <a:t>you</a:t>
            </a:r>
            <a:r>
              <a:rPr lang="en-US" altLang="en-US" sz="1200" dirty="0"/>
              <a:t> rich, weep and</a:t>
            </a:r>
            <a:r>
              <a:rPr lang="en-US" altLang="en-US" b="0" dirty="0"/>
              <a:t> </a:t>
            </a:r>
            <a:r>
              <a:rPr lang="en-US" altLang="en-US" sz="1200" dirty="0"/>
              <a:t>howl for your miseries that are coming upon </a:t>
            </a:r>
            <a:r>
              <a:rPr lang="en-US" altLang="en-US" sz="1200" i="1" dirty="0"/>
              <a:t>you!</a:t>
            </a:r>
          </a:p>
        </p:txBody>
      </p:sp>
    </p:spTree>
    <p:extLst>
      <p:ext uri="{BB962C8B-B14F-4D97-AF65-F5344CB8AC3E}">
        <p14:creationId xmlns:p14="http://schemas.microsoft.com/office/powerpoint/2010/main" val="140760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E9A457-D3BD-B949-B47C-605E7C462FD4}" type="slidenum">
              <a:rPr lang="en-US" altLang="en-US"/>
              <a:pPr>
                <a:defRPr/>
              </a:pPr>
              <a:t>5</a:t>
            </a:fld>
            <a:endParaRPr lang="en-US" altLang="en-US"/>
          </a:p>
        </p:txBody>
      </p:sp>
      <p:sp>
        <p:nvSpPr>
          <p:cNvPr id="33794" name="Rectangle 2"/>
          <p:cNvSpPr>
            <a:spLocks noGrp="1" noRot="1" noChangeAspect="1" noChangeArrowheads="1" noTextEdit="1"/>
          </p:cNvSpPr>
          <p:nvPr>
            <p:ph type="sldImg"/>
          </p:nvPr>
        </p:nvSpPr>
        <p:spPr>
          <a:xfrm>
            <a:off x="406400" y="696913"/>
            <a:ext cx="6197600" cy="3486150"/>
          </a:xfrm>
          <a:ln/>
        </p:spPr>
      </p:sp>
      <p:sp>
        <p:nvSpPr>
          <p:cNvPr id="33795" name="Rectangle 3"/>
          <p:cNvSpPr>
            <a:spLocks noGrp="1" noChangeArrowheads="1"/>
          </p:cNvSpPr>
          <p:nvPr>
            <p:ph type="body" idx="1"/>
          </p:nvPr>
        </p:nvSpPr>
        <p:spPr/>
        <p:txBody>
          <a:bodyPr/>
          <a:lstStyle/>
          <a:p>
            <a:pPr>
              <a:defRPr/>
            </a:pPr>
            <a:r>
              <a:rPr lang="en-US" altLang="en-US"/>
              <a:t>In these 6 verses, James first declares the fact that judgment is coming and then lists the crimes against which this judgment will come.</a:t>
            </a:r>
          </a:p>
          <a:p>
            <a:pPr>
              <a:defRPr/>
            </a:pPr>
            <a:endParaRPr lang="en-US" altLang="en-US"/>
          </a:p>
          <a:p>
            <a:pPr>
              <a:defRPr/>
            </a:pPr>
            <a:r>
              <a:rPr lang="en-US" altLang="en-US"/>
              <a:t>A good number of Christians would like to have more money, but we need to realize that money brings many serious responsibilities and its own set of temptations.</a:t>
            </a:r>
          </a:p>
          <a:p>
            <a:pPr>
              <a:defRPr/>
            </a:pPr>
            <a:endParaRPr lang="en-US" altLang="en-US"/>
          </a:p>
          <a:p>
            <a:pPr>
              <a:defRPr/>
            </a:pPr>
            <a:r>
              <a:rPr lang="en-US" altLang="en-US"/>
              <a:t>Wealth can be used properly, but it has also destroyed a good number of people </a:t>
            </a:r>
            <a:r>
              <a:rPr lang="en-US" altLang="en-US">
                <a:solidFill>
                  <a:srgbClr val="FF0000"/>
                </a:solidFill>
              </a:rPr>
              <a:t>(1 Tim 6:8-10</a:t>
            </a:r>
            <a:r>
              <a:rPr lang="en-US" altLang="en-US"/>
              <a:t>)</a:t>
            </a:r>
          </a:p>
          <a:p>
            <a:pPr>
              <a:defRPr/>
            </a:pPr>
            <a:endParaRPr lang="en-US" altLang="en-US"/>
          </a:p>
          <a:p>
            <a:pPr>
              <a:defRPr/>
            </a:pPr>
            <a:r>
              <a:rPr lang="en-US" altLang="en-US" i="1">
                <a:solidFill>
                  <a:srgbClr val="FF0000"/>
                </a:solidFill>
              </a:rPr>
              <a:t>Prov 30:8-9 – give me neither poverty nor riches</a:t>
            </a:r>
          </a:p>
        </p:txBody>
      </p:sp>
    </p:spTree>
    <p:extLst>
      <p:ext uri="{BB962C8B-B14F-4D97-AF65-F5344CB8AC3E}">
        <p14:creationId xmlns:p14="http://schemas.microsoft.com/office/powerpoint/2010/main" val="89759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970938" y="8840297"/>
            <a:ext cx="3037840" cy="466433"/>
          </a:xfrm>
        </p:spPr>
        <p:txBody>
          <a:bodyPr/>
          <a:lstStyle/>
          <a:p>
            <a:pPr>
              <a:defRPr/>
            </a:pPr>
            <a:fld id="{61F2F422-A942-5541-BD70-EAE36D7ADF0C}" type="slidenum">
              <a:rPr lang="en-US" altLang="en-US"/>
              <a:pPr>
                <a:defRPr/>
              </a:pPr>
              <a:t>6</a:t>
            </a:fld>
            <a:endParaRPr lang="en-US" altLang="en-US"/>
          </a:p>
        </p:txBody>
      </p:sp>
      <p:sp>
        <p:nvSpPr>
          <p:cNvPr id="35842" name="Rectangle 2"/>
          <p:cNvSpPr>
            <a:spLocks noGrp="1" noRot="1" noChangeAspect="1" noChangeArrowheads="1" noTextEdit="1"/>
          </p:cNvSpPr>
          <p:nvPr>
            <p:ph type="sldImg"/>
          </p:nvPr>
        </p:nvSpPr>
        <p:spPr>
          <a:xfrm>
            <a:off x="-112713" y="231775"/>
            <a:ext cx="4821238" cy="2711450"/>
          </a:xfrm>
          <a:ln/>
        </p:spPr>
      </p:sp>
      <p:sp>
        <p:nvSpPr>
          <p:cNvPr id="35843" name="Rectangle 3"/>
          <p:cNvSpPr>
            <a:spLocks noGrp="1" noChangeArrowheads="1"/>
          </p:cNvSpPr>
          <p:nvPr>
            <p:ph type="body" idx="1"/>
          </p:nvPr>
        </p:nvSpPr>
        <p:spPr>
          <a:xfrm>
            <a:off x="467360" y="3098800"/>
            <a:ext cx="6153573" cy="5887720"/>
          </a:xfrm>
        </p:spPr>
        <p:txBody>
          <a:bodyPr/>
          <a:lstStyle/>
          <a:p>
            <a:pPr>
              <a:defRPr/>
            </a:pPr>
            <a:r>
              <a:rPr lang="en-US" altLang="en-US" b="1"/>
              <a:t>RICHES </a:t>
            </a:r>
            <a:r>
              <a:rPr lang="en-US" altLang="en-US"/>
              <a:t>– (ho pluntos) – full, overflowing. PLOUTUS was the ancient god of the abundant yielding of the earth.</a:t>
            </a:r>
          </a:p>
          <a:p>
            <a:pPr lvl="1">
              <a:buFontTx/>
              <a:buChar char="•"/>
              <a:defRPr/>
            </a:pPr>
            <a:r>
              <a:rPr lang="en-US" altLang="en-US"/>
              <a:t>Comprehensive designation of all the earthly things for which wicked men long for</a:t>
            </a:r>
          </a:p>
          <a:p>
            <a:pPr lvl="1">
              <a:buFontTx/>
              <a:buChar char="•"/>
              <a:defRPr/>
            </a:pPr>
            <a:r>
              <a:rPr lang="en-US" altLang="en-US"/>
              <a:t>It is not how many dollars you have, but our attitude toward it.  </a:t>
            </a:r>
          </a:p>
          <a:p>
            <a:pPr lvl="1">
              <a:buFontTx/>
              <a:buChar char="•"/>
              <a:defRPr/>
            </a:pPr>
            <a:r>
              <a:rPr lang="en-US" altLang="en-US">
                <a:solidFill>
                  <a:srgbClr val="FF0000"/>
                </a:solidFill>
              </a:rPr>
              <a:t>Mark 10:23-24 – do not trust in riches</a:t>
            </a:r>
          </a:p>
          <a:p>
            <a:pPr lvl="1">
              <a:buFontTx/>
              <a:buChar char="•"/>
              <a:defRPr/>
            </a:pPr>
            <a:r>
              <a:rPr lang="en-US" altLang="en-US">
                <a:solidFill>
                  <a:srgbClr val="FF0000"/>
                </a:solidFill>
              </a:rPr>
              <a:t>Luke 12:15 – life does not consist of our possessions</a:t>
            </a:r>
          </a:p>
          <a:p>
            <a:pPr>
              <a:defRPr/>
            </a:pPr>
            <a:endParaRPr lang="en-US" altLang="en-US" b="1"/>
          </a:p>
          <a:p>
            <a:pPr>
              <a:defRPr/>
            </a:pPr>
            <a:r>
              <a:rPr lang="en-US" altLang="en-US" b="1"/>
              <a:t>CORRUPTED</a:t>
            </a:r>
            <a:r>
              <a:rPr lang="en-US" altLang="en-US"/>
              <a:t>  -  (sespen) – rotted, to become putrid, also meant the poison from a bite of a serpent that burns and causes intense thirst.</a:t>
            </a:r>
          </a:p>
          <a:p>
            <a:pPr lvl="1">
              <a:buFontTx/>
              <a:buChar char="•"/>
              <a:defRPr/>
            </a:pPr>
            <a:r>
              <a:rPr lang="en-US" altLang="en-US"/>
              <a:t>Possessions may look beautiful to us, but to God they are putrid, if they have taken you away from Him!</a:t>
            </a:r>
          </a:p>
          <a:p>
            <a:pPr lvl="1">
              <a:buFontTx/>
              <a:buChar char="•"/>
              <a:defRPr/>
            </a:pPr>
            <a:r>
              <a:rPr lang="en-US" altLang="en-US"/>
              <a:t>James says their hoarded material is like  poison causing a putrefying sore (Gross).  If you had a sore like that you would do what ever it took to get it healed.</a:t>
            </a:r>
          </a:p>
          <a:p>
            <a:pPr>
              <a:defRPr/>
            </a:pPr>
            <a:endParaRPr lang="en-US" altLang="en-US" b="1"/>
          </a:p>
          <a:p>
            <a:pPr>
              <a:defRPr/>
            </a:pPr>
            <a:r>
              <a:rPr lang="en-US" altLang="en-US" b="1"/>
              <a:t>GARMENTS ARE MOTH EATEN</a:t>
            </a:r>
            <a:r>
              <a:rPr lang="en-US" altLang="en-US"/>
              <a:t> – (himatia) – refers to the outer garments (coat) that others would see, worn to be noticed by men.</a:t>
            </a:r>
          </a:p>
          <a:p>
            <a:pPr lvl="1">
              <a:buFontTx/>
              <a:buChar char="•"/>
              <a:defRPr/>
            </a:pPr>
            <a:r>
              <a:rPr lang="en-US" altLang="en-US"/>
              <a:t>Woman bought a hat – wanted the trimming on the “church side”</a:t>
            </a:r>
          </a:p>
          <a:p>
            <a:pPr lvl="1">
              <a:buFontTx/>
              <a:buChar char="•"/>
              <a:defRPr/>
            </a:pPr>
            <a:r>
              <a:rPr lang="en-US" altLang="en-US"/>
              <a:t>Not wrong to have nice clothes, and to look nice, but do we spend more time in front of a mirror than we do in prayer with God?</a:t>
            </a:r>
          </a:p>
          <a:p>
            <a:pPr lvl="1">
              <a:buFontTx/>
              <a:buChar char="•"/>
              <a:defRPr/>
            </a:pPr>
            <a:r>
              <a:rPr lang="en-US" altLang="en-US"/>
              <a:t>James is saying their destiny was inevitable – just like their garments – decay and moth eaten.</a:t>
            </a:r>
          </a:p>
          <a:p>
            <a:pPr lvl="1">
              <a:buFontTx/>
              <a:buChar char="•"/>
              <a:defRPr/>
            </a:pPr>
            <a:r>
              <a:rPr lang="en-US" altLang="en-US"/>
              <a:t>The tragic fact was that the rich had hoarded so much food and clothing that it was wasting.</a:t>
            </a:r>
          </a:p>
          <a:p>
            <a:pPr lvl="1">
              <a:buFontTx/>
              <a:buChar char="•"/>
              <a:defRPr/>
            </a:pPr>
            <a:r>
              <a:rPr lang="en-US" altLang="en-US"/>
              <a:t>	Tons of grain in Mogadishu warehouses while people starved to death</a:t>
            </a:r>
          </a:p>
          <a:p>
            <a:pPr lvl="1">
              <a:buFontTx/>
              <a:buChar char="•"/>
              <a:defRPr/>
            </a:pPr>
            <a:endParaRPr lang="en-US" altLang="en-US"/>
          </a:p>
          <a:p>
            <a:pPr>
              <a:defRPr/>
            </a:pPr>
            <a:r>
              <a:rPr lang="en-US" altLang="en-US" i="1"/>
              <a:t>See next page for additional notes on verse 2-3</a:t>
            </a:r>
          </a:p>
        </p:txBody>
      </p:sp>
      <p:sp>
        <p:nvSpPr>
          <p:cNvPr id="35844" name="Text Box 4"/>
          <p:cNvSpPr txBox="1">
            <a:spLocks noChangeArrowheads="1"/>
          </p:cNvSpPr>
          <p:nvPr/>
        </p:nvSpPr>
        <p:spPr bwMode="auto">
          <a:xfrm>
            <a:off x="4891701" y="498713"/>
            <a:ext cx="1885019" cy="197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177" tIns="46589" rIns="93177" bIns="46589">
            <a:spAutoFit/>
          </a:bodyPr>
          <a:lstStyle/>
          <a:p>
            <a:pPr>
              <a:defRPr/>
            </a:pPr>
            <a:r>
              <a:rPr lang="en-US" altLang="en-US" sz="1200" dirty="0"/>
              <a:t> 5:2-3 - Your riches are corrupted, and your garments are moth-eaten. 3Your gold and silver are corroded, and their corrosion will be a witness against you and will eat your flesh like fire. You have heaped up treasure in the last days. </a:t>
            </a:r>
          </a:p>
        </p:txBody>
      </p:sp>
    </p:spTree>
    <p:extLst>
      <p:ext uri="{BB962C8B-B14F-4D97-AF65-F5344CB8AC3E}">
        <p14:creationId xmlns:p14="http://schemas.microsoft.com/office/powerpoint/2010/main" val="199569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319700D-A19D-F041-99C7-3E7B3B187BC4}" type="slidenum">
              <a:rPr lang="en-US" altLang="en-US"/>
              <a:pPr>
                <a:defRPr/>
              </a:pPr>
              <a:t>7</a:t>
            </a:fld>
            <a:endParaRPr lang="en-US" altLang="en-US"/>
          </a:p>
        </p:txBody>
      </p:sp>
      <p:sp>
        <p:nvSpPr>
          <p:cNvPr id="40962" name="Rectangle 2"/>
          <p:cNvSpPr>
            <a:spLocks noGrp="1" noRot="1" noChangeAspect="1" noChangeArrowheads="1" noTextEdit="1"/>
          </p:cNvSpPr>
          <p:nvPr>
            <p:ph type="sldImg"/>
          </p:nvPr>
        </p:nvSpPr>
        <p:spPr>
          <a:xfrm>
            <a:off x="195263" y="236538"/>
            <a:ext cx="4270375" cy="2401887"/>
          </a:xfrm>
          <a:ln/>
        </p:spPr>
      </p:sp>
      <p:sp>
        <p:nvSpPr>
          <p:cNvPr id="40963" name="Rectangle 3"/>
          <p:cNvSpPr>
            <a:spLocks noGrp="1" noChangeArrowheads="1"/>
          </p:cNvSpPr>
          <p:nvPr>
            <p:ph type="body" idx="1"/>
          </p:nvPr>
        </p:nvSpPr>
        <p:spPr>
          <a:xfrm>
            <a:off x="623147" y="3491315"/>
            <a:ext cx="5919893" cy="5495205"/>
          </a:xfrm>
        </p:spPr>
        <p:txBody>
          <a:bodyPr/>
          <a:lstStyle/>
          <a:p>
            <a:pPr marL="232943" indent="-232943">
              <a:buFontTx/>
              <a:buAutoNum type="arabicPeriod"/>
              <a:defRPr/>
            </a:pPr>
            <a:r>
              <a:rPr lang="en-US" altLang="en-US" b="1" dirty="0"/>
              <a:t>To understand this verse, we must understand the provisions God set forth to protect workers.</a:t>
            </a:r>
          </a:p>
          <a:p>
            <a:pPr marL="698830" lvl="1" indent="-232943">
              <a:buFontTx/>
              <a:buChar char="•"/>
              <a:defRPr/>
            </a:pPr>
            <a:r>
              <a:rPr lang="en-US" altLang="en-US" i="1" dirty="0">
                <a:solidFill>
                  <a:srgbClr val="FF0000"/>
                </a:solidFill>
              </a:rPr>
              <a:t>Dt 24:14-15 – pay him his wages each day</a:t>
            </a:r>
          </a:p>
          <a:p>
            <a:pPr marL="698830" lvl="1" indent="-232943">
              <a:buFontTx/>
              <a:buChar char="•"/>
              <a:defRPr/>
            </a:pPr>
            <a:r>
              <a:rPr lang="en-US" altLang="en-US" i="1" dirty="0">
                <a:solidFill>
                  <a:srgbClr val="FF0000"/>
                </a:solidFill>
              </a:rPr>
              <a:t>Lev 19:13 – do not hold back wages</a:t>
            </a:r>
          </a:p>
          <a:p>
            <a:pPr marL="698830" lvl="1" indent="-232943">
              <a:buFontTx/>
              <a:buChar char="•"/>
              <a:defRPr/>
            </a:pPr>
            <a:r>
              <a:rPr lang="en-US" altLang="en-US" i="1" dirty="0" err="1">
                <a:solidFill>
                  <a:srgbClr val="FF0000"/>
                </a:solidFill>
              </a:rPr>
              <a:t>Jer</a:t>
            </a:r>
            <a:r>
              <a:rPr lang="en-US" altLang="en-US" i="1" dirty="0">
                <a:solidFill>
                  <a:srgbClr val="FF0000"/>
                </a:solidFill>
              </a:rPr>
              <a:t> 22:13 - …not paying them</a:t>
            </a:r>
          </a:p>
          <a:p>
            <a:pPr marL="698830" lvl="1" indent="-232943">
              <a:buFontTx/>
              <a:buChar char="•"/>
              <a:defRPr/>
            </a:pPr>
            <a:r>
              <a:rPr lang="en-US" altLang="en-US" dirty="0"/>
              <a:t>These were rich Jews who showed obvious disrespect for the law.</a:t>
            </a:r>
          </a:p>
          <a:p>
            <a:pPr marL="232943" indent="-232943">
              <a:buFontTx/>
              <a:buAutoNum type="arabicPeriod" startAt="2"/>
              <a:defRPr/>
            </a:pPr>
            <a:r>
              <a:rPr lang="en-US" altLang="en-US" b="1" dirty="0"/>
              <a:t>EMPLOYER / EMPLEYEE RELATIONSHIP</a:t>
            </a:r>
          </a:p>
          <a:p>
            <a:pPr marL="698830" lvl="1" indent="-232943">
              <a:buFontTx/>
              <a:buChar char="•"/>
              <a:defRPr/>
            </a:pPr>
            <a:r>
              <a:rPr lang="en-US" altLang="en-US" dirty="0"/>
              <a:t>The two are obligated, and it is in their best interests not to defraud the other</a:t>
            </a:r>
          </a:p>
          <a:p>
            <a:pPr marL="698830" lvl="1" indent="-232943">
              <a:buFontTx/>
              <a:buChar char="•"/>
              <a:defRPr/>
            </a:pPr>
            <a:r>
              <a:rPr lang="en-US" altLang="en-US" dirty="0"/>
              <a:t>The worker deserves a fair and honest wage</a:t>
            </a:r>
          </a:p>
          <a:p>
            <a:pPr marL="698830" lvl="1" indent="-232943">
              <a:buFontTx/>
              <a:buChar char="•"/>
              <a:defRPr/>
            </a:pPr>
            <a:r>
              <a:rPr lang="en-US" altLang="en-US" dirty="0"/>
              <a:t>The employer deserves fair and honest work for the wages</a:t>
            </a:r>
          </a:p>
          <a:p>
            <a:pPr marL="698830" lvl="1" indent="-232943">
              <a:buFontTx/>
              <a:buChar char="•"/>
              <a:defRPr/>
            </a:pPr>
            <a:r>
              <a:rPr lang="en-US" altLang="en-US" i="1" dirty="0">
                <a:solidFill>
                  <a:srgbClr val="FF0000"/>
                </a:solidFill>
              </a:rPr>
              <a:t>Col 3:22-25 – slaves do your work heartily</a:t>
            </a:r>
          </a:p>
          <a:p>
            <a:pPr marL="698830" lvl="1" indent="-232943">
              <a:buFontTx/>
              <a:buChar char="•"/>
              <a:defRPr/>
            </a:pPr>
            <a:r>
              <a:rPr lang="en-US" altLang="en-US" i="1" dirty="0">
                <a:solidFill>
                  <a:srgbClr val="FF0000"/>
                </a:solidFill>
              </a:rPr>
              <a:t>Col 4:1 – masters grant slaves justice and fairness</a:t>
            </a:r>
          </a:p>
          <a:p>
            <a:pPr marL="698830" lvl="1" indent="-232943">
              <a:buFontTx/>
              <a:buChar char="•"/>
              <a:defRPr/>
            </a:pPr>
            <a:r>
              <a:rPr lang="en-US" altLang="en-US" dirty="0"/>
              <a:t>To cheat the workers out of their wages would mean that they would go without the necessities of life.</a:t>
            </a:r>
          </a:p>
          <a:p>
            <a:pPr marL="232943" indent="-232943">
              <a:buFontTx/>
              <a:buAutoNum type="arabicPeriod" startAt="2"/>
              <a:defRPr/>
            </a:pPr>
            <a:r>
              <a:rPr lang="en-US" altLang="en-US" b="1" dirty="0"/>
              <a:t>CRIES OUT</a:t>
            </a:r>
            <a:r>
              <a:rPr lang="en-US" altLang="en-US" dirty="0"/>
              <a:t> (</a:t>
            </a:r>
            <a:r>
              <a:rPr lang="en-US" altLang="en-US" dirty="0" err="1"/>
              <a:t>krazei</a:t>
            </a:r>
            <a:r>
              <a:rPr lang="en-US" altLang="en-US" dirty="0"/>
              <a:t>) – to yell, the fraudulent gains will shout at them at judgment demanding justice.</a:t>
            </a:r>
          </a:p>
          <a:p>
            <a:pPr marL="698830" lvl="1" indent="-232943">
              <a:buFontTx/>
              <a:buChar char="•"/>
              <a:defRPr/>
            </a:pPr>
            <a:r>
              <a:rPr lang="en-US" altLang="en-US" dirty="0"/>
              <a:t>Their cries for vengeance will not fall on deaf ears</a:t>
            </a:r>
          </a:p>
          <a:p>
            <a:pPr marL="698830" lvl="1" indent="-232943">
              <a:buFontTx/>
              <a:buChar char="•"/>
              <a:defRPr/>
            </a:pPr>
            <a:r>
              <a:rPr lang="en-US" altLang="en-US" dirty="0"/>
              <a:t>The rich may not listen, but God surely does.</a:t>
            </a:r>
          </a:p>
          <a:p>
            <a:pPr marL="232943" indent="-232943">
              <a:buFontTx/>
              <a:buAutoNum type="arabicPeriod" startAt="2"/>
              <a:defRPr/>
            </a:pPr>
            <a:r>
              <a:rPr lang="en-US" altLang="en-US" b="1" dirty="0"/>
              <a:t>LORD OF THE SABOATH</a:t>
            </a:r>
            <a:r>
              <a:rPr lang="en-US" altLang="en-US" dirty="0"/>
              <a:t> – Lord of Hosts, denotes might, power, and glory.  He is the Head of Heavens Armies.  The most majestic title of God in the OT</a:t>
            </a:r>
          </a:p>
          <a:p>
            <a:pPr marL="698830" lvl="1" indent="-232943">
              <a:buFontTx/>
              <a:buChar char="•"/>
              <a:defRPr/>
            </a:pPr>
            <a:r>
              <a:rPr lang="en-US" altLang="en-US" dirty="0"/>
              <a:t>The rich may have influence over earthly judges, but they are setting themselves against the armies of God! And they will be destroyed.</a:t>
            </a:r>
          </a:p>
          <a:p>
            <a:pPr marL="698830" lvl="1" indent="-232943">
              <a:buFontTx/>
              <a:buChar char="•"/>
              <a:defRPr/>
            </a:pPr>
            <a:r>
              <a:rPr lang="en-US" altLang="en-US" dirty="0"/>
              <a:t>Those that cheat others of what is rightfully theirs should take these matters to heart</a:t>
            </a:r>
          </a:p>
          <a:p>
            <a:pPr marL="698830" lvl="1" indent="-232943">
              <a:buFontTx/>
              <a:buChar char="•"/>
              <a:defRPr/>
            </a:pPr>
            <a:r>
              <a:rPr lang="en-US" altLang="en-US" i="1" dirty="0">
                <a:solidFill>
                  <a:srgbClr val="FF0000"/>
                </a:solidFill>
              </a:rPr>
              <a:t>Mal 3:5 – he will testify against those who defraud their laborers</a:t>
            </a:r>
          </a:p>
          <a:p>
            <a:pPr marL="698830" lvl="1" indent="-232943">
              <a:buFontTx/>
              <a:buChar char="•"/>
              <a:defRPr/>
            </a:pPr>
            <a:r>
              <a:rPr lang="en-US" altLang="en-US" i="1" dirty="0">
                <a:solidFill>
                  <a:srgbClr val="FF0000"/>
                </a:solidFill>
              </a:rPr>
              <a:t>Psalms 59:5 – Lord of Hosts</a:t>
            </a:r>
          </a:p>
          <a:p>
            <a:pPr marL="698830" lvl="1" indent="-232943">
              <a:buFontTx/>
              <a:buChar char="•"/>
              <a:defRPr/>
            </a:pPr>
            <a:r>
              <a:rPr lang="en-US" altLang="en-US" i="1" dirty="0">
                <a:solidFill>
                  <a:srgbClr val="FF0000"/>
                </a:solidFill>
              </a:rPr>
              <a:t>Rom 12:19 – vengeance is mine…</a:t>
            </a:r>
          </a:p>
          <a:p>
            <a:pPr marL="232943" indent="-232943">
              <a:buFontTx/>
              <a:buAutoNum type="arabicPeriod" startAt="2"/>
              <a:defRPr/>
            </a:pPr>
            <a:endParaRPr lang="en-US" altLang="en-US" i="1" dirty="0">
              <a:solidFill>
                <a:srgbClr val="FF0000"/>
              </a:solidFill>
            </a:endParaRPr>
          </a:p>
        </p:txBody>
      </p:sp>
      <p:sp>
        <p:nvSpPr>
          <p:cNvPr id="40964" name="Text Box 4"/>
          <p:cNvSpPr txBox="1">
            <a:spLocks noChangeArrowheads="1"/>
          </p:cNvSpPr>
          <p:nvPr/>
        </p:nvSpPr>
        <p:spPr bwMode="auto">
          <a:xfrm>
            <a:off x="4476271" y="237575"/>
            <a:ext cx="2192048" cy="231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177" tIns="46589" rIns="93177" bIns="46589">
            <a:spAutoFit/>
          </a:bodyPr>
          <a:lstStyle/>
          <a:p>
            <a:pPr>
              <a:defRPr/>
            </a:pPr>
            <a:r>
              <a:rPr lang="en-US" altLang="en-US" sz="1200" i="1" dirty="0"/>
              <a:t>James 5:4-6 - Indeed the wages of the laborers who mowed your fields, which you kept back by fraud, cry out; and the cries of the reapers have reached the ears of the Lord of Sabaoth. 5 You have lived on the earth in pleasure and luxury; you have fattened your hearts as in a day of slaughter. 6 You have condemned, you have murdered the just; he does not resist you.</a:t>
            </a:r>
          </a:p>
        </p:txBody>
      </p:sp>
    </p:spTree>
    <p:extLst>
      <p:ext uri="{BB962C8B-B14F-4D97-AF65-F5344CB8AC3E}">
        <p14:creationId xmlns:p14="http://schemas.microsoft.com/office/powerpoint/2010/main" val="6558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09DF1AF8-5988-AF45-9804-5F81402C5288}" type="slidenum">
              <a:rPr lang="en-US" altLang="en-US"/>
              <a:pPr/>
              <a:t>8</a:t>
            </a:fld>
            <a:endParaRPr lang="en-US" altLang="en-US"/>
          </a:p>
        </p:txBody>
      </p:sp>
      <p:sp>
        <p:nvSpPr>
          <p:cNvPr id="17411" name="Rectangle 2"/>
          <p:cNvSpPr>
            <a:spLocks noGrp="1" noRot="1" noChangeAspect="1" noChangeArrowheads="1" noTextEdit="1"/>
          </p:cNvSpPr>
          <p:nvPr>
            <p:ph type="sldImg"/>
          </p:nvPr>
        </p:nvSpPr>
        <p:spPr bwMode="auto">
          <a:xfrm>
            <a:off x="401638" y="230188"/>
            <a:ext cx="4748212" cy="2670175"/>
          </a:xfrm>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xfrm>
            <a:off x="701040" y="2990530"/>
            <a:ext cx="5608320" cy="6216266"/>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77001" marR="186355" indent="176649">
              <a:spcBef>
                <a:spcPts val="1014"/>
              </a:spcBef>
            </a:pPr>
            <a:r>
              <a:rPr lang="en-US" dirty="0">
                <a:latin typeface="Calibri" panose="020F0502020204030204" pitchFamily="34" charset="0"/>
                <a:ea typeface="Calibri" panose="020F0502020204030204" pitchFamily="34" charset="0"/>
              </a:rPr>
              <a:t>Have you ever felt </a:t>
            </a:r>
            <a:r>
              <a:rPr lang="en-US" u="sng" dirty="0">
                <a:latin typeface="Calibri" panose="020F0502020204030204" pitchFamily="34" charset="0"/>
                <a:ea typeface="Calibri" panose="020F0502020204030204" pitchFamily="34" charset="0"/>
              </a:rPr>
              <a:t>unequal to the task at hand</a:t>
            </a:r>
            <a:r>
              <a:rPr lang="en-US" dirty="0">
                <a:latin typeface="Calibri" panose="020F0502020204030204" pitchFamily="34" charset="0"/>
                <a:ea typeface="Calibri" panose="020F0502020204030204" pitchFamily="34" charset="0"/>
              </a:rPr>
              <a:t>? Have you ever wanted to just </a:t>
            </a:r>
            <a:r>
              <a:rPr lang="en-US" u="sng" dirty="0">
                <a:latin typeface="Calibri" panose="020F0502020204030204" pitchFamily="34" charset="0"/>
                <a:ea typeface="Calibri" panose="020F0502020204030204" pitchFamily="34" charset="0"/>
              </a:rPr>
              <a:t>give up </a:t>
            </a:r>
            <a:r>
              <a:rPr lang="en-US" dirty="0">
                <a:latin typeface="Calibri" panose="020F0502020204030204" pitchFamily="34" charset="0"/>
                <a:ea typeface="Calibri" panose="020F0502020204030204" pitchFamily="34" charset="0"/>
              </a:rPr>
              <a:t>because something was blocking your path? Have you ever been </a:t>
            </a:r>
            <a:r>
              <a:rPr lang="en-US" b="1" dirty="0">
                <a:latin typeface="Calibri" panose="020F0502020204030204" pitchFamily="34" charset="0"/>
                <a:ea typeface="Calibri" panose="020F0502020204030204" pitchFamily="34" charset="0"/>
              </a:rPr>
              <a:t>“at your wits end”? </a:t>
            </a:r>
            <a:r>
              <a:rPr lang="en-US" dirty="0">
                <a:latin typeface="Calibri" panose="020F0502020204030204" pitchFamily="34" charset="0"/>
                <a:ea typeface="Calibri" panose="020F0502020204030204" pitchFamily="34" charset="0"/>
              </a:rPr>
              <a:t>Which itself is a very interesting phrase. One of the definitions of </a:t>
            </a:r>
            <a:r>
              <a:rPr lang="en-US" b="1" dirty="0">
                <a:latin typeface="Calibri" panose="020F0502020204030204" pitchFamily="34" charset="0"/>
                <a:ea typeface="Calibri" panose="020F0502020204030204" pitchFamily="34" charset="0"/>
              </a:rPr>
              <a:t>“wit” </a:t>
            </a:r>
            <a:r>
              <a:rPr lang="en-US" dirty="0">
                <a:latin typeface="Calibri" panose="020F0502020204030204" pitchFamily="34" charset="0"/>
                <a:ea typeface="Calibri" panose="020F0502020204030204" pitchFamily="34" charset="0"/>
              </a:rPr>
              <a:t>is </a:t>
            </a:r>
            <a:r>
              <a:rPr lang="en-US" u="sng" dirty="0">
                <a:latin typeface="Calibri" panose="020F0502020204030204" pitchFamily="34" charset="0"/>
                <a:ea typeface="Calibri" panose="020F0502020204030204" pitchFamily="34" charset="0"/>
              </a:rPr>
              <a:t>knowledge or wisdom</a:t>
            </a:r>
            <a:r>
              <a:rPr lang="en-US" dirty="0">
                <a:latin typeface="Calibri" panose="020F0502020204030204" pitchFamily="34" charset="0"/>
                <a:ea typeface="Calibri" panose="020F0502020204030204" pitchFamily="34" charset="0"/>
              </a:rPr>
              <a:t>. Therefore, when we say we are at our wits end, we are saying that we are at the end of our knowledge and wisdom to finding answers and solutions.</a:t>
            </a:r>
          </a:p>
          <a:p>
            <a:pPr marL="77001" marR="112589" indent="176649">
              <a:spcBef>
                <a:spcPts val="1014"/>
              </a:spcBef>
            </a:pPr>
            <a:r>
              <a:rPr lang="en-US" dirty="0">
                <a:latin typeface="Calibri" panose="020F0502020204030204" pitchFamily="34" charset="0"/>
                <a:ea typeface="Calibri" panose="020F0502020204030204" pitchFamily="34" charset="0"/>
              </a:rPr>
              <a:t>“Wit” also means imagination and creativity (witty personality, Quick Witt). So, if you are at your wits end, you are saying you can’t think of any more solutions. In more modern vernacular, we might say </a:t>
            </a:r>
            <a:r>
              <a:rPr lang="en-US" i="1" dirty="0">
                <a:latin typeface="Calibri" panose="020F0502020204030204" pitchFamily="34" charset="0"/>
                <a:ea typeface="Calibri" panose="020F0502020204030204" pitchFamily="34" charset="0"/>
              </a:rPr>
              <a:t>“I am so frustrated I can’t think</a:t>
            </a:r>
            <a:r>
              <a:rPr lang="en-US" dirty="0">
                <a:latin typeface="Calibri" panose="020F0502020204030204" pitchFamily="34" charset="0"/>
                <a:ea typeface="Calibri" panose="020F0502020204030204" pitchFamily="34" charset="0"/>
              </a:rPr>
              <a:t>” or </a:t>
            </a:r>
            <a:r>
              <a:rPr lang="en-US" i="1" dirty="0">
                <a:latin typeface="Calibri" panose="020F0502020204030204" pitchFamily="34" charset="0"/>
                <a:ea typeface="Calibri" panose="020F0502020204030204" pitchFamily="34" charset="0"/>
              </a:rPr>
              <a:t>“I am so angry I can’t see straight”, “I’ve tried everything I can think of” “I am at the end of my Rope”.</a:t>
            </a:r>
            <a:endParaRPr lang="en-US" dirty="0">
              <a:latin typeface="Calibri" panose="020F0502020204030204" pitchFamily="34" charset="0"/>
              <a:ea typeface="Calibri" panose="020F0502020204030204" pitchFamily="34" charset="0"/>
            </a:endParaRPr>
          </a:p>
          <a:p>
            <a:pPr marL="77001" marR="122295" indent="176649">
              <a:spcBef>
                <a:spcPts val="1014"/>
              </a:spcBef>
            </a:pPr>
            <a:r>
              <a:rPr lang="en-US" dirty="0">
                <a:latin typeface="Calibri" panose="020F0502020204030204" pitchFamily="34" charset="0"/>
                <a:ea typeface="Calibri" panose="020F0502020204030204" pitchFamily="34" charset="0"/>
              </a:rPr>
              <a:t>It actually is a phrase found in </a:t>
            </a:r>
            <a:r>
              <a:rPr lang="en-US" i="1" dirty="0">
                <a:latin typeface="Calibri" panose="020F0502020204030204" pitchFamily="34" charset="0"/>
                <a:ea typeface="Calibri" panose="020F0502020204030204" pitchFamily="34" charset="0"/>
              </a:rPr>
              <a:t>Psalms 107:27 – they reeled and staggered like drunken men and were at their wits’ end. </a:t>
            </a:r>
            <a:r>
              <a:rPr lang="en-US" dirty="0">
                <a:latin typeface="Calibri" panose="020F0502020204030204" pitchFamily="34" charset="0"/>
                <a:ea typeface="Calibri" panose="020F0502020204030204" pitchFamily="34" charset="0"/>
              </a:rPr>
              <a:t>(or all their wisdom was swallowed up). In context the psalmist is talking about people that go back and forth in their devotion and passion for the LORD.</a:t>
            </a:r>
          </a:p>
          <a:p>
            <a:pPr marL="77001" marR="73118" indent="176649">
              <a:spcBef>
                <a:spcPts val="1014"/>
              </a:spcBef>
            </a:pPr>
            <a:r>
              <a:rPr lang="en-US" dirty="0">
                <a:latin typeface="Calibri" panose="020F0502020204030204" pitchFamily="34" charset="0"/>
                <a:ea typeface="Calibri" panose="020F0502020204030204" pitchFamily="34" charset="0"/>
              </a:rPr>
              <a:t>And you know what, all these obstacles and hurdles that life throws at us cause us to quench our passion by trying to wear us out. Trying to get us off our path.</a:t>
            </a:r>
          </a:p>
          <a:p>
            <a:pPr marL="77648" marR="245885" indent="176649">
              <a:spcBef>
                <a:spcPts val="1014"/>
              </a:spcBef>
            </a:pPr>
            <a:r>
              <a:rPr lang="en-US" dirty="0">
                <a:latin typeface="Calibri" panose="020F0502020204030204" pitchFamily="34" charset="0"/>
                <a:ea typeface="Calibri" panose="020F0502020204030204" pitchFamily="34" charset="0"/>
              </a:rPr>
              <a:t>We have </a:t>
            </a:r>
            <a:r>
              <a:rPr lang="en-US" u="sng" dirty="0">
                <a:latin typeface="Calibri" panose="020F0502020204030204" pitchFamily="34" charset="0"/>
                <a:ea typeface="Calibri" panose="020F0502020204030204" pitchFamily="34" charset="0"/>
              </a:rPr>
              <a:t>financial </a:t>
            </a:r>
            <a:r>
              <a:rPr lang="en-US" dirty="0">
                <a:latin typeface="Calibri" panose="020F0502020204030204" pitchFamily="34" charset="0"/>
                <a:ea typeface="Calibri" panose="020F0502020204030204" pitchFamily="34" charset="0"/>
              </a:rPr>
              <a:t>issues that need solving, </a:t>
            </a:r>
            <a:r>
              <a:rPr lang="en-US" u="sng" dirty="0">
                <a:latin typeface="Calibri" panose="020F0502020204030204" pitchFamily="34" charset="0"/>
                <a:ea typeface="Calibri" panose="020F0502020204030204" pitchFamily="34" charset="0"/>
              </a:rPr>
              <a:t>family relationships </a:t>
            </a:r>
            <a:r>
              <a:rPr lang="en-US" dirty="0">
                <a:latin typeface="Calibri" panose="020F0502020204030204" pitchFamily="34" charset="0"/>
                <a:ea typeface="Calibri" panose="020F0502020204030204" pitchFamily="34" charset="0"/>
              </a:rPr>
              <a:t>that are </a:t>
            </a:r>
            <a:r>
              <a:rPr lang="en-US" u="sng" dirty="0">
                <a:latin typeface="Calibri" panose="020F0502020204030204" pitchFamily="34" charset="0"/>
                <a:ea typeface="Calibri" panose="020F0502020204030204" pitchFamily="34" charset="0"/>
              </a:rPr>
              <a:t>suffering</a:t>
            </a:r>
            <a:r>
              <a:rPr lang="en-US" dirty="0">
                <a:latin typeface="Calibri" panose="020F0502020204030204" pitchFamily="34" charset="0"/>
                <a:ea typeface="Calibri" panose="020F0502020204030204" pitchFamily="34" charset="0"/>
              </a:rPr>
              <a:t>, </a:t>
            </a:r>
            <a:r>
              <a:rPr lang="en-US" u="sng" dirty="0">
                <a:latin typeface="Calibri" panose="020F0502020204030204" pitchFamily="34" charset="0"/>
                <a:ea typeface="Calibri" panose="020F0502020204030204" pitchFamily="34" charset="0"/>
              </a:rPr>
              <a:t>health issues </a:t>
            </a:r>
            <a:r>
              <a:rPr lang="en-US" dirty="0">
                <a:latin typeface="Calibri" panose="020F0502020204030204" pitchFamily="34" charset="0"/>
                <a:ea typeface="Calibri" panose="020F0502020204030204" pitchFamily="34" charset="0"/>
              </a:rPr>
              <a:t>that need healing, </a:t>
            </a:r>
            <a:r>
              <a:rPr lang="en-US" u="sng" dirty="0">
                <a:latin typeface="Calibri" panose="020F0502020204030204" pitchFamily="34" charset="0"/>
                <a:ea typeface="Calibri" panose="020F0502020204030204" pitchFamily="34" charset="0"/>
              </a:rPr>
              <a:t>problems at work</a:t>
            </a:r>
            <a:r>
              <a:rPr lang="en-US" dirty="0">
                <a:latin typeface="Calibri" panose="020F0502020204030204" pitchFamily="34" charset="0"/>
                <a:ea typeface="Calibri" panose="020F0502020204030204" pitchFamily="34" charset="0"/>
              </a:rPr>
              <a:t>, </a:t>
            </a:r>
            <a:r>
              <a:rPr lang="en-US" u="sng" dirty="0">
                <a:latin typeface="Calibri" panose="020F0502020204030204" pitchFamily="34" charset="0"/>
                <a:ea typeface="Calibri" panose="020F0502020204030204" pitchFamily="34" charset="0"/>
              </a:rPr>
              <a:t>problems at school</a:t>
            </a:r>
            <a:r>
              <a:rPr lang="en-US" dirty="0">
                <a:latin typeface="Calibri" panose="020F0502020204030204" pitchFamily="34" charset="0"/>
                <a:ea typeface="Calibri" panose="020F0502020204030204" pitchFamily="34" charset="0"/>
              </a:rPr>
              <a:t>, all of which robs us of our vigor, and passion, and even our strength for the LORD and put us at our “wits’ end” and we say “What’s the use”</a:t>
            </a:r>
          </a:p>
          <a:p>
            <a:pPr marL="77001" marR="161766" indent="176649">
              <a:spcBef>
                <a:spcPts val="1014"/>
              </a:spcBef>
            </a:pPr>
            <a:r>
              <a:rPr lang="en-US" dirty="0">
                <a:latin typeface="Calibri" panose="020F0502020204030204" pitchFamily="34" charset="0"/>
                <a:ea typeface="Calibri" panose="020F0502020204030204" pitchFamily="34" charset="0"/>
              </a:rPr>
              <a:t>Ever happen to you? I think, there are a lot more of us that are at our wits end. I know there are a lot of people here this morning that are hurting. But we tend to hide it, we want to conceal it, we want to bury it. But in our more honest moments – we have to admit we are at our wits end. We want to give up, nothing seems to work.</a:t>
            </a:r>
          </a:p>
          <a:p>
            <a:pPr>
              <a:spcBef>
                <a:spcPct val="0"/>
              </a:spcBef>
            </a:pPr>
            <a:endParaRPr lang="en-US" altLang="en-US" dirty="0"/>
          </a:p>
        </p:txBody>
      </p:sp>
    </p:spTree>
    <p:extLst>
      <p:ext uri="{BB962C8B-B14F-4D97-AF65-F5344CB8AC3E}">
        <p14:creationId xmlns:p14="http://schemas.microsoft.com/office/powerpoint/2010/main" val="26931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D8903AF5-7797-1B44-B74A-5818070222D3}" type="slidenum">
              <a:rPr lang="en-US" altLang="en-US"/>
              <a:pPr/>
              <a:t>9</a:t>
            </a:fld>
            <a:endParaRPr lang="en-US" altLang="en-US"/>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a:spcBef>
                <a:spcPct val="0"/>
              </a:spcBef>
            </a:pPr>
            <a:r>
              <a:rPr lang="en-US" sz="1800" dirty="0">
                <a:latin typeface="Calibri" panose="020F0502020204030204" pitchFamily="34" charset="0"/>
                <a:ea typeface="Calibri" panose="020F0502020204030204" pitchFamily="34" charset="0"/>
              </a:rPr>
              <a:t>But what is </a:t>
            </a:r>
            <a:r>
              <a:rPr lang="en-US" sz="1800" b="1" dirty="0">
                <a:latin typeface="Calibri" panose="020F0502020204030204" pitchFamily="34" charset="0"/>
                <a:ea typeface="Calibri" panose="020F0502020204030204" pitchFamily="34" charset="0"/>
              </a:rPr>
              <a:t>“Sabaoth”. </a:t>
            </a:r>
            <a:r>
              <a:rPr lang="en-US" sz="1800" dirty="0">
                <a:latin typeface="Calibri" panose="020F0502020204030204" pitchFamily="34" charset="0"/>
                <a:ea typeface="Calibri" panose="020F0502020204030204" pitchFamily="34" charset="0"/>
              </a:rPr>
              <a:t>Again, this is not Sabbath (the 7th day of the week), but </a:t>
            </a:r>
            <a:r>
              <a:rPr lang="en-US" sz="1800" b="1" dirty="0">
                <a:latin typeface="Calibri" panose="020F0502020204030204" pitchFamily="34" charset="0"/>
                <a:ea typeface="Calibri" panose="020F0502020204030204" pitchFamily="34" charset="0"/>
              </a:rPr>
              <a:t>Sabaoth</a:t>
            </a:r>
            <a:r>
              <a:rPr lang="en-US" sz="1800" dirty="0">
                <a:latin typeface="Calibri" panose="020F0502020204030204" pitchFamily="34" charset="0"/>
                <a:ea typeface="Calibri" panose="020F0502020204030204" pitchFamily="34" charset="0"/>
              </a:rPr>
              <a:t>. </a:t>
            </a:r>
            <a:r>
              <a:rPr lang="en-US" sz="1800" b="1" u="sng" dirty="0">
                <a:latin typeface="Calibri" panose="020F0502020204030204" pitchFamily="34" charset="0"/>
                <a:ea typeface="Calibri" panose="020F0502020204030204" pitchFamily="34" charset="0"/>
              </a:rPr>
              <a:t>Sabaoth means “Host</a:t>
            </a:r>
            <a:r>
              <a:rPr lang="en-US" sz="1800" dirty="0">
                <a:latin typeface="Calibri" panose="020F0502020204030204" pitchFamily="34" charset="0"/>
                <a:ea typeface="Calibri" panose="020F0502020204030204" pitchFamily="34" charset="0"/>
              </a:rPr>
              <a:t>”. Jehovah is the LORD of Hosts, or Armies, people, or nations, or angelic hosts, or the heavenly hosts or host of heaven – such as the sun, moon and stars. While only context can reveal what “hosts” means in any given verse, the important truth is that </a:t>
            </a:r>
            <a:r>
              <a:rPr lang="en-US" sz="1800" b="1" dirty="0">
                <a:latin typeface="Calibri" panose="020F0502020204030204" pitchFamily="34" charset="0"/>
                <a:ea typeface="Calibri" panose="020F0502020204030204" pitchFamily="34" charset="0"/>
              </a:rPr>
              <a:t>Jehovah is LORD of ALL HOSTS</a:t>
            </a:r>
            <a:r>
              <a:rPr lang="en-US" sz="1800" dirty="0">
                <a:latin typeface="Calibri" panose="020F0502020204030204" pitchFamily="34" charset="0"/>
                <a:ea typeface="Calibri" panose="020F0502020204030204" pitchFamily="34" charset="0"/>
              </a:rPr>
              <a:t>! All armies, all heavenly bodies, all nations, all angels, all hosts!  He has complete control and command of all Hosts.</a:t>
            </a:r>
          </a:p>
          <a:p>
            <a:pPr>
              <a:spcBef>
                <a:spcPct val="0"/>
              </a:spcBef>
            </a:pPr>
            <a:endParaRPr lang="en-US" altLang="en-US" dirty="0"/>
          </a:p>
        </p:txBody>
      </p:sp>
    </p:spTree>
    <p:extLst>
      <p:ext uri="{BB962C8B-B14F-4D97-AF65-F5344CB8AC3E}">
        <p14:creationId xmlns:p14="http://schemas.microsoft.com/office/powerpoint/2010/main" val="184938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A5A1-0EB6-C7F3-74E4-48B994ED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98E5F-E123-BD4C-FFC1-FD3E8A384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AB038-770A-1050-CAC0-22130A0844A8}"/>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5" name="Footer Placeholder 4">
            <a:extLst>
              <a:ext uri="{FF2B5EF4-FFF2-40B4-BE49-F238E27FC236}">
                <a16:creationId xmlns:a16="http://schemas.microsoft.com/office/drawing/2014/main" id="{45927FD7-3AE3-420D-FFF3-A2C83BC9B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4206F-887D-0CA9-8E52-21CC57A4579C}"/>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85427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208E-AF7F-DD38-8935-C25A89556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61F84-5BAF-E224-CF9F-C013308B4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A6AC-E8C2-A6B8-16A7-467DC693F0A0}"/>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5" name="Footer Placeholder 4">
            <a:extLst>
              <a:ext uri="{FF2B5EF4-FFF2-40B4-BE49-F238E27FC236}">
                <a16:creationId xmlns:a16="http://schemas.microsoft.com/office/drawing/2014/main" id="{C08F0152-1BAD-E3C6-CAB8-878D56CF8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A7C9C-D6BC-F970-0E72-65AA2C80EA61}"/>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85801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6049-D3D1-DF3A-D3F8-0762F558D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B4166-326F-DDBD-724B-7BF8690DC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739DA-4901-DEDB-3B68-E70427366AA7}"/>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5" name="Footer Placeholder 4">
            <a:extLst>
              <a:ext uri="{FF2B5EF4-FFF2-40B4-BE49-F238E27FC236}">
                <a16:creationId xmlns:a16="http://schemas.microsoft.com/office/drawing/2014/main" id="{74F41D11-99B9-52CE-569B-C40D260F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1AC3-1A22-AEB7-DCA1-8C2800E6A00E}"/>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4209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F2E5-8B56-3192-37D9-B60E14540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25C7C-547D-8ECA-9119-D7D0BF551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4799-1E65-380B-6E59-2F43B299BA64}"/>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5" name="Footer Placeholder 4">
            <a:extLst>
              <a:ext uri="{FF2B5EF4-FFF2-40B4-BE49-F238E27FC236}">
                <a16:creationId xmlns:a16="http://schemas.microsoft.com/office/drawing/2014/main" id="{989C4FA5-1EEC-4D42-1C72-88CA535BF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DC670-EE78-C6D8-AF81-EFCBB74FD767}"/>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436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B1E-4FE5-34A8-D80E-E373385F6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A2174-995E-7B37-87E5-F9EB782F6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4D8BA-BD41-D316-EAF1-792E7C964CC7}"/>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5" name="Footer Placeholder 4">
            <a:extLst>
              <a:ext uri="{FF2B5EF4-FFF2-40B4-BE49-F238E27FC236}">
                <a16:creationId xmlns:a16="http://schemas.microsoft.com/office/drawing/2014/main" id="{C231075E-8DB3-6DFC-3568-CD2DB2CC4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357F4-18B6-E199-CDB6-39D2BE9EC55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2120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047-DC65-BBBB-ED90-7F0C10F4F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54998-60C2-04BB-8846-65B801CCD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37055-C598-7BFB-D04A-381E12FA0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A3DC0-9129-ED0E-DC3F-1335CC682D54}"/>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6" name="Footer Placeholder 5">
            <a:extLst>
              <a:ext uri="{FF2B5EF4-FFF2-40B4-BE49-F238E27FC236}">
                <a16:creationId xmlns:a16="http://schemas.microsoft.com/office/drawing/2014/main" id="{5FBEC589-4938-97D2-8AC1-52871481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FFD44-D323-3FF3-A26E-80EFD037D02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5970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AE25-D423-62F9-FEA8-EB34A902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28F3-7896-7C48-F433-4BB5C5967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F7EEA-6697-EB5A-B1F2-022F045EB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702A6-E130-9D43-0DD2-4FF2DF421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E4418-0AF6-D41C-05E3-A4F9E367A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7884E-029A-940C-8B60-797DD4EB36E5}"/>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8" name="Footer Placeholder 7">
            <a:extLst>
              <a:ext uri="{FF2B5EF4-FFF2-40B4-BE49-F238E27FC236}">
                <a16:creationId xmlns:a16="http://schemas.microsoft.com/office/drawing/2014/main" id="{011AB9DA-8F30-4DA8-0DF5-4E093C912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83877A-D972-9B1B-C0CD-A23A07710750}"/>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3652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F6FA-7B18-3055-31AE-6059D3BF1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CDD22-E56B-E564-C4D7-76C9355A7F14}"/>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4" name="Footer Placeholder 3">
            <a:extLst>
              <a:ext uri="{FF2B5EF4-FFF2-40B4-BE49-F238E27FC236}">
                <a16:creationId xmlns:a16="http://schemas.microsoft.com/office/drawing/2014/main" id="{4CAF4211-A10B-7947-456D-9626B69D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3E2D9-5A97-26B3-425B-514F4B7D88C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12235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27515-761B-7CED-B595-69B7D4207A4D}"/>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3" name="Footer Placeholder 2">
            <a:extLst>
              <a:ext uri="{FF2B5EF4-FFF2-40B4-BE49-F238E27FC236}">
                <a16:creationId xmlns:a16="http://schemas.microsoft.com/office/drawing/2014/main" id="{D7942A8D-B508-5BA5-082F-18AC3D91B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EAE4D-0B62-B657-3A91-C884291936D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5726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1AA7-66BA-783B-EFA1-F39F9CB3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E1FD9-7434-B3C3-B540-8A3AF837F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AEB68-86C1-E08C-3CE9-F634D30FD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571B-F75E-A8C1-DEB6-1B3F8056F34F}"/>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6" name="Footer Placeholder 5">
            <a:extLst>
              <a:ext uri="{FF2B5EF4-FFF2-40B4-BE49-F238E27FC236}">
                <a16:creationId xmlns:a16="http://schemas.microsoft.com/office/drawing/2014/main" id="{575F4BAC-B6E5-EB23-CC57-31C38D00E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46F74-0D6C-EAF7-A11C-71C8947CCE34}"/>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544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F49-6381-3D92-2D76-F681E3275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F3F71-43B9-9D58-A6FD-6648F5832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1F1FE-EA91-53C0-DFAF-710FAB49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9CE44-AAD5-CD67-9CC8-A9A0C41DFAB5}"/>
              </a:ext>
            </a:extLst>
          </p:cNvPr>
          <p:cNvSpPr>
            <a:spLocks noGrp="1"/>
          </p:cNvSpPr>
          <p:nvPr>
            <p:ph type="dt" sz="half" idx="10"/>
          </p:nvPr>
        </p:nvSpPr>
        <p:spPr/>
        <p:txBody>
          <a:bodyPr/>
          <a:lstStyle/>
          <a:p>
            <a:fld id="{E19797A8-DF5B-1146-BF06-E0756F039D72}" type="datetimeFigureOut">
              <a:rPr lang="en-US" smtClean="0"/>
              <a:t>8/26/2023</a:t>
            </a:fld>
            <a:endParaRPr lang="en-US"/>
          </a:p>
        </p:txBody>
      </p:sp>
      <p:sp>
        <p:nvSpPr>
          <p:cNvPr id="6" name="Footer Placeholder 5">
            <a:extLst>
              <a:ext uri="{FF2B5EF4-FFF2-40B4-BE49-F238E27FC236}">
                <a16:creationId xmlns:a16="http://schemas.microsoft.com/office/drawing/2014/main" id="{8B1BB56B-B6AC-89FC-2792-C854E66F3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2744E-5FDE-F17E-1D43-154014BEFCE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89767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80D44-76FC-EFDB-CB67-71BE71261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306C5-6D4C-796D-71C7-7AB76E9E7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1CE74-4861-23F1-A995-5FA4AE15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97A8-DF5B-1146-BF06-E0756F039D72}" type="datetimeFigureOut">
              <a:rPr lang="en-US" smtClean="0"/>
              <a:t>8/26/2023</a:t>
            </a:fld>
            <a:endParaRPr lang="en-US"/>
          </a:p>
        </p:txBody>
      </p:sp>
      <p:sp>
        <p:nvSpPr>
          <p:cNvPr id="5" name="Footer Placeholder 4">
            <a:extLst>
              <a:ext uri="{FF2B5EF4-FFF2-40B4-BE49-F238E27FC236}">
                <a16:creationId xmlns:a16="http://schemas.microsoft.com/office/drawing/2014/main" id="{6FA7EACA-6D36-6B8F-F576-24E3BBDBF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0316D-13DC-B154-107A-C876441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CFEA-C113-6948-B93D-11DB043ECBB1}" type="slidenum">
              <a:rPr lang="en-US" smtClean="0"/>
              <a:t>‹#›</a:t>
            </a:fld>
            <a:endParaRPr lang="en-US"/>
          </a:p>
        </p:txBody>
      </p:sp>
    </p:spTree>
    <p:extLst>
      <p:ext uri="{BB962C8B-B14F-4D97-AF65-F5344CB8AC3E}">
        <p14:creationId xmlns:p14="http://schemas.microsoft.com/office/powerpoint/2010/main" val="307242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Eleven • James 5:1-6</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54420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3" descr="sabaothteac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246744"/>
            <a:ext cx="8763000" cy="105727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87040" y="1325880"/>
            <a:ext cx="8140562" cy="5410712"/>
          </a:xfrm>
          <a:prstGeom prst="rect">
            <a:avLst/>
          </a:prstGeom>
          <a:noFill/>
        </p:spPr>
        <p:txBody>
          <a:bodyPr wrap="none" rtlCol="0">
            <a:spAutoFit/>
          </a:bodyPr>
          <a:lstStyle/>
          <a:p>
            <a:r>
              <a:rPr lang="en-US" sz="5760" u="sng" dirty="0">
                <a:solidFill>
                  <a:srgbClr val="FFFFCC"/>
                </a:solidFill>
              </a:rPr>
              <a:t>LORD of Hosts</a:t>
            </a:r>
          </a:p>
          <a:p>
            <a:r>
              <a:rPr lang="en-US" sz="6480" dirty="0">
                <a:solidFill>
                  <a:schemeClr val="bg1"/>
                </a:solidFill>
              </a:rPr>
              <a:t>	</a:t>
            </a:r>
            <a:r>
              <a:rPr lang="en-US" sz="4320" i="1" dirty="0">
                <a:solidFill>
                  <a:schemeClr val="bg1"/>
                </a:solidFill>
              </a:rPr>
              <a:t>Host – Armies, Heavenly Bodies</a:t>
            </a:r>
          </a:p>
          <a:p>
            <a:pPr lvl="2"/>
            <a:r>
              <a:rPr lang="en-US" sz="4320" i="1" dirty="0">
                <a:solidFill>
                  <a:schemeClr val="bg1"/>
                </a:solidFill>
              </a:rPr>
              <a:t>Not Sabbath but Sabaoth</a:t>
            </a:r>
          </a:p>
          <a:p>
            <a:r>
              <a:rPr lang="en-US" sz="5760" u="sng" dirty="0">
                <a:solidFill>
                  <a:srgbClr val="FFFFCC"/>
                </a:solidFill>
              </a:rPr>
              <a:t>LORD Who is Able</a:t>
            </a:r>
          </a:p>
          <a:p>
            <a:r>
              <a:rPr lang="en-US" sz="5760" u="sng" dirty="0">
                <a:solidFill>
                  <a:srgbClr val="FFFFCC"/>
                </a:solidFill>
              </a:rPr>
              <a:t>LORD Almighty</a:t>
            </a:r>
          </a:p>
          <a:p>
            <a:r>
              <a:rPr lang="en-US" sz="6480" dirty="0">
                <a:solidFill>
                  <a:schemeClr val="bg1"/>
                </a:solidFill>
              </a:rPr>
              <a:t>	</a:t>
            </a:r>
            <a:r>
              <a:rPr lang="en-US" sz="4320" i="1" dirty="0">
                <a:solidFill>
                  <a:schemeClr val="bg1"/>
                </a:solidFill>
              </a:rPr>
              <a:t>El </a:t>
            </a:r>
            <a:r>
              <a:rPr lang="en-US" sz="4320" i="1" dirty="0" err="1">
                <a:solidFill>
                  <a:schemeClr val="bg1"/>
                </a:solidFill>
              </a:rPr>
              <a:t>Shaddai</a:t>
            </a:r>
            <a:r>
              <a:rPr lang="en-US" sz="4320" i="1" dirty="0">
                <a:solidFill>
                  <a:schemeClr val="bg1"/>
                </a:solidFill>
              </a:rPr>
              <a:t> – God Almighty</a:t>
            </a:r>
          </a:p>
        </p:txBody>
      </p:sp>
    </p:spTree>
    <p:extLst>
      <p:ext uri="{BB962C8B-B14F-4D97-AF65-F5344CB8AC3E}">
        <p14:creationId xmlns:p14="http://schemas.microsoft.com/office/powerpoint/2010/main" val="11298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3" descr="sabaothteac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246744"/>
            <a:ext cx="8763000" cy="105727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8717740-DA29-7A8C-B7F7-68FC408A732B}"/>
              </a:ext>
            </a:extLst>
          </p:cNvPr>
          <p:cNvSpPr txBox="1"/>
          <p:nvPr/>
        </p:nvSpPr>
        <p:spPr>
          <a:xfrm>
            <a:off x="2680676" y="1651113"/>
            <a:ext cx="7596554" cy="4832092"/>
          </a:xfrm>
          <a:prstGeom prst="rect">
            <a:avLst/>
          </a:prstGeom>
          <a:noFill/>
        </p:spPr>
        <p:txBody>
          <a:bodyPr wrap="square">
            <a:spAutoFit/>
          </a:bodyPr>
          <a:lstStyle/>
          <a:p>
            <a:r>
              <a:rPr lang="en-US" sz="2800" b="1" dirty="0">
                <a:solidFill>
                  <a:schemeClr val="bg1">
                    <a:lumMod val="95000"/>
                  </a:schemeClr>
                </a:solidFill>
              </a:rPr>
              <a:t>Strong Tower</a:t>
            </a:r>
          </a:p>
          <a:p>
            <a:endParaRPr lang="en-US" sz="2800" b="1" dirty="0">
              <a:solidFill>
                <a:schemeClr val="bg1">
                  <a:lumMod val="95000"/>
                </a:schemeClr>
              </a:solidFill>
            </a:endParaRPr>
          </a:p>
          <a:p>
            <a:r>
              <a:rPr lang="en-US" sz="2800" b="1" dirty="0">
                <a:solidFill>
                  <a:schemeClr val="bg1">
                    <a:lumMod val="95000"/>
                  </a:schemeClr>
                </a:solidFill>
              </a:rPr>
              <a:t>When We Fail or Feel Powerless</a:t>
            </a:r>
          </a:p>
          <a:p>
            <a:endParaRPr lang="en-US" sz="2800" b="1" dirty="0">
              <a:solidFill>
                <a:schemeClr val="bg1">
                  <a:lumMod val="95000"/>
                </a:schemeClr>
              </a:solidFill>
            </a:endParaRPr>
          </a:p>
          <a:p>
            <a:r>
              <a:rPr lang="en-US" sz="2800" b="1" dirty="0">
                <a:solidFill>
                  <a:schemeClr val="bg1">
                    <a:lumMod val="95000"/>
                  </a:schemeClr>
                </a:solidFill>
              </a:rPr>
              <a:t>When We Are Weak</a:t>
            </a:r>
          </a:p>
          <a:p>
            <a:endParaRPr lang="en-US" sz="2800" b="1" dirty="0">
              <a:solidFill>
                <a:schemeClr val="bg1">
                  <a:lumMod val="95000"/>
                </a:schemeClr>
              </a:solidFill>
            </a:endParaRPr>
          </a:p>
          <a:p>
            <a:r>
              <a:rPr lang="en-US" sz="2800" b="1" dirty="0">
                <a:solidFill>
                  <a:schemeClr val="bg1">
                    <a:lumMod val="95000"/>
                  </a:schemeClr>
                </a:solidFill>
              </a:rPr>
              <a:t>When Our Resources are Inadequate</a:t>
            </a:r>
          </a:p>
          <a:p>
            <a:endParaRPr lang="en-US" sz="2800" b="1" dirty="0">
              <a:solidFill>
                <a:schemeClr val="bg1">
                  <a:lumMod val="95000"/>
                </a:schemeClr>
              </a:solidFill>
            </a:endParaRPr>
          </a:p>
          <a:p>
            <a:r>
              <a:rPr lang="en-US" sz="2800" b="1" dirty="0">
                <a:solidFill>
                  <a:schemeClr val="bg1">
                    <a:lumMod val="95000"/>
                  </a:schemeClr>
                </a:solidFill>
              </a:rPr>
              <a:t>When There is No Other Help</a:t>
            </a:r>
          </a:p>
          <a:p>
            <a:endParaRPr lang="en-US" sz="2800" b="1" dirty="0">
              <a:solidFill>
                <a:schemeClr val="bg1">
                  <a:lumMod val="95000"/>
                </a:schemeClr>
              </a:solidFill>
            </a:endParaRPr>
          </a:p>
          <a:p>
            <a:r>
              <a:rPr lang="en-US" sz="2800" b="1" dirty="0">
                <a:solidFill>
                  <a:schemeClr val="bg1">
                    <a:lumMod val="95000"/>
                  </a:schemeClr>
                </a:solidFill>
              </a:rPr>
              <a:t>When We Feel Small and Enemies Strong</a:t>
            </a:r>
          </a:p>
        </p:txBody>
      </p:sp>
    </p:spTree>
    <p:extLst>
      <p:ext uri="{BB962C8B-B14F-4D97-AF65-F5344CB8AC3E}">
        <p14:creationId xmlns:p14="http://schemas.microsoft.com/office/powerpoint/2010/main" val="160366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252" y="399757"/>
            <a:ext cx="9443525" cy="457200"/>
          </a:xfrm>
        </p:spPr>
        <p:txBody>
          <a:bodyPr>
            <a:normAutofit fontScale="90000"/>
          </a:bodyPr>
          <a:lstStyle/>
          <a:p>
            <a:pPr algn="r"/>
            <a:r>
              <a:rPr lang="en-US" b="1" u="sng" dirty="0">
                <a:solidFill>
                  <a:srgbClr val="663300"/>
                </a:solidFill>
              </a:rPr>
              <a:t>Jehovah-</a:t>
            </a:r>
            <a:r>
              <a:rPr lang="en-US" b="1" u="sng" dirty="0" err="1">
                <a:solidFill>
                  <a:srgbClr val="663300"/>
                </a:solidFill>
              </a:rPr>
              <a:t>Sabaoth</a:t>
            </a:r>
            <a:endParaRPr lang="en-US" b="1" u="sng" dirty="0">
              <a:solidFill>
                <a:srgbClr val="663300"/>
              </a:solidFill>
            </a:endParaRPr>
          </a:p>
        </p:txBody>
      </p:sp>
      <p:sp>
        <p:nvSpPr>
          <p:cNvPr id="3" name="Content Placeholder 2"/>
          <p:cNvSpPr>
            <a:spLocks noGrp="1"/>
          </p:cNvSpPr>
          <p:nvPr>
            <p:ph idx="1"/>
          </p:nvPr>
        </p:nvSpPr>
        <p:spPr>
          <a:xfrm>
            <a:off x="858129" y="1055077"/>
            <a:ext cx="10733649" cy="5627078"/>
          </a:xfrm>
        </p:spPr>
        <p:txBody>
          <a:bodyPr>
            <a:normAutofit/>
          </a:bodyPr>
          <a:lstStyle/>
          <a:p>
            <a:pPr marL="0" indent="0">
              <a:buNone/>
            </a:pPr>
            <a:r>
              <a:rPr lang="en-US" sz="2000" dirty="0">
                <a:solidFill>
                  <a:schemeClr val="tx1"/>
                </a:solidFill>
              </a:rPr>
              <a:t>(Psalm 84) </a:t>
            </a:r>
            <a:r>
              <a:rPr lang="en-US" sz="2000" dirty="0"/>
              <a:t>[1] How lovely is your dwelling place, </a:t>
            </a:r>
            <a:r>
              <a:rPr lang="en-US" sz="2000" dirty="0">
                <a:highlight>
                  <a:srgbClr val="FFFFCC"/>
                </a:highlight>
              </a:rPr>
              <a:t>O LORD of hosts!</a:t>
            </a:r>
          </a:p>
          <a:p>
            <a:pPr marL="0" indent="0">
              <a:buNone/>
            </a:pPr>
            <a:r>
              <a:rPr lang="en-US" sz="2000" dirty="0"/>
              <a:t>[2] My soul longs, yes, faints for the courts of the LORD; my heart and flesh sing for joy to the living God.</a:t>
            </a:r>
          </a:p>
          <a:p>
            <a:pPr marL="0" indent="0">
              <a:buNone/>
            </a:pPr>
            <a:r>
              <a:rPr lang="en-US" sz="2000" dirty="0"/>
              <a:t>[3] Even the sparrow finds a home, and the swallow a nest for herself, where she may lay her young, at your altars, </a:t>
            </a:r>
            <a:r>
              <a:rPr lang="en-US" sz="2000" dirty="0">
                <a:highlight>
                  <a:srgbClr val="FFFFCC"/>
                </a:highlight>
              </a:rPr>
              <a:t>O LORD of hosts</a:t>
            </a:r>
            <a:r>
              <a:rPr lang="en-US" sz="2000" dirty="0"/>
              <a:t>, my King and my God.</a:t>
            </a:r>
          </a:p>
          <a:p>
            <a:pPr marL="0" indent="0">
              <a:buNone/>
            </a:pPr>
            <a:r>
              <a:rPr lang="en-US" sz="2000" dirty="0"/>
              <a:t>[4] Blessed are those who dwell in your house, ever singing your praise!</a:t>
            </a:r>
          </a:p>
          <a:p>
            <a:pPr marL="0" indent="0">
              <a:buNone/>
            </a:pPr>
            <a:r>
              <a:rPr lang="en-US" sz="2000" dirty="0"/>
              <a:t>[5] Blessed are those whose strength is in you, in whose heart are the highways to Zion.</a:t>
            </a:r>
          </a:p>
          <a:p>
            <a:pPr marL="0" indent="0">
              <a:buNone/>
            </a:pPr>
            <a:endParaRPr lang="en-US" sz="2000" dirty="0"/>
          </a:p>
          <a:p>
            <a:pPr marL="0" indent="0">
              <a:buNone/>
            </a:pPr>
            <a:r>
              <a:rPr lang="en-US" sz="2000" dirty="0"/>
              <a:t>[8] </a:t>
            </a:r>
            <a:r>
              <a:rPr lang="en-US" sz="2000" dirty="0">
                <a:highlight>
                  <a:srgbClr val="FFFFCC"/>
                </a:highlight>
              </a:rPr>
              <a:t>O LORD God of hosts</a:t>
            </a:r>
            <a:r>
              <a:rPr lang="en-US" sz="2000" dirty="0"/>
              <a:t>, hear my prayer; give ear, O God of Jacob!</a:t>
            </a:r>
          </a:p>
          <a:p>
            <a:pPr marL="0" indent="0">
              <a:buNone/>
            </a:pPr>
            <a:r>
              <a:rPr lang="en-US" sz="2000" dirty="0"/>
              <a:t>[9] Behold our shield, O God; look on the face of your anointed!</a:t>
            </a:r>
          </a:p>
          <a:p>
            <a:pPr marL="0" indent="0">
              <a:buNone/>
            </a:pPr>
            <a:r>
              <a:rPr lang="en-US" sz="2000" dirty="0"/>
              <a:t>[10] For a day in your courts is better than a thousand elsewhere. I would rather be a doorkeeper in the house of my God than dwell in the tents of wickedness.</a:t>
            </a:r>
          </a:p>
          <a:p>
            <a:pPr marL="0" indent="0">
              <a:buNone/>
            </a:pPr>
            <a:r>
              <a:rPr lang="en-US" sz="2000" dirty="0"/>
              <a:t>[11] For the LORD God is a sun and shield; the LORD bestows favor and honor. No good thing does he withhold from those who walk uprightly.</a:t>
            </a:r>
          </a:p>
          <a:p>
            <a:pPr marL="0" indent="0">
              <a:buNone/>
            </a:pPr>
            <a:r>
              <a:rPr lang="en-US" sz="2000" dirty="0"/>
              <a:t>[12] </a:t>
            </a:r>
            <a:r>
              <a:rPr lang="en-US" sz="2000" dirty="0">
                <a:highlight>
                  <a:srgbClr val="FFFFCC"/>
                </a:highlight>
              </a:rPr>
              <a:t>O LORD of hosts</a:t>
            </a:r>
            <a:r>
              <a:rPr lang="en-US" sz="2000" dirty="0"/>
              <a:t>, blessed is the one who trusts in you!</a:t>
            </a:r>
          </a:p>
          <a:p>
            <a:pPr marL="0" indent="0">
              <a:buNone/>
            </a:pPr>
            <a:endParaRPr lang="en-US" sz="2000" dirty="0"/>
          </a:p>
        </p:txBody>
      </p:sp>
    </p:spTree>
    <p:extLst>
      <p:ext uri="{BB962C8B-B14F-4D97-AF65-F5344CB8AC3E}">
        <p14:creationId xmlns:p14="http://schemas.microsoft.com/office/powerpoint/2010/main" val="32403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59" name="Picture 3" descr="sabaothteaching"/>
          <p:cNvPicPr>
            <a:picLocks noChangeAspect="1" noChangeArrowheads="1"/>
          </p:cNvPicPr>
          <p:nvPr/>
        </p:nvPicPr>
        <p:blipFill>
          <a:blip r:embed="rId4"/>
          <a:srcRect/>
          <a:stretch>
            <a:fillRect/>
          </a:stretch>
        </p:blipFill>
        <p:spPr bwMode="auto">
          <a:xfrm>
            <a:off x="1752600" y="238127"/>
            <a:ext cx="8763000" cy="1057276"/>
          </a:xfrm>
          <a:prstGeom prst="rect">
            <a:avLst/>
          </a:prstGeom>
          <a:solidFill>
            <a:schemeClr val="bg1">
              <a:lumMod val="50000"/>
            </a:schemeClr>
          </a:solidFill>
          <a:effectLst>
            <a:outerShdw dist="35921" dir="2700000" algn="ctr" rotWithShape="0">
              <a:srgbClr val="808080"/>
            </a:outerShdw>
          </a:effectLst>
        </p:spPr>
      </p:pic>
      <p:sp>
        <p:nvSpPr>
          <p:cNvPr id="249860" name="Text Box 4"/>
          <p:cNvSpPr txBox="1">
            <a:spLocks noChangeArrowheads="1"/>
          </p:cNvSpPr>
          <p:nvPr/>
        </p:nvSpPr>
        <p:spPr bwMode="auto">
          <a:xfrm>
            <a:off x="3276600" y="2895605"/>
            <a:ext cx="7239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4400" i="1" dirty="0">
                <a:solidFill>
                  <a:schemeClr val="bg1">
                    <a:lumMod val="95000"/>
                  </a:schemeClr>
                </a:solidFill>
              </a:rPr>
              <a:t>The </a:t>
            </a:r>
            <a:r>
              <a:rPr lang="en-US" altLang="en-US" sz="4400" i="1" dirty="0">
                <a:solidFill>
                  <a:srgbClr val="FFFFCC"/>
                </a:solidFill>
              </a:rPr>
              <a:t>Lord of the hosts </a:t>
            </a:r>
            <a:r>
              <a:rPr lang="en-US" altLang="en-US" sz="4400" i="1" dirty="0">
                <a:solidFill>
                  <a:schemeClr val="bg1">
                    <a:lumMod val="95000"/>
                  </a:schemeClr>
                </a:solidFill>
              </a:rPr>
              <a:t>of heaven will always fulfill His purposes, even when the hosts of His earthly people fail.</a:t>
            </a:r>
          </a:p>
        </p:txBody>
      </p:sp>
      <p:pic>
        <p:nvPicPr>
          <p:cNvPr id="6149" name="Picture 5" descr="appl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5" y="1600200"/>
            <a:ext cx="38322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98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349FDDFB-CA8F-BF4E-A0DF-66990D29AEB4}" type="slidenum">
              <a:rPr lang="en-US" altLang="en-US"/>
              <a:pPr>
                <a:defRPr/>
              </a:pPr>
              <a:t>14</a:t>
            </a:fld>
            <a:endParaRPr lang="en-US" altLang="en-US"/>
          </a:p>
        </p:txBody>
      </p:sp>
      <p:sp>
        <p:nvSpPr>
          <p:cNvPr id="9218" name="Rectangle 2"/>
          <p:cNvSpPr>
            <a:spLocks noGrp="1" noChangeArrowheads="1"/>
          </p:cNvSpPr>
          <p:nvPr>
            <p:ph type="title"/>
          </p:nvPr>
        </p:nvSpPr>
        <p:spPr>
          <a:xfrm>
            <a:off x="0" y="152400"/>
            <a:ext cx="12192000" cy="685800"/>
          </a:xfrm>
        </p:spPr>
        <p:txBody>
          <a:bodyPr>
            <a:normAutofit fontScale="90000"/>
          </a:bodyPr>
          <a:lstStyle/>
          <a:p>
            <a:pPr algn="r">
              <a:defRPr/>
            </a:pPr>
            <a:r>
              <a:rPr lang="en-US" altLang="en-US" b="1" dirty="0">
                <a:solidFill>
                  <a:srgbClr val="663300"/>
                </a:solidFill>
              </a:rPr>
              <a:t>Condemnation in Wealth (5:4-6)</a:t>
            </a:r>
          </a:p>
        </p:txBody>
      </p:sp>
      <p:sp>
        <p:nvSpPr>
          <p:cNvPr id="9219" name="Rectangle 3"/>
          <p:cNvSpPr>
            <a:spLocks noGrp="1" noChangeArrowheads="1"/>
          </p:cNvSpPr>
          <p:nvPr>
            <p:ph type="body" idx="1"/>
          </p:nvPr>
        </p:nvSpPr>
        <p:spPr>
          <a:xfrm>
            <a:off x="1" y="802174"/>
            <a:ext cx="7971691" cy="6055825"/>
          </a:xfrm>
        </p:spPr>
        <p:txBody>
          <a:bodyPr/>
          <a:lstStyle/>
          <a:p>
            <a:pPr>
              <a:defRPr/>
            </a:pPr>
            <a:r>
              <a:rPr lang="en-US" altLang="en-US" u="sng" dirty="0">
                <a:solidFill>
                  <a:schemeClr val="tx1">
                    <a:lumMod val="75000"/>
                  </a:schemeClr>
                </a:solidFill>
              </a:rPr>
              <a:t>The 2nd Charge - Failed to pay workers! (4)</a:t>
            </a:r>
          </a:p>
          <a:p>
            <a:pPr lvl="1">
              <a:defRPr/>
            </a:pPr>
            <a:r>
              <a:rPr lang="en-US" altLang="en-US" dirty="0">
                <a:solidFill>
                  <a:schemeClr val="tx1">
                    <a:lumMod val="75000"/>
                  </a:schemeClr>
                </a:solidFill>
              </a:rPr>
              <a:t>“Cries Out” - to shout, to yell.</a:t>
            </a:r>
          </a:p>
          <a:p>
            <a:pPr lvl="1">
              <a:defRPr/>
            </a:pPr>
            <a:r>
              <a:rPr lang="en-US" altLang="en-US" dirty="0">
                <a:solidFill>
                  <a:schemeClr val="tx1">
                    <a:lumMod val="75000"/>
                  </a:schemeClr>
                </a:solidFill>
              </a:rPr>
              <a:t>All these “testify” (Vs. 3) against them.</a:t>
            </a:r>
          </a:p>
          <a:p>
            <a:pPr>
              <a:defRPr/>
            </a:pPr>
            <a:r>
              <a:rPr lang="en-US" altLang="en-US" b="1" u="sng" dirty="0">
                <a:solidFill>
                  <a:srgbClr val="663300"/>
                </a:solidFill>
                <a:highlight>
                  <a:srgbClr val="FFFFCC"/>
                </a:highlight>
              </a:rPr>
              <a:t>The 3rd Charge - Selfish Living (5)</a:t>
            </a:r>
          </a:p>
          <a:p>
            <a:pPr lvl="1">
              <a:defRPr/>
            </a:pPr>
            <a:r>
              <a:rPr lang="en-US" altLang="en-US" dirty="0"/>
              <a:t>Lived Luxuriously , Indulgently</a:t>
            </a:r>
          </a:p>
          <a:p>
            <a:pPr lvl="1">
              <a:defRPr/>
            </a:pPr>
            <a:r>
              <a:rPr lang="en-US" altLang="en-US" dirty="0"/>
              <a:t>Led a Life of Wanton Pleasure.</a:t>
            </a:r>
          </a:p>
          <a:p>
            <a:pPr lvl="1">
              <a:defRPr/>
            </a:pPr>
            <a:r>
              <a:rPr lang="en-US" altLang="en-US" dirty="0"/>
              <a:t>Fattened Your Hearts for Slaughter.</a:t>
            </a:r>
          </a:p>
          <a:p>
            <a:pPr lvl="2">
              <a:defRPr/>
            </a:pPr>
            <a:r>
              <a:rPr lang="en-US" altLang="en-US" sz="2400" dirty="0"/>
              <a:t>Literally: </a:t>
            </a:r>
            <a:r>
              <a:rPr lang="en-US" altLang="en-US" sz="2400" i="1" dirty="0"/>
              <a:t>“By the way you have lived, you have prepared yourself for this destiny.  Your destruction is inevitable”</a:t>
            </a:r>
          </a:p>
          <a:p>
            <a:pPr lvl="1">
              <a:defRPr/>
            </a:pPr>
            <a:r>
              <a:rPr lang="en-US" altLang="en-US" sz="2800" i="1" dirty="0"/>
              <a:t>What Destiny Are You Preparing Yourself For?</a:t>
            </a:r>
          </a:p>
          <a:p>
            <a:pPr>
              <a:defRPr/>
            </a:pPr>
            <a:r>
              <a:rPr lang="en-US" altLang="en-US" b="1" u="sng" dirty="0">
                <a:solidFill>
                  <a:srgbClr val="663300"/>
                </a:solidFill>
                <a:highlight>
                  <a:srgbClr val="FFFFCC"/>
                </a:highlight>
              </a:rPr>
              <a:t>The 4th Charge - Murder (6)</a:t>
            </a:r>
          </a:p>
          <a:p>
            <a:pPr lvl="1">
              <a:defRPr/>
            </a:pPr>
            <a:r>
              <a:rPr lang="en-US" altLang="en-US" dirty="0"/>
              <a:t>Influenced the Courts</a:t>
            </a:r>
          </a:p>
          <a:p>
            <a:pPr lvl="1">
              <a:defRPr/>
            </a:pPr>
            <a:r>
              <a:rPr lang="en-US" altLang="en-US" dirty="0"/>
              <a:t>Put to Death the Righteous (Isa3.10)</a:t>
            </a:r>
          </a:p>
          <a:p>
            <a:pPr lvl="1">
              <a:defRPr/>
            </a:pPr>
            <a:endParaRPr lang="en-US" altLang="en-US" dirty="0"/>
          </a:p>
        </p:txBody>
      </p:sp>
      <p:sp>
        <p:nvSpPr>
          <p:cNvPr id="2" name="Rectangle 1">
            <a:extLst>
              <a:ext uri="{FF2B5EF4-FFF2-40B4-BE49-F238E27FC236}">
                <a16:creationId xmlns:a16="http://schemas.microsoft.com/office/drawing/2014/main" id="{7CEF540B-5BB6-C057-4C1A-F63603A928F5}"/>
              </a:ext>
            </a:extLst>
          </p:cNvPr>
          <p:cNvSpPr/>
          <p:nvPr/>
        </p:nvSpPr>
        <p:spPr>
          <a:xfrm>
            <a:off x="7971692" y="802175"/>
            <a:ext cx="4220308" cy="5736737"/>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aseline="30000" dirty="0">
                <a:solidFill>
                  <a:schemeClr val="bg1">
                    <a:lumMod val="75000"/>
                  </a:schemeClr>
                </a:solidFill>
              </a:rPr>
              <a:t>4</a:t>
            </a:r>
            <a:r>
              <a:rPr lang="en-US" sz="2400" dirty="0">
                <a:solidFill>
                  <a:schemeClr val="bg1">
                    <a:lumMod val="75000"/>
                  </a:schemeClr>
                </a:solidFill>
              </a:rPr>
              <a:t> Behold, the wages of the laborers who mowed your fields, which you kept back by fraud, are </a:t>
            </a:r>
            <a:r>
              <a:rPr lang="en-US" sz="2400" u="sng" dirty="0">
                <a:solidFill>
                  <a:schemeClr val="bg1">
                    <a:lumMod val="75000"/>
                  </a:schemeClr>
                </a:solidFill>
              </a:rPr>
              <a:t>crying</a:t>
            </a:r>
            <a:r>
              <a:rPr lang="en-US" sz="2400" dirty="0">
                <a:solidFill>
                  <a:schemeClr val="bg1">
                    <a:lumMod val="75000"/>
                  </a:schemeClr>
                </a:solidFill>
              </a:rPr>
              <a:t> out against you, and the cries of the harvesters have reached the ears of the </a:t>
            </a:r>
            <a:r>
              <a:rPr lang="en-US" sz="2400" b="1" i="1" u="sng" dirty="0">
                <a:solidFill>
                  <a:schemeClr val="bg1">
                    <a:lumMod val="75000"/>
                  </a:schemeClr>
                </a:solidFill>
              </a:rPr>
              <a:t>Lord of hosts</a:t>
            </a:r>
            <a:r>
              <a:rPr lang="en-US" sz="2400" dirty="0">
                <a:solidFill>
                  <a:schemeClr val="bg1">
                    <a:lumMod val="75000"/>
                  </a:schemeClr>
                </a:solidFill>
              </a:rPr>
              <a:t>. </a:t>
            </a:r>
            <a:r>
              <a:rPr lang="en-US" sz="2400" baseline="30000" dirty="0">
                <a:solidFill>
                  <a:schemeClr val="tx1"/>
                </a:solidFill>
              </a:rPr>
              <a:t>5</a:t>
            </a:r>
            <a:r>
              <a:rPr lang="en-US" sz="2400" dirty="0">
                <a:solidFill>
                  <a:schemeClr val="tx1"/>
                </a:solidFill>
              </a:rPr>
              <a:t> You have lived on the earth in luxury and in self-indulgence. You have fattened your hearts in a day of slaughter. </a:t>
            </a:r>
            <a:r>
              <a:rPr lang="en-US" sz="2400" baseline="30000" dirty="0">
                <a:solidFill>
                  <a:schemeClr val="tx1"/>
                </a:solidFill>
              </a:rPr>
              <a:t>6</a:t>
            </a:r>
            <a:r>
              <a:rPr lang="en-US" sz="2400" dirty="0">
                <a:solidFill>
                  <a:schemeClr val="tx1"/>
                </a:solidFill>
              </a:rPr>
              <a:t> You have condemned and murdered the righteous (</a:t>
            </a:r>
            <a:r>
              <a:rPr lang="en-US" sz="2400" i="1" dirty="0">
                <a:solidFill>
                  <a:schemeClr val="tx1"/>
                </a:solidFill>
              </a:rPr>
              <a:t>person)</a:t>
            </a:r>
            <a:r>
              <a:rPr lang="en-US" sz="2400" dirty="0">
                <a:solidFill>
                  <a:schemeClr val="tx1"/>
                </a:solidFill>
              </a:rPr>
              <a:t>. He does not resist you. James 5:4-6</a:t>
            </a:r>
          </a:p>
        </p:txBody>
      </p:sp>
    </p:spTree>
    <p:extLst>
      <p:ext uri="{BB962C8B-B14F-4D97-AF65-F5344CB8AC3E}">
        <p14:creationId xmlns:p14="http://schemas.microsoft.com/office/powerpoint/2010/main" val="114620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9">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219">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0A24-5BB5-F9D4-75D6-B2A582099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6A884-B46E-11AA-0662-9FE87BFE52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39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Eleven • James 5:1-6</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11404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4:1-12</a:t>
            </a:r>
          </a:p>
        </p:txBody>
      </p:sp>
      <p:sp>
        <p:nvSpPr>
          <p:cNvPr id="5" name="Slide Number Placeholder 4"/>
          <p:cNvSpPr>
            <a:spLocks noGrp="1"/>
          </p:cNvSpPr>
          <p:nvPr>
            <p:ph type="sldNum" sz="quarter" idx="11"/>
          </p:nvPr>
        </p:nvSpPr>
        <p:spPr/>
        <p:txBody>
          <a:bodyPr/>
          <a:lstStyle/>
          <a:p>
            <a:pPr>
              <a:defRPr/>
            </a:pPr>
            <a:fld id="{E660DF5D-9739-574A-A85B-C536AACADA43}" type="slidenum">
              <a:rPr lang="en-US" altLang="en-US"/>
              <a:pPr>
                <a:defRPr/>
              </a:pPr>
              <a:t>2</a:t>
            </a:fld>
            <a:endParaRPr lang="en-US" altLang="en-US"/>
          </a:p>
        </p:txBody>
      </p:sp>
      <p:sp>
        <p:nvSpPr>
          <p:cNvPr id="88066" name="Rectangle 2"/>
          <p:cNvSpPr>
            <a:spLocks noGrp="1" noChangeArrowheads="1"/>
          </p:cNvSpPr>
          <p:nvPr>
            <p:ph type="title"/>
          </p:nvPr>
        </p:nvSpPr>
        <p:spPr/>
        <p:txBody>
          <a:bodyPr/>
          <a:lstStyle/>
          <a:p>
            <a:pPr>
              <a:defRPr/>
            </a:pPr>
            <a:r>
              <a:rPr lang="en-US" altLang="en-US" b="1" u="sng" dirty="0">
                <a:solidFill>
                  <a:srgbClr val="663300"/>
                </a:solidFill>
              </a:rPr>
              <a:t>Outline of James</a:t>
            </a:r>
          </a:p>
        </p:txBody>
      </p:sp>
      <p:sp>
        <p:nvSpPr>
          <p:cNvPr id="88067" name="Rectangle 3"/>
          <p:cNvSpPr>
            <a:spLocks noGrp="1" noChangeArrowheads="1"/>
          </p:cNvSpPr>
          <p:nvPr>
            <p:ph type="body" idx="1"/>
          </p:nvPr>
        </p:nvSpPr>
        <p:spPr/>
        <p:txBody>
          <a:bodyPr/>
          <a:lstStyle/>
          <a:p>
            <a:pPr algn="ctr">
              <a:lnSpc>
                <a:spcPct val="120000"/>
              </a:lnSpc>
              <a:defRPr/>
            </a:pPr>
            <a:r>
              <a:rPr lang="en-US" altLang="en-US" dirty="0"/>
              <a:t>Stand With Confidence (Chapter 1)</a:t>
            </a:r>
          </a:p>
          <a:p>
            <a:pPr algn="ctr">
              <a:lnSpc>
                <a:spcPct val="120000"/>
              </a:lnSpc>
              <a:defRPr/>
            </a:pPr>
            <a:r>
              <a:rPr lang="en-US" altLang="en-US" dirty="0"/>
              <a:t>Serve With Compassion (Chapter 2)</a:t>
            </a:r>
          </a:p>
          <a:p>
            <a:pPr algn="ctr">
              <a:lnSpc>
                <a:spcPct val="120000"/>
              </a:lnSpc>
              <a:defRPr/>
            </a:pPr>
            <a:r>
              <a:rPr lang="en-US" altLang="en-US" dirty="0"/>
              <a:t>Speak With Care (Chapter 3)</a:t>
            </a:r>
          </a:p>
          <a:p>
            <a:pPr algn="ctr">
              <a:lnSpc>
                <a:spcPct val="120000"/>
              </a:lnSpc>
              <a:defRPr/>
            </a:pPr>
            <a:r>
              <a:rPr lang="en-US" altLang="en-US" dirty="0"/>
              <a:t>Submit With Contrition (Chapter 4)</a:t>
            </a:r>
          </a:p>
          <a:p>
            <a:pPr algn="ctr">
              <a:lnSpc>
                <a:spcPct val="120000"/>
              </a:lnSpc>
              <a:defRPr/>
            </a:pPr>
            <a:r>
              <a:rPr lang="en-US" altLang="en-US" b="1" u="sng" dirty="0">
                <a:solidFill>
                  <a:srgbClr val="663300"/>
                </a:solidFill>
              </a:rPr>
              <a:t>Share With Concern (Chapter 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A7F32031-2F5F-A141-8BD0-900D709232CA}" type="slidenum">
              <a:rPr lang="en-US" altLang="en-US"/>
              <a:pPr>
                <a:defRPr/>
              </a:pPr>
              <a:t>3</a:t>
            </a:fld>
            <a:endParaRPr lang="en-US" altLang="en-US"/>
          </a:p>
        </p:txBody>
      </p:sp>
      <p:sp>
        <p:nvSpPr>
          <p:cNvPr id="4098" name="Rectangle 2"/>
          <p:cNvSpPr>
            <a:spLocks noGrp="1" noChangeArrowheads="1"/>
          </p:cNvSpPr>
          <p:nvPr>
            <p:ph type="title"/>
          </p:nvPr>
        </p:nvSpPr>
        <p:spPr>
          <a:xfrm>
            <a:off x="838200" y="365126"/>
            <a:ext cx="10515600" cy="675110"/>
          </a:xfrm>
        </p:spPr>
        <p:txBody>
          <a:bodyPr>
            <a:normAutofit fontScale="90000"/>
          </a:bodyPr>
          <a:lstStyle/>
          <a:p>
            <a:pPr algn="r">
              <a:defRPr/>
            </a:pPr>
            <a:r>
              <a:rPr lang="en-US" altLang="en-US" b="1" u="sng" dirty="0">
                <a:solidFill>
                  <a:srgbClr val="663300"/>
                </a:solidFill>
              </a:rPr>
              <a:t>Share With Concern (5)</a:t>
            </a:r>
          </a:p>
        </p:txBody>
      </p:sp>
      <p:sp>
        <p:nvSpPr>
          <p:cNvPr id="4099" name="Rectangle 3"/>
          <p:cNvSpPr>
            <a:spLocks noGrp="1" noChangeArrowheads="1"/>
          </p:cNvSpPr>
          <p:nvPr>
            <p:ph type="body" idx="1"/>
          </p:nvPr>
        </p:nvSpPr>
        <p:spPr>
          <a:xfrm>
            <a:off x="1765190" y="1312864"/>
            <a:ext cx="8217010" cy="5180010"/>
          </a:xfrm>
        </p:spPr>
        <p:txBody>
          <a:bodyPr/>
          <a:lstStyle/>
          <a:p>
            <a:pPr>
              <a:lnSpc>
                <a:spcPct val="90000"/>
              </a:lnSpc>
              <a:spcBef>
                <a:spcPct val="10000"/>
              </a:spcBef>
              <a:defRPr/>
            </a:pPr>
            <a:r>
              <a:rPr lang="en-US" altLang="en-US" b="1" u="sng" dirty="0">
                <a:solidFill>
                  <a:srgbClr val="663300"/>
                </a:solidFill>
              </a:rPr>
              <a:t>Share In Possessions (5:1-6)</a:t>
            </a:r>
            <a:endParaRPr lang="en-US" altLang="en-US" b="1" dirty="0">
              <a:solidFill>
                <a:srgbClr val="663300"/>
              </a:solidFill>
            </a:endParaRPr>
          </a:p>
          <a:p>
            <a:pPr lvl="1">
              <a:lnSpc>
                <a:spcPct val="90000"/>
              </a:lnSpc>
              <a:spcBef>
                <a:spcPct val="10000"/>
              </a:spcBef>
              <a:defRPr/>
            </a:pPr>
            <a:r>
              <a:rPr lang="en-US" altLang="en-US" dirty="0"/>
              <a:t>Consternation from Wealth (5:1)</a:t>
            </a:r>
          </a:p>
          <a:p>
            <a:pPr lvl="1">
              <a:lnSpc>
                <a:spcPct val="90000"/>
              </a:lnSpc>
              <a:spcBef>
                <a:spcPct val="10000"/>
              </a:spcBef>
              <a:defRPr/>
            </a:pPr>
            <a:r>
              <a:rPr lang="en-US" altLang="en-US" dirty="0"/>
              <a:t>Corrosion of Wealth (5:2-3)</a:t>
            </a:r>
          </a:p>
          <a:p>
            <a:pPr lvl="1">
              <a:lnSpc>
                <a:spcPct val="90000"/>
              </a:lnSpc>
              <a:spcBef>
                <a:spcPct val="10000"/>
              </a:spcBef>
              <a:defRPr/>
            </a:pPr>
            <a:r>
              <a:rPr lang="en-US" altLang="en-US" dirty="0"/>
              <a:t>Condemnation in Wealth (5:4-6)</a:t>
            </a:r>
          </a:p>
          <a:p>
            <a:pPr>
              <a:spcBef>
                <a:spcPct val="10000"/>
              </a:spcBef>
              <a:defRPr/>
            </a:pPr>
            <a:r>
              <a:rPr lang="en-US" altLang="en-US" b="1" u="sng" dirty="0">
                <a:solidFill>
                  <a:srgbClr val="663300"/>
                </a:solidFill>
              </a:rPr>
              <a:t>Share In Patience (5:7-12)</a:t>
            </a:r>
          </a:p>
          <a:p>
            <a:pPr lvl="1">
              <a:lnSpc>
                <a:spcPct val="90000"/>
              </a:lnSpc>
              <a:spcBef>
                <a:spcPct val="10000"/>
              </a:spcBef>
              <a:defRPr/>
            </a:pPr>
            <a:r>
              <a:rPr lang="en-US" altLang="en-US" dirty="0"/>
              <a:t>Essence of Patience (5:7-9)</a:t>
            </a:r>
          </a:p>
          <a:p>
            <a:pPr lvl="1">
              <a:lnSpc>
                <a:spcPct val="90000"/>
              </a:lnSpc>
              <a:spcBef>
                <a:spcPct val="10000"/>
              </a:spcBef>
              <a:defRPr/>
            </a:pPr>
            <a:r>
              <a:rPr lang="en-US" altLang="en-US" dirty="0"/>
              <a:t>Examples of Patience (5:10-11)</a:t>
            </a:r>
          </a:p>
          <a:p>
            <a:pPr lvl="1">
              <a:lnSpc>
                <a:spcPct val="90000"/>
              </a:lnSpc>
              <a:spcBef>
                <a:spcPct val="10000"/>
              </a:spcBef>
              <a:defRPr/>
            </a:pPr>
            <a:r>
              <a:rPr lang="en-US" altLang="en-US" dirty="0"/>
              <a:t>Evidence of Patience (5:12)</a:t>
            </a:r>
          </a:p>
          <a:p>
            <a:pPr>
              <a:spcBef>
                <a:spcPct val="10000"/>
              </a:spcBef>
              <a:defRPr/>
            </a:pPr>
            <a:r>
              <a:rPr lang="en-US" altLang="en-US" b="1" u="sng" dirty="0">
                <a:solidFill>
                  <a:srgbClr val="663300"/>
                </a:solidFill>
              </a:rPr>
              <a:t>Share In Prayer (5:13-20)</a:t>
            </a:r>
          </a:p>
          <a:p>
            <a:pPr lvl="1">
              <a:lnSpc>
                <a:spcPct val="90000"/>
              </a:lnSpc>
              <a:spcBef>
                <a:spcPct val="10000"/>
              </a:spcBef>
              <a:defRPr/>
            </a:pPr>
            <a:r>
              <a:rPr lang="en-US" altLang="en-US" dirty="0"/>
              <a:t>Sensitivity to Needs (5:13)</a:t>
            </a:r>
          </a:p>
          <a:p>
            <a:pPr lvl="1">
              <a:lnSpc>
                <a:spcPct val="90000"/>
              </a:lnSpc>
              <a:spcBef>
                <a:spcPct val="10000"/>
              </a:spcBef>
              <a:defRPr/>
            </a:pPr>
            <a:r>
              <a:rPr lang="en-US" altLang="en-US" dirty="0"/>
              <a:t>Supplication for Needs (5:14-18)</a:t>
            </a:r>
          </a:p>
          <a:p>
            <a:pPr lvl="1">
              <a:lnSpc>
                <a:spcPct val="90000"/>
              </a:lnSpc>
              <a:spcBef>
                <a:spcPct val="10000"/>
              </a:spcBef>
              <a:defRPr/>
            </a:pPr>
            <a:r>
              <a:rPr lang="en-US" altLang="en-US" dirty="0"/>
              <a:t>Significance of Needs (5:19-20)</a:t>
            </a:r>
          </a:p>
          <a:p>
            <a:pPr lvl="1">
              <a:lnSpc>
                <a:spcPct val="90000"/>
              </a:lnSpc>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0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09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83969871-5BB3-6443-98DA-32544A6296AA}" type="slidenum">
              <a:rPr lang="en-US" altLang="en-US"/>
              <a:pPr>
                <a:defRPr/>
              </a:pPr>
              <a:t>4</a:t>
            </a:fld>
            <a:endParaRPr lang="en-US" altLang="en-US"/>
          </a:p>
        </p:txBody>
      </p:sp>
      <p:sp>
        <p:nvSpPr>
          <p:cNvPr id="8194" name="Rectangle 2"/>
          <p:cNvSpPr>
            <a:spLocks noGrp="1" noChangeArrowheads="1"/>
          </p:cNvSpPr>
          <p:nvPr>
            <p:ph type="title"/>
          </p:nvPr>
        </p:nvSpPr>
        <p:spPr>
          <a:xfrm>
            <a:off x="365760" y="228600"/>
            <a:ext cx="11408898" cy="1295400"/>
          </a:xfrm>
        </p:spPr>
        <p:txBody>
          <a:bodyPr/>
          <a:lstStyle/>
          <a:p>
            <a:pPr>
              <a:defRPr/>
            </a:pPr>
            <a:r>
              <a:rPr lang="en-US" altLang="en-US" b="1" u="sng" dirty="0">
                <a:solidFill>
                  <a:srgbClr val="663300"/>
                </a:solidFill>
              </a:rPr>
              <a:t>Consternation from Wealth (5:1)</a:t>
            </a:r>
          </a:p>
        </p:txBody>
      </p:sp>
      <p:sp>
        <p:nvSpPr>
          <p:cNvPr id="8195" name="Rectangle 3"/>
          <p:cNvSpPr>
            <a:spLocks noGrp="1" noChangeArrowheads="1"/>
          </p:cNvSpPr>
          <p:nvPr>
            <p:ph type="body" idx="1"/>
          </p:nvPr>
        </p:nvSpPr>
        <p:spPr>
          <a:xfrm>
            <a:off x="365760" y="1676400"/>
            <a:ext cx="8102991" cy="4800600"/>
          </a:xfrm>
        </p:spPr>
        <p:txBody>
          <a:bodyPr/>
          <a:lstStyle/>
          <a:p>
            <a:pPr>
              <a:defRPr/>
            </a:pPr>
            <a:r>
              <a:rPr lang="en-US" altLang="en-US" b="1" u="sng" dirty="0">
                <a:solidFill>
                  <a:srgbClr val="663300"/>
                </a:solidFill>
              </a:rPr>
              <a:t>“Weep” and “Howl”</a:t>
            </a:r>
            <a:r>
              <a:rPr lang="en-US" altLang="en-US" b="1" dirty="0">
                <a:solidFill>
                  <a:srgbClr val="663300"/>
                </a:solidFill>
              </a:rPr>
              <a:t> </a:t>
            </a:r>
          </a:p>
          <a:p>
            <a:pPr lvl="1">
              <a:lnSpc>
                <a:spcPct val="90000"/>
              </a:lnSpc>
              <a:defRPr/>
            </a:pPr>
            <a:r>
              <a:rPr lang="en-US" altLang="en-US" dirty="0"/>
              <a:t>To cry out in Pain, Grief, Despair.</a:t>
            </a:r>
          </a:p>
          <a:p>
            <a:pPr lvl="1">
              <a:lnSpc>
                <a:spcPct val="90000"/>
              </a:lnSpc>
              <a:defRPr/>
            </a:pPr>
            <a:r>
              <a:rPr lang="en-US" altLang="en-US" dirty="0"/>
              <a:t>Audible Wailing, Shrieking by a person being terrorized.</a:t>
            </a:r>
          </a:p>
          <a:p>
            <a:pPr lvl="1">
              <a:lnSpc>
                <a:spcPct val="90000"/>
              </a:lnSpc>
              <a:defRPr/>
            </a:pPr>
            <a:r>
              <a:rPr lang="en-US" altLang="en-US" dirty="0"/>
              <a:t>Not like 4:9 where they responded by repenting.</a:t>
            </a:r>
          </a:p>
          <a:p>
            <a:pPr lvl="1">
              <a:lnSpc>
                <a:spcPct val="90000"/>
              </a:lnSpc>
              <a:defRPr/>
            </a:pPr>
            <a:r>
              <a:rPr lang="en-US" altLang="en-US" dirty="0"/>
              <a:t> Here it is anguish and despair.</a:t>
            </a:r>
          </a:p>
          <a:p>
            <a:pPr>
              <a:defRPr/>
            </a:pPr>
            <a:r>
              <a:rPr lang="en-US" altLang="en-US" b="1" u="sng" dirty="0">
                <a:solidFill>
                  <a:srgbClr val="663300"/>
                </a:solidFill>
              </a:rPr>
              <a:t>Miseries</a:t>
            </a:r>
          </a:p>
          <a:p>
            <a:pPr lvl="1">
              <a:defRPr/>
            </a:pPr>
            <a:r>
              <a:rPr lang="en-US" altLang="en-US" dirty="0"/>
              <a:t>Distress, Hardships,  Sufferings</a:t>
            </a:r>
          </a:p>
          <a:p>
            <a:pPr lvl="1">
              <a:defRPr/>
            </a:pPr>
            <a:r>
              <a:rPr lang="en-US" altLang="en-US" dirty="0"/>
              <a:t>Not limited to this life (Luke 16:24 – Lazarus)</a:t>
            </a:r>
          </a:p>
          <a:p>
            <a:pPr lvl="2">
              <a:lnSpc>
                <a:spcPct val="90000"/>
              </a:lnSpc>
              <a:defRPr/>
            </a:pPr>
            <a:r>
              <a:rPr lang="en-US" altLang="en-US" dirty="0"/>
              <a:t>These “Plans” are against God’s “will” and they will fail</a:t>
            </a:r>
          </a:p>
        </p:txBody>
      </p:sp>
      <p:sp>
        <p:nvSpPr>
          <p:cNvPr id="2" name="Rectangle 1">
            <a:extLst>
              <a:ext uri="{FF2B5EF4-FFF2-40B4-BE49-F238E27FC236}">
                <a16:creationId xmlns:a16="http://schemas.microsoft.com/office/drawing/2014/main" id="{CF3D444F-9A31-45D7-BCF7-1BCA30F6D829}"/>
              </a:ext>
            </a:extLst>
          </p:cNvPr>
          <p:cNvSpPr/>
          <p:nvPr/>
        </p:nvSpPr>
        <p:spPr>
          <a:xfrm>
            <a:off x="8077201" y="0"/>
            <a:ext cx="4114800" cy="6721475"/>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2400" i="1" baseline="30000" dirty="0">
                <a:solidFill>
                  <a:schemeClr val="tx1"/>
                </a:solidFill>
              </a:rPr>
              <a:t>13</a:t>
            </a:r>
            <a:r>
              <a:rPr lang="en-US" sz="2400" i="1" dirty="0">
                <a:solidFill>
                  <a:schemeClr val="tx1"/>
                </a:solidFill>
              </a:rPr>
              <a:t> </a:t>
            </a:r>
            <a:r>
              <a:rPr lang="en-US" sz="2400" b="1" i="1" dirty="0">
                <a:solidFill>
                  <a:schemeClr val="tx1"/>
                </a:solidFill>
              </a:rPr>
              <a:t>Come now</a:t>
            </a:r>
            <a:r>
              <a:rPr lang="en-US" sz="2400" i="1" dirty="0">
                <a:solidFill>
                  <a:schemeClr val="tx1"/>
                </a:solidFill>
              </a:rPr>
              <a:t>, you who say, “Today or tomorrow we will go into such and such a town and spend a year there and trade and make a profit”— </a:t>
            </a:r>
            <a:r>
              <a:rPr lang="en-US" sz="2400" i="1" baseline="30000" dirty="0">
                <a:solidFill>
                  <a:schemeClr val="tx1"/>
                </a:solidFill>
              </a:rPr>
              <a:t>14</a:t>
            </a:r>
            <a:r>
              <a:rPr lang="en-US" sz="2400" i="1" dirty="0">
                <a:solidFill>
                  <a:schemeClr val="tx1"/>
                </a:solidFill>
              </a:rPr>
              <a:t> yet you do not know what tomorrow will bring. What is your life? For you are a mist that appears for a little time and then vanishes. </a:t>
            </a:r>
            <a:r>
              <a:rPr lang="en-US" sz="2400" i="1" baseline="30000" dirty="0">
                <a:solidFill>
                  <a:schemeClr val="tx1"/>
                </a:solidFill>
              </a:rPr>
              <a:t>15</a:t>
            </a:r>
            <a:r>
              <a:rPr lang="en-US" sz="2400" i="1" dirty="0">
                <a:solidFill>
                  <a:schemeClr val="tx1"/>
                </a:solidFill>
              </a:rPr>
              <a:t> Instead you ought to say, “If the Lord wills, we will live and do this or that.” </a:t>
            </a:r>
            <a:r>
              <a:rPr lang="en-US" sz="2400" i="1" baseline="30000" dirty="0">
                <a:solidFill>
                  <a:schemeClr val="tx1"/>
                </a:solidFill>
              </a:rPr>
              <a:t>16</a:t>
            </a:r>
            <a:r>
              <a:rPr lang="en-US" sz="2400" i="1" dirty="0">
                <a:solidFill>
                  <a:schemeClr val="tx1"/>
                </a:solidFill>
              </a:rPr>
              <a:t> As it is, you boast in your arrogance. All such boasting is evil. </a:t>
            </a:r>
            <a:r>
              <a:rPr lang="en-US" sz="2400" i="1" baseline="30000" dirty="0">
                <a:solidFill>
                  <a:schemeClr val="tx1"/>
                </a:solidFill>
              </a:rPr>
              <a:t>17</a:t>
            </a:r>
            <a:r>
              <a:rPr lang="en-US" sz="2400" i="1" dirty="0">
                <a:solidFill>
                  <a:schemeClr val="tx1"/>
                </a:solidFill>
              </a:rPr>
              <a:t> So whoever knows the right thing to do and fails to do it, for him it is sin. </a:t>
            </a:r>
            <a:r>
              <a:rPr lang="en-US" sz="2400" dirty="0">
                <a:solidFill>
                  <a:schemeClr val="tx1"/>
                </a:solidFill>
              </a:rPr>
              <a:t>James 4:13-17</a:t>
            </a:r>
          </a:p>
          <a:p>
            <a:pPr algn="ctr"/>
            <a:r>
              <a:rPr lang="en-US" sz="2400" b="1" i="1" u="sng" dirty="0">
                <a:solidFill>
                  <a:srgbClr val="663300"/>
                </a:solidFill>
              </a:rPr>
              <a:t>Come now, you rich, weep and howl for the miseries that are coming upon you.</a:t>
            </a:r>
          </a:p>
          <a:p>
            <a:pPr algn="ctr"/>
            <a:r>
              <a:rPr lang="en-US" sz="2400" b="1" u="sng" dirty="0">
                <a:solidFill>
                  <a:srgbClr val="663300"/>
                </a:solidFill>
              </a:rPr>
              <a:t>James 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 calcmode="lin" valueType="num">
                                      <p:cBhvr additive="base">
                                        <p:cTn id="23"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anim calcmode="lin" valueType="num">
                                      <p:cBhvr additive="base">
                                        <p:cTn id="41" dur="500" fill="hold"/>
                                        <p:tgtEl>
                                          <p:spTgt spid="819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1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5BFD3E7C-0F3B-BA44-B998-457C23E64DCD}" type="slidenum">
              <a:rPr lang="en-US" altLang="en-US"/>
              <a:pPr>
                <a:defRPr/>
              </a:pPr>
              <a:t>5</a:t>
            </a:fld>
            <a:endParaRPr lang="en-US" altLang="en-US"/>
          </a:p>
        </p:txBody>
      </p:sp>
      <p:sp>
        <p:nvSpPr>
          <p:cNvPr id="6146" name="Rectangle 2"/>
          <p:cNvSpPr>
            <a:spLocks noGrp="1" noChangeArrowheads="1"/>
          </p:cNvSpPr>
          <p:nvPr>
            <p:ph type="title"/>
          </p:nvPr>
        </p:nvSpPr>
        <p:spPr/>
        <p:txBody>
          <a:bodyPr>
            <a:normAutofit/>
          </a:bodyPr>
          <a:lstStyle/>
          <a:p>
            <a:pPr marL="228600" indent="-228600" algn="r">
              <a:spcBef>
                <a:spcPts val="1000"/>
              </a:spcBef>
              <a:buFont typeface="Arial" panose="020B0604020202020204" pitchFamily="34" charset="0"/>
              <a:buChar char="•"/>
              <a:defRPr/>
            </a:pPr>
            <a:r>
              <a:rPr lang="en-US" altLang="en-US" sz="4800" b="1" u="sng" dirty="0">
                <a:solidFill>
                  <a:srgbClr val="663300"/>
                </a:solidFill>
                <a:latin typeface="+mn-lt"/>
                <a:ea typeface="+mn-ea"/>
                <a:cs typeface="+mn-cs"/>
              </a:rPr>
              <a:t>Why Was Judgment Coming?</a:t>
            </a:r>
          </a:p>
        </p:txBody>
      </p:sp>
      <p:sp>
        <p:nvSpPr>
          <p:cNvPr id="6147" name="Rectangle 3"/>
          <p:cNvSpPr>
            <a:spLocks noGrp="1" noChangeArrowheads="1"/>
          </p:cNvSpPr>
          <p:nvPr>
            <p:ph type="body" idx="1"/>
          </p:nvPr>
        </p:nvSpPr>
        <p:spPr>
          <a:xfrm>
            <a:off x="838200" y="1895912"/>
            <a:ext cx="9144000" cy="4428688"/>
          </a:xfrm>
        </p:spPr>
        <p:txBody>
          <a:bodyPr/>
          <a:lstStyle/>
          <a:p>
            <a:pPr>
              <a:defRPr/>
            </a:pPr>
            <a:r>
              <a:rPr lang="en-US" altLang="en-US" b="1" u="sng" dirty="0">
                <a:solidFill>
                  <a:srgbClr val="663300"/>
                </a:solidFill>
              </a:rPr>
              <a:t>Hoarded Wealth (2-3)</a:t>
            </a:r>
          </a:p>
          <a:p>
            <a:pPr>
              <a:defRPr/>
            </a:pPr>
            <a:r>
              <a:rPr lang="en-US" altLang="en-US" b="1" u="sng" dirty="0">
                <a:solidFill>
                  <a:srgbClr val="663300"/>
                </a:solidFill>
              </a:rPr>
              <a:t>Unpaid Wages (4)</a:t>
            </a:r>
          </a:p>
          <a:p>
            <a:pPr>
              <a:defRPr/>
            </a:pPr>
            <a:r>
              <a:rPr lang="en-US" altLang="en-US" b="1" u="sng" dirty="0">
                <a:solidFill>
                  <a:srgbClr val="663300"/>
                </a:solidFill>
              </a:rPr>
              <a:t>Luxury and Self-Indulgence (5)</a:t>
            </a:r>
          </a:p>
          <a:p>
            <a:pPr>
              <a:defRPr/>
            </a:pPr>
            <a:r>
              <a:rPr lang="en-US" altLang="en-US" b="1" u="sng" dirty="0">
                <a:solidFill>
                  <a:srgbClr val="663300"/>
                </a:solidFill>
              </a:rPr>
              <a:t>Murder (6)</a:t>
            </a:r>
          </a:p>
          <a:p>
            <a:pPr>
              <a:defRPr/>
            </a:pPr>
            <a:endParaRPr lang="en-US" altLang="en-US" dirty="0"/>
          </a:p>
          <a:p>
            <a:pPr>
              <a:defRPr/>
            </a:pPr>
            <a:r>
              <a:rPr lang="en-US" altLang="en-US" b="1" u="sng" dirty="0">
                <a:solidFill>
                  <a:srgbClr val="663300"/>
                </a:solidFill>
              </a:rPr>
              <a:t>QUESTIONS:</a:t>
            </a:r>
          </a:p>
          <a:p>
            <a:pPr lvl="1">
              <a:defRPr/>
            </a:pPr>
            <a:r>
              <a:rPr lang="en-US" altLang="en-US" dirty="0"/>
              <a:t>By what means was my wealth obtained?</a:t>
            </a:r>
          </a:p>
          <a:p>
            <a:pPr lvl="1">
              <a:defRPr/>
            </a:pPr>
            <a:r>
              <a:rPr lang="en-US" altLang="en-US" dirty="0"/>
              <a:t>How are they being enjoyed?</a:t>
            </a:r>
          </a:p>
          <a:p>
            <a:pPr lvl="1">
              <a:defRPr/>
            </a:pPr>
            <a:r>
              <a:rPr lang="en-US" altLang="en-US" dirty="0"/>
              <a:t>To what use are they being put?</a:t>
            </a:r>
          </a:p>
          <a:p>
            <a:pPr>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447800" y="6553200"/>
            <a:ext cx="1905000" cy="304800"/>
          </a:xfrm>
        </p:spPr>
        <p:txBody>
          <a:bodyPr/>
          <a:lstStyle/>
          <a:p>
            <a:pPr algn="l">
              <a:defRPr/>
            </a:pPr>
            <a:r>
              <a:rPr lang="en-US" altLang="en-US"/>
              <a:t>James 5:1-6</a:t>
            </a:r>
          </a:p>
        </p:txBody>
      </p:sp>
      <p:sp>
        <p:nvSpPr>
          <p:cNvPr id="5" name="Slide Number Placeholder 4"/>
          <p:cNvSpPr>
            <a:spLocks noGrp="1"/>
          </p:cNvSpPr>
          <p:nvPr>
            <p:ph type="sldNum" sz="quarter" idx="11"/>
          </p:nvPr>
        </p:nvSpPr>
        <p:spPr/>
        <p:txBody>
          <a:bodyPr/>
          <a:lstStyle/>
          <a:p>
            <a:pPr>
              <a:defRPr/>
            </a:pPr>
            <a:fld id="{7F06B3ED-597C-074E-A10A-8A8529978533}" type="slidenum">
              <a:rPr lang="en-US" altLang="en-US"/>
              <a:pPr>
                <a:defRPr/>
              </a:pPr>
              <a:t>6</a:t>
            </a:fld>
            <a:endParaRPr lang="en-US" altLang="en-US"/>
          </a:p>
        </p:txBody>
      </p:sp>
      <p:sp>
        <p:nvSpPr>
          <p:cNvPr id="7170" name="Rectangle 2"/>
          <p:cNvSpPr>
            <a:spLocks noGrp="1" noChangeArrowheads="1"/>
          </p:cNvSpPr>
          <p:nvPr>
            <p:ph type="title"/>
          </p:nvPr>
        </p:nvSpPr>
        <p:spPr>
          <a:xfrm>
            <a:off x="2057400" y="76200"/>
            <a:ext cx="9646920" cy="762000"/>
          </a:xfrm>
        </p:spPr>
        <p:txBody>
          <a:bodyPr/>
          <a:lstStyle/>
          <a:p>
            <a:pPr>
              <a:defRPr/>
            </a:pPr>
            <a:r>
              <a:rPr lang="en-US" altLang="en-US" b="1" u="sng" dirty="0">
                <a:solidFill>
                  <a:srgbClr val="663300"/>
                </a:solidFill>
              </a:rPr>
              <a:t>Corrosion of Wealth (5:2-3)</a:t>
            </a:r>
          </a:p>
        </p:txBody>
      </p:sp>
      <p:sp>
        <p:nvSpPr>
          <p:cNvPr id="7171" name="Rectangle 3"/>
          <p:cNvSpPr>
            <a:spLocks noGrp="1" noChangeArrowheads="1"/>
          </p:cNvSpPr>
          <p:nvPr>
            <p:ph type="body" idx="1"/>
          </p:nvPr>
        </p:nvSpPr>
        <p:spPr>
          <a:xfrm>
            <a:off x="267286" y="1031847"/>
            <a:ext cx="8764173" cy="5507066"/>
          </a:xfrm>
        </p:spPr>
        <p:txBody>
          <a:bodyPr>
            <a:normAutofit fontScale="92500" lnSpcReduction="10000"/>
          </a:bodyPr>
          <a:lstStyle/>
          <a:p>
            <a:pPr marL="0" indent="0" algn="ctr">
              <a:buNone/>
              <a:defRPr/>
            </a:pPr>
            <a:r>
              <a:rPr lang="en-US" altLang="en-US" b="1" u="sng" dirty="0">
                <a:highlight>
                  <a:srgbClr val="FFFFCC"/>
                </a:highlight>
              </a:rPr>
              <a:t>The 1st Charge</a:t>
            </a:r>
            <a:r>
              <a:rPr lang="en-US" altLang="en-US" b="1" dirty="0">
                <a:highlight>
                  <a:srgbClr val="FFFFCC"/>
                </a:highlight>
              </a:rPr>
              <a:t>:  </a:t>
            </a:r>
            <a:r>
              <a:rPr lang="en-US" altLang="en-US" b="1" u="sng" dirty="0">
                <a:highlight>
                  <a:srgbClr val="FFFFCC"/>
                </a:highlight>
              </a:rPr>
              <a:t>They Hoarded Their Wealth</a:t>
            </a:r>
          </a:p>
          <a:p>
            <a:pPr marL="0" indent="0" algn="ctr">
              <a:buNone/>
              <a:defRPr/>
            </a:pPr>
            <a:endParaRPr lang="en-US" altLang="en-US" b="1" u="sng" dirty="0">
              <a:highlight>
                <a:srgbClr val="FFFFCC"/>
              </a:highlight>
            </a:endParaRPr>
          </a:p>
          <a:p>
            <a:pPr>
              <a:defRPr/>
            </a:pPr>
            <a:r>
              <a:rPr lang="en-US" altLang="en-US" b="1" dirty="0">
                <a:solidFill>
                  <a:srgbClr val="663300"/>
                </a:solidFill>
              </a:rPr>
              <a:t>“</a:t>
            </a:r>
            <a:r>
              <a:rPr lang="en-US" altLang="en-US" b="1" i="1" dirty="0">
                <a:solidFill>
                  <a:srgbClr val="663300"/>
                </a:solidFill>
              </a:rPr>
              <a:t>Riches</a:t>
            </a:r>
            <a:r>
              <a:rPr lang="en-US" altLang="en-US" b="1" dirty="0">
                <a:solidFill>
                  <a:srgbClr val="663300"/>
                </a:solidFill>
              </a:rPr>
              <a:t>” </a:t>
            </a:r>
            <a:r>
              <a:rPr lang="en-US" altLang="en-US" dirty="0"/>
              <a:t>- </a:t>
            </a:r>
            <a:r>
              <a:rPr lang="en-US" altLang="en-US" b="0" dirty="0"/>
              <a:t>Abundant Overflowing of the Earth</a:t>
            </a:r>
          </a:p>
          <a:p>
            <a:pPr lvl="1">
              <a:defRPr/>
            </a:pPr>
            <a:r>
              <a:rPr lang="en-US" altLang="en-US" b="1" dirty="0"/>
              <a:t>“Heavy” </a:t>
            </a:r>
            <a:r>
              <a:rPr lang="en-US" altLang="en-US" dirty="0"/>
              <a:t>– weighs down, burden</a:t>
            </a:r>
          </a:p>
          <a:p>
            <a:pPr>
              <a:defRPr/>
            </a:pPr>
            <a:r>
              <a:rPr lang="en-US" altLang="en-US" b="1" dirty="0">
                <a:solidFill>
                  <a:srgbClr val="663300"/>
                </a:solidFill>
              </a:rPr>
              <a:t>“Rotted” </a:t>
            </a:r>
            <a:r>
              <a:rPr lang="en-US" altLang="en-US" dirty="0"/>
              <a:t>- </a:t>
            </a:r>
            <a:r>
              <a:rPr lang="en-US" altLang="en-US" b="0" dirty="0"/>
              <a:t>Putrid, Corrupted. (2)</a:t>
            </a:r>
            <a:endParaRPr lang="en-US" altLang="en-US" dirty="0"/>
          </a:p>
          <a:p>
            <a:pPr lvl="1">
              <a:defRPr/>
            </a:pPr>
            <a:r>
              <a:rPr lang="en-US" altLang="en-US" dirty="0"/>
              <a:t>Poison Bite from a Serpent, Or a Poison Arrow</a:t>
            </a:r>
          </a:p>
          <a:p>
            <a:pPr>
              <a:defRPr/>
            </a:pPr>
            <a:r>
              <a:rPr lang="en-US" altLang="en-US" b="1" dirty="0">
                <a:solidFill>
                  <a:srgbClr val="663300"/>
                </a:solidFill>
              </a:rPr>
              <a:t>“Garments are Moth Eaten” (2)</a:t>
            </a:r>
          </a:p>
          <a:p>
            <a:pPr lvl="1">
              <a:defRPr/>
            </a:pPr>
            <a:r>
              <a:rPr lang="en-US" altLang="en-US" dirty="0"/>
              <a:t>Outer Garments - Those Seen by Men</a:t>
            </a:r>
          </a:p>
          <a:p>
            <a:pPr>
              <a:defRPr/>
            </a:pPr>
            <a:r>
              <a:rPr lang="en-US" altLang="en-US" b="1" dirty="0">
                <a:solidFill>
                  <a:srgbClr val="663300"/>
                </a:solidFill>
              </a:rPr>
              <a:t>Rusted, Corroded </a:t>
            </a:r>
            <a:r>
              <a:rPr lang="en-US" altLang="en-US" dirty="0"/>
              <a:t>- </a:t>
            </a:r>
            <a:r>
              <a:rPr lang="en-US" altLang="en-US" b="0" dirty="0"/>
              <a:t>To Rust Through and Through (3)</a:t>
            </a:r>
          </a:p>
          <a:p>
            <a:pPr lvl="1">
              <a:defRPr/>
            </a:pPr>
            <a:r>
              <a:rPr lang="en-US" altLang="en-US" b="1" dirty="0"/>
              <a:t>Rust is a Witness Against you </a:t>
            </a:r>
            <a:r>
              <a:rPr lang="en-US" altLang="en-US" b="0" dirty="0"/>
              <a:t>– wealth was not put to use</a:t>
            </a:r>
          </a:p>
          <a:p>
            <a:pPr>
              <a:defRPr/>
            </a:pPr>
            <a:r>
              <a:rPr lang="en-US" altLang="en-US" b="1" dirty="0">
                <a:solidFill>
                  <a:srgbClr val="663300"/>
                </a:solidFill>
              </a:rPr>
              <a:t>Eat your flesh like fire </a:t>
            </a:r>
            <a:r>
              <a:rPr lang="en-US" altLang="en-US" b="0" dirty="0"/>
              <a:t>– </a:t>
            </a:r>
            <a:r>
              <a:rPr lang="en-US" altLang="en-US" b="0" i="1" dirty="0"/>
              <a:t>God will punish the wicked</a:t>
            </a:r>
            <a:endParaRPr lang="en-US" altLang="en-US" i="1" dirty="0"/>
          </a:p>
          <a:p>
            <a:pPr>
              <a:defRPr/>
            </a:pPr>
            <a:r>
              <a:rPr lang="en-US" altLang="en-US" b="1" dirty="0">
                <a:solidFill>
                  <a:srgbClr val="663300"/>
                </a:solidFill>
              </a:rPr>
              <a:t>Their Destiny Is Like Their Riches (3)</a:t>
            </a:r>
          </a:p>
          <a:p>
            <a:pPr lvl="1">
              <a:defRPr/>
            </a:pPr>
            <a:r>
              <a:rPr lang="en-US" altLang="en-US" dirty="0"/>
              <a:t>Decay and Useless</a:t>
            </a:r>
          </a:p>
        </p:txBody>
      </p:sp>
      <p:sp>
        <p:nvSpPr>
          <p:cNvPr id="2" name="Rectangle 1">
            <a:extLst>
              <a:ext uri="{FF2B5EF4-FFF2-40B4-BE49-F238E27FC236}">
                <a16:creationId xmlns:a16="http://schemas.microsoft.com/office/drawing/2014/main" id="{A46B3CBA-6E86-4B9E-9FC4-B64F2B158F28}"/>
              </a:ext>
            </a:extLst>
          </p:cNvPr>
          <p:cNvSpPr/>
          <p:nvPr/>
        </p:nvSpPr>
        <p:spPr>
          <a:xfrm>
            <a:off x="8736635" y="1031847"/>
            <a:ext cx="3376246" cy="4211736"/>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baseline="30000" dirty="0">
                <a:solidFill>
                  <a:schemeClr val="tx1"/>
                </a:solidFill>
              </a:rPr>
              <a:t>2</a:t>
            </a:r>
            <a:r>
              <a:rPr lang="en-US" sz="2400" b="1" i="1" dirty="0">
                <a:solidFill>
                  <a:schemeClr val="tx1"/>
                </a:solidFill>
              </a:rPr>
              <a:t> Your riches have rotted, and your garments are moth-eaten. </a:t>
            </a:r>
            <a:r>
              <a:rPr lang="en-US" sz="2400" b="1" i="1" baseline="30000" dirty="0">
                <a:solidFill>
                  <a:schemeClr val="tx1"/>
                </a:solidFill>
              </a:rPr>
              <a:t>3</a:t>
            </a:r>
            <a:r>
              <a:rPr lang="en-US" sz="2400" b="1" i="1" dirty="0">
                <a:solidFill>
                  <a:schemeClr val="tx1"/>
                </a:solidFill>
              </a:rPr>
              <a:t> Your gold and silver have corroded, and their corrosion will be evidence against you and will eat your flesh like fire. You have laid up treasure in the last days. </a:t>
            </a:r>
            <a:r>
              <a:rPr lang="en-US" sz="2400" dirty="0">
                <a:solidFill>
                  <a:schemeClr val="tx1"/>
                </a:solidFill>
              </a:rPr>
              <a:t>James 5:2-3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 calcmode="lin" valueType="num">
                                      <p:cBhvr additive="base">
                                        <p:cTn id="1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 calcmode="lin" valueType="num">
                                      <p:cBhvr additive="base">
                                        <p:cTn id="3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 calcmode="lin" valueType="num">
                                      <p:cBhvr additive="base">
                                        <p:cTn id="43"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171">
                                            <p:txEl>
                                              <p:pRg st="9" end="9"/>
                                            </p:txEl>
                                          </p:spTgt>
                                        </p:tgtEl>
                                        <p:attrNameLst>
                                          <p:attrName>style.visibility</p:attrName>
                                        </p:attrNameLst>
                                      </p:cBhvr>
                                      <p:to>
                                        <p:strVal val="visible"/>
                                      </p:to>
                                    </p:set>
                                    <p:anim calcmode="lin" valueType="num">
                                      <p:cBhvr additive="base">
                                        <p:cTn id="47"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71">
                                            <p:txEl>
                                              <p:pRg st="10" end="10"/>
                                            </p:txEl>
                                          </p:spTgt>
                                        </p:tgtEl>
                                        <p:attrNameLst>
                                          <p:attrName>style.visibility</p:attrName>
                                        </p:attrNameLst>
                                      </p:cBhvr>
                                      <p:to>
                                        <p:strVal val="visible"/>
                                      </p:to>
                                    </p:set>
                                    <p:anim calcmode="lin" valueType="num">
                                      <p:cBhvr additive="base">
                                        <p:cTn id="53"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171">
                                            <p:txEl>
                                              <p:pRg st="11" end="11"/>
                                            </p:txEl>
                                          </p:spTgt>
                                        </p:tgtEl>
                                        <p:attrNameLst>
                                          <p:attrName>style.visibility</p:attrName>
                                        </p:attrNameLst>
                                      </p:cBhvr>
                                      <p:to>
                                        <p:strVal val="visible"/>
                                      </p:to>
                                    </p:set>
                                    <p:anim calcmode="lin" valueType="num">
                                      <p:cBhvr additive="base">
                                        <p:cTn id="59"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71">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171">
                                            <p:txEl>
                                              <p:pRg st="12" end="12"/>
                                            </p:txEl>
                                          </p:spTgt>
                                        </p:tgtEl>
                                        <p:attrNameLst>
                                          <p:attrName>style.visibility</p:attrName>
                                        </p:attrNameLst>
                                      </p:cBhvr>
                                      <p:to>
                                        <p:strVal val="visible"/>
                                      </p:to>
                                    </p:set>
                                    <p:anim calcmode="lin" valueType="num">
                                      <p:cBhvr additive="base">
                                        <p:cTn id="63"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349FDDFB-CA8F-BF4E-A0DF-66990D29AEB4}" type="slidenum">
              <a:rPr lang="en-US" altLang="en-US"/>
              <a:pPr>
                <a:defRPr/>
              </a:pPr>
              <a:t>7</a:t>
            </a:fld>
            <a:endParaRPr lang="en-US" altLang="en-US"/>
          </a:p>
        </p:txBody>
      </p:sp>
      <p:sp>
        <p:nvSpPr>
          <p:cNvPr id="9218" name="Rectangle 2"/>
          <p:cNvSpPr>
            <a:spLocks noGrp="1" noChangeArrowheads="1"/>
          </p:cNvSpPr>
          <p:nvPr>
            <p:ph type="title"/>
          </p:nvPr>
        </p:nvSpPr>
        <p:spPr>
          <a:xfrm>
            <a:off x="134225" y="136525"/>
            <a:ext cx="11710772" cy="990600"/>
          </a:xfrm>
        </p:spPr>
        <p:txBody>
          <a:bodyPr/>
          <a:lstStyle/>
          <a:p>
            <a:pPr>
              <a:defRPr/>
            </a:pPr>
            <a:r>
              <a:rPr lang="en-US" altLang="en-US" b="1" u="sng" dirty="0">
                <a:solidFill>
                  <a:srgbClr val="663300"/>
                </a:solidFill>
              </a:rPr>
              <a:t>Condemnation in Wealth (5:4-6)</a:t>
            </a:r>
          </a:p>
        </p:txBody>
      </p:sp>
      <p:sp>
        <p:nvSpPr>
          <p:cNvPr id="9219" name="Rectangle 3"/>
          <p:cNvSpPr>
            <a:spLocks noGrp="1" noChangeArrowheads="1"/>
          </p:cNvSpPr>
          <p:nvPr>
            <p:ph type="body" idx="1"/>
          </p:nvPr>
        </p:nvSpPr>
        <p:spPr>
          <a:xfrm>
            <a:off x="309490" y="1600200"/>
            <a:ext cx="7047914" cy="4495800"/>
          </a:xfrm>
        </p:spPr>
        <p:txBody>
          <a:bodyPr/>
          <a:lstStyle/>
          <a:p>
            <a:pPr>
              <a:defRPr/>
            </a:pPr>
            <a:r>
              <a:rPr lang="en-US" altLang="en-US" b="1" u="sng" dirty="0">
                <a:solidFill>
                  <a:srgbClr val="663300"/>
                </a:solidFill>
                <a:highlight>
                  <a:srgbClr val="FFFFCC"/>
                </a:highlight>
              </a:rPr>
              <a:t>The 2nd Charge - Failed to pay workers! (4)</a:t>
            </a:r>
          </a:p>
          <a:p>
            <a:pPr>
              <a:defRPr/>
            </a:pPr>
            <a:endParaRPr lang="en-US" altLang="en-US" b="1" u="sng" dirty="0">
              <a:solidFill>
                <a:srgbClr val="663300"/>
              </a:solidFill>
              <a:highlight>
                <a:srgbClr val="FFFFCC"/>
              </a:highlight>
            </a:endParaRPr>
          </a:p>
          <a:p>
            <a:pPr lvl="1">
              <a:defRPr/>
            </a:pPr>
            <a:r>
              <a:rPr lang="en-US" altLang="en-US" b="1" dirty="0"/>
              <a:t>Dt 24:14-15 – Pay him his wages each day</a:t>
            </a:r>
          </a:p>
          <a:p>
            <a:pPr lvl="1">
              <a:defRPr/>
            </a:pPr>
            <a:r>
              <a:rPr lang="en-US" altLang="en-US" b="1" dirty="0"/>
              <a:t>Lev 19:13- do not hold back wages</a:t>
            </a:r>
          </a:p>
          <a:p>
            <a:pPr lvl="1">
              <a:defRPr/>
            </a:pPr>
            <a:r>
              <a:rPr lang="en-US" altLang="en-US" b="1" dirty="0" err="1"/>
              <a:t>Jer</a:t>
            </a:r>
            <a:r>
              <a:rPr lang="en-US" altLang="en-US" b="1" dirty="0"/>
              <a:t> 22:13 – “… not paying them”</a:t>
            </a:r>
          </a:p>
          <a:p>
            <a:pPr lvl="1">
              <a:defRPr/>
            </a:pPr>
            <a:endParaRPr lang="en-US" altLang="en-US" b="1" dirty="0"/>
          </a:p>
          <a:p>
            <a:pPr>
              <a:defRPr/>
            </a:pPr>
            <a:r>
              <a:rPr lang="en-US" altLang="en-US" b="1" dirty="0"/>
              <a:t>“Cries Out” - to shout, to yell.</a:t>
            </a:r>
          </a:p>
          <a:p>
            <a:pPr>
              <a:defRPr/>
            </a:pPr>
            <a:r>
              <a:rPr lang="en-US" altLang="en-US" b="1" dirty="0"/>
              <a:t>All these “testify” (Vs. 3) against them.</a:t>
            </a:r>
            <a:endParaRPr lang="en-US" altLang="en-US" b="1" u="sng" dirty="0"/>
          </a:p>
          <a:p>
            <a:pPr>
              <a:defRPr/>
            </a:pPr>
            <a:r>
              <a:rPr lang="en-US" altLang="en-US" b="1" dirty="0"/>
              <a:t>Cries have reached the Lord of the </a:t>
            </a:r>
            <a:r>
              <a:rPr lang="en-US" altLang="en-US" b="1" dirty="0" err="1"/>
              <a:t>Sabaoth</a:t>
            </a:r>
            <a:endParaRPr lang="en-US" altLang="en-US" b="1" dirty="0"/>
          </a:p>
        </p:txBody>
      </p:sp>
      <p:sp>
        <p:nvSpPr>
          <p:cNvPr id="2" name="Rectangle 1">
            <a:extLst>
              <a:ext uri="{FF2B5EF4-FFF2-40B4-BE49-F238E27FC236}">
                <a16:creationId xmlns:a16="http://schemas.microsoft.com/office/drawing/2014/main" id="{618772EE-35DB-4E46-B1E3-F74EF5E4A2C1}"/>
              </a:ext>
            </a:extLst>
          </p:cNvPr>
          <p:cNvSpPr/>
          <p:nvPr/>
        </p:nvSpPr>
        <p:spPr>
          <a:xfrm>
            <a:off x="7814604" y="619613"/>
            <a:ext cx="4220308" cy="5736737"/>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baseline="30000" dirty="0">
                <a:solidFill>
                  <a:schemeClr val="tx1"/>
                </a:solidFill>
              </a:rPr>
              <a:t>4</a:t>
            </a:r>
            <a:r>
              <a:rPr lang="en-US" sz="2400" i="1" dirty="0">
                <a:solidFill>
                  <a:schemeClr val="tx1"/>
                </a:solidFill>
              </a:rPr>
              <a:t> Behold, the wages of the laborers who mowed your fields, which you kept back by fraud, are </a:t>
            </a:r>
            <a:r>
              <a:rPr lang="en-US" sz="2400" i="1" u="sng" dirty="0">
                <a:solidFill>
                  <a:schemeClr val="tx1"/>
                </a:solidFill>
              </a:rPr>
              <a:t>crying</a:t>
            </a:r>
            <a:r>
              <a:rPr lang="en-US" sz="2400" i="1" dirty="0">
                <a:solidFill>
                  <a:schemeClr val="tx1"/>
                </a:solidFill>
              </a:rPr>
              <a:t> out against you, and the cries of the harvesters have reached the ears of the </a:t>
            </a:r>
            <a:r>
              <a:rPr lang="en-US" sz="2400" b="1" i="1" u="sng" dirty="0">
                <a:solidFill>
                  <a:srgbClr val="663300"/>
                </a:solidFill>
              </a:rPr>
              <a:t>Lord of hosts</a:t>
            </a:r>
            <a:r>
              <a:rPr lang="en-US" sz="2400" i="1" dirty="0">
                <a:solidFill>
                  <a:schemeClr val="tx1"/>
                </a:solidFill>
              </a:rPr>
              <a:t>. </a:t>
            </a:r>
            <a:r>
              <a:rPr lang="en-US" sz="2400" i="1" baseline="30000" dirty="0">
                <a:solidFill>
                  <a:schemeClr val="bg1">
                    <a:lumMod val="75000"/>
                  </a:schemeClr>
                </a:solidFill>
              </a:rPr>
              <a:t>5</a:t>
            </a:r>
            <a:r>
              <a:rPr lang="en-US" sz="2400" i="1" dirty="0">
                <a:solidFill>
                  <a:schemeClr val="bg1">
                    <a:lumMod val="75000"/>
                  </a:schemeClr>
                </a:solidFill>
              </a:rPr>
              <a:t> You have lived on the earth in luxury and in self-indulgence. You have fattened your hearts in a day of slaughter. </a:t>
            </a:r>
            <a:r>
              <a:rPr lang="en-US" sz="2400" i="1" baseline="30000" dirty="0">
                <a:solidFill>
                  <a:schemeClr val="bg1">
                    <a:lumMod val="75000"/>
                  </a:schemeClr>
                </a:solidFill>
              </a:rPr>
              <a:t>6</a:t>
            </a:r>
            <a:r>
              <a:rPr lang="en-US" sz="2400" i="1" dirty="0">
                <a:solidFill>
                  <a:schemeClr val="bg1">
                    <a:lumMod val="75000"/>
                  </a:schemeClr>
                </a:solidFill>
              </a:rPr>
              <a:t> You have condemned and murdered the righteous person. He does not resist you.</a:t>
            </a:r>
            <a:r>
              <a:rPr lang="en-US" sz="2400" i="1" dirty="0">
                <a:solidFill>
                  <a:schemeClr val="tx1"/>
                </a:solidFill>
              </a:rPr>
              <a:t> </a:t>
            </a:r>
            <a:r>
              <a:rPr lang="en-US" sz="2400" dirty="0">
                <a:solidFill>
                  <a:schemeClr val="tx1"/>
                </a:solidFill>
              </a:rPr>
              <a:t>James 5:4-6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baoth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3" name="Picture 3" descr="sabaoth"/>
          <p:cNvPicPr>
            <a:picLocks noChangeAspect="1" noChangeArrowheads="1"/>
          </p:cNvPicPr>
          <p:nvPr/>
        </p:nvPicPr>
        <p:blipFill>
          <a:blip r:embed="rId4"/>
          <a:srcRect/>
          <a:stretch>
            <a:fillRect/>
          </a:stretch>
        </p:blipFill>
        <p:spPr bwMode="auto">
          <a:xfrm>
            <a:off x="2286000" y="1066800"/>
            <a:ext cx="7696200" cy="3228976"/>
          </a:xfrm>
          <a:prstGeom prst="rect">
            <a:avLst/>
          </a:prstGeom>
          <a:noFill/>
          <a:effectLst>
            <a:outerShdw dist="35921" dir="2700000" algn="ctr" rotWithShape="0">
              <a:schemeClr val="bg1"/>
            </a:outerShdw>
          </a:effectLst>
        </p:spPr>
      </p:pic>
      <p:sp>
        <p:nvSpPr>
          <p:cNvPr id="2" name="Rectangle 1">
            <a:extLst>
              <a:ext uri="{FF2B5EF4-FFF2-40B4-BE49-F238E27FC236}">
                <a16:creationId xmlns:a16="http://schemas.microsoft.com/office/drawing/2014/main" id="{681779E2-94A7-A2CD-92B3-26B56C987E23}"/>
              </a:ext>
            </a:extLst>
          </p:cNvPr>
          <p:cNvSpPr/>
          <p:nvPr/>
        </p:nvSpPr>
        <p:spPr>
          <a:xfrm>
            <a:off x="6096000" y="5645441"/>
            <a:ext cx="4419600" cy="914400"/>
          </a:xfrm>
          <a:prstGeom prst="rect">
            <a:avLst/>
          </a:prstGeom>
          <a:solidFill>
            <a:schemeClr val="tx1">
              <a:alpha val="0"/>
            </a:schemeClr>
          </a:soli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LORD of Hosts</a:t>
            </a:r>
          </a:p>
        </p:txBody>
      </p:sp>
    </p:spTree>
    <p:extLst>
      <p:ext uri="{BB962C8B-B14F-4D97-AF65-F5344CB8AC3E}">
        <p14:creationId xmlns:p14="http://schemas.microsoft.com/office/powerpoint/2010/main" val="9073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59" name="Picture 3" descr="sabaothteac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38126"/>
            <a:ext cx="8763000" cy="105727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0" name="Text Box 4"/>
          <p:cNvSpPr txBox="1">
            <a:spLocks noChangeArrowheads="1"/>
          </p:cNvSpPr>
          <p:nvPr/>
        </p:nvSpPr>
        <p:spPr bwMode="auto">
          <a:xfrm>
            <a:off x="2529840" y="1533527"/>
            <a:ext cx="896112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4400" b="1" i="1" dirty="0">
                <a:solidFill>
                  <a:schemeClr val="bg1"/>
                </a:solidFill>
              </a:rPr>
              <a:t>For behold, he who forms the mountains and creates the wind, and declares to man what is his thought, who makes the morning darkness,  and treads on the heights of the earth—the </a:t>
            </a:r>
            <a:r>
              <a:rPr lang="en-US" altLang="en-US" sz="4400" b="1" i="1" u="sng" dirty="0">
                <a:solidFill>
                  <a:schemeClr val="bg1"/>
                </a:solidFill>
              </a:rPr>
              <a:t>Lord, the God of hosts</a:t>
            </a:r>
            <a:r>
              <a:rPr lang="en-US" altLang="en-US" sz="4400" b="1" i="1" dirty="0">
                <a:solidFill>
                  <a:schemeClr val="bg1"/>
                </a:solidFill>
              </a:rPr>
              <a:t>, is his name! </a:t>
            </a:r>
            <a:r>
              <a:rPr lang="en-US" altLang="en-US" sz="4400" dirty="0">
                <a:solidFill>
                  <a:schemeClr val="bg1"/>
                </a:solidFill>
              </a:rPr>
              <a:t>(Amos 4:13)</a:t>
            </a:r>
          </a:p>
        </p:txBody>
      </p:sp>
    </p:spTree>
    <p:extLst>
      <p:ext uri="{BB962C8B-B14F-4D97-AF65-F5344CB8AC3E}">
        <p14:creationId xmlns:p14="http://schemas.microsoft.com/office/powerpoint/2010/main" val="1314257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4503</Words>
  <Application>Microsoft Office PowerPoint</Application>
  <PresentationFormat>Widescreen</PresentationFormat>
  <Paragraphs>305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Papyrus</vt:lpstr>
      <vt:lpstr>Symbol</vt:lpstr>
      <vt:lpstr>Office Theme</vt:lpstr>
      <vt:lpstr>PowerPoint Presentation</vt:lpstr>
      <vt:lpstr>Outline of James</vt:lpstr>
      <vt:lpstr>Share With Concern (5)</vt:lpstr>
      <vt:lpstr>Consternation from Wealth (5:1)</vt:lpstr>
      <vt:lpstr>Why Was Judgment Coming?</vt:lpstr>
      <vt:lpstr>Corrosion of Wealth (5:2-3)</vt:lpstr>
      <vt:lpstr>Condemnation in Wealth (5:4-6)</vt:lpstr>
      <vt:lpstr>PowerPoint Presentation</vt:lpstr>
      <vt:lpstr>PowerPoint Presentation</vt:lpstr>
      <vt:lpstr>PowerPoint Presentation</vt:lpstr>
      <vt:lpstr>PowerPoint Presentation</vt:lpstr>
      <vt:lpstr>Jehovah-Sabaoth</vt:lpstr>
      <vt:lpstr>PowerPoint Presentation</vt:lpstr>
      <vt:lpstr>Condemnation in Wealth (5:4-6)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Larry Brown</cp:lastModifiedBy>
  <cp:revision>12</cp:revision>
  <dcterms:created xsi:type="dcterms:W3CDTF">2023-07-26T17:53:01Z</dcterms:created>
  <dcterms:modified xsi:type="dcterms:W3CDTF">2023-08-27T01:16:45Z</dcterms:modified>
</cp:coreProperties>
</file>