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91" r:id="rId2"/>
    <p:sldId id="349" r:id="rId3"/>
    <p:sldId id="307" r:id="rId4"/>
    <p:sldId id="304" r:id="rId5"/>
    <p:sldId id="356" r:id="rId6"/>
    <p:sldId id="357" r:id="rId7"/>
    <p:sldId id="350" r:id="rId8"/>
    <p:sldId id="358" r:id="rId9"/>
    <p:sldId id="361" r:id="rId10"/>
    <p:sldId id="354" r:id="rId11"/>
    <p:sldId id="360" r:id="rId12"/>
    <p:sldId id="359" r:id="rId13"/>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65B"/>
    <a:srgbClr val="E8A953"/>
    <a:srgbClr val="A55C26"/>
    <a:srgbClr val="BA75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62" autoAdjust="0"/>
    <p:restoredTop sz="79796"/>
  </p:normalViewPr>
  <p:slideViewPr>
    <p:cSldViewPr snapToGrid="0" snapToObjects="1">
      <p:cViewPr varScale="1">
        <p:scale>
          <a:sx n="81" d="100"/>
          <a:sy n="81" d="100"/>
        </p:scale>
        <p:origin x="64" y="628"/>
      </p:cViewPr>
      <p:guideLst/>
    </p:cSldViewPr>
  </p:slideViewPr>
  <p:notesTextViewPr>
    <p:cViewPr>
      <p:scale>
        <a:sx n="1" d="1"/>
        <a:sy n="1" d="1"/>
      </p:scale>
      <p:origin x="0" y="0"/>
    </p:cViewPr>
  </p:notesTextViewPr>
  <p:notesViewPr>
    <p:cSldViewPr snapToGrid="0" snapToObjects="1">
      <p:cViewPr varScale="1">
        <p:scale>
          <a:sx n="89" d="100"/>
          <a:sy n="89" d="100"/>
        </p:scale>
        <p:origin x="3788" y="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99A4BE-D271-5C4E-B337-408866D316CA}" type="datetimeFigureOut">
              <a:rPr lang="en-US" smtClean="0"/>
              <a:t>8/19/2023</a:t>
            </a:fld>
            <a:endParaRPr lang="en-US"/>
          </a:p>
        </p:txBody>
      </p:sp>
      <p:sp>
        <p:nvSpPr>
          <p:cNvPr id="4" name="Slide Image Placeholder 3"/>
          <p:cNvSpPr>
            <a:spLocks noGrp="1" noRot="1" noChangeAspect="1"/>
          </p:cNvSpPr>
          <p:nvPr>
            <p:ph type="sldImg" idx="2"/>
          </p:nvPr>
        </p:nvSpPr>
        <p:spPr>
          <a:xfrm>
            <a:off x="960437" y="630237"/>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3887785"/>
            <a:ext cx="5486400" cy="5004423"/>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6066182" y="630237"/>
            <a:ext cx="684213" cy="458787"/>
          </a:xfrm>
          <a:prstGeom prst="rect">
            <a:avLst/>
          </a:prstGeom>
        </p:spPr>
        <p:txBody>
          <a:bodyPr vert="horz" lIns="91440" tIns="45720" rIns="91440" bIns="45720" rtlCol="0" anchor="b"/>
          <a:lstStyle>
            <a:lvl1pPr algn="r">
              <a:defRPr sz="1200"/>
            </a:lvl1pPr>
          </a:lstStyle>
          <a:p>
            <a:fld id="{EAECE295-408C-3F45-9A87-CD73C22947FC}" type="slidenum">
              <a:rPr lang="en-US" smtClean="0"/>
              <a:t>‹#›</a:t>
            </a:fld>
            <a:endParaRPr lang="en-US"/>
          </a:p>
        </p:txBody>
      </p:sp>
    </p:spTree>
    <p:extLst>
      <p:ext uri="{BB962C8B-B14F-4D97-AF65-F5344CB8AC3E}">
        <p14:creationId xmlns:p14="http://schemas.microsoft.com/office/powerpoint/2010/main" val="682617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630238"/>
            <a:ext cx="4937125" cy="3086100"/>
          </a:xfrm>
        </p:spPr>
      </p:sp>
      <p:sp>
        <p:nvSpPr>
          <p:cNvPr id="3" name="Notes Placeholder 2"/>
          <p:cNvSpPr>
            <a:spLocks noGrp="1"/>
          </p:cNvSpPr>
          <p:nvPr>
            <p:ph type="body" idx="1"/>
          </p:nvPr>
        </p:nvSpPr>
        <p:spPr/>
        <p:txBody>
          <a:bodyPr/>
          <a:lstStyle/>
          <a:p>
            <a:r>
              <a:rPr lang="en-US" sz="1400" dirty="0"/>
              <a:t>Tonight, our key text is 2 Tim. 3:14 – and it pulls together this series with a concept that I think you are going to find thought-provoking and encouraging.</a:t>
            </a:r>
          </a:p>
          <a:p>
            <a:endParaRPr lang="en-US" sz="1400" dirty="0"/>
          </a:p>
          <a:p>
            <a:r>
              <a:rPr lang="en-US" sz="1400" dirty="0"/>
              <a:t>You may remember that in lesson 1, I pointed out that putting the word “HONOR” in letters 4 feet high can be either Intimidating or Inspiring…</a:t>
            </a:r>
          </a:p>
          <a:p>
            <a:endParaRPr lang="en-US" sz="1400" dirty="0"/>
          </a:p>
          <a:p>
            <a:r>
              <a:rPr lang="en-US" sz="1400" dirty="0"/>
              <a:t>But Paul could say this because HE KNEW TIMOTHY – this was his friend he loved and was seeking to give him a VISION FOR his future in God’s family.</a:t>
            </a:r>
          </a:p>
          <a:p>
            <a:endParaRPr lang="en-US" sz="1400" dirty="0"/>
          </a:p>
          <a:p>
            <a:r>
              <a:rPr lang="en-US" sz="1400" dirty="0"/>
              <a:t>And tonight, that same concept comes across in our key text.  This is an inspiring statement written because Paul believes in Timothy – not just who he is today, but who he will be in the years ahead….</a:t>
            </a:r>
          </a:p>
          <a:p>
            <a:endParaRPr lang="en-US" sz="1400" dirty="0"/>
          </a:p>
          <a:p>
            <a:endParaRPr lang="en-US" sz="1400" dirty="0"/>
          </a:p>
        </p:txBody>
      </p:sp>
      <p:sp>
        <p:nvSpPr>
          <p:cNvPr id="4" name="Slide Number Placeholder 3"/>
          <p:cNvSpPr>
            <a:spLocks noGrp="1"/>
          </p:cNvSpPr>
          <p:nvPr>
            <p:ph type="sldNum" sz="quarter" idx="5"/>
          </p:nvPr>
        </p:nvSpPr>
        <p:spPr/>
        <p:txBody>
          <a:bodyPr/>
          <a:lstStyle/>
          <a:p>
            <a:fld id="{EAECE295-408C-3F45-9A87-CD73C22947FC}" type="slidenum">
              <a:rPr lang="en-US" smtClean="0"/>
              <a:t>1</a:t>
            </a:fld>
            <a:endParaRPr lang="en-US"/>
          </a:p>
        </p:txBody>
      </p:sp>
    </p:spTree>
    <p:extLst>
      <p:ext uri="{BB962C8B-B14F-4D97-AF65-F5344CB8AC3E}">
        <p14:creationId xmlns:p14="http://schemas.microsoft.com/office/powerpoint/2010/main" val="1727366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630238"/>
            <a:ext cx="4937125" cy="3086100"/>
          </a:xfrm>
        </p:spPr>
      </p:sp>
      <p:sp>
        <p:nvSpPr>
          <p:cNvPr id="3" name="Notes Placeholder 2"/>
          <p:cNvSpPr>
            <a:spLocks noGrp="1"/>
          </p:cNvSpPr>
          <p:nvPr>
            <p:ph type="body" idx="1"/>
          </p:nvPr>
        </p:nvSpPr>
        <p:spPr/>
        <p:txBody>
          <a:bodyPr/>
          <a:lstStyle/>
          <a:p>
            <a:r>
              <a:rPr lang="en-US" dirty="0"/>
              <a:t>Continue in the Father’s House &amp; Continue in the Truth of the Scriptures…</a:t>
            </a:r>
          </a:p>
          <a:p>
            <a:endParaRPr lang="en-US" dirty="0"/>
          </a:p>
          <a:p>
            <a:endParaRPr lang="en-US" dirty="0"/>
          </a:p>
          <a:p>
            <a:r>
              <a:rPr lang="en-US" dirty="0"/>
              <a:t>1.) BELONG:  Two sided. First you belong because this is what you were made for.  Hell was prepared for the devil, but Heaven is prepared for people!  Nothing in the world is more meaningful, more fulfilling than being a Christian.  </a:t>
            </a:r>
          </a:p>
          <a:p>
            <a:endParaRPr lang="en-US" dirty="0"/>
          </a:p>
          <a:p>
            <a:r>
              <a:rPr lang="en-US" dirty="0"/>
              <a:t>Second side is, you belong here – because these are your people.  People who care, People who love, People who apologize, People who are honest, People who lead, People who fall down and need a hand up, People who have baggage but hope, People who have fears, but faith  - These are your people!</a:t>
            </a:r>
          </a:p>
          <a:p>
            <a:endParaRPr lang="en-US" dirty="0"/>
          </a:p>
          <a:p>
            <a:endParaRPr lang="en-US" dirty="0"/>
          </a:p>
          <a:p>
            <a:r>
              <a:rPr lang="en-US" dirty="0"/>
              <a:t>2.) TALENTS – Timothy was Paul’s closest colleague.  Timothy “must not even contemplate forsaking the apostolic traditions. Instead he must adhere to them rigorously in the hope of saving both his hearers and himself (1 Tim. 4:16). Loyalty to the apostolic standards is the first law of Christian leadership.”</a:t>
            </a:r>
          </a:p>
          <a:p>
            <a:endParaRPr lang="en-US" dirty="0"/>
          </a:p>
          <a:p>
            <a:r>
              <a:rPr lang="en-US" dirty="0"/>
              <a:t>Look at the meaningful contribution of Lois &amp; Eunice!  Their example of life-long faithfulness is empowering the next generation. Their influence goes far beyond the classroom!  Their love, their character, their endurance, their family… Ladies the classroom is great, but don’t think that is all that matters.  You – Your Talents – are needed.</a:t>
            </a:r>
          </a:p>
          <a:p>
            <a:endParaRPr lang="en-US" dirty="0"/>
          </a:p>
          <a:p>
            <a:r>
              <a:rPr lang="en-US" dirty="0"/>
              <a:t>Gentlemen – your talents are needed – and it’s more than passing the trays.  Your talents are needed to organize people for good works!  Your talents are needed to help the fatherless.  Your talents are needed handle the operations. Your talents are needed to confront the false teachings.  Your talents are needed to earn and generously give.  </a:t>
            </a:r>
          </a:p>
          <a:p>
            <a:endParaRPr lang="en-US" dirty="0"/>
          </a:p>
          <a:p>
            <a:r>
              <a:rPr lang="en-US" dirty="0"/>
              <a:t>3.) TRUTH -  The gospel is TRUE.    We have SO MUCH EVIDENCE.  Evidence in Creation – God’s amazing design of the universe.  Evidence of Prophecy (remember Isaiah!).  Evidence of Miracles – all that Jesus did for the sick and hurting!  Evidence of Eyewitnesses – thousands who saw him, historians who wrote about him, hundreds who saw him after his resurrection!  (In court we’d spend weeks, just hearing from the eyewitnesses!). Evidence of Archeology.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DEEP RELATIONSHIPS – Yes friends, but more than this.  You have seen people who have devoted their lives to Jesus – and you know they aren’t idiots. They aren’t weak people grasping to theology like a warm blanket.  They are excellent students, who have traveled the world, and they are LIVING PROOF that GOD belongs at the center of our lives.   They are the Paul’s and Luke’s that Timothy knew. Wise &amp; Knowledgeable Teachers – you can see the good God’s word did in their lives.</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 WISDOM - Evidence of God’s wisdom (Proverbs is right!  The sermon on the Mt is right! ). Forgiveness.  Life!  Hope of eternity.  That isn’t found in the world.  That isn’t found in entertainment based worship. Salvation is found in the GRACE of GOD!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 TRANSFORMED – The Scriptures are changing me – they are making me into someone better than I was last year, and last week. I’m being molded by the Master Potter. Inspired Scriptures – you can see the heavenly nature of these facts, events, and commands.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 EQUIPPED – I’m not studying these things only to Know More. I’m studying these things so that I can help rescue lost people, so that I can help comfort hurting people, so that I can show others that we have a shelter and refuge from the storms of life.  So that as a good solider, I can help people caught in the middle of a very real, very dangerous spiritual battlefield!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AECE295-408C-3F45-9A87-CD73C22947FC}" type="slidenum">
              <a:rPr lang="en-US" smtClean="0"/>
              <a:t>10</a:t>
            </a:fld>
            <a:endParaRPr lang="en-US"/>
          </a:p>
        </p:txBody>
      </p:sp>
    </p:spTree>
    <p:extLst>
      <p:ext uri="{BB962C8B-B14F-4D97-AF65-F5344CB8AC3E}">
        <p14:creationId xmlns:p14="http://schemas.microsoft.com/office/powerpoint/2010/main" val="3028160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630238"/>
            <a:ext cx="4937125" cy="3086100"/>
          </a:xfrm>
        </p:spPr>
      </p:sp>
      <p:sp>
        <p:nvSpPr>
          <p:cNvPr id="3" name="Notes Placeholder 2"/>
          <p:cNvSpPr>
            <a:spLocks noGrp="1"/>
          </p:cNvSpPr>
          <p:nvPr>
            <p:ph type="body" idx="1"/>
          </p:nvPr>
        </p:nvSpPr>
        <p:spPr/>
        <p:txBody>
          <a:bodyPr/>
          <a:lstStyle/>
          <a:p>
            <a:r>
              <a:rPr lang="en-US" dirty="0"/>
              <a:t>Being a VESSEL for HONOR in the House of the Lord is the ONLY way to spend our lives.  Everything else just crumbles…</a:t>
            </a:r>
          </a:p>
        </p:txBody>
      </p:sp>
      <p:sp>
        <p:nvSpPr>
          <p:cNvPr id="4" name="Slide Number Placeholder 3"/>
          <p:cNvSpPr>
            <a:spLocks noGrp="1"/>
          </p:cNvSpPr>
          <p:nvPr>
            <p:ph type="sldNum" sz="quarter" idx="5"/>
          </p:nvPr>
        </p:nvSpPr>
        <p:spPr/>
        <p:txBody>
          <a:bodyPr/>
          <a:lstStyle/>
          <a:p>
            <a:fld id="{EAECE295-408C-3F45-9A87-CD73C22947FC}" type="slidenum">
              <a:rPr lang="en-US" smtClean="0"/>
              <a:t>11</a:t>
            </a:fld>
            <a:endParaRPr lang="en-US"/>
          </a:p>
        </p:txBody>
      </p:sp>
    </p:spTree>
    <p:extLst>
      <p:ext uri="{BB962C8B-B14F-4D97-AF65-F5344CB8AC3E}">
        <p14:creationId xmlns:p14="http://schemas.microsoft.com/office/powerpoint/2010/main" val="2880093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630238"/>
            <a:ext cx="4937125" cy="3086100"/>
          </a:xfrm>
        </p:spPr>
      </p:sp>
      <p:sp>
        <p:nvSpPr>
          <p:cNvPr id="3" name="Notes Placeholder 2"/>
          <p:cNvSpPr>
            <a:spLocks noGrp="1"/>
          </p:cNvSpPr>
          <p:nvPr>
            <p:ph type="body" idx="1"/>
          </p:nvPr>
        </p:nvSpPr>
        <p:spPr/>
        <p:txBody>
          <a:bodyPr/>
          <a:lstStyle/>
          <a:p>
            <a:r>
              <a:rPr lang="en-US" dirty="0"/>
              <a:t>Are you determined to be a vessel for honor in the household of God?  I pray that you are.</a:t>
            </a:r>
          </a:p>
          <a:p>
            <a:endParaRPr lang="en-US" dirty="0"/>
          </a:p>
          <a:p>
            <a:r>
              <a:rPr lang="en-US" dirty="0"/>
              <a:t>What kind of vessel will you be?</a:t>
            </a:r>
          </a:p>
          <a:p>
            <a:endParaRPr lang="en-US" dirty="0"/>
          </a:p>
          <a:p>
            <a:r>
              <a:rPr lang="en-US" dirty="0"/>
              <a:t>We learned tonight that part of being a vessel of honor is being “cleansed.”  The only way for us to be fully cleansed is in the blood of Jesus.</a:t>
            </a:r>
          </a:p>
        </p:txBody>
      </p:sp>
      <p:sp>
        <p:nvSpPr>
          <p:cNvPr id="4" name="Slide Number Placeholder 3"/>
          <p:cNvSpPr>
            <a:spLocks noGrp="1"/>
          </p:cNvSpPr>
          <p:nvPr>
            <p:ph type="sldNum" sz="quarter" idx="5"/>
          </p:nvPr>
        </p:nvSpPr>
        <p:spPr/>
        <p:txBody>
          <a:bodyPr/>
          <a:lstStyle/>
          <a:p>
            <a:fld id="{EAECE295-408C-3F45-9A87-CD73C22947FC}" type="slidenum">
              <a:rPr lang="en-US" smtClean="0"/>
              <a:t>12</a:t>
            </a:fld>
            <a:endParaRPr lang="en-US"/>
          </a:p>
        </p:txBody>
      </p:sp>
    </p:spTree>
    <p:extLst>
      <p:ext uri="{BB962C8B-B14F-4D97-AF65-F5344CB8AC3E}">
        <p14:creationId xmlns:p14="http://schemas.microsoft.com/office/powerpoint/2010/main" val="2688543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149225"/>
            <a:ext cx="4248150" cy="2655888"/>
          </a:xfrm>
        </p:spPr>
      </p:sp>
      <p:sp>
        <p:nvSpPr>
          <p:cNvPr id="3" name="Notes Placeholder 2"/>
          <p:cNvSpPr>
            <a:spLocks noGrp="1"/>
          </p:cNvSpPr>
          <p:nvPr>
            <p:ph type="body" idx="1"/>
          </p:nvPr>
        </p:nvSpPr>
        <p:spPr/>
        <p:txBody>
          <a:bodyPr/>
          <a:lstStyle/>
          <a:p>
            <a:r>
              <a:rPr lang="en-US" sz="2000" dirty="0"/>
              <a:t>Be </a:t>
            </a:r>
            <a:r>
              <a:rPr lang="en-US" sz="2000" u="sng" dirty="0"/>
              <a:t>sanctified</a:t>
            </a:r>
            <a:r>
              <a:rPr lang="en-US" sz="2000" dirty="0"/>
              <a:t> from entanglements, influences, and impurities that lead to dishonor.</a:t>
            </a:r>
          </a:p>
          <a:p>
            <a:r>
              <a:rPr lang="en-US" sz="2000" dirty="0"/>
              <a:t>Let the Master make </a:t>
            </a:r>
            <a:r>
              <a:rPr lang="en-US" sz="2000" u="sng" dirty="0"/>
              <a:t>our speech and example useful</a:t>
            </a:r>
            <a:r>
              <a:rPr lang="en-US" sz="2000" dirty="0"/>
              <a:t> for His noble purposes.</a:t>
            </a:r>
          </a:p>
          <a:p>
            <a:r>
              <a:rPr lang="en-US" sz="2000" dirty="0"/>
              <a:t>Strengthen our connection to </a:t>
            </a:r>
            <a:r>
              <a:rPr lang="en-US" sz="2000" u="sng" dirty="0"/>
              <a:t>Scripture</a:t>
            </a:r>
            <a:r>
              <a:rPr lang="en-US" sz="2000" dirty="0"/>
              <a:t> so that we can be fully prepared for service.</a:t>
            </a:r>
          </a:p>
          <a:p>
            <a:r>
              <a:rPr lang="en-US" sz="2000" dirty="0"/>
              <a:t>Learn how we can </a:t>
            </a:r>
            <a:r>
              <a:rPr lang="en-US" sz="2000" u="sng" dirty="0"/>
              <a:t>better</a:t>
            </a:r>
            <a:r>
              <a:rPr lang="en-US" sz="2000" dirty="0"/>
              <a:t> refresh and encourage one another in our common calling.</a:t>
            </a:r>
          </a:p>
          <a:p>
            <a:endParaRPr lang="en-US" sz="4000" dirty="0"/>
          </a:p>
          <a:p>
            <a:endParaRPr lang="en-US" sz="2000" dirty="0"/>
          </a:p>
        </p:txBody>
      </p:sp>
      <p:sp>
        <p:nvSpPr>
          <p:cNvPr id="4" name="Slide Number Placeholder 3"/>
          <p:cNvSpPr>
            <a:spLocks noGrp="1"/>
          </p:cNvSpPr>
          <p:nvPr>
            <p:ph type="sldNum" sz="quarter" idx="5"/>
          </p:nvPr>
        </p:nvSpPr>
        <p:spPr/>
        <p:txBody>
          <a:bodyPr/>
          <a:lstStyle/>
          <a:p>
            <a:fld id="{3EF295CB-5F1D-7742-AE24-DE14A0BD9B5B}" type="slidenum">
              <a:rPr lang="en-US" smtClean="0"/>
              <a:t>2</a:t>
            </a:fld>
            <a:endParaRPr lang="en-US"/>
          </a:p>
        </p:txBody>
      </p:sp>
    </p:spTree>
    <p:extLst>
      <p:ext uri="{BB962C8B-B14F-4D97-AF65-F5344CB8AC3E}">
        <p14:creationId xmlns:p14="http://schemas.microsoft.com/office/powerpoint/2010/main" val="3913810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630238"/>
            <a:ext cx="4937125" cy="3086100"/>
          </a:xfrm>
        </p:spPr>
      </p:sp>
      <p:sp>
        <p:nvSpPr>
          <p:cNvPr id="3" name="Notes Placeholder 2"/>
          <p:cNvSpPr>
            <a:spLocks noGrp="1"/>
          </p:cNvSpPr>
          <p:nvPr>
            <p:ph type="body" idx="1"/>
          </p:nvPr>
        </p:nvSpPr>
        <p:spPr/>
        <p:txBody>
          <a:bodyPr/>
          <a:lstStyle/>
          <a:p>
            <a:r>
              <a:rPr lang="en-US" dirty="0"/>
              <a:t>We have 3 great ways to be HONORABLE…</a:t>
            </a:r>
          </a:p>
        </p:txBody>
      </p:sp>
      <p:sp>
        <p:nvSpPr>
          <p:cNvPr id="4" name="Slide Number Placeholder 3"/>
          <p:cNvSpPr>
            <a:spLocks noGrp="1"/>
          </p:cNvSpPr>
          <p:nvPr>
            <p:ph type="sldNum" sz="quarter" idx="5"/>
          </p:nvPr>
        </p:nvSpPr>
        <p:spPr/>
        <p:txBody>
          <a:bodyPr/>
          <a:lstStyle/>
          <a:p>
            <a:fld id="{EAECE295-408C-3F45-9A87-CD73C22947FC}" type="slidenum">
              <a:rPr lang="en-US" smtClean="0"/>
              <a:t>3</a:t>
            </a:fld>
            <a:endParaRPr lang="en-US"/>
          </a:p>
        </p:txBody>
      </p:sp>
    </p:spTree>
    <p:extLst>
      <p:ext uri="{BB962C8B-B14F-4D97-AF65-F5344CB8AC3E}">
        <p14:creationId xmlns:p14="http://schemas.microsoft.com/office/powerpoint/2010/main" val="1163566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630238"/>
            <a:ext cx="4937125" cy="3086100"/>
          </a:xfrm>
        </p:spPr>
      </p:sp>
      <p:sp>
        <p:nvSpPr>
          <p:cNvPr id="3" name="Notes Placeholder 2"/>
          <p:cNvSpPr>
            <a:spLocks noGrp="1"/>
          </p:cNvSpPr>
          <p:nvPr>
            <p:ph type="body" idx="1"/>
          </p:nvPr>
        </p:nvSpPr>
        <p:spPr/>
        <p:txBody>
          <a:bodyPr/>
          <a:lstStyle/>
          <a:p>
            <a:r>
              <a:rPr lang="en-US" dirty="0"/>
              <a:t>Not only is this an inspiring picture – it is a phrase rich in meaning.  </a:t>
            </a:r>
          </a:p>
          <a:p>
            <a:endParaRPr lang="en-US" dirty="0"/>
          </a:p>
          <a:p>
            <a:r>
              <a:rPr lang="en-US" dirty="0"/>
              <a:t>You might be saying – Phillip, it’s hard for me to get excited about a “vessel” – I mean, I like my coffee cup – but even there, it’s mostly about the coffee.  </a:t>
            </a:r>
          </a:p>
          <a:p>
            <a:endParaRPr lang="en-US" dirty="0"/>
          </a:p>
          <a:p>
            <a:r>
              <a:rPr lang="en-US" dirty="0"/>
              <a:t>So let me explain how rich this phrase actually is by talking about the metal water bottles you’ve seen tons of people with the last few years….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Hydro-Flask was started in 2008 by </a:t>
            </a:r>
            <a:r>
              <a:rPr lang="en-US" sz="1200" kern="1200" dirty="0">
                <a:solidFill>
                  <a:schemeClr val="tx1"/>
                </a:solidFill>
                <a:effectLst/>
                <a:latin typeface="+mn-lt"/>
                <a:ea typeface="+mn-ea"/>
                <a:cs typeface="+mn-cs"/>
              </a:rPr>
              <a:t>Travis </a:t>
            </a:r>
            <a:r>
              <a:rPr lang="en-US" sz="1200" kern="1200" dirty="0" err="1">
                <a:solidFill>
                  <a:schemeClr val="tx1"/>
                </a:solidFill>
                <a:effectLst/>
                <a:latin typeface="+mn-lt"/>
                <a:ea typeface="+mn-ea"/>
                <a:cs typeface="+mn-cs"/>
              </a:rPr>
              <a:t>Rosbach</a:t>
            </a:r>
            <a:r>
              <a:rPr lang="en-US" sz="1200" kern="1200" dirty="0">
                <a:solidFill>
                  <a:schemeClr val="tx1"/>
                </a:solidFill>
                <a:effectLst/>
                <a:latin typeface="+mn-lt"/>
                <a:ea typeface="+mn-ea"/>
                <a:cs typeface="+mn-cs"/>
              </a:rPr>
              <a:t> and Cindy Webber.</a:t>
            </a:r>
            <a:endParaRPr lang="en-US" dirty="0">
              <a:effectLst/>
            </a:endParaRPr>
          </a:p>
          <a:p>
            <a:r>
              <a:rPr lang="en-US" dirty="0"/>
              <a:t>After selling their water bottles in Farmer’s Markets in Bend, Oregon, they exploded in popularity. </a:t>
            </a:r>
            <a:br>
              <a:rPr lang="en-US" dirty="0"/>
            </a:br>
            <a:r>
              <a:rPr lang="en-US" dirty="0"/>
              <a:t/>
            </a:r>
            <a:br>
              <a:rPr lang="en-US" dirty="0"/>
            </a:br>
            <a:r>
              <a:rPr lang="en-US" dirty="0"/>
              <a:t>By 2012 the founders couldn’t keep up with the high-demand, so they sold the company to a group of investors. </a:t>
            </a:r>
            <a:br>
              <a:rPr lang="en-US" dirty="0"/>
            </a:br>
            <a:r>
              <a:rPr lang="en-US" dirty="0"/>
              <a:t>These investors brought in an accomplished Tech Executive as CEO and things took off again, so that by 2016 the company was sold to a major consumer brand for $210 Million.</a:t>
            </a:r>
          </a:p>
          <a:p>
            <a:endParaRPr lang="en-US" dirty="0"/>
          </a:p>
          <a:p>
            <a:r>
              <a:rPr lang="en-US" dirty="0"/>
              <a:t>Success is attributed to 3 things.  Wellness, Function, &amp; Values…</a:t>
            </a:r>
          </a:p>
          <a:p>
            <a:endParaRPr lang="en-US" dirty="0"/>
          </a:p>
          <a:p>
            <a:r>
              <a:rPr lang="en-US" dirty="0"/>
              <a:t>Wellness – I’m drinking water instead of something artificial or sugary. I’m active. I’m staying hydrated.</a:t>
            </a:r>
          </a:p>
          <a:p>
            <a:endParaRPr lang="en-US" dirty="0"/>
          </a:p>
          <a:p>
            <a:r>
              <a:rPr lang="en-US" dirty="0"/>
              <a:t>Function – Hydro Flask ended up being the industry leader because the founder specifically wanted a wider mouth that was easier to add full ice-cubes into and was more comfortable to drink from. The function really mattered.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Values - They are designed to be carried, not just tucked into a backpack or pocket.  (Virtue Signaling) Carrying one suggest – I don’t use plastic water bottles – this reusable container is better for the environment.  And by the way, you probably noticed this great powder coating…I look pretty good doing it too. Marriage of Responsibility &amp; Attractiveness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 TIME – these 3 qualities came to be associated with this these attractive containers.</a:t>
            </a:r>
          </a:p>
          <a:p>
            <a:endParaRPr lang="en-US" dirty="0"/>
          </a:p>
          <a:p>
            <a:endParaRPr lang="en-US" dirty="0"/>
          </a:p>
          <a:p>
            <a:pPr marL="171450" indent="-171450">
              <a:buFont typeface="Arial" panose="020B0604020202020204" pitchFamily="34" charset="0"/>
              <a:buChar char="•"/>
            </a:pPr>
            <a:r>
              <a:rPr lang="en-US" dirty="0"/>
              <a:t>We think – that’s a lot of psychology to assign to a water bottle…and I understand you… but the truth is, their success isn’t a result of only ONE of these factors – They were financially successful because all 3 came together.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And I think you’ll see as we study tonight that All 3 of these factors show up in 2 Timothy 2…</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 SO PART of what makes this series really RICH for the year ahead is that we get to dig into the chapter further and touch on a lot of subjects we don’t usually address in “theme lessons”</a:t>
            </a:r>
          </a:p>
          <a:p>
            <a:endParaRPr lang="en-US" dirty="0"/>
          </a:p>
          <a:p>
            <a:endParaRPr lang="en-US" dirty="0"/>
          </a:p>
        </p:txBody>
      </p:sp>
      <p:sp>
        <p:nvSpPr>
          <p:cNvPr id="4" name="Slide Number Placeholder 3"/>
          <p:cNvSpPr>
            <a:spLocks noGrp="1"/>
          </p:cNvSpPr>
          <p:nvPr>
            <p:ph type="sldNum" sz="quarter" idx="5"/>
          </p:nvPr>
        </p:nvSpPr>
        <p:spPr/>
        <p:txBody>
          <a:bodyPr/>
          <a:lstStyle/>
          <a:p>
            <a:fld id="{EAECE295-408C-3F45-9A87-CD73C22947FC}" type="slidenum">
              <a:rPr lang="en-US" smtClean="0"/>
              <a:t>4</a:t>
            </a:fld>
            <a:endParaRPr lang="en-US"/>
          </a:p>
        </p:txBody>
      </p:sp>
    </p:spTree>
    <p:extLst>
      <p:ext uri="{BB962C8B-B14F-4D97-AF65-F5344CB8AC3E}">
        <p14:creationId xmlns:p14="http://schemas.microsoft.com/office/powerpoint/2010/main" val="2820868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630238"/>
            <a:ext cx="493712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ECE295-408C-3F45-9A87-CD73C22947FC}" type="slidenum">
              <a:rPr lang="en-US" smtClean="0"/>
              <a:t>5</a:t>
            </a:fld>
            <a:endParaRPr lang="en-US"/>
          </a:p>
        </p:txBody>
      </p:sp>
    </p:spTree>
    <p:extLst>
      <p:ext uri="{BB962C8B-B14F-4D97-AF65-F5344CB8AC3E}">
        <p14:creationId xmlns:p14="http://schemas.microsoft.com/office/powerpoint/2010/main" val="767644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230188"/>
            <a:ext cx="4937125" cy="3086100"/>
          </a:xfrm>
        </p:spPr>
      </p:sp>
      <p:sp>
        <p:nvSpPr>
          <p:cNvPr id="3" name="Notes Placeholder 2"/>
          <p:cNvSpPr>
            <a:spLocks noGrp="1"/>
          </p:cNvSpPr>
          <p:nvPr>
            <p:ph type="body" idx="1"/>
          </p:nvPr>
        </p:nvSpPr>
        <p:spPr/>
        <p:txBody>
          <a:bodyPr/>
          <a:lstStyle/>
          <a:p>
            <a:r>
              <a:rPr lang="en-US" sz="1600" dirty="0"/>
              <a:t>Correction.</a:t>
            </a:r>
          </a:p>
          <a:p>
            <a:endParaRPr lang="en-US" sz="1600" dirty="0"/>
          </a:p>
          <a:p>
            <a:r>
              <a:rPr lang="en-US" sz="1600" dirty="0"/>
              <a:t>Not just gentle towards those we can tell are sincere and trying, and want to do what is right.</a:t>
            </a:r>
          </a:p>
          <a:p>
            <a:r>
              <a:rPr lang="en-US" sz="1600" dirty="0"/>
              <a:t>Gentle towards those who hate us, who oppose us, who are promoting what is wrong. – YES, Christian – be gentle in the hard times!</a:t>
            </a:r>
          </a:p>
          <a:p>
            <a:endParaRPr lang="en-US" sz="1600" dirty="0"/>
          </a:p>
          <a:p>
            <a:r>
              <a:rPr lang="en-US" sz="1600" dirty="0"/>
              <a:t>GOAL:  Repentance.</a:t>
            </a:r>
          </a:p>
          <a:p>
            <a:endParaRPr lang="en-US" sz="1600" dirty="0"/>
          </a:p>
          <a:p>
            <a:r>
              <a:rPr lang="en-US" sz="1600" dirty="0"/>
              <a:t>REQUIRES: </a:t>
            </a:r>
          </a:p>
          <a:p>
            <a:r>
              <a:rPr lang="en-US" sz="1600" dirty="0"/>
              <a:t>A.) The Truth.  We are seeking to share not just our opinion, but the TRUTH of God’s word.</a:t>
            </a:r>
          </a:p>
          <a:p>
            <a:r>
              <a:rPr lang="en-US" sz="1600" dirty="0"/>
              <a:t>B.) Insight: To realize they’ve been going the wrong direction.  To realize their need and ability to change. Think Prodigal Son.</a:t>
            </a:r>
          </a:p>
          <a:p>
            <a:r>
              <a:rPr lang="en-US" sz="1600" dirty="0"/>
              <a:t>C.) Devil: Escape, to see the danger they are in, the trap they are being held by,  the punishment that awaits if they don’t change, and the God who DIED to rescue them.</a:t>
            </a:r>
          </a:p>
          <a:p>
            <a:endParaRPr lang="en-US" sz="1600" dirty="0"/>
          </a:p>
          <a:p>
            <a:endParaRPr lang="en-US" sz="1600" dirty="0"/>
          </a:p>
          <a:p>
            <a:endParaRPr lang="en-US" sz="1600" dirty="0"/>
          </a:p>
        </p:txBody>
      </p:sp>
      <p:sp>
        <p:nvSpPr>
          <p:cNvPr id="4" name="Slide Number Placeholder 3"/>
          <p:cNvSpPr>
            <a:spLocks noGrp="1"/>
          </p:cNvSpPr>
          <p:nvPr>
            <p:ph type="sldNum" sz="quarter" idx="5"/>
          </p:nvPr>
        </p:nvSpPr>
        <p:spPr/>
        <p:txBody>
          <a:bodyPr/>
          <a:lstStyle/>
          <a:p>
            <a:fld id="{EAECE295-408C-3F45-9A87-CD73C22947FC}" type="slidenum">
              <a:rPr lang="en-US" smtClean="0"/>
              <a:t>6</a:t>
            </a:fld>
            <a:endParaRPr lang="en-US"/>
          </a:p>
        </p:txBody>
      </p:sp>
    </p:spTree>
    <p:extLst>
      <p:ext uri="{BB962C8B-B14F-4D97-AF65-F5344CB8AC3E}">
        <p14:creationId xmlns:p14="http://schemas.microsoft.com/office/powerpoint/2010/main" val="3333591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630238"/>
            <a:ext cx="4937125" cy="3086100"/>
          </a:xfrm>
        </p:spPr>
      </p:sp>
      <p:sp>
        <p:nvSpPr>
          <p:cNvPr id="3" name="Notes Placeholder 2"/>
          <p:cNvSpPr>
            <a:spLocks noGrp="1"/>
          </p:cNvSpPr>
          <p:nvPr>
            <p:ph type="body" idx="1"/>
          </p:nvPr>
        </p:nvSpPr>
        <p:spPr/>
        <p:txBody>
          <a:bodyPr/>
          <a:lstStyle/>
          <a:p>
            <a:r>
              <a:rPr lang="en-US" dirty="0"/>
              <a:t>Why was this such an important message for Timothy?  Because the verse before shows us that the world is going down-hill FAST.  And we have to be intentional not to follow behind it! </a:t>
            </a:r>
          </a:p>
          <a:p>
            <a:endParaRPr lang="en-US" dirty="0"/>
          </a:p>
          <a:p>
            <a:r>
              <a:rPr lang="en-US" dirty="0"/>
              <a:t>I can remember a chart like this when I was a teen and it left a strong impression on me.</a:t>
            </a:r>
          </a:p>
          <a:p>
            <a:endParaRPr lang="en-US" dirty="0"/>
          </a:p>
          <a:p>
            <a:r>
              <a:rPr lang="en-US" dirty="0"/>
              <a:t>There will always be some people who… don’t really continue in the Gospel.  People who are just slightly different from the world.  That’s not you Timothy.  That’s not us as a family at EH!</a:t>
            </a:r>
          </a:p>
          <a:p>
            <a:endParaRPr lang="en-US" dirty="0"/>
          </a:p>
          <a:p>
            <a:endParaRPr lang="en-US" dirty="0"/>
          </a:p>
          <a:p>
            <a:r>
              <a:rPr lang="en-US" dirty="0"/>
              <a:t>It means we feel modest as long as we cover just a little more skin than the world. </a:t>
            </a:r>
          </a:p>
          <a:p>
            <a:r>
              <a:rPr lang="en-US" dirty="0"/>
              <a:t>It means we feel good as long as our speech is just a little different from the rest of our peers.</a:t>
            </a:r>
          </a:p>
          <a:p>
            <a:r>
              <a:rPr lang="en-US" dirty="0"/>
              <a:t>It means we feel virtuous as long as our marriage is just a little more faithful than the drama we read about.</a:t>
            </a:r>
          </a:p>
          <a:p>
            <a:r>
              <a:rPr lang="en-US" dirty="0"/>
              <a:t>It means we feel well-studied as long as our Bible knowledge is just a little more than our neighbors.</a:t>
            </a:r>
          </a:p>
          <a:p>
            <a:endParaRPr lang="en-US" dirty="0"/>
          </a:p>
          <a:p>
            <a:r>
              <a:rPr lang="en-US" dirty="0"/>
              <a:t>That’s not what Paul is telling Timothy to do!  “But YOU…” don’t go the way the world is going!</a:t>
            </a:r>
          </a:p>
          <a:p>
            <a:endParaRPr lang="en-US" dirty="0"/>
          </a:p>
          <a:p>
            <a:r>
              <a:rPr lang="en-US" dirty="0"/>
              <a:t>Timothy you love the right things, you live with the right character, you teach the full truth!</a:t>
            </a:r>
          </a:p>
          <a:p>
            <a:endParaRPr lang="en-US" dirty="0"/>
          </a:p>
          <a:p>
            <a:r>
              <a:rPr lang="en-US" dirty="0"/>
              <a:t>TRANSITION:  We can’t judge our righteousness by comparing ourselves to the darkness around us.  In 1 Cor. 11:1, Paul said…</a:t>
            </a:r>
          </a:p>
        </p:txBody>
      </p:sp>
      <p:sp>
        <p:nvSpPr>
          <p:cNvPr id="4" name="Slide Number Placeholder 3"/>
          <p:cNvSpPr>
            <a:spLocks noGrp="1"/>
          </p:cNvSpPr>
          <p:nvPr>
            <p:ph type="sldNum" sz="quarter" idx="5"/>
          </p:nvPr>
        </p:nvSpPr>
        <p:spPr/>
        <p:txBody>
          <a:bodyPr/>
          <a:lstStyle/>
          <a:p>
            <a:fld id="{EAECE295-408C-3F45-9A87-CD73C22947FC}" type="slidenum">
              <a:rPr lang="en-US" smtClean="0"/>
              <a:t>7</a:t>
            </a:fld>
            <a:endParaRPr lang="en-US"/>
          </a:p>
        </p:txBody>
      </p:sp>
    </p:spTree>
    <p:extLst>
      <p:ext uri="{BB962C8B-B14F-4D97-AF65-F5344CB8AC3E}">
        <p14:creationId xmlns:p14="http://schemas.microsoft.com/office/powerpoint/2010/main" val="4000736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630238"/>
            <a:ext cx="4937125" cy="3086100"/>
          </a:xfrm>
        </p:spPr>
      </p:sp>
      <p:sp>
        <p:nvSpPr>
          <p:cNvPr id="3" name="Notes Placeholder 2"/>
          <p:cNvSpPr>
            <a:spLocks noGrp="1"/>
          </p:cNvSpPr>
          <p:nvPr>
            <p:ph type="body" idx="1"/>
          </p:nvPr>
        </p:nvSpPr>
        <p:spPr/>
        <p:txBody>
          <a:bodyPr/>
          <a:lstStyle/>
          <a:p>
            <a:r>
              <a:rPr lang="en-US" dirty="0"/>
              <a:t>Whether you are 70 or 17 – we want to be MORE LIKE JESUS CHRIST.  We put our hope in JESUS CHRIST.  We know that we BELONG TO JESUS CHRIST!</a:t>
            </a:r>
          </a:p>
          <a:p>
            <a:endParaRPr lang="en-US" dirty="0"/>
          </a:p>
          <a:p>
            <a:endParaRPr lang="en-US" dirty="0"/>
          </a:p>
          <a:p>
            <a:endParaRPr lang="en-US" dirty="0"/>
          </a:p>
          <a:p>
            <a:r>
              <a:rPr lang="en-US" dirty="0"/>
              <a:t>Good Christians, get tempted away by the riches of this world (1 Timothy 6)</a:t>
            </a:r>
          </a:p>
          <a:p>
            <a:endParaRPr lang="en-US" dirty="0"/>
          </a:p>
          <a:p>
            <a:r>
              <a:rPr lang="en-US" dirty="0"/>
              <a:t>Good Christians, get distracted by the pride of life. – their education or business or popularity or philosophy &amp; experience – think they know more than God!</a:t>
            </a:r>
          </a:p>
          <a:p>
            <a:endParaRPr lang="en-US" dirty="0"/>
          </a:p>
          <a:p>
            <a:r>
              <a:rPr lang="en-US" dirty="0"/>
              <a:t>Good Christians, get tired of always being different, of always being persecuted – they don’t want the pressure.</a:t>
            </a:r>
          </a:p>
          <a:p>
            <a:endParaRPr lang="en-US" dirty="0"/>
          </a:p>
          <a:p>
            <a:r>
              <a:rPr lang="en-US" dirty="0"/>
              <a:t>Good Christians, get discouraged and weary – need a helping hand and to be stirred up in love and grace – but feel all alone, and they find a tipping point of drifting away and becoming a prodigal.</a:t>
            </a:r>
          </a:p>
          <a:p>
            <a:endParaRPr lang="en-US" dirty="0"/>
          </a:p>
          <a:p>
            <a:endParaRPr lang="en-US" dirty="0"/>
          </a:p>
          <a:p>
            <a:r>
              <a:rPr lang="en-US" dirty="0"/>
              <a:t>I want to talk to ALL OF US – young and old – to understand the immense value and blessing of continuing in the things we have learned….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AECE295-408C-3F45-9A87-CD73C22947FC}" type="slidenum">
              <a:rPr lang="en-US" smtClean="0"/>
              <a:t>8</a:t>
            </a:fld>
            <a:endParaRPr lang="en-US"/>
          </a:p>
        </p:txBody>
      </p:sp>
    </p:spTree>
    <p:extLst>
      <p:ext uri="{BB962C8B-B14F-4D97-AF65-F5344CB8AC3E}">
        <p14:creationId xmlns:p14="http://schemas.microsoft.com/office/powerpoint/2010/main" val="3246351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630238"/>
            <a:ext cx="4937125" cy="3086100"/>
          </a:xfrm>
        </p:spPr>
      </p:sp>
      <p:sp>
        <p:nvSpPr>
          <p:cNvPr id="3" name="Notes Placeholder 2"/>
          <p:cNvSpPr>
            <a:spLocks noGrp="1"/>
          </p:cNvSpPr>
          <p:nvPr>
            <p:ph type="body" idx="1"/>
          </p:nvPr>
        </p:nvSpPr>
        <p:spPr/>
        <p:txBody>
          <a:bodyPr/>
          <a:lstStyle/>
          <a:p>
            <a:r>
              <a:rPr lang="en-US" dirty="0"/>
              <a:t>Satan is going to attack TIMOTHY &amp; he is going to attack us with these kind of challenges…</a:t>
            </a:r>
          </a:p>
          <a:p>
            <a:endParaRPr lang="en-US" dirty="0"/>
          </a:p>
          <a:p>
            <a:r>
              <a:rPr lang="en-US" dirty="0"/>
              <a:t>I want you to know that CONTINUING in what you have learned is REASONABLE AND BENEFICIAL…</a:t>
            </a:r>
          </a:p>
          <a:p>
            <a:endParaRPr lang="en-US" dirty="0"/>
          </a:p>
          <a:p>
            <a:r>
              <a:rPr lang="en-US" dirty="0"/>
              <a:t>Continue in the Father’s House &amp; Continue in the Truth of the Scriptures…</a:t>
            </a:r>
          </a:p>
          <a:p>
            <a:pPr algn="l"/>
            <a:endParaRPr lang="en-US" dirty="0"/>
          </a:p>
          <a:p>
            <a:pPr algn="l"/>
            <a:r>
              <a:rPr lang="en-US" sz="1200" i="0" dirty="0">
                <a:effectLst/>
                <a:latin typeface="system-ui"/>
              </a:rPr>
              <a:t>Why I left… vs. Why I stayed</a:t>
            </a:r>
          </a:p>
          <a:p>
            <a:pPr algn="l"/>
            <a:endParaRPr lang="en-US" sz="900" i="0" dirty="0">
              <a:effectLst/>
              <a:latin typeface="system-ui"/>
            </a:endParaRPr>
          </a:p>
          <a:p>
            <a:r>
              <a:rPr lang="en-US" sz="1400" dirty="0"/>
              <a:t>What About The Rules?  </a:t>
            </a:r>
            <a:br>
              <a:rPr lang="en-US" sz="1400" dirty="0"/>
            </a:br>
            <a:r>
              <a:rPr lang="en-US" sz="1400" dirty="0"/>
              <a:t>I See God’s Love In Them.</a:t>
            </a:r>
          </a:p>
          <a:p>
            <a:pPr lvl="1"/>
            <a:r>
              <a:rPr lang="en-US" sz="1400" dirty="0"/>
              <a:t>Deuteronomy 6:24, 1 Timothy 3:15</a:t>
            </a:r>
          </a:p>
          <a:p>
            <a:r>
              <a:rPr lang="en-US" sz="1400" dirty="0"/>
              <a:t>What About The Pressure To Be Perfect? </a:t>
            </a:r>
            <a:br>
              <a:rPr lang="en-US" sz="1400" dirty="0"/>
            </a:br>
            <a:r>
              <a:rPr lang="en-US" sz="1400" dirty="0"/>
              <a:t>I See God’s Grace &amp; Friends Who Care.</a:t>
            </a:r>
          </a:p>
          <a:p>
            <a:pPr lvl="1"/>
            <a:r>
              <a:rPr lang="en-US" sz="1400" dirty="0"/>
              <a:t>Romans 3:23-24, 2 Corinthians 13:10</a:t>
            </a:r>
          </a:p>
          <a:p>
            <a:r>
              <a:rPr lang="en-US" sz="1400" dirty="0"/>
              <a:t>What About The Hypocrisy? </a:t>
            </a:r>
            <a:br>
              <a:rPr lang="en-US" sz="1400" dirty="0"/>
            </a:br>
            <a:r>
              <a:rPr lang="en-US" sz="1400" dirty="0"/>
              <a:t>I Look with Mercy &amp; Look Higher.</a:t>
            </a:r>
          </a:p>
          <a:p>
            <a:pPr lvl="1"/>
            <a:r>
              <a:rPr lang="en-US" sz="1400" dirty="0"/>
              <a:t>2 Timothy 4:16-17, Matthew 13:28-30</a:t>
            </a:r>
            <a:endParaRPr lang="en-US" sz="900" i="0" dirty="0">
              <a:effectLst/>
              <a:latin typeface="system-ui"/>
            </a:endParaRPr>
          </a:p>
          <a:p>
            <a:pPr algn="l"/>
            <a:endParaRPr lang="en-US" sz="1200" i="0" dirty="0">
              <a:effectLst/>
              <a:latin typeface="system-ui"/>
            </a:endParaRPr>
          </a:p>
          <a:p>
            <a:pPr algn="l"/>
            <a:endParaRPr lang="en-US" sz="1200" i="0" dirty="0">
              <a:effectLst/>
              <a:latin typeface="system-ui"/>
            </a:endParaRPr>
          </a:p>
          <a:p>
            <a:pPr algn="l"/>
            <a:r>
              <a:rPr lang="en-US" sz="1200" i="0" dirty="0">
                <a:effectLst/>
                <a:latin typeface="system-ui"/>
              </a:rPr>
              <a:t>“Why I left…”</a:t>
            </a:r>
          </a:p>
          <a:p>
            <a:pPr marL="171450" indent="-171450" algn="l">
              <a:buFont typeface="Arial" panose="020B0604020202020204" pitchFamily="34" charset="0"/>
              <a:buChar char="•"/>
            </a:pPr>
            <a:r>
              <a:rPr lang="en-US" sz="1200" i="0" dirty="0">
                <a:effectLst/>
                <a:latin typeface="system-ui"/>
              </a:rPr>
              <a:t>Hypocrisy?  Timothy met plenty of those, but he’s staying because he also met GENUINE, COMMITTED CHRISTIANS.</a:t>
            </a:r>
          </a:p>
          <a:p>
            <a:pPr marL="171450" indent="-171450" algn="l">
              <a:buFont typeface="Arial" panose="020B0604020202020204" pitchFamily="34" charset="0"/>
              <a:buChar char="•"/>
            </a:pPr>
            <a:r>
              <a:rPr lang="en-US" sz="1200" i="0" dirty="0">
                <a:effectLst/>
                <a:latin typeface="system-ui"/>
              </a:rPr>
              <a:t>Philosophy? (look at 2:23 again) – Timothy knows that these are all empty arguments and speculations.  God’s word is trustworthy and enduring.</a:t>
            </a:r>
          </a:p>
          <a:p>
            <a:pPr marL="171450" indent="-171450" algn="l">
              <a:buFont typeface="Arial" panose="020B0604020202020204" pitchFamily="34" charset="0"/>
              <a:buChar char="•"/>
            </a:pPr>
            <a:r>
              <a:rPr lang="en-US" sz="1200" i="0" dirty="0">
                <a:effectLst/>
                <a:latin typeface="system-ui"/>
              </a:rPr>
              <a:t>Narrow-Minded? No, Timothy sees people 2:26 enslaved in sin.  Hurting and heartbroken who need to be rescued from the devils deception!</a:t>
            </a:r>
          </a:p>
          <a:p>
            <a:pPr marL="171450" indent="-171450" algn="l">
              <a:buFont typeface="Arial" panose="020B0604020202020204" pitchFamily="34" charset="0"/>
              <a:buChar char="•"/>
            </a:pPr>
            <a:endParaRPr lang="en-US" sz="1200" i="0" dirty="0">
              <a:effectLst/>
              <a:latin typeface="system-ui"/>
            </a:endParaRPr>
          </a:p>
          <a:p>
            <a:pPr marL="171450" indent="-171450" algn="l">
              <a:buFont typeface="Arial" panose="020B0604020202020204" pitchFamily="34" charset="0"/>
              <a:buChar char="•"/>
            </a:pPr>
            <a:endParaRPr lang="en-US" sz="1200" dirty="0">
              <a:latin typeface="system-ui"/>
            </a:endParaRPr>
          </a:p>
          <a:p>
            <a:pPr algn="l"/>
            <a:r>
              <a:rPr lang="en-US" sz="1200" dirty="0">
                <a:latin typeface="system-ui"/>
              </a:rPr>
              <a:t>Why Timothy Stays…</a:t>
            </a:r>
          </a:p>
          <a:p>
            <a:pPr algn="l"/>
            <a:r>
              <a:rPr lang="en-US" sz="1200" dirty="0">
                <a:latin typeface="system-ui"/>
              </a:rPr>
              <a:t>(Everything else is going from bad to worse.)</a:t>
            </a:r>
          </a:p>
          <a:p>
            <a:pPr marL="342900" indent="-342900" algn="l">
              <a:buFont typeface="Arial" panose="020B0604020202020204" pitchFamily="34" charset="0"/>
              <a:buChar char="•"/>
            </a:pPr>
            <a:r>
              <a:rPr lang="en-US" sz="1200" dirty="0">
                <a:latin typeface="system-ui"/>
              </a:rPr>
              <a:t>He learned &amp; became convinced of the truth.</a:t>
            </a:r>
          </a:p>
          <a:p>
            <a:pPr marL="342900" indent="-342900" algn="l">
              <a:buFont typeface="Arial" panose="020B0604020202020204" pitchFamily="34" charset="0"/>
              <a:buChar char="•"/>
            </a:pPr>
            <a:r>
              <a:rPr lang="en-US" sz="1200" dirty="0">
                <a:latin typeface="system-ui"/>
              </a:rPr>
              <a:t>He had great influences and examples. (Teachers but in the fuller </a:t>
            </a:r>
            <a:br>
              <a:rPr lang="en-US" sz="1200" dirty="0">
                <a:latin typeface="system-ui"/>
              </a:rPr>
            </a:br>
            <a:r>
              <a:rPr lang="en-US" sz="1200" dirty="0">
                <a:latin typeface="system-ui"/>
              </a:rPr>
              <a:t>sense of the word: instructors, role-models, &amp; solid faith)</a:t>
            </a:r>
          </a:p>
          <a:p>
            <a:pPr marL="342900" indent="-342900" algn="l">
              <a:buFont typeface="Arial" panose="020B0604020202020204" pitchFamily="34" charset="0"/>
              <a:buChar char="•"/>
            </a:pPr>
            <a:r>
              <a:rPr lang="en-US" sz="1200" dirty="0">
                <a:latin typeface="system-ui"/>
              </a:rPr>
              <a:t>Lifetime of study.</a:t>
            </a:r>
          </a:p>
          <a:p>
            <a:pPr marL="342900" indent="-342900" algn="l">
              <a:buFont typeface="Arial" panose="020B0604020202020204" pitchFamily="34" charset="0"/>
              <a:buChar char="•"/>
            </a:pPr>
            <a:r>
              <a:rPr lang="en-US" sz="1200" dirty="0">
                <a:latin typeface="system-ui"/>
              </a:rPr>
              <a:t>He sees the wisdom of Scripture &amp; fulfillment in Jesus.</a:t>
            </a:r>
          </a:p>
          <a:p>
            <a:pPr marL="342900" indent="-342900" algn="l">
              <a:buFont typeface="Arial" panose="020B0604020202020204" pitchFamily="34" charset="0"/>
              <a:buChar char="•"/>
            </a:pPr>
            <a:r>
              <a:rPr lang="en-US" sz="1200" dirty="0">
                <a:latin typeface="system-ui"/>
              </a:rPr>
              <a:t>He understands faith saves, not perfection.</a:t>
            </a:r>
          </a:p>
          <a:p>
            <a:pPr marL="342900" indent="-342900" algn="l">
              <a:buFont typeface="Arial" panose="020B0604020202020204" pitchFamily="34" charset="0"/>
              <a:buChar char="•"/>
            </a:pPr>
            <a:r>
              <a:rPr lang="en-US" sz="1200" dirty="0">
                <a:latin typeface="system-ui"/>
              </a:rPr>
              <a:t>He has the highest view of Scripture &amp; is nourished on it.</a:t>
            </a:r>
          </a:p>
          <a:p>
            <a:pPr marL="342900" indent="-342900" algn="l">
              <a:buFont typeface="Arial" panose="020B0604020202020204" pitchFamily="34" charset="0"/>
              <a:buChar char="•"/>
            </a:pPr>
            <a:r>
              <a:rPr lang="en-US" sz="1200" dirty="0">
                <a:latin typeface="system-ui"/>
              </a:rPr>
              <a:t>He practices it in good works.</a:t>
            </a:r>
          </a:p>
          <a:p>
            <a:endParaRPr lang="en-US" dirty="0"/>
          </a:p>
          <a:p>
            <a:endParaRPr lang="en-US" dirty="0"/>
          </a:p>
          <a:p>
            <a:endParaRPr lang="en-US" dirty="0"/>
          </a:p>
          <a:p>
            <a:r>
              <a:rPr lang="en-US" dirty="0"/>
              <a:t>1. I’m not missing out – I’m gaining!  I’m useful. I’m cherished and loved and safe and hopeful!</a:t>
            </a:r>
          </a:p>
        </p:txBody>
      </p:sp>
      <p:sp>
        <p:nvSpPr>
          <p:cNvPr id="4" name="Slide Number Placeholder 3"/>
          <p:cNvSpPr>
            <a:spLocks noGrp="1"/>
          </p:cNvSpPr>
          <p:nvPr>
            <p:ph type="sldNum" sz="quarter" idx="5"/>
          </p:nvPr>
        </p:nvSpPr>
        <p:spPr/>
        <p:txBody>
          <a:bodyPr/>
          <a:lstStyle/>
          <a:p>
            <a:fld id="{EAECE295-408C-3F45-9A87-CD73C22947FC}" type="slidenum">
              <a:rPr lang="en-US" smtClean="0"/>
              <a:t>9</a:t>
            </a:fld>
            <a:endParaRPr lang="en-US"/>
          </a:p>
        </p:txBody>
      </p:sp>
    </p:spTree>
    <p:extLst>
      <p:ext uri="{BB962C8B-B14F-4D97-AF65-F5344CB8AC3E}">
        <p14:creationId xmlns:p14="http://schemas.microsoft.com/office/powerpoint/2010/main" val="1114786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F9B161-79A7-5844-9991-4A27AE04C86D}" type="datetimeFigureOut">
              <a:rPr lang="en-US" smtClean="0"/>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555410194"/>
      </p:ext>
    </p:extLst>
  </p:cSld>
  <p:clrMapOvr>
    <a:masterClrMapping/>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F9B161-79A7-5844-9991-4A27AE04C86D}" type="datetimeFigureOut">
              <a:rPr lang="en-US" smtClean="0"/>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636538272"/>
      </p:ext>
    </p:extLst>
  </p:cSld>
  <p:clrMapOvr>
    <a:masterClrMapping/>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F9B161-79A7-5844-9991-4A27AE04C86D}" type="datetimeFigureOut">
              <a:rPr lang="en-US" smtClean="0"/>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1228377359"/>
      </p:ext>
    </p:extLst>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6F9B161-79A7-5844-9991-4A27AE04C86D}" type="datetimeFigureOut">
              <a:rPr lang="en-US" smtClean="0"/>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1541625745"/>
      </p:ext>
    </p:extLst>
  </p:cSld>
  <p:clrMapOvr>
    <a:masterClrMapping/>
  </p:clrMapOvr>
  <p:transition spd="slow">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F9B161-79A7-5844-9991-4A27AE04C86D}" type="datetimeFigureOut">
              <a:rPr lang="en-US" smtClean="0"/>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627126566"/>
      </p:ext>
    </p:extLst>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F9B161-79A7-5844-9991-4A27AE04C86D}" type="datetimeFigureOut">
              <a:rPr lang="en-US" smtClean="0"/>
              <a:t>8/19/2023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628220987"/>
      </p:ext>
    </p:extLst>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F9B161-79A7-5844-9991-4A27AE04C86D}" type="datetimeFigureOut">
              <a:rPr lang="en-US" smtClean="0"/>
              <a:t>8/19/2023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1671180614"/>
      </p:ext>
    </p:extLst>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F9B161-79A7-5844-9991-4A27AE04C86D}" type="datetimeFigureOut">
              <a:rPr lang="en-US" smtClean="0"/>
              <a:t>8/19/2023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760300077"/>
      </p:ext>
    </p:extLst>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9B161-79A7-5844-9991-4A27AE04C86D}" type="datetimeFigureOut">
              <a:rPr lang="en-US" smtClean="0"/>
              <a:t>8/19/2023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3840878704"/>
      </p:ext>
    </p:extLst>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6F9B161-79A7-5844-9991-4A27AE04C86D}" type="datetimeFigureOut">
              <a:rPr lang="en-US" smtClean="0"/>
              <a:t>8/19/2023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114115589"/>
      </p:ext>
    </p:extLst>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6F9B161-79A7-5844-9991-4A27AE04C86D}" type="datetimeFigureOut">
              <a:rPr lang="en-US" smtClean="0"/>
              <a:t>8/19/2023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D2647-BA21-AC45-8083-8D6986A7D38C}" type="slidenum">
              <a:rPr lang="en-US" smtClean="0"/>
              <a:t>‹#›</a:t>
            </a:fld>
            <a:endParaRPr lang="en-US"/>
          </a:p>
        </p:txBody>
      </p:sp>
    </p:spTree>
    <p:extLst>
      <p:ext uri="{BB962C8B-B14F-4D97-AF65-F5344CB8AC3E}">
        <p14:creationId xmlns:p14="http://schemas.microsoft.com/office/powerpoint/2010/main" val="209747624"/>
      </p:ext>
    </p:extLst>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A6F9B161-79A7-5844-9991-4A27AE04C86D}" type="datetimeFigureOut">
              <a:rPr lang="en-US" smtClean="0"/>
              <a:t>8/19/2023</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A32D2647-BA21-AC45-8083-8D6986A7D38C}" type="slidenum">
              <a:rPr lang="en-US" smtClean="0"/>
              <a:t>‹#›</a:t>
            </a:fld>
            <a:endParaRPr lang="en-US"/>
          </a:p>
        </p:txBody>
      </p:sp>
    </p:spTree>
    <p:extLst>
      <p:ext uri="{BB962C8B-B14F-4D97-AF65-F5344CB8AC3E}">
        <p14:creationId xmlns:p14="http://schemas.microsoft.com/office/powerpoint/2010/main" val="2596472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trips dir="rd"/>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A47730-C347-1B47-84A0-05D8BA019099}"/>
              </a:ext>
            </a:extLst>
          </p:cNvPr>
          <p:cNvSpPr>
            <a:spLocks noGrp="1"/>
          </p:cNvSpPr>
          <p:nvPr>
            <p:ph type="ctrTitle"/>
          </p:nvPr>
        </p:nvSpPr>
        <p:spPr/>
        <p:txBody>
          <a:bodyPr/>
          <a:lstStyle/>
          <a:p>
            <a:r>
              <a:rPr lang="en-US" dirty="0"/>
              <a:t>2023 Theme</a:t>
            </a:r>
          </a:p>
        </p:txBody>
      </p:sp>
      <p:sp>
        <p:nvSpPr>
          <p:cNvPr id="3" name="Subtitle 2">
            <a:extLst>
              <a:ext uri="{FF2B5EF4-FFF2-40B4-BE49-F238E27FC236}">
                <a16:creationId xmlns:a16="http://schemas.microsoft.com/office/drawing/2014/main" xmlns="" id="{58145974-F578-BD42-8AFC-24F2A8E62F71}"/>
              </a:ext>
            </a:extLst>
          </p:cNvPr>
          <p:cNvSpPr>
            <a:spLocks noGrp="1"/>
          </p:cNvSpPr>
          <p:nvPr>
            <p:ph type="subTitle" idx="1"/>
          </p:nvPr>
        </p:nvSpPr>
        <p:spPr/>
        <p:txBody>
          <a:bodyPr/>
          <a:lstStyle/>
          <a:p>
            <a:endParaRPr lang="en-US"/>
          </a:p>
        </p:txBody>
      </p:sp>
      <p:pic>
        <p:nvPicPr>
          <p:cNvPr id="5" name="Picture 2" descr="https://embryhills.com/media/uploads/Spanish/Spanish-Theme-2022-Tit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7813"/>
            <a:ext cx="9148189" cy="5714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08044"/>
      </p:ext>
    </p:extLst>
  </p:cSld>
  <p:clrMapOvr>
    <a:masterClrMapping/>
  </p:clrMapOvr>
  <p:transition spd="slow">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DD583E50-B883-B045-A5F2-741F3CE7DCBE}"/>
              </a:ext>
            </a:extLst>
          </p:cNvPr>
          <p:cNvGrpSpPr/>
          <p:nvPr/>
        </p:nvGrpSpPr>
        <p:grpSpPr>
          <a:xfrm>
            <a:off x="2305050" y="712809"/>
            <a:ext cx="4533899" cy="528638"/>
            <a:chOff x="2690023" y="692827"/>
            <a:chExt cx="3843338" cy="528638"/>
          </a:xfrm>
        </p:grpSpPr>
        <p:sp>
          <p:nvSpPr>
            <p:cNvPr id="11" name="Rounded Rectangle 10">
              <a:extLst>
                <a:ext uri="{FF2B5EF4-FFF2-40B4-BE49-F238E27FC236}">
                  <a16:creationId xmlns:a16="http://schemas.microsoft.com/office/drawing/2014/main" xmlns=""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D7E9A195-CB79-6243-A10C-7EA50D052DBA}"/>
                </a:ext>
              </a:extLst>
            </p:cNvPr>
            <p:cNvSpPr txBox="1"/>
            <p:nvPr/>
          </p:nvSpPr>
          <p:spPr>
            <a:xfrm>
              <a:off x="2788920" y="692827"/>
              <a:ext cx="3648456" cy="523220"/>
            </a:xfrm>
            <a:prstGeom prst="rect">
              <a:avLst/>
            </a:prstGeom>
            <a:noFill/>
          </p:spPr>
          <p:txBody>
            <a:bodyPr wrap="square" rtlCol="0">
              <a:spAutoFit/>
            </a:bodyPr>
            <a:lstStyle/>
            <a:p>
              <a:pPr algn="ctr"/>
              <a:r>
                <a:rPr lang="en-US" sz="2800" b="1" i="1" dirty="0" err="1" smtClean="0">
                  <a:solidFill>
                    <a:schemeClr val="bg1"/>
                  </a:solidFill>
                </a:rPr>
                <a:t>Vasos</a:t>
              </a:r>
              <a:r>
                <a:rPr lang="en-US" sz="2800" b="1" i="1" dirty="0" smtClean="0">
                  <a:solidFill>
                    <a:schemeClr val="bg1"/>
                  </a:solidFill>
                </a:rPr>
                <a:t> para </a:t>
              </a:r>
              <a:r>
                <a:rPr lang="en-US" sz="2800" b="1" i="1" dirty="0" err="1" smtClean="0">
                  <a:solidFill>
                    <a:schemeClr val="bg1"/>
                  </a:solidFill>
                </a:rPr>
                <a:t>honra</a:t>
              </a:r>
              <a:endParaRPr lang="en-US" sz="2800" b="1" i="1" dirty="0">
                <a:solidFill>
                  <a:schemeClr val="bg1"/>
                </a:solidFill>
              </a:endParaRPr>
            </a:p>
          </p:txBody>
        </p:sp>
      </p:grpSp>
      <p:sp>
        <p:nvSpPr>
          <p:cNvPr id="8" name="Content Placeholder 4">
            <a:extLst>
              <a:ext uri="{FF2B5EF4-FFF2-40B4-BE49-F238E27FC236}">
                <a16:creationId xmlns:a16="http://schemas.microsoft.com/office/drawing/2014/main" xmlns="" id="{E3997914-B0BA-5845-B0E4-D8487BBE90BE}"/>
              </a:ext>
            </a:extLst>
          </p:cNvPr>
          <p:cNvSpPr txBox="1">
            <a:spLocks/>
          </p:cNvSpPr>
          <p:nvPr/>
        </p:nvSpPr>
        <p:spPr>
          <a:xfrm>
            <a:off x="153712" y="2147594"/>
            <a:ext cx="8836573" cy="3212943"/>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err="1" smtClean="0">
                <a:solidFill>
                  <a:schemeClr val="bg1"/>
                </a:solidFill>
              </a:rPr>
              <a:t>Querido</a:t>
            </a:r>
            <a:r>
              <a:rPr lang="en-US" sz="2400" dirty="0" smtClean="0">
                <a:solidFill>
                  <a:schemeClr val="bg1"/>
                </a:solidFill>
              </a:rPr>
              <a:t> amigo, la casa de Dios </a:t>
            </a:r>
            <a:r>
              <a:rPr lang="en-US" sz="2400" dirty="0" err="1" smtClean="0">
                <a:solidFill>
                  <a:schemeClr val="bg1"/>
                </a:solidFill>
              </a:rPr>
              <a:t>es</a:t>
            </a:r>
            <a:r>
              <a:rPr lang="en-US" sz="2400" dirty="0" smtClean="0">
                <a:solidFill>
                  <a:schemeClr val="bg1"/>
                </a:solidFill>
              </a:rPr>
              <a:t> el </a:t>
            </a:r>
            <a:r>
              <a:rPr lang="en-US" sz="2400" dirty="0" err="1" smtClean="0">
                <a:solidFill>
                  <a:schemeClr val="bg1"/>
                </a:solidFill>
              </a:rPr>
              <a:t>sitio</a:t>
            </a:r>
            <a:r>
              <a:rPr lang="en-US" sz="2400" dirty="0" smtClean="0">
                <a:solidFill>
                  <a:schemeClr val="bg1"/>
                </a:solidFill>
              </a:rPr>
              <a:t> para </a:t>
            </a:r>
            <a:r>
              <a:rPr lang="en-US" sz="2400" dirty="0" err="1" smtClean="0">
                <a:solidFill>
                  <a:schemeClr val="bg1"/>
                </a:solidFill>
              </a:rPr>
              <a:t>ti</a:t>
            </a:r>
            <a:r>
              <a:rPr lang="en-US" sz="2400" dirty="0" smtClean="0">
                <a:solidFill>
                  <a:schemeClr val="bg1"/>
                </a:solidFill>
              </a:rPr>
              <a:t>.</a:t>
            </a:r>
            <a:endParaRPr lang="en-US" sz="2400" dirty="0">
              <a:solidFill>
                <a:schemeClr val="bg1"/>
              </a:solidFill>
            </a:endParaRPr>
          </a:p>
          <a:p>
            <a:r>
              <a:rPr lang="en-US" sz="2400" dirty="0" err="1">
                <a:solidFill>
                  <a:schemeClr val="bg1"/>
                </a:solidFill>
              </a:rPr>
              <a:t>Querido</a:t>
            </a:r>
            <a:r>
              <a:rPr lang="en-US" sz="2400" dirty="0">
                <a:solidFill>
                  <a:schemeClr val="bg1"/>
                </a:solidFill>
              </a:rPr>
              <a:t> amigo, </a:t>
            </a:r>
            <a:r>
              <a:rPr lang="en-US" sz="2400" dirty="0" err="1" smtClean="0">
                <a:solidFill>
                  <a:schemeClr val="bg1"/>
                </a:solidFill>
              </a:rPr>
              <a:t>tus</a:t>
            </a:r>
            <a:r>
              <a:rPr lang="en-US" sz="2400" dirty="0" smtClean="0">
                <a:solidFill>
                  <a:schemeClr val="bg1"/>
                </a:solidFill>
              </a:rPr>
              <a:t> </a:t>
            </a:r>
            <a:r>
              <a:rPr lang="en-US" sz="2400" dirty="0" err="1" smtClean="0">
                <a:solidFill>
                  <a:schemeClr val="bg1"/>
                </a:solidFill>
              </a:rPr>
              <a:t>talentos</a:t>
            </a:r>
            <a:r>
              <a:rPr lang="en-US" sz="2400" dirty="0" smtClean="0">
                <a:solidFill>
                  <a:schemeClr val="bg1"/>
                </a:solidFill>
              </a:rPr>
              <a:t> se </a:t>
            </a:r>
            <a:r>
              <a:rPr lang="en-US" sz="2400" dirty="0" err="1" smtClean="0">
                <a:solidFill>
                  <a:schemeClr val="bg1"/>
                </a:solidFill>
              </a:rPr>
              <a:t>necesitan</a:t>
            </a:r>
            <a:r>
              <a:rPr lang="en-US" sz="2400" dirty="0" smtClean="0">
                <a:solidFill>
                  <a:schemeClr val="bg1"/>
                </a:solidFill>
              </a:rPr>
              <a:t> </a:t>
            </a:r>
            <a:r>
              <a:rPr lang="en-US" sz="2400" dirty="0" err="1" smtClean="0">
                <a:solidFill>
                  <a:schemeClr val="bg1"/>
                </a:solidFill>
              </a:rPr>
              <a:t>en</a:t>
            </a:r>
            <a:r>
              <a:rPr lang="en-US" sz="2400" dirty="0" smtClean="0">
                <a:solidFill>
                  <a:schemeClr val="bg1"/>
                </a:solidFill>
              </a:rPr>
              <a:t> la casa de Dios.</a:t>
            </a:r>
            <a:endParaRPr lang="en-US" sz="2400" dirty="0">
              <a:solidFill>
                <a:schemeClr val="bg1"/>
              </a:solidFill>
            </a:endParaRPr>
          </a:p>
          <a:p>
            <a:r>
              <a:rPr lang="en-US" sz="2400" dirty="0" err="1">
                <a:solidFill>
                  <a:schemeClr val="bg1"/>
                </a:solidFill>
              </a:rPr>
              <a:t>Querido</a:t>
            </a:r>
            <a:r>
              <a:rPr lang="en-US" sz="2400" dirty="0">
                <a:solidFill>
                  <a:schemeClr val="bg1"/>
                </a:solidFill>
              </a:rPr>
              <a:t> amigo, </a:t>
            </a:r>
            <a:r>
              <a:rPr lang="en-US" sz="2400" dirty="0" err="1" smtClean="0">
                <a:solidFill>
                  <a:schemeClr val="bg1"/>
                </a:solidFill>
              </a:rPr>
              <a:t>encontraste</a:t>
            </a:r>
            <a:r>
              <a:rPr lang="en-US" sz="2400" dirty="0" smtClean="0">
                <a:solidFill>
                  <a:schemeClr val="bg1"/>
                </a:solidFill>
              </a:rPr>
              <a:t> la </a:t>
            </a:r>
            <a:r>
              <a:rPr lang="en-US" sz="2400" dirty="0" err="1" smtClean="0">
                <a:solidFill>
                  <a:schemeClr val="bg1"/>
                </a:solidFill>
              </a:rPr>
              <a:t>verdad</a:t>
            </a:r>
            <a:r>
              <a:rPr lang="en-US" sz="2400" dirty="0" smtClean="0">
                <a:solidFill>
                  <a:schemeClr val="bg1"/>
                </a:solidFill>
              </a:rPr>
              <a:t> </a:t>
            </a:r>
            <a:r>
              <a:rPr lang="en-US" sz="2400" dirty="0" err="1" smtClean="0">
                <a:solidFill>
                  <a:schemeClr val="bg1"/>
                </a:solidFill>
              </a:rPr>
              <a:t>en</a:t>
            </a:r>
            <a:r>
              <a:rPr lang="en-US" sz="2400" dirty="0" smtClean="0">
                <a:solidFill>
                  <a:schemeClr val="bg1"/>
                </a:solidFill>
              </a:rPr>
              <a:t> la casa de Dios.</a:t>
            </a:r>
            <a:endParaRPr lang="en-US" sz="2400" dirty="0">
              <a:solidFill>
                <a:schemeClr val="bg1"/>
              </a:solidFill>
            </a:endParaRPr>
          </a:p>
          <a:p>
            <a:r>
              <a:rPr lang="en-US" sz="2400" dirty="0" err="1">
                <a:solidFill>
                  <a:schemeClr val="bg1"/>
                </a:solidFill>
              </a:rPr>
              <a:t>Querido</a:t>
            </a:r>
            <a:r>
              <a:rPr lang="en-US" sz="2400" dirty="0">
                <a:solidFill>
                  <a:schemeClr val="bg1"/>
                </a:solidFill>
              </a:rPr>
              <a:t> amigo, </a:t>
            </a:r>
            <a:r>
              <a:rPr lang="en-US" sz="2400" dirty="0" err="1" smtClean="0">
                <a:solidFill>
                  <a:schemeClr val="bg1"/>
                </a:solidFill>
              </a:rPr>
              <a:t>tienes</a:t>
            </a:r>
            <a:r>
              <a:rPr lang="en-US" sz="2400" dirty="0" smtClean="0">
                <a:solidFill>
                  <a:schemeClr val="bg1"/>
                </a:solidFill>
              </a:rPr>
              <a:t> </a:t>
            </a:r>
            <a:r>
              <a:rPr lang="en-US" sz="2400" dirty="0" err="1" smtClean="0">
                <a:solidFill>
                  <a:schemeClr val="bg1"/>
                </a:solidFill>
              </a:rPr>
              <a:t>relaciones</a:t>
            </a:r>
            <a:r>
              <a:rPr lang="en-US" sz="2400" dirty="0" smtClean="0">
                <a:solidFill>
                  <a:schemeClr val="bg1"/>
                </a:solidFill>
              </a:rPr>
              <a:t> </a:t>
            </a:r>
            <a:r>
              <a:rPr lang="en-US" sz="2400" dirty="0" err="1" smtClean="0">
                <a:solidFill>
                  <a:schemeClr val="bg1"/>
                </a:solidFill>
              </a:rPr>
              <a:t>profundas</a:t>
            </a:r>
            <a:r>
              <a:rPr lang="en-US" sz="2400" smtClean="0">
                <a:solidFill>
                  <a:schemeClr val="bg1"/>
                </a:solidFill>
              </a:rPr>
              <a:t> en</a:t>
            </a:r>
            <a:r>
              <a:rPr lang="en-US" sz="2400" dirty="0" smtClean="0">
                <a:solidFill>
                  <a:schemeClr val="bg1"/>
                </a:solidFill>
              </a:rPr>
              <a:t> </a:t>
            </a:r>
            <a:r>
              <a:rPr lang="en-US" sz="2400" dirty="0" smtClean="0">
                <a:solidFill>
                  <a:schemeClr val="bg1"/>
                </a:solidFill>
              </a:rPr>
              <a:t>la casa de Dios.</a:t>
            </a:r>
            <a:endParaRPr lang="en-US" sz="2400" dirty="0">
              <a:solidFill>
                <a:schemeClr val="bg1"/>
              </a:solidFill>
            </a:endParaRPr>
          </a:p>
          <a:p>
            <a:r>
              <a:rPr lang="en-US" sz="2400" dirty="0" err="1">
                <a:solidFill>
                  <a:schemeClr val="bg1"/>
                </a:solidFill>
              </a:rPr>
              <a:t>Querido</a:t>
            </a:r>
            <a:r>
              <a:rPr lang="en-US" sz="2400" dirty="0">
                <a:solidFill>
                  <a:schemeClr val="bg1"/>
                </a:solidFill>
              </a:rPr>
              <a:t> amigo, </a:t>
            </a:r>
            <a:r>
              <a:rPr lang="en-US" sz="2400" dirty="0" err="1" smtClean="0">
                <a:solidFill>
                  <a:schemeClr val="bg1"/>
                </a:solidFill>
              </a:rPr>
              <a:t>disfrutas</a:t>
            </a:r>
            <a:r>
              <a:rPr lang="en-US" sz="2400" dirty="0" smtClean="0">
                <a:solidFill>
                  <a:schemeClr val="bg1"/>
                </a:solidFill>
              </a:rPr>
              <a:t> de </a:t>
            </a:r>
            <a:r>
              <a:rPr lang="en-US" sz="2400" dirty="0" err="1" smtClean="0">
                <a:solidFill>
                  <a:schemeClr val="bg1"/>
                </a:solidFill>
              </a:rPr>
              <a:t>sabiduría</a:t>
            </a:r>
            <a:r>
              <a:rPr lang="en-US" sz="2400" dirty="0" smtClean="0">
                <a:solidFill>
                  <a:schemeClr val="bg1"/>
                </a:solidFill>
              </a:rPr>
              <a:t> y </a:t>
            </a:r>
            <a:r>
              <a:rPr lang="en-US" sz="2400" dirty="0" err="1" smtClean="0">
                <a:solidFill>
                  <a:schemeClr val="bg1"/>
                </a:solidFill>
              </a:rPr>
              <a:t>salvación</a:t>
            </a:r>
            <a:r>
              <a:rPr lang="en-US" sz="2400" dirty="0" smtClean="0">
                <a:solidFill>
                  <a:schemeClr val="bg1"/>
                </a:solidFill>
              </a:rPr>
              <a:t> </a:t>
            </a:r>
            <a:r>
              <a:rPr lang="en-US" sz="2400" dirty="0" err="1" smtClean="0">
                <a:solidFill>
                  <a:schemeClr val="bg1"/>
                </a:solidFill>
              </a:rPr>
              <a:t>en</a:t>
            </a:r>
            <a:r>
              <a:rPr lang="en-US" sz="2400" dirty="0" smtClean="0">
                <a:solidFill>
                  <a:schemeClr val="bg1"/>
                </a:solidFill>
              </a:rPr>
              <a:t> la casa de Dios.</a:t>
            </a:r>
            <a:endParaRPr lang="en-US" sz="2400" dirty="0">
              <a:solidFill>
                <a:schemeClr val="bg1"/>
              </a:solidFill>
            </a:endParaRPr>
          </a:p>
          <a:p>
            <a:r>
              <a:rPr lang="en-US" sz="2400" dirty="0" err="1">
                <a:solidFill>
                  <a:schemeClr val="bg1"/>
                </a:solidFill>
              </a:rPr>
              <a:t>Querido</a:t>
            </a:r>
            <a:r>
              <a:rPr lang="en-US" sz="2400" dirty="0">
                <a:solidFill>
                  <a:schemeClr val="bg1"/>
                </a:solidFill>
              </a:rPr>
              <a:t> amigo, </a:t>
            </a:r>
            <a:r>
              <a:rPr lang="en-US" sz="2400" dirty="0" err="1" smtClean="0">
                <a:solidFill>
                  <a:schemeClr val="bg1"/>
                </a:solidFill>
              </a:rPr>
              <a:t>eres</a:t>
            </a:r>
            <a:r>
              <a:rPr lang="en-US" sz="2400" dirty="0" smtClean="0">
                <a:solidFill>
                  <a:schemeClr val="bg1"/>
                </a:solidFill>
              </a:rPr>
              <a:t> </a:t>
            </a:r>
            <a:r>
              <a:rPr lang="en-US" sz="2400" dirty="0" err="1" smtClean="0">
                <a:solidFill>
                  <a:schemeClr val="bg1"/>
                </a:solidFill>
              </a:rPr>
              <a:t>transformado</a:t>
            </a:r>
            <a:r>
              <a:rPr lang="en-US" sz="2400" dirty="0" smtClean="0">
                <a:solidFill>
                  <a:schemeClr val="bg1"/>
                </a:solidFill>
              </a:rPr>
              <a:t> </a:t>
            </a:r>
            <a:r>
              <a:rPr lang="en-US" sz="2400" dirty="0" err="1" smtClean="0">
                <a:solidFill>
                  <a:schemeClr val="bg1"/>
                </a:solidFill>
              </a:rPr>
              <a:t>en</a:t>
            </a:r>
            <a:r>
              <a:rPr lang="en-US" sz="2400" dirty="0" smtClean="0">
                <a:solidFill>
                  <a:schemeClr val="bg1"/>
                </a:solidFill>
              </a:rPr>
              <a:t> la casa de Dios.</a:t>
            </a:r>
            <a:endParaRPr lang="en-US" sz="2400" dirty="0">
              <a:solidFill>
                <a:schemeClr val="bg1"/>
              </a:solidFill>
            </a:endParaRPr>
          </a:p>
          <a:p>
            <a:r>
              <a:rPr lang="en-US" sz="2400" dirty="0" err="1">
                <a:solidFill>
                  <a:schemeClr val="bg1"/>
                </a:solidFill>
              </a:rPr>
              <a:t>Querido</a:t>
            </a:r>
            <a:r>
              <a:rPr lang="en-US" sz="2400" dirty="0">
                <a:solidFill>
                  <a:schemeClr val="bg1"/>
                </a:solidFill>
              </a:rPr>
              <a:t> amigo, </a:t>
            </a:r>
            <a:r>
              <a:rPr lang="en-US" sz="2400" dirty="0" err="1" smtClean="0">
                <a:solidFill>
                  <a:schemeClr val="bg1"/>
                </a:solidFill>
              </a:rPr>
              <a:t>sirves</a:t>
            </a:r>
            <a:r>
              <a:rPr lang="en-US" sz="2400" dirty="0" smtClean="0">
                <a:solidFill>
                  <a:schemeClr val="bg1"/>
                </a:solidFill>
              </a:rPr>
              <a:t> la </a:t>
            </a:r>
            <a:r>
              <a:rPr lang="en-US" sz="2400" dirty="0" err="1" smtClean="0">
                <a:solidFill>
                  <a:schemeClr val="bg1"/>
                </a:solidFill>
              </a:rPr>
              <a:t>voluntad</a:t>
            </a:r>
            <a:r>
              <a:rPr lang="en-US" sz="2400" dirty="0" smtClean="0">
                <a:solidFill>
                  <a:schemeClr val="bg1"/>
                </a:solidFill>
              </a:rPr>
              <a:t> de Dios </a:t>
            </a:r>
            <a:r>
              <a:rPr lang="en-US" sz="2400" dirty="0" err="1" smtClean="0">
                <a:solidFill>
                  <a:schemeClr val="bg1"/>
                </a:solidFill>
              </a:rPr>
              <a:t>en</a:t>
            </a:r>
            <a:r>
              <a:rPr lang="en-US" sz="2400" dirty="0" smtClean="0">
                <a:solidFill>
                  <a:schemeClr val="bg1"/>
                </a:solidFill>
              </a:rPr>
              <a:t> la casa de Dios.</a:t>
            </a:r>
            <a:endParaRPr lang="en-US" sz="2400" dirty="0">
              <a:solidFill>
                <a:schemeClr val="bg1"/>
              </a:solidFill>
            </a:endParaRPr>
          </a:p>
        </p:txBody>
      </p:sp>
      <p:sp>
        <p:nvSpPr>
          <p:cNvPr id="7" name="Title 7">
            <a:extLst>
              <a:ext uri="{FF2B5EF4-FFF2-40B4-BE49-F238E27FC236}">
                <a16:creationId xmlns:a16="http://schemas.microsoft.com/office/drawing/2014/main" xmlns="" id="{40209F21-F62B-86CB-6228-B11C87EBAB18}"/>
              </a:ext>
            </a:extLst>
          </p:cNvPr>
          <p:cNvSpPr>
            <a:spLocks noGrp="1"/>
          </p:cNvSpPr>
          <p:nvPr>
            <p:ph type="title"/>
          </p:nvPr>
        </p:nvSpPr>
        <p:spPr>
          <a:xfrm>
            <a:off x="628650" y="1000147"/>
            <a:ext cx="7886700" cy="1158853"/>
          </a:xfrm>
        </p:spPr>
        <p:txBody>
          <a:bodyPr>
            <a:normAutofit/>
          </a:bodyPr>
          <a:lstStyle/>
          <a:p>
            <a:pPr algn="ctr"/>
            <a:r>
              <a:rPr lang="en-US" sz="4400" i="1" dirty="0" smtClean="0"/>
              <a:t>La </a:t>
            </a:r>
            <a:r>
              <a:rPr lang="en-US" sz="4400" i="1" dirty="0" err="1" smtClean="0"/>
              <a:t>vida</a:t>
            </a:r>
            <a:r>
              <a:rPr lang="en-US" sz="4400" i="1" dirty="0" smtClean="0"/>
              <a:t> </a:t>
            </a:r>
            <a:r>
              <a:rPr lang="en-US" sz="4400" i="1" dirty="0" err="1" smtClean="0"/>
              <a:t>en</a:t>
            </a:r>
            <a:r>
              <a:rPr lang="en-US" sz="4400" i="1" dirty="0" smtClean="0"/>
              <a:t> la casa del Padre</a:t>
            </a:r>
            <a:endParaRPr lang="en-US" sz="4400" dirty="0"/>
          </a:p>
        </p:txBody>
      </p:sp>
    </p:spTree>
    <p:extLst>
      <p:ext uri="{BB962C8B-B14F-4D97-AF65-F5344CB8AC3E}">
        <p14:creationId xmlns:p14="http://schemas.microsoft.com/office/powerpoint/2010/main" val="3276249040"/>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down)">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down)">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down)">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wipe(down)">
                                      <p:cBhvr>
                                        <p:cTn id="3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helf with many pots and vases&#10;&#10;Description automatically generated">
            <a:extLst>
              <a:ext uri="{FF2B5EF4-FFF2-40B4-BE49-F238E27FC236}">
                <a16:creationId xmlns:a16="http://schemas.microsoft.com/office/drawing/2014/main" xmlns="" id="{956543B6-8822-3652-7C4F-B9D8DD204ED9}"/>
              </a:ext>
            </a:extLst>
          </p:cNvPr>
          <p:cNvPicPr>
            <a:picLocks noChangeAspect="1"/>
          </p:cNvPicPr>
          <p:nvPr/>
        </p:nvPicPr>
        <p:blipFill rotWithShape="1">
          <a:blip r:embed="rId3"/>
          <a:srcRect b="20000"/>
          <a:stretch/>
        </p:blipFill>
        <p:spPr>
          <a:xfrm>
            <a:off x="1000125" y="0"/>
            <a:ext cx="7143750" cy="5715000"/>
          </a:xfrm>
          <a:prstGeom prst="rect">
            <a:avLst/>
          </a:prstGeom>
        </p:spPr>
      </p:pic>
    </p:spTree>
    <p:extLst>
      <p:ext uri="{BB962C8B-B14F-4D97-AF65-F5344CB8AC3E}">
        <p14:creationId xmlns:p14="http://schemas.microsoft.com/office/powerpoint/2010/main" val="4253922403"/>
      </p:ext>
    </p:extLst>
  </p:cSld>
  <p:clrMapOvr>
    <a:masterClrMapping/>
  </p:clrMapOvr>
  <p:transition spd="slow">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A47730-C347-1B47-84A0-05D8BA019099}"/>
              </a:ext>
            </a:extLst>
          </p:cNvPr>
          <p:cNvSpPr>
            <a:spLocks noGrp="1"/>
          </p:cNvSpPr>
          <p:nvPr>
            <p:ph type="ctrTitle"/>
          </p:nvPr>
        </p:nvSpPr>
        <p:spPr/>
        <p:txBody>
          <a:bodyPr/>
          <a:lstStyle/>
          <a:p>
            <a:r>
              <a:rPr lang="en-US" dirty="0"/>
              <a:t>2023 Theme</a:t>
            </a:r>
          </a:p>
        </p:txBody>
      </p:sp>
      <p:sp>
        <p:nvSpPr>
          <p:cNvPr id="3" name="Subtitle 2">
            <a:extLst>
              <a:ext uri="{FF2B5EF4-FFF2-40B4-BE49-F238E27FC236}">
                <a16:creationId xmlns:a16="http://schemas.microsoft.com/office/drawing/2014/main" xmlns="" id="{58145974-F578-BD42-8AFC-24F2A8E62F71}"/>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xmlns="" id="{A96C5DD8-6612-DB4A-8412-42E98B71BB7C}"/>
              </a:ext>
            </a:extLst>
          </p:cNvPr>
          <p:cNvPicPr>
            <a:picLocks noChangeAspect="1"/>
          </p:cNvPicPr>
          <p:nvPr/>
        </p:nvPicPr>
        <p:blipFill>
          <a:blip r:embed="rId3"/>
          <a:stretch>
            <a:fillRect/>
          </a:stretch>
        </p:blipFill>
        <p:spPr>
          <a:xfrm>
            <a:off x="0" y="689"/>
            <a:ext cx="9144000" cy="5713621"/>
          </a:xfrm>
          <a:prstGeom prst="rect">
            <a:avLst/>
          </a:prstGeom>
        </p:spPr>
      </p:pic>
      <p:pic>
        <p:nvPicPr>
          <p:cNvPr id="5" name="Picture 2" descr="https://embryhills.com/media/uploads/Spanish/Spanish-Theme-2022-Tit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7813"/>
            <a:ext cx="9148189" cy="5714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055633"/>
      </p:ext>
    </p:extLst>
  </p:cSld>
  <p:clrMapOvr>
    <a:masterClrMapping/>
  </p:clrMapOvr>
  <p:transition spd="slow">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9DEDC0D-1B42-D44A-8E53-10142DA60B37}"/>
              </a:ext>
            </a:extLst>
          </p:cNvPr>
          <p:cNvSpPr/>
          <p:nvPr/>
        </p:nvSpPr>
        <p:spPr>
          <a:xfrm>
            <a:off x="391887" y="5049021"/>
            <a:ext cx="8313202" cy="327878"/>
          </a:xfrm>
          <a:prstGeom prst="rect">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 xmlns:a16="http://schemas.microsoft.com/office/drawing/2014/main" id="{8F162799-461A-D643-82D8-30F3D6038A6F}"/>
              </a:ext>
            </a:extLst>
          </p:cNvPr>
          <p:cNvGraphicFramePr>
            <a:graphicFrameLocks noGrp="1"/>
          </p:cNvGraphicFramePr>
          <p:nvPr>
            <p:extLst>
              <p:ext uri="{D42A27DB-BD31-4B8C-83A1-F6EECF244321}">
                <p14:modId xmlns:p14="http://schemas.microsoft.com/office/powerpoint/2010/main" val="31059083"/>
              </p:ext>
            </p:extLst>
          </p:nvPr>
        </p:nvGraphicFramePr>
        <p:xfrm>
          <a:off x="391886" y="338101"/>
          <a:ext cx="8399417" cy="5077605"/>
        </p:xfrm>
        <a:graphic>
          <a:graphicData uri="http://schemas.openxmlformats.org/drawingml/2006/table">
            <a:tbl>
              <a:tblPr firstRow="1" firstCol="1" bandRow="1">
                <a:tableStyleId>{C083E6E3-FA7D-4D7B-A595-EF9225AFEA82}</a:tableStyleId>
              </a:tblPr>
              <a:tblGrid>
                <a:gridCol w="6008914">
                  <a:extLst>
                    <a:ext uri="{9D8B030D-6E8A-4147-A177-3AD203B41FA5}">
                      <a16:colId xmlns="" xmlns:a16="http://schemas.microsoft.com/office/drawing/2014/main" val="20000"/>
                    </a:ext>
                  </a:extLst>
                </a:gridCol>
                <a:gridCol w="2390503">
                  <a:extLst>
                    <a:ext uri="{9D8B030D-6E8A-4147-A177-3AD203B41FA5}">
                      <a16:colId xmlns="" xmlns:a16="http://schemas.microsoft.com/office/drawing/2014/main" val="20001"/>
                    </a:ext>
                  </a:extLst>
                </a:gridCol>
              </a:tblGrid>
              <a:tr h="390585">
                <a:tc>
                  <a:txBody>
                    <a:bodyPr/>
                    <a:lstStyle/>
                    <a:p>
                      <a:pPr marL="0" marR="0" algn="ctr" rtl="0">
                        <a:spcBef>
                          <a:spcPts val="0"/>
                        </a:spcBef>
                        <a:spcAft>
                          <a:spcPts val="0"/>
                        </a:spcAft>
                      </a:pPr>
                      <a:r>
                        <a:rPr lang="en-US" sz="1600" dirty="0">
                          <a:solidFill>
                            <a:schemeClr val="bg1"/>
                          </a:solidFill>
                          <a:effectLst/>
                        </a:rPr>
                        <a:t>Título del sermón</a:t>
                      </a:r>
                      <a:endParaRPr lang="en-US" sz="200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ctr" rtl="0">
                        <a:spcBef>
                          <a:spcPts val="0"/>
                        </a:spcBef>
                        <a:spcAft>
                          <a:spcPts val="0"/>
                        </a:spcAft>
                      </a:pPr>
                      <a:r>
                        <a:rPr lang="en-US" sz="1600" dirty="0" err="1" smtClean="0">
                          <a:solidFill>
                            <a:schemeClr val="bg1"/>
                          </a:solidFill>
                          <a:effectLst/>
                        </a:rPr>
                        <a:t>Domingos</a:t>
                      </a:r>
                      <a:r>
                        <a:rPr lang="en-US" sz="1600" dirty="0" smtClean="0">
                          <a:solidFill>
                            <a:schemeClr val="bg1"/>
                          </a:solidFill>
                          <a:effectLst/>
                        </a:rPr>
                        <a:t> </a:t>
                      </a:r>
                      <a:r>
                        <a:rPr lang="en-US" sz="1600" dirty="0">
                          <a:solidFill>
                            <a:schemeClr val="bg1"/>
                          </a:solidFill>
                          <a:effectLst/>
                        </a:rPr>
                        <a:t>a las</a:t>
                      </a:r>
                      <a:r>
                        <a:rPr lang="en-US" sz="1600" baseline="0" dirty="0">
                          <a:solidFill>
                            <a:schemeClr val="bg1"/>
                          </a:solidFill>
                          <a:effectLst/>
                        </a:rPr>
                        <a:t> </a:t>
                      </a:r>
                      <a:r>
                        <a:rPr lang="en-US" sz="1600" baseline="0" dirty="0" smtClean="0">
                          <a:solidFill>
                            <a:schemeClr val="bg1"/>
                          </a:solidFill>
                          <a:effectLst/>
                        </a:rPr>
                        <a:t>6</a:t>
                      </a:r>
                      <a:r>
                        <a:rPr lang="en-US" sz="1600" dirty="0" smtClean="0">
                          <a:solidFill>
                            <a:schemeClr val="bg1"/>
                          </a:solidFill>
                          <a:effectLst/>
                        </a:rPr>
                        <a:t>:00pm</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 xmlns:a16="http://schemas.microsoft.com/office/drawing/2014/main" val="10000"/>
                  </a:ext>
                </a:extLst>
              </a:tr>
              <a:tr h="390585">
                <a:tc>
                  <a:txBody>
                    <a:bodyPr/>
                    <a:lstStyle/>
                    <a:p>
                      <a:pPr marL="0" marR="0" algn="l" rtl="0">
                        <a:spcBef>
                          <a:spcPts val="0"/>
                        </a:spcBef>
                        <a:spcAft>
                          <a:spcPts val="0"/>
                        </a:spcAft>
                      </a:pPr>
                      <a:r>
                        <a:rPr lang="en-US" sz="1600" dirty="0">
                          <a:solidFill>
                            <a:schemeClr val="bg1"/>
                          </a:solidFill>
                          <a:effectLst/>
                        </a:rPr>
                        <a:t>Introducción: </a:t>
                      </a:r>
                      <a:r>
                        <a:rPr lang="en-US" sz="1600" dirty="0" err="1" smtClean="0">
                          <a:solidFill>
                            <a:schemeClr val="bg1"/>
                          </a:solidFill>
                          <a:effectLst/>
                        </a:rPr>
                        <a:t>Vasos</a:t>
                      </a:r>
                      <a:r>
                        <a:rPr lang="en-US" sz="1600" dirty="0" smtClean="0">
                          <a:solidFill>
                            <a:schemeClr val="bg1"/>
                          </a:solidFill>
                          <a:effectLst/>
                        </a:rPr>
                        <a:t> para </a:t>
                      </a:r>
                      <a:r>
                        <a:rPr lang="en-US" sz="1600" dirty="0" err="1" smtClean="0">
                          <a:solidFill>
                            <a:schemeClr val="bg1"/>
                          </a:solidFill>
                          <a:effectLst/>
                        </a:rPr>
                        <a:t>honra</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 xmlns:a16="http://schemas.microsoft.com/office/drawing/2014/main" val="10001"/>
                  </a:ext>
                </a:extLst>
              </a:tr>
              <a:tr h="390585">
                <a:tc>
                  <a:txBody>
                    <a:bodyPr/>
                    <a:lstStyle/>
                    <a:p>
                      <a:pPr marL="0" marR="0" algn="l" rtl="0">
                        <a:spcBef>
                          <a:spcPts val="0"/>
                        </a:spcBef>
                        <a:spcAft>
                          <a:spcPts val="0"/>
                        </a:spcAft>
                      </a:pPr>
                      <a:r>
                        <a:rPr lang="en-US" sz="1600" dirty="0">
                          <a:solidFill>
                            <a:schemeClr val="bg1"/>
                          </a:solidFill>
                          <a:effectLst/>
                        </a:rPr>
                        <a:t>Sé fuerte en la gracia de Dios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2:1</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 xmlns:a16="http://schemas.microsoft.com/office/drawing/2014/main" val="10002"/>
                  </a:ext>
                </a:extLst>
              </a:tr>
              <a:tr h="390585">
                <a:tc>
                  <a:txBody>
                    <a:bodyPr/>
                    <a:lstStyle/>
                    <a:p>
                      <a:pPr marL="0" marR="0" algn="l" rtl="0">
                        <a:spcBef>
                          <a:spcPts val="0"/>
                        </a:spcBef>
                        <a:spcAft>
                          <a:spcPts val="0"/>
                        </a:spcAft>
                      </a:pPr>
                      <a:r>
                        <a:rPr lang="en-US" sz="1600" dirty="0">
                          <a:solidFill>
                            <a:schemeClr val="bg1"/>
                          </a:solidFill>
                          <a:effectLst/>
                        </a:rPr>
                        <a:t>Atesorando las Escrituras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2:15</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 xmlns:a16="http://schemas.microsoft.com/office/drawing/2014/main" val="10003"/>
                  </a:ext>
                </a:extLst>
              </a:tr>
              <a:tr h="390585">
                <a:tc>
                  <a:txBody>
                    <a:bodyPr/>
                    <a:lstStyle/>
                    <a:p>
                      <a:pPr marL="0" marR="0" algn="l" rtl="0">
                        <a:spcBef>
                          <a:spcPts val="0"/>
                        </a:spcBef>
                        <a:spcAft>
                          <a:spcPts val="0"/>
                        </a:spcAft>
                      </a:pPr>
                      <a:r>
                        <a:rPr lang="en-US" sz="1600" dirty="0" err="1" smtClean="0">
                          <a:solidFill>
                            <a:schemeClr val="bg1"/>
                          </a:solidFill>
                          <a:effectLst/>
                        </a:rPr>
                        <a:t>Escapando</a:t>
                      </a:r>
                      <a:r>
                        <a:rPr lang="en-US" sz="1600" dirty="0" smtClean="0">
                          <a:solidFill>
                            <a:schemeClr val="bg1"/>
                          </a:solidFill>
                          <a:effectLst/>
                        </a:rPr>
                        <a:t> </a:t>
                      </a:r>
                      <a:r>
                        <a:rPr lang="en-US" sz="1600" dirty="0">
                          <a:solidFill>
                            <a:schemeClr val="bg1"/>
                          </a:solidFill>
                          <a:effectLst/>
                        </a:rPr>
                        <a:t>de enredos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2:4</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 xmlns:a16="http://schemas.microsoft.com/office/drawing/2014/main" val="10004"/>
                  </a:ext>
                </a:extLst>
              </a:tr>
              <a:tr h="390585">
                <a:tc>
                  <a:txBody>
                    <a:bodyPr/>
                    <a:lstStyle/>
                    <a:p>
                      <a:pPr marL="0" marR="0" algn="l" rtl="0">
                        <a:spcBef>
                          <a:spcPts val="0"/>
                        </a:spcBef>
                        <a:spcAft>
                          <a:spcPts val="0"/>
                        </a:spcAft>
                      </a:pPr>
                      <a:r>
                        <a:rPr lang="en-US" sz="1600" dirty="0" err="1" smtClean="0">
                          <a:solidFill>
                            <a:schemeClr val="bg1"/>
                          </a:solidFill>
                          <a:effectLst/>
                        </a:rPr>
                        <a:t>Evitando</a:t>
                      </a:r>
                      <a:r>
                        <a:rPr lang="en-US" sz="1600" dirty="0" smtClean="0">
                          <a:solidFill>
                            <a:schemeClr val="bg1"/>
                          </a:solidFill>
                          <a:effectLst/>
                        </a:rPr>
                        <a:t> </a:t>
                      </a:r>
                      <a:r>
                        <a:rPr lang="en-US" sz="1600" dirty="0">
                          <a:solidFill>
                            <a:schemeClr val="bg1"/>
                          </a:solidFill>
                          <a:effectLst/>
                        </a:rPr>
                        <a:t>las influencias impías</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2:14-18</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 xmlns:a16="http://schemas.microsoft.com/office/drawing/2014/main" val="10005"/>
                  </a:ext>
                </a:extLst>
              </a:tr>
              <a:tr h="390585">
                <a:tc>
                  <a:txBody>
                    <a:bodyPr/>
                    <a:lstStyle/>
                    <a:p>
                      <a:pPr marL="0" marR="0" algn="l" rtl="0">
                        <a:spcBef>
                          <a:spcPts val="0"/>
                        </a:spcBef>
                        <a:spcAft>
                          <a:spcPts val="0"/>
                        </a:spcAft>
                      </a:pPr>
                      <a:r>
                        <a:rPr lang="en-US" sz="1600" dirty="0">
                          <a:solidFill>
                            <a:schemeClr val="bg1"/>
                          </a:solidFill>
                          <a:effectLst/>
                        </a:rPr>
                        <a:t>Refinando mi </a:t>
                      </a:r>
                      <a:r>
                        <a:rPr lang="en-US" sz="1600" dirty="0" err="1" smtClean="0">
                          <a:solidFill>
                            <a:schemeClr val="bg1"/>
                          </a:solidFill>
                          <a:effectLst/>
                        </a:rPr>
                        <a:t>habla</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2:14-18</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 xmlns:a16="http://schemas.microsoft.com/office/drawing/2014/main" val="10006"/>
                  </a:ext>
                </a:extLst>
              </a:tr>
              <a:tr h="390585">
                <a:tc>
                  <a:txBody>
                    <a:bodyPr/>
                    <a:lstStyle/>
                    <a:p>
                      <a:pPr marL="0" marR="0" algn="l" rtl="0">
                        <a:spcBef>
                          <a:spcPts val="0"/>
                        </a:spcBef>
                        <a:spcAft>
                          <a:spcPts val="0"/>
                        </a:spcAft>
                      </a:pPr>
                      <a:r>
                        <a:rPr lang="es-ES" sz="1600" dirty="0" smtClean="0">
                          <a:solidFill>
                            <a:schemeClr val="bg1"/>
                          </a:solidFill>
                          <a:effectLst/>
                        </a:rPr>
                        <a:t>Invocando al Señor con un corazón puro</a:t>
                      </a:r>
                      <a:endParaRPr lang="es-ES" sz="1600" dirty="0">
                        <a:solidFill>
                          <a:schemeClr val="bg1"/>
                        </a:solidFill>
                        <a:effectLst/>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2:22</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 xmlns:a16="http://schemas.microsoft.com/office/drawing/2014/main" val="10007"/>
                  </a:ext>
                </a:extLst>
              </a:tr>
              <a:tr h="390585">
                <a:tc>
                  <a:txBody>
                    <a:bodyPr/>
                    <a:lstStyle/>
                    <a:p>
                      <a:pPr marL="0" marR="0" algn="l" rtl="0">
                        <a:spcBef>
                          <a:spcPts val="0"/>
                        </a:spcBef>
                        <a:spcAft>
                          <a:spcPts val="0"/>
                        </a:spcAft>
                      </a:pPr>
                      <a:r>
                        <a:rPr lang="en-US" sz="1600" dirty="0" err="1" smtClean="0">
                          <a:solidFill>
                            <a:schemeClr val="bg1"/>
                          </a:solidFill>
                          <a:effectLst/>
                        </a:rPr>
                        <a:t>Soportándolo</a:t>
                      </a:r>
                      <a:r>
                        <a:rPr lang="en-US" sz="1600" dirty="0" smtClean="0">
                          <a:solidFill>
                            <a:schemeClr val="bg1"/>
                          </a:solidFill>
                          <a:effectLst/>
                        </a:rPr>
                        <a:t> </a:t>
                      </a:r>
                      <a:r>
                        <a:rPr lang="en-US" sz="1600" dirty="0" err="1" smtClean="0">
                          <a:solidFill>
                            <a:schemeClr val="bg1"/>
                          </a:solidFill>
                          <a:effectLst/>
                        </a:rPr>
                        <a:t>todo</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2:3-13</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 xmlns:a16="http://schemas.microsoft.com/office/drawing/2014/main" val="10008"/>
                  </a:ext>
                </a:extLst>
              </a:tr>
              <a:tr h="390585">
                <a:tc>
                  <a:txBody>
                    <a:bodyPr/>
                    <a:lstStyle/>
                    <a:p>
                      <a:pPr marL="0" marR="0" algn="l" rtl="0">
                        <a:spcBef>
                          <a:spcPts val="0"/>
                        </a:spcBef>
                        <a:spcAft>
                          <a:spcPts val="0"/>
                        </a:spcAft>
                      </a:pPr>
                      <a:r>
                        <a:rPr lang="es-ES" sz="1600" dirty="0" smtClean="0">
                          <a:solidFill>
                            <a:schemeClr val="bg1"/>
                          </a:solidFill>
                          <a:effectLst/>
                        </a:rPr>
                        <a:t>Refrescándonos y animándonos unos a otros</a:t>
                      </a:r>
                      <a:endParaRPr lang="es-ES" sz="1600" dirty="0">
                        <a:solidFill>
                          <a:schemeClr val="bg1"/>
                        </a:solidFill>
                        <a:effectLst/>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2:22</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 xmlns:a16="http://schemas.microsoft.com/office/drawing/2014/main" val="10009"/>
                  </a:ext>
                </a:extLst>
              </a:tr>
              <a:tr h="390585">
                <a:tc>
                  <a:txBody>
                    <a:bodyPr/>
                    <a:lstStyle/>
                    <a:p>
                      <a:pPr marL="0" marR="0" algn="l" rtl="0">
                        <a:spcBef>
                          <a:spcPts val="0"/>
                        </a:spcBef>
                        <a:spcAft>
                          <a:spcPts val="0"/>
                        </a:spcAft>
                      </a:pPr>
                      <a:r>
                        <a:rPr lang="en-US" sz="1600" dirty="0" err="1" smtClean="0">
                          <a:solidFill>
                            <a:schemeClr val="bg1"/>
                          </a:solidFill>
                          <a:effectLst/>
                        </a:rPr>
                        <a:t>Pasando</a:t>
                      </a:r>
                      <a:r>
                        <a:rPr lang="en-US" sz="1600" dirty="0" smtClean="0">
                          <a:solidFill>
                            <a:schemeClr val="bg1"/>
                          </a:solidFill>
                          <a:effectLst/>
                        </a:rPr>
                        <a:t> </a:t>
                      </a:r>
                      <a:r>
                        <a:rPr lang="en-US" sz="1600" dirty="0">
                          <a:solidFill>
                            <a:schemeClr val="bg1"/>
                          </a:solidFill>
                          <a:effectLst/>
                        </a:rPr>
                        <a:t>la fe a la próxima generación</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2:2</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 xmlns:a16="http://schemas.microsoft.com/office/drawing/2014/main" val="10010"/>
                  </a:ext>
                </a:extLst>
              </a:tr>
              <a:tr h="390585">
                <a:tc>
                  <a:txBody>
                    <a:bodyPr/>
                    <a:lstStyle/>
                    <a:p>
                      <a:pPr marL="0" marR="0" algn="l" rtl="0">
                        <a:spcBef>
                          <a:spcPts val="0"/>
                        </a:spcBef>
                        <a:spcAft>
                          <a:spcPts val="0"/>
                        </a:spcAft>
                      </a:pPr>
                      <a:r>
                        <a:rPr lang="es-ES" sz="1600" b="1" dirty="0" smtClean="0">
                          <a:solidFill>
                            <a:schemeClr val="bg1"/>
                          </a:solidFill>
                          <a:effectLst/>
                          <a:latin typeface="+mn-lt"/>
                          <a:ea typeface="+mn-ea"/>
                          <a:cs typeface="+mn-cs"/>
                        </a:rPr>
                        <a:t>Reprendiendo</a:t>
                      </a:r>
                      <a:r>
                        <a:rPr lang="es-ES" sz="1600" b="1" baseline="0" dirty="0" smtClean="0">
                          <a:solidFill>
                            <a:schemeClr val="bg1"/>
                          </a:solidFill>
                          <a:effectLst/>
                          <a:latin typeface="+mn-lt"/>
                          <a:ea typeface="+mn-ea"/>
                          <a:cs typeface="+mn-cs"/>
                        </a:rPr>
                        <a:t> tiernamente</a:t>
                      </a:r>
                      <a:endParaRPr lang="en-US" sz="2000" b="0" dirty="0">
                        <a:solidFill>
                          <a:schemeClr val="bg1"/>
                        </a:solidFill>
                        <a:effectLst/>
                        <a:latin typeface="Calibri" charset="0"/>
                        <a:ea typeface="Calibri" charset="0"/>
                        <a:cs typeface="Times New Roman" charset="0"/>
                      </a:endParaRP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2:24-26</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 xmlns:a16="http://schemas.microsoft.com/office/drawing/2014/main" val="10011"/>
                  </a:ext>
                </a:extLst>
              </a:tr>
              <a:tr h="390585">
                <a:tc>
                  <a:txBody>
                    <a:bodyPr/>
                    <a:lstStyle/>
                    <a:p>
                      <a:pPr marL="0" marR="0" algn="l" rtl="0">
                        <a:spcBef>
                          <a:spcPts val="0"/>
                        </a:spcBef>
                        <a:spcAft>
                          <a:spcPts val="0"/>
                        </a:spcAft>
                      </a:pPr>
                      <a:r>
                        <a:rPr lang="en-US" sz="1600" dirty="0">
                          <a:solidFill>
                            <a:schemeClr val="bg1"/>
                          </a:solidFill>
                          <a:effectLst/>
                        </a:rPr>
                        <a:t>Conclusión: </a:t>
                      </a:r>
                      <a:r>
                        <a:rPr lang="es-ES" sz="1600" dirty="0" smtClean="0">
                          <a:solidFill>
                            <a:schemeClr val="bg1"/>
                          </a:solidFill>
                          <a:effectLst/>
                        </a:rPr>
                        <a:t>Persistiendo en las cosas </a:t>
                      </a:r>
                      <a:r>
                        <a:rPr lang="es-ES" sz="1600" dirty="0" smtClean="0">
                          <a:solidFill>
                            <a:schemeClr val="bg1"/>
                          </a:solidFill>
                          <a:effectLst/>
                        </a:rPr>
                        <a:t>que </a:t>
                      </a:r>
                      <a:r>
                        <a:rPr lang="es-ES" sz="1600" dirty="0" smtClean="0">
                          <a:solidFill>
                            <a:schemeClr val="bg1"/>
                          </a:solidFill>
                          <a:effectLst/>
                        </a:rPr>
                        <a:t>hemos aprendido</a:t>
                      </a:r>
                    </a:p>
                  </a:txBody>
                  <a:tcPr marL="12700" marR="12700" marT="12700" marB="12700" anchor="ctr"/>
                </a:tc>
                <a:tc>
                  <a:txBody>
                    <a:bodyPr/>
                    <a:lstStyle/>
                    <a:p>
                      <a:pPr marL="0" marR="0" algn="l" rtl="0">
                        <a:spcBef>
                          <a:spcPts val="0"/>
                        </a:spcBef>
                        <a:spcAft>
                          <a:spcPts val="0"/>
                        </a:spcAft>
                      </a:pPr>
                      <a:r>
                        <a:rPr lang="en-US" sz="1600" dirty="0">
                          <a:solidFill>
                            <a:schemeClr val="bg1"/>
                          </a:solidFill>
                          <a:effectLst/>
                        </a:rPr>
                        <a:t>2 Timoteo 3:14</a:t>
                      </a:r>
                      <a:endParaRPr lang="en-US" sz="2000" dirty="0">
                        <a:solidFill>
                          <a:schemeClr val="bg1"/>
                        </a:solidFill>
                        <a:effectLst/>
                        <a:latin typeface="Calibri" charset="0"/>
                        <a:ea typeface="Calibri" charset="0"/>
                        <a:cs typeface="Times New Roman" charset="0"/>
                      </a:endParaRPr>
                    </a:p>
                  </a:txBody>
                  <a:tcPr marL="12700" marR="12700" marT="12700" marB="12700" anchor="ctr"/>
                </a:tc>
                <a:extLst>
                  <a:ext uri="{0D108BD9-81ED-4DB2-BD59-A6C34878D82A}">
                    <a16:rowId xmlns="" xmlns:a16="http://schemas.microsoft.com/office/drawing/2014/main" val="10012"/>
                  </a:ext>
                </a:extLst>
              </a:tr>
            </a:tbl>
          </a:graphicData>
        </a:graphic>
      </p:graphicFrame>
    </p:spTree>
    <p:extLst>
      <p:ext uri="{BB962C8B-B14F-4D97-AF65-F5344CB8AC3E}">
        <p14:creationId xmlns:p14="http://schemas.microsoft.com/office/powerpoint/2010/main" val="22201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E63EA70-94D4-8741-9201-6032E102A325}"/>
              </a:ext>
            </a:extLst>
          </p:cNvPr>
          <p:cNvPicPr>
            <a:picLocks noChangeAspect="1"/>
          </p:cNvPicPr>
          <p:nvPr/>
        </p:nvPicPr>
        <p:blipFill>
          <a:blip r:embed="rId3"/>
          <a:stretch>
            <a:fillRect/>
          </a:stretch>
        </p:blipFill>
        <p:spPr>
          <a:xfrm>
            <a:off x="0" y="689"/>
            <a:ext cx="9144000" cy="5713621"/>
          </a:xfrm>
          <a:prstGeom prst="rect">
            <a:avLst/>
          </a:prstGeom>
        </p:spPr>
      </p:pic>
      <p:grpSp>
        <p:nvGrpSpPr>
          <p:cNvPr id="21" name="Group 20">
            <a:extLst>
              <a:ext uri="{FF2B5EF4-FFF2-40B4-BE49-F238E27FC236}">
                <a16:creationId xmlns:a16="http://schemas.microsoft.com/office/drawing/2014/main" xmlns="" id="{EF53BDBB-FF2A-4D4A-98DD-8F242DF90875}"/>
              </a:ext>
            </a:extLst>
          </p:cNvPr>
          <p:cNvGrpSpPr/>
          <p:nvPr/>
        </p:nvGrpSpPr>
        <p:grpSpPr>
          <a:xfrm>
            <a:off x="679853" y="663885"/>
            <a:ext cx="7886700" cy="1271748"/>
            <a:chOff x="679853" y="663885"/>
            <a:chExt cx="7886700" cy="1271748"/>
          </a:xfrm>
        </p:grpSpPr>
        <p:grpSp>
          <p:nvGrpSpPr>
            <p:cNvPr id="11" name="Group 10">
              <a:extLst>
                <a:ext uri="{FF2B5EF4-FFF2-40B4-BE49-F238E27FC236}">
                  <a16:creationId xmlns:a16="http://schemas.microsoft.com/office/drawing/2014/main" xmlns="" id="{7A72447F-D585-2F49-8ACA-498F54A71E14}"/>
                </a:ext>
              </a:extLst>
            </p:cNvPr>
            <p:cNvGrpSpPr/>
            <p:nvPr/>
          </p:nvGrpSpPr>
          <p:grpSpPr>
            <a:xfrm>
              <a:off x="2414974" y="663885"/>
              <a:ext cx="4314051" cy="527930"/>
              <a:chOff x="2318131" y="646809"/>
              <a:chExt cx="4314051" cy="527930"/>
            </a:xfrm>
          </p:grpSpPr>
          <p:sp>
            <p:nvSpPr>
              <p:cNvPr id="9" name="Rounded Rectangle 8">
                <a:extLst>
                  <a:ext uri="{FF2B5EF4-FFF2-40B4-BE49-F238E27FC236}">
                    <a16:creationId xmlns:a16="http://schemas.microsoft.com/office/drawing/2014/main" xmlns="" id="{B41ECB6D-1EF1-8B43-A6E5-A9BAD28CF5B4}"/>
                  </a:ext>
                </a:extLst>
              </p:cNvPr>
              <p:cNvSpPr/>
              <p:nvPr/>
            </p:nvSpPr>
            <p:spPr>
              <a:xfrm>
                <a:off x="2357823" y="675751"/>
                <a:ext cx="4214148" cy="49898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E17F6EE0-CEDA-4244-91F0-04E87D213705}"/>
                  </a:ext>
                </a:extLst>
              </p:cNvPr>
              <p:cNvSpPr txBox="1"/>
              <p:nvPr/>
            </p:nvSpPr>
            <p:spPr>
              <a:xfrm>
                <a:off x="2318131" y="646809"/>
                <a:ext cx="4314051" cy="523220"/>
              </a:xfrm>
              <a:prstGeom prst="rect">
                <a:avLst/>
              </a:prstGeom>
              <a:noFill/>
            </p:spPr>
            <p:txBody>
              <a:bodyPr wrap="square" rtlCol="0">
                <a:spAutoFit/>
              </a:bodyPr>
              <a:lstStyle/>
              <a:p>
                <a:pPr algn="ctr"/>
                <a:r>
                  <a:rPr lang="en-US" sz="2800" b="1" i="1" dirty="0" err="1" smtClean="0">
                    <a:solidFill>
                      <a:schemeClr val="bg1"/>
                    </a:solidFill>
                  </a:rPr>
                  <a:t>Honra</a:t>
                </a:r>
                <a:r>
                  <a:rPr lang="en-US" sz="2800" b="1" i="1" dirty="0" smtClean="0">
                    <a:solidFill>
                      <a:schemeClr val="bg1"/>
                    </a:solidFill>
                  </a:rPr>
                  <a:t> </a:t>
                </a:r>
                <a:r>
                  <a:rPr lang="en-US" sz="2800" b="1" i="1" dirty="0" err="1" smtClean="0">
                    <a:solidFill>
                      <a:schemeClr val="bg1"/>
                    </a:solidFill>
                  </a:rPr>
                  <a:t>en</a:t>
                </a:r>
                <a:r>
                  <a:rPr lang="en-US" sz="2800" b="1" i="1" dirty="0" smtClean="0">
                    <a:solidFill>
                      <a:schemeClr val="bg1"/>
                    </a:solidFill>
                  </a:rPr>
                  <a:t> </a:t>
                </a:r>
                <a:r>
                  <a:rPr lang="en-US" sz="2800" b="1" i="1" dirty="0" err="1" smtClean="0">
                    <a:solidFill>
                      <a:schemeClr val="bg1"/>
                    </a:solidFill>
                  </a:rPr>
                  <a:t>nuestra</a:t>
                </a:r>
                <a:r>
                  <a:rPr lang="en-US" sz="2800" b="1" i="1" dirty="0" smtClean="0">
                    <a:solidFill>
                      <a:schemeClr val="bg1"/>
                    </a:solidFill>
                  </a:rPr>
                  <a:t> </a:t>
                </a:r>
                <a:r>
                  <a:rPr lang="en-US" sz="2800" b="1" i="1" dirty="0" err="1" smtClean="0">
                    <a:solidFill>
                      <a:schemeClr val="bg1"/>
                    </a:solidFill>
                  </a:rPr>
                  <a:t>influencia</a:t>
                </a:r>
                <a:endParaRPr lang="en-US" sz="2800" b="1" i="1" dirty="0">
                  <a:solidFill>
                    <a:schemeClr val="bg1"/>
                  </a:solidFill>
                </a:endParaRPr>
              </a:p>
            </p:txBody>
          </p:sp>
        </p:grpSp>
        <p:sp>
          <p:nvSpPr>
            <p:cNvPr id="18" name="Title 1">
              <a:extLst>
                <a:ext uri="{FF2B5EF4-FFF2-40B4-BE49-F238E27FC236}">
                  <a16:creationId xmlns:a16="http://schemas.microsoft.com/office/drawing/2014/main" xmlns="" id="{F39CA80C-929D-C940-A475-C18583FD9FD5}"/>
                </a:ext>
              </a:extLst>
            </p:cNvPr>
            <p:cNvSpPr txBox="1">
              <a:spLocks/>
            </p:cNvSpPr>
            <p:nvPr/>
          </p:nvSpPr>
          <p:spPr>
            <a:xfrm>
              <a:off x="679853" y="1260571"/>
              <a:ext cx="7886700" cy="675062"/>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i="1" dirty="0" smtClean="0">
                  <a:solidFill>
                    <a:schemeClr val="bg1"/>
                  </a:solidFill>
                </a:rPr>
                <a:t>“</a:t>
              </a:r>
              <a:r>
                <a:rPr lang="en-US" sz="2800" i="1" dirty="0" err="1" smtClean="0">
                  <a:solidFill>
                    <a:schemeClr val="bg1"/>
                  </a:solidFill>
                </a:rPr>
                <a:t>En</a:t>
              </a:r>
              <a:r>
                <a:rPr lang="en-US" sz="2800" i="1" dirty="0" smtClean="0">
                  <a:solidFill>
                    <a:schemeClr val="bg1"/>
                  </a:solidFill>
                </a:rPr>
                <a:t> </a:t>
              </a:r>
              <a:r>
                <a:rPr lang="en-US" sz="2800" i="1" dirty="0" err="1" smtClean="0">
                  <a:solidFill>
                    <a:schemeClr val="bg1"/>
                  </a:solidFill>
                </a:rPr>
                <a:t>una</a:t>
              </a:r>
              <a:r>
                <a:rPr lang="en-US" sz="2800" i="1" dirty="0" smtClean="0">
                  <a:solidFill>
                    <a:schemeClr val="bg1"/>
                  </a:solidFill>
                </a:rPr>
                <a:t> casa </a:t>
              </a:r>
              <a:r>
                <a:rPr lang="en-US" sz="2800" i="1" dirty="0" err="1" smtClean="0">
                  <a:solidFill>
                    <a:schemeClr val="bg1"/>
                  </a:solidFill>
                </a:rPr>
                <a:t>grande</a:t>
              </a:r>
              <a:r>
                <a:rPr lang="en-US" sz="2800" i="1" dirty="0" smtClean="0">
                  <a:solidFill>
                    <a:schemeClr val="bg1"/>
                  </a:solidFill>
                </a:rPr>
                <a:t>…</a:t>
              </a:r>
              <a:r>
                <a:rPr lang="en-US" sz="2800" i="1" dirty="0" err="1" smtClean="0">
                  <a:solidFill>
                    <a:schemeClr val="bg1"/>
                  </a:solidFill>
                </a:rPr>
                <a:t>vasos</a:t>
              </a:r>
              <a:r>
                <a:rPr lang="en-US" sz="2800" i="1" dirty="0" smtClean="0">
                  <a:solidFill>
                    <a:schemeClr val="bg1"/>
                  </a:solidFill>
                </a:rPr>
                <a:t> de </a:t>
              </a:r>
              <a:r>
                <a:rPr lang="en-US" sz="2800" i="1" dirty="0" err="1" smtClean="0">
                  <a:solidFill>
                    <a:schemeClr val="bg1"/>
                  </a:solidFill>
                </a:rPr>
                <a:t>oro</a:t>
              </a:r>
              <a:r>
                <a:rPr lang="en-US" sz="2800" i="1" dirty="0" smtClean="0">
                  <a:solidFill>
                    <a:schemeClr val="bg1"/>
                  </a:solidFill>
                </a:rPr>
                <a:t> y de </a:t>
              </a:r>
              <a:r>
                <a:rPr lang="en-US" sz="2800" i="1" dirty="0" err="1" smtClean="0">
                  <a:solidFill>
                    <a:schemeClr val="bg1"/>
                  </a:solidFill>
                </a:rPr>
                <a:t>plata</a:t>
              </a:r>
              <a:r>
                <a:rPr lang="en-US" sz="2800" i="1" dirty="0" smtClean="0">
                  <a:solidFill>
                    <a:schemeClr val="bg1"/>
                  </a:solidFill>
                </a:rPr>
                <a:t>”</a:t>
              </a:r>
              <a:endParaRPr lang="en-US" sz="2800" i="1" dirty="0">
                <a:solidFill>
                  <a:schemeClr val="bg1"/>
                </a:solidFill>
              </a:endParaRPr>
            </a:p>
          </p:txBody>
        </p:sp>
      </p:grpSp>
      <p:grpSp>
        <p:nvGrpSpPr>
          <p:cNvPr id="22" name="Group 21">
            <a:extLst>
              <a:ext uri="{FF2B5EF4-FFF2-40B4-BE49-F238E27FC236}">
                <a16:creationId xmlns:a16="http://schemas.microsoft.com/office/drawing/2014/main" xmlns="" id="{C0C4DF1D-CACE-0441-9AC0-B7A6039417CB}"/>
              </a:ext>
            </a:extLst>
          </p:cNvPr>
          <p:cNvGrpSpPr/>
          <p:nvPr/>
        </p:nvGrpSpPr>
        <p:grpSpPr>
          <a:xfrm>
            <a:off x="628650" y="2180044"/>
            <a:ext cx="7886700" cy="1330916"/>
            <a:chOff x="628650" y="2180044"/>
            <a:chExt cx="7886700" cy="1330916"/>
          </a:xfrm>
        </p:grpSpPr>
        <p:grpSp>
          <p:nvGrpSpPr>
            <p:cNvPr id="12" name="Group 11">
              <a:extLst>
                <a:ext uri="{FF2B5EF4-FFF2-40B4-BE49-F238E27FC236}">
                  <a16:creationId xmlns:a16="http://schemas.microsoft.com/office/drawing/2014/main" xmlns="" id="{1E57B5E1-F92E-2549-8FBB-991FC0BD219A}"/>
                </a:ext>
              </a:extLst>
            </p:cNvPr>
            <p:cNvGrpSpPr/>
            <p:nvPr/>
          </p:nvGrpSpPr>
          <p:grpSpPr>
            <a:xfrm>
              <a:off x="2485376" y="2180044"/>
              <a:ext cx="4263252" cy="587098"/>
              <a:chOff x="2377022" y="617291"/>
              <a:chExt cx="4263252" cy="587098"/>
            </a:xfrm>
          </p:grpSpPr>
          <p:sp>
            <p:nvSpPr>
              <p:cNvPr id="13" name="Rounded Rectangle 12">
                <a:extLst>
                  <a:ext uri="{FF2B5EF4-FFF2-40B4-BE49-F238E27FC236}">
                    <a16:creationId xmlns:a16="http://schemas.microsoft.com/office/drawing/2014/main" xmlns="" id="{D802B735-4E6A-2B46-BA12-159812858712}"/>
                  </a:ext>
                </a:extLst>
              </p:cNvPr>
              <p:cNvSpPr/>
              <p:nvPr/>
            </p:nvSpPr>
            <p:spPr>
              <a:xfrm>
                <a:off x="2377022" y="675751"/>
                <a:ext cx="41834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xmlns="" id="{790E48BF-27F0-DA42-951C-9551A2CFBBF2}"/>
                  </a:ext>
                </a:extLst>
              </p:cNvPr>
              <p:cNvSpPr txBox="1"/>
              <p:nvPr/>
            </p:nvSpPr>
            <p:spPr>
              <a:xfrm>
                <a:off x="2377022" y="617291"/>
                <a:ext cx="4263252" cy="523220"/>
              </a:xfrm>
              <a:prstGeom prst="rect">
                <a:avLst/>
              </a:prstGeom>
              <a:noFill/>
            </p:spPr>
            <p:txBody>
              <a:bodyPr wrap="square" rtlCol="0">
                <a:spAutoFit/>
              </a:bodyPr>
              <a:lstStyle/>
              <a:p>
                <a:pPr algn="ctr"/>
                <a:r>
                  <a:rPr lang="en-US" sz="2800" b="1" i="1" dirty="0" err="1" smtClean="0">
                    <a:solidFill>
                      <a:schemeClr val="bg1"/>
                    </a:solidFill>
                  </a:rPr>
                  <a:t>Honra</a:t>
                </a:r>
                <a:r>
                  <a:rPr lang="en-US" sz="2800" b="1" i="1" dirty="0" smtClean="0">
                    <a:solidFill>
                      <a:schemeClr val="bg1"/>
                    </a:solidFill>
                  </a:rPr>
                  <a:t> </a:t>
                </a:r>
                <a:r>
                  <a:rPr lang="en-US" sz="2800" b="1" i="1" dirty="0" err="1" smtClean="0">
                    <a:solidFill>
                      <a:schemeClr val="bg1"/>
                    </a:solidFill>
                  </a:rPr>
                  <a:t>en</a:t>
                </a:r>
                <a:r>
                  <a:rPr lang="en-US" sz="2800" b="1" i="1" dirty="0" smtClean="0">
                    <a:solidFill>
                      <a:schemeClr val="bg1"/>
                    </a:solidFill>
                  </a:rPr>
                  <a:t> </a:t>
                </a:r>
                <a:r>
                  <a:rPr lang="en-US" sz="2800" b="1" i="1" dirty="0" err="1" smtClean="0">
                    <a:solidFill>
                      <a:schemeClr val="bg1"/>
                    </a:solidFill>
                  </a:rPr>
                  <a:t>nuestro</a:t>
                </a:r>
                <a:r>
                  <a:rPr lang="en-US" sz="2800" b="1" i="1" dirty="0" smtClean="0">
                    <a:solidFill>
                      <a:schemeClr val="bg1"/>
                    </a:solidFill>
                  </a:rPr>
                  <a:t> car</a:t>
                </a:r>
                <a:r>
                  <a:rPr lang="es-ES" sz="2800" b="1" i="1" dirty="0" err="1" smtClean="0">
                    <a:solidFill>
                      <a:schemeClr val="bg1"/>
                    </a:solidFill>
                  </a:rPr>
                  <a:t>ácter</a:t>
                </a:r>
                <a:endParaRPr lang="en-US" sz="2800" b="1" i="1" dirty="0">
                  <a:solidFill>
                    <a:schemeClr val="bg1"/>
                  </a:solidFill>
                </a:endParaRPr>
              </a:p>
            </p:txBody>
          </p:sp>
        </p:grpSp>
        <p:sp>
          <p:nvSpPr>
            <p:cNvPr id="19" name="Title 1">
              <a:extLst>
                <a:ext uri="{FF2B5EF4-FFF2-40B4-BE49-F238E27FC236}">
                  <a16:creationId xmlns:a16="http://schemas.microsoft.com/office/drawing/2014/main" xmlns="" id="{333A5011-DF13-2747-B5A9-F379A12DBEEF}"/>
                </a:ext>
              </a:extLst>
            </p:cNvPr>
            <p:cNvSpPr txBox="1">
              <a:spLocks/>
            </p:cNvSpPr>
            <p:nvPr/>
          </p:nvSpPr>
          <p:spPr>
            <a:xfrm>
              <a:off x="628650" y="2835898"/>
              <a:ext cx="7886700" cy="675062"/>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i="1" dirty="0" smtClean="0">
                  <a:solidFill>
                    <a:schemeClr val="bg1"/>
                  </a:solidFill>
                </a:rPr>
                <a:t>“…</a:t>
              </a:r>
              <a:r>
                <a:rPr lang="en-US" sz="2800" i="1" dirty="0" err="1" smtClean="0">
                  <a:solidFill>
                    <a:schemeClr val="bg1"/>
                  </a:solidFill>
                </a:rPr>
                <a:t>si</a:t>
              </a:r>
              <a:r>
                <a:rPr lang="en-US" sz="2800" i="1" dirty="0" smtClean="0">
                  <a:solidFill>
                    <a:schemeClr val="bg1"/>
                  </a:solidFill>
                </a:rPr>
                <a:t> </a:t>
              </a:r>
              <a:r>
                <a:rPr lang="en-US" sz="2800" i="1" dirty="0" err="1" smtClean="0">
                  <a:solidFill>
                    <a:schemeClr val="bg1"/>
                  </a:solidFill>
                </a:rPr>
                <a:t>alguien</a:t>
              </a:r>
              <a:r>
                <a:rPr lang="en-US" sz="2800" i="1" dirty="0" smtClean="0">
                  <a:solidFill>
                    <a:schemeClr val="bg1"/>
                  </a:solidFill>
                </a:rPr>
                <a:t> se </a:t>
              </a:r>
              <a:r>
                <a:rPr lang="en-US" sz="2800" i="1" dirty="0" err="1" smtClean="0">
                  <a:solidFill>
                    <a:schemeClr val="bg1"/>
                  </a:solidFill>
                </a:rPr>
                <a:t>limpia</a:t>
              </a:r>
              <a:r>
                <a:rPr lang="en-US" sz="2800" i="1" dirty="0" smtClean="0">
                  <a:solidFill>
                    <a:schemeClr val="bg1"/>
                  </a:solidFill>
                </a:rPr>
                <a:t> de </a:t>
              </a:r>
              <a:r>
                <a:rPr lang="en-US" sz="2800" i="1" dirty="0" err="1" smtClean="0">
                  <a:solidFill>
                    <a:schemeClr val="bg1"/>
                  </a:solidFill>
                </a:rPr>
                <a:t>estas</a:t>
              </a:r>
              <a:r>
                <a:rPr lang="en-US" sz="2800" i="1" dirty="0" smtClean="0">
                  <a:solidFill>
                    <a:schemeClr val="bg1"/>
                  </a:solidFill>
                </a:rPr>
                <a:t> </a:t>
              </a:r>
              <a:r>
                <a:rPr lang="en-US" sz="2800" i="1" dirty="0" err="1" smtClean="0">
                  <a:solidFill>
                    <a:schemeClr val="bg1"/>
                  </a:solidFill>
                </a:rPr>
                <a:t>cosas</a:t>
              </a:r>
              <a:r>
                <a:rPr lang="en-US" sz="2800" i="1" dirty="0" smtClean="0">
                  <a:solidFill>
                    <a:schemeClr val="bg1"/>
                  </a:solidFill>
                </a:rPr>
                <a:t>…”</a:t>
              </a:r>
              <a:endParaRPr lang="en-US" sz="2800" i="1" dirty="0">
                <a:solidFill>
                  <a:schemeClr val="bg1"/>
                </a:solidFill>
              </a:endParaRPr>
            </a:p>
          </p:txBody>
        </p:sp>
      </p:grpSp>
      <p:grpSp>
        <p:nvGrpSpPr>
          <p:cNvPr id="23" name="Group 22">
            <a:extLst>
              <a:ext uri="{FF2B5EF4-FFF2-40B4-BE49-F238E27FC236}">
                <a16:creationId xmlns:a16="http://schemas.microsoft.com/office/drawing/2014/main" xmlns="" id="{4DBD5BB4-FDC5-5E47-8741-38D83BFF995E}"/>
              </a:ext>
            </a:extLst>
          </p:cNvPr>
          <p:cNvGrpSpPr/>
          <p:nvPr/>
        </p:nvGrpSpPr>
        <p:grpSpPr>
          <a:xfrm>
            <a:off x="668342" y="3667260"/>
            <a:ext cx="7886700" cy="1738458"/>
            <a:chOff x="668342" y="3667260"/>
            <a:chExt cx="7886700" cy="1738458"/>
          </a:xfrm>
        </p:grpSpPr>
        <p:grpSp>
          <p:nvGrpSpPr>
            <p:cNvPr id="15" name="Group 14">
              <a:extLst>
                <a:ext uri="{FF2B5EF4-FFF2-40B4-BE49-F238E27FC236}">
                  <a16:creationId xmlns:a16="http://schemas.microsoft.com/office/drawing/2014/main" xmlns="" id="{B67BE769-13CA-1A4E-87D5-8673D0238947}"/>
                </a:ext>
              </a:extLst>
            </p:cNvPr>
            <p:cNvGrpSpPr/>
            <p:nvPr/>
          </p:nvGrpSpPr>
          <p:grpSpPr>
            <a:xfrm>
              <a:off x="2454666" y="3667260"/>
              <a:ext cx="4314051" cy="545962"/>
              <a:chOff x="2369334" y="650300"/>
              <a:chExt cx="4314051" cy="545962"/>
            </a:xfrm>
          </p:grpSpPr>
          <p:sp>
            <p:nvSpPr>
              <p:cNvPr id="16" name="Rounded Rectangle 15">
                <a:extLst>
                  <a:ext uri="{FF2B5EF4-FFF2-40B4-BE49-F238E27FC236}">
                    <a16:creationId xmlns:a16="http://schemas.microsoft.com/office/drawing/2014/main" xmlns="" id="{777222E3-9E5A-1F45-88EC-9C669F0CE0C8}"/>
                  </a:ext>
                </a:extLst>
              </p:cNvPr>
              <p:cNvSpPr/>
              <p:nvPr/>
            </p:nvSpPr>
            <p:spPr>
              <a:xfrm>
                <a:off x="2372267" y="667624"/>
                <a:ext cx="4211215"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xmlns="" id="{0B7FC1B7-583C-8544-A3CD-A5380F2C7385}"/>
                  </a:ext>
                </a:extLst>
              </p:cNvPr>
              <p:cNvSpPr txBox="1"/>
              <p:nvPr/>
            </p:nvSpPr>
            <p:spPr>
              <a:xfrm>
                <a:off x="2369334" y="650300"/>
                <a:ext cx="4314051" cy="523220"/>
              </a:xfrm>
              <a:prstGeom prst="rect">
                <a:avLst/>
              </a:prstGeom>
              <a:noFill/>
            </p:spPr>
            <p:txBody>
              <a:bodyPr wrap="square" rtlCol="0">
                <a:spAutoFit/>
              </a:bodyPr>
              <a:lstStyle/>
              <a:p>
                <a:pPr algn="ctr"/>
                <a:r>
                  <a:rPr lang="en-US" sz="2800" b="1" i="1" dirty="0" err="1" smtClean="0">
                    <a:solidFill>
                      <a:schemeClr val="bg1"/>
                    </a:solidFill>
                  </a:rPr>
                  <a:t>Honra</a:t>
                </a:r>
                <a:r>
                  <a:rPr lang="en-US" sz="2800" b="1" i="1" dirty="0" smtClean="0">
                    <a:solidFill>
                      <a:schemeClr val="bg1"/>
                    </a:solidFill>
                  </a:rPr>
                  <a:t> </a:t>
                </a:r>
                <a:r>
                  <a:rPr lang="en-US" sz="2800" b="1" i="1" dirty="0" err="1" smtClean="0">
                    <a:solidFill>
                      <a:schemeClr val="bg1"/>
                    </a:solidFill>
                  </a:rPr>
                  <a:t>en</a:t>
                </a:r>
                <a:r>
                  <a:rPr lang="en-US" sz="2800" b="1" i="1" dirty="0" smtClean="0">
                    <a:solidFill>
                      <a:schemeClr val="bg1"/>
                    </a:solidFill>
                  </a:rPr>
                  <a:t> </a:t>
                </a:r>
                <a:r>
                  <a:rPr lang="en-US" sz="2800" b="1" i="1" dirty="0" err="1" smtClean="0">
                    <a:solidFill>
                      <a:schemeClr val="bg1"/>
                    </a:solidFill>
                  </a:rPr>
                  <a:t>nuestro</a:t>
                </a:r>
                <a:r>
                  <a:rPr lang="en-US" sz="2800" b="1" i="1" dirty="0" smtClean="0">
                    <a:solidFill>
                      <a:schemeClr val="bg1"/>
                    </a:solidFill>
                  </a:rPr>
                  <a:t> </a:t>
                </a:r>
                <a:r>
                  <a:rPr lang="en-US" sz="2800" b="1" i="1" dirty="0" err="1" smtClean="0">
                    <a:solidFill>
                      <a:schemeClr val="bg1"/>
                    </a:solidFill>
                  </a:rPr>
                  <a:t>servicio</a:t>
                </a:r>
                <a:endParaRPr lang="en-US" sz="2800" b="1" i="1" dirty="0">
                  <a:solidFill>
                    <a:schemeClr val="bg1"/>
                  </a:solidFill>
                </a:endParaRPr>
              </a:p>
            </p:txBody>
          </p:sp>
        </p:grpSp>
        <p:sp>
          <p:nvSpPr>
            <p:cNvPr id="20" name="Title 1">
              <a:extLst>
                <a:ext uri="{FF2B5EF4-FFF2-40B4-BE49-F238E27FC236}">
                  <a16:creationId xmlns:a16="http://schemas.microsoft.com/office/drawing/2014/main" xmlns="" id="{904D34B4-0AC8-6D44-99D3-799FF75ABBDF}"/>
                </a:ext>
              </a:extLst>
            </p:cNvPr>
            <p:cNvSpPr txBox="1">
              <a:spLocks/>
            </p:cNvSpPr>
            <p:nvPr/>
          </p:nvSpPr>
          <p:spPr>
            <a:xfrm>
              <a:off x="668342" y="4386846"/>
              <a:ext cx="7886700" cy="1018872"/>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i="1" dirty="0" smtClean="0">
                  <a:solidFill>
                    <a:schemeClr val="bg1"/>
                  </a:solidFill>
                </a:rPr>
                <a:t>“…</a:t>
              </a:r>
              <a:r>
                <a:rPr lang="en-US" sz="2800" i="1" dirty="0" err="1" smtClean="0">
                  <a:solidFill>
                    <a:schemeClr val="bg1"/>
                  </a:solidFill>
                </a:rPr>
                <a:t>santificado</a:t>
              </a:r>
              <a:r>
                <a:rPr lang="en-US" sz="2800" i="1" dirty="0" smtClean="0">
                  <a:solidFill>
                    <a:schemeClr val="bg1"/>
                  </a:solidFill>
                </a:rPr>
                <a:t>, </a:t>
              </a:r>
              <a:r>
                <a:rPr lang="en-US" sz="2800" i="1" dirty="0" err="1" smtClean="0">
                  <a:solidFill>
                    <a:schemeClr val="bg1"/>
                  </a:solidFill>
                </a:rPr>
                <a:t>útil</a:t>
              </a:r>
              <a:r>
                <a:rPr lang="en-US" sz="2800" i="1" dirty="0" smtClean="0">
                  <a:solidFill>
                    <a:schemeClr val="bg1"/>
                  </a:solidFill>
                </a:rPr>
                <a:t> para el </a:t>
              </a:r>
              <a:r>
                <a:rPr lang="en-US" sz="2800" i="1" dirty="0" err="1" smtClean="0">
                  <a:solidFill>
                    <a:schemeClr val="bg1"/>
                  </a:solidFill>
                </a:rPr>
                <a:t>Señor</a:t>
              </a:r>
              <a:r>
                <a:rPr lang="en-US" sz="2800" i="1" dirty="0" smtClean="0">
                  <a:solidFill>
                    <a:schemeClr val="bg1"/>
                  </a:solidFill>
                </a:rPr>
                <a:t>,</a:t>
              </a:r>
              <a:br>
                <a:rPr lang="en-US" sz="2800" i="1" dirty="0" smtClean="0">
                  <a:solidFill>
                    <a:schemeClr val="bg1"/>
                  </a:solidFill>
                </a:rPr>
              </a:br>
              <a:r>
                <a:rPr lang="en-US" sz="2800" i="1" dirty="0" err="1" smtClean="0">
                  <a:solidFill>
                    <a:schemeClr val="bg1"/>
                  </a:solidFill>
                </a:rPr>
                <a:t>preparado</a:t>
              </a:r>
              <a:r>
                <a:rPr lang="en-US" sz="2800" i="1" dirty="0" smtClean="0">
                  <a:solidFill>
                    <a:schemeClr val="bg1"/>
                  </a:solidFill>
                </a:rPr>
                <a:t> para </a:t>
              </a:r>
              <a:r>
                <a:rPr lang="en-US" sz="2800" i="1" dirty="0" err="1" smtClean="0">
                  <a:solidFill>
                    <a:schemeClr val="bg1"/>
                  </a:solidFill>
                </a:rPr>
                <a:t>toda</a:t>
              </a:r>
              <a:r>
                <a:rPr lang="en-US" sz="2800" i="1" dirty="0" smtClean="0">
                  <a:solidFill>
                    <a:schemeClr val="bg1"/>
                  </a:solidFill>
                </a:rPr>
                <a:t> </a:t>
              </a:r>
              <a:r>
                <a:rPr lang="en-US" sz="2800" i="1" dirty="0" err="1" smtClean="0">
                  <a:solidFill>
                    <a:schemeClr val="bg1"/>
                  </a:solidFill>
                </a:rPr>
                <a:t>buena</a:t>
              </a:r>
              <a:r>
                <a:rPr lang="en-US" sz="2800" i="1" dirty="0" smtClean="0">
                  <a:solidFill>
                    <a:schemeClr val="bg1"/>
                  </a:solidFill>
                </a:rPr>
                <a:t> </a:t>
              </a:r>
              <a:r>
                <a:rPr lang="en-US" sz="2800" i="1" dirty="0" err="1" smtClean="0">
                  <a:solidFill>
                    <a:schemeClr val="bg1"/>
                  </a:solidFill>
                </a:rPr>
                <a:t>obra</a:t>
              </a:r>
              <a:r>
                <a:rPr lang="en-US" sz="2800" i="1" dirty="0" smtClean="0">
                  <a:solidFill>
                    <a:schemeClr val="bg1"/>
                  </a:solidFill>
                </a:rPr>
                <a:t>”.</a:t>
              </a:r>
              <a:endParaRPr lang="en-US" sz="2800" i="1" dirty="0">
                <a:solidFill>
                  <a:schemeClr val="bg1"/>
                </a:solidFill>
              </a:endParaRPr>
            </a:p>
          </p:txBody>
        </p:sp>
      </p:grpSp>
    </p:spTree>
    <p:extLst>
      <p:ext uri="{BB962C8B-B14F-4D97-AF65-F5344CB8AC3E}">
        <p14:creationId xmlns:p14="http://schemas.microsoft.com/office/powerpoint/2010/main" val="3476488085"/>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DD583E50-B883-B045-A5F2-741F3CE7DCBE}"/>
              </a:ext>
            </a:extLst>
          </p:cNvPr>
          <p:cNvGrpSpPr/>
          <p:nvPr/>
        </p:nvGrpSpPr>
        <p:grpSpPr>
          <a:xfrm>
            <a:off x="2305050" y="712809"/>
            <a:ext cx="4533899" cy="528638"/>
            <a:chOff x="2690023" y="692827"/>
            <a:chExt cx="3843338" cy="528638"/>
          </a:xfrm>
        </p:grpSpPr>
        <p:sp>
          <p:nvSpPr>
            <p:cNvPr id="11" name="Rounded Rectangle 10">
              <a:extLst>
                <a:ext uri="{FF2B5EF4-FFF2-40B4-BE49-F238E27FC236}">
                  <a16:creationId xmlns:a16="http://schemas.microsoft.com/office/drawing/2014/main" xmlns=""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D7E9A195-CB79-6243-A10C-7EA50D052DBA}"/>
                </a:ext>
              </a:extLst>
            </p:cNvPr>
            <p:cNvSpPr txBox="1"/>
            <p:nvPr/>
          </p:nvSpPr>
          <p:spPr>
            <a:xfrm>
              <a:off x="2788920" y="692827"/>
              <a:ext cx="3648456" cy="523220"/>
            </a:xfrm>
            <a:prstGeom prst="rect">
              <a:avLst/>
            </a:prstGeom>
            <a:noFill/>
          </p:spPr>
          <p:txBody>
            <a:bodyPr wrap="square" rtlCol="0">
              <a:spAutoFit/>
            </a:bodyPr>
            <a:lstStyle/>
            <a:p>
              <a:pPr algn="ctr"/>
              <a:r>
                <a:rPr lang="en-US" sz="2800" b="1" i="1" dirty="0" err="1" smtClean="0">
                  <a:solidFill>
                    <a:schemeClr val="bg1"/>
                  </a:solidFill>
                </a:rPr>
                <a:t>Vasos</a:t>
              </a:r>
              <a:r>
                <a:rPr lang="en-US" sz="2800" b="1" i="1" dirty="0" smtClean="0">
                  <a:solidFill>
                    <a:schemeClr val="bg1"/>
                  </a:solidFill>
                </a:rPr>
                <a:t> para </a:t>
              </a:r>
              <a:r>
                <a:rPr lang="en-US" sz="2800" b="1" i="1" dirty="0" err="1" smtClean="0">
                  <a:solidFill>
                    <a:schemeClr val="bg1"/>
                  </a:solidFill>
                </a:rPr>
                <a:t>honra</a:t>
              </a:r>
              <a:endParaRPr lang="en-US" sz="2800" b="1" i="1" dirty="0">
                <a:solidFill>
                  <a:schemeClr val="bg1"/>
                </a:solidFill>
              </a:endParaRPr>
            </a:p>
          </p:txBody>
        </p:sp>
      </p:grpSp>
      <p:sp>
        <p:nvSpPr>
          <p:cNvPr id="8" name="Content Placeholder 4">
            <a:extLst>
              <a:ext uri="{FF2B5EF4-FFF2-40B4-BE49-F238E27FC236}">
                <a16:creationId xmlns:a16="http://schemas.microsoft.com/office/drawing/2014/main" xmlns="" id="{E3997914-B0BA-5845-B0E4-D8487BBE90BE}"/>
              </a:ext>
            </a:extLst>
          </p:cNvPr>
          <p:cNvSpPr txBox="1">
            <a:spLocks/>
          </p:cNvSpPr>
          <p:nvPr/>
        </p:nvSpPr>
        <p:spPr>
          <a:xfrm>
            <a:off x="882246" y="2147594"/>
            <a:ext cx="7379505" cy="3212943"/>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b="1" baseline="30000" dirty="0">
                <a:solidFill>
                  <a:schemeClr val="bg1"/>
                </a:solidFill>
              </a:rPr>
              <a:t>20</a:t>
            </a:r>
            <a:r>
              <a:rPr lang="en-US" sz="2400" dirty="0">
                <a:solidFill>
                  <a:schemeClr val="bg1"/>
                </a:solidFill>
              </a:rPr>
              <a:t> </a:t>
            </a:r>
            <a:r>
              <a:rPr lang="es-ES" sz="2400" u="sng" dirty="0" smtClean="0">
                <a:solidFill>
                  <a:schemeClr val="bg1"/>
                </a:solidFill>
              </a:rPr>
              <a:t>Ahora </a:t>
            </a:r>
            <a:r>
              <a:rPr lang="es-ES" sz="2400" u="sng" dirty="0">
                <a:solidFill>
                  <a:schemeClr val="bg1"/>
                </a:solidFill>
              </a:rPr>
              <a:t>bien, en una casa grande</a:t>
            </a:r>
            <a:r>
              <a:rPr lang="es-ES" sz="2400" dirty="0">
                <a:solidFill>
                  <a:schemeClr val="bg1"/>
                </a:solidFill>
              </a:rPr>
              <a:t> no solamente hay vasos de oro y de plata, sino también de madera y de barro, y unos para honra y otros para deshonra. </a:t>
            </a:r>
          </a:p>
          <a:p>
            <a:pPr marL="0" indent="0">
              <a:buNone/>
            </a:pPr>
            <a:r>
              <a:rPr lang="es-ES" sz="2400" dirty="0" smtClean="0">
                <a:solidFill>
                  <a:schemeClr val="bg1"/>
                </a:solidFill>
              </a:rPr>
              <a:t>21</a:t>
            </a:r>
            <a:r>
              <a:rPr lang="es-ES" sz="2400" dirty="0">
                <a:solidFill>
                  <a:schemeClr val="bg1"/>
                </a:solidFill>
              </a:rPr>
              <a:t>  Por tanto, si alguien se limpia de estas cosas, será un </a:t>
            </a:r>
            <a:r>
              <a:rPr lang="es-ES" sz="2400" u="sng" dirty="0">
                <a:solidFill>
                  <a:schemeClr val="bg1"/>
                </a:solidFill>
              </a:rPr>
              <a:t>vaso para honra, santificado, útil para el Señor</a:t>
            </a:r>
            <a:r>
              <a:rPr lang="es-ES" sz="2400" dirty="0">
                <a:solidFill>
                  <a:schemeClr val="bg1"/>
                </a:solidFill>
              </a:rPr>
              <a:t>, preparado para toda buena obra. </a:t>
            </a:r>
            <a:r>
              <a:rPr lang="es-ES" sz="2400" dirty="0" smtClean="0">
                <a:solidFill>
                  <a:schemeClr val="bg1"/>
                </a:solidFill>
              </a:rPr>
              <a:t>22</a:t>
            </a:r>
            <a:r>
              <a:rPr lang="es-ES" sz="2400" dirty="0">
                <a:solidFill>
                  <a:schemeClr val="bg1"/>
                </a:solidFill>
              </a:rPr>
              <a:t>  Huye, pues, de las pasiones juveniles y sigue la justicia, la fe, el amor y la paz, con los que invocan al Señor con un corazón puro. </a:t>
            </a:r>
            <a:r>
              <a:rPr lang="en-US" sz="2400" dirty="0">
                <a:solidFill>
                  <a:schemeClr val="bg1"/>
                </a:solidFill>
              </a:rPr>
              <a:t> </a:t>
            </a:r>
            <a:endParaRPr lang="en-US" sz="4000" dirty="0">
              <a:solidFill>
                <a:schemeClr val="bg1"/>
              </a:solidFill>
            </a:endParaRPr>
          </a:p>
        </p:txBody>
      </p:sp>
      <p:sp>
        <p:nvSpPr>
          <p:cNvPr id="7" name="Title 7">
            <a:extLst>
              <a:ext uri="{FF2B5EF4-FFF2-40B4-BE49-F238E27FC236}">
                <a16:creationId xmlns:a16="http://schemas.microsoft.com/office/drawing/2014/main" xmlns="" id="{40209F21-F62B-86CB-6228-B11C87EBAB18}"/>
              </a:ext>
            </a:extLst>
          </p:cNvPr>
          <p:cNvSpPr>
            <a:spLocks noGrp="1"/>
          </p:cNvSpPr>
          <p:nvPr>
            <p:ph type="title"/>
          </p:nvPr>
        </p:nvSpPr>
        <p:spPr>
          <a:xfrm>
            <a:off x="628650" y="1000147"/>
            <a:ext cx="7886700" cy="1158853"/>
          </a:xfrm>
        </p:spPr>
        <p:txBody>
          <a:bodyPr>
            <a:normAutofit/>
          </a:bodyPr>
          <a:lstStyle/>
          <a:p>
            <a:pPr algn="ctr"/>
            <a:r>
              <a:rPr lang="en-US" sz="4400" i="1" dirty="0" smtClean="0"/>
              <a:t>La </a:t>
            </a:r>
            <a:r>
              <a:rPr lang="en-US" sz="4400" i="1" dirty="0" err="1" smtClean="0"/>
              <a:t>vida</a:t>
            </a:r>
            <a:r>
              <a:rPr lang="en-US" sz="4400" i="1" dirty="0" smtClean="0"/>
              <a:t> </a:t>
            </a:r>
            <a:r>
              <a:rPr lang="en-US" sz="4400" i="1" dirty="0" err="1" smtClean="0"/>
              <a:t>en</a:t>
            </a:r>
            <a:r>
              <a:rPr lang="en-US" sz="4400" i="1" dirty="0" smtClean="0"/>
              <a:t> la casa del Padre</a:t>
            </a:r>
            <a:endParaRPr lang="en-US" sz="4400" dirty="0"/>
          </a:p>
        </p:txBody>
      </p:sp>
    </p:spTree>
    <p:extLst>
      <p:ext uri="{BB962C8B-B14F-4D97-AF65-F5344CB8AC3E}">
        <p14:creationId xmlns:p14="http://schemas.microsoft.com/office/powerpoint/2010/main" val="1839175012"/>
      </p:ext>
    </p:extLst>
  </p:cSld>
  <p:clrMapOvr>
    <a:masterClrMapping/>
  </p:clrMapOvr>
  <p:transition spd="slow">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helf with many pots and vases&#10;&#10;Description automatically generated">
            <a:extLst>
              <a:ext uri="{FF2B5EF4-FFF2-40B4-BE49-F238E27FC236}">
                <a16:creationId xmlns:a16="http://schemas.microsoft.com/office/drawing/2014/main" xmlns="" id="{956543B6-8822-3652-7C4F-B9D8DD204ED9}"/>
              </a:ext>
            </a:extLst>
          </p:cNvPr>
          <p:cNvPicPr>
            <a:picLocks noChangeAspect="1"/>
          </p:cNvPicPr>
          <p:nvPr/>
        </p:nvPicPr>
        <p:blipFill rotWithShape="1">
          <a:blip r:embed="rId3"/>
          <a:srcRect b="20000"/>
          <a:stretch/>
        </p:blipFill>
        <p:spPr>
          <a:xfrm>
            <a:off x="1000125" y="0"/>
            <a:ext cx="7143750" cy="5715000"/>
          </a:xfrm>
          <a:prstGeom prst="rect">
            <a:avLst/>
          </a:prstGeom>
        </p:spPr>
      </p:pic>
    </p:spTree>
    <p:extLst>
      <p:ext uri="{BB962C8B-B14F-4D97-AF65-F5344CB8AC3E}">
        <p14:creationId xmlns:p14="http://schemas.microsoft.com/office/powerpoint/2010/main" val="464772211"/>
      </p:ext>
    </p:extLst>
  </p:cSld>
  <p:clrMapOvr>
    <a:masterClrMapping/>
  </p:clrMapOvr>
  <p:transition spd="slow">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E63EA70-94D4-8741-9201-6032E102A325}"/>
              </a:ext>
            </a:extLst>
          </p:cNvPr>
          <p:cNvPicPr>
            <a:picLocks noChangeAspect="1"/>
          </p:cNvPicPr>
          <p:nvPr/>
        </p:nvPicPr>
        <p:blipFill>
          <a:blip r:embed="rId3"/>
          <a:stretch>
            <a:fillRect/>
          </a:stretch>
        </p:blipFill>
        <p:spPr>
          <a:xfrm>
            <a:off x="0" y="689"/>
            <a:ext cx="9144000" cy="5713621"/>
          </a:xfrm>
          <a:prstGeom prst="rect">
            <a:avLst/>
          </a:prstGeom>
        </p:spPr>
      </p:pic>
      <p:sp>
        <p:nvSpPr>
          <p:cNvPr id="20" name="Freeform 19">
            <a:extLst>
              <a:ext uri="{FF2B5EF4-FFF2-40B4-BE49-F238E27FC236}">
                <a16:creationId xmlns:a16="http://schemas.microsoft.com/office/drawing/2014/main" xmlns="" id="{483FB45A-DF30-6D0F-1DC1-FEDC469C1D21}"/>
              </a:ext>
            </a:extLst>
          </p:cNvPr>
          <p:cNvSpPr/>
          <p:nvPr/>
        </p:nvSpPr>
        <p:spPr>
          <a:xfrm rot="277026">
            <a:off x="2076429" y="1187744"/>
            <a:ext cx="707399" cy="112122"/>
          </a:xfrm>
          <a:custGeom>
            <a:avLst/>
            <a:gdLst>
              <a:gd name="connsiteX0" fmla="*/ 0 w 1499191"/>
              <a:gd name="connsiteY0" fmla="*/ 136848 h 136848"/>
              <a:gd name="connsiteX1" fmla="*/ 818707 w 1499191"/>
              <a:gd name="connsiteY1" fmla="*/ 9257 h 136848"/>
              <a:gd name="connsiteX2" fmla="*/ 1499191 w 1499191"/>
              <a:gd name="connsiteY2" fmla="*/ 19890 h 136848"/>
            </a:gdLst>
            <a:ahLst/>
            <a:cxnLst>
              <a:cxn ang="0">
                <a:pos x="connsiteX0" y="connsiteY0"/>
              </a:cxn>
              <a:cxn ang="0">
                <a:pos x="connsiteX1" y="connsiteY1"/>
              </a:cxn>
              <a:cxn ang="0">
                <a:pos x="connsiteX2" y="connsiteY2"/>
              </a:cxn>
            </a:cxnLst>
            <a:rect l="l" t="t" r="r" b="b"/>
            <a:pathLst>
              <a:path w="1499191" h="136848">
                <a:moveTo>
                  <a:pt x="0" y="136848"/>
                </a:moveTo>
                <a:cubicBezTo>
                  <a:pt x="284421" y="82799"/>
                  <a:pt x="568842" y="28750"/>
                  <a:pt x="818707" y="9257"/>
                </a:cubicBezTo>
                <a:cubicBezTo>
                  <a:pt x="1068572" y="-10236"/>
                  <a:pt x="1283881" y="4827"/>
                  <a:pt x="1499191" y="19890"/>
                </a:cubicBezTo>
              </a:path>
            </a:pathLst>
          </a:custGeom>
          <a:noFill/>
          <a:ln w="254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white line in a circle&#10;&#10;Description automatically generated">
            <a:extLst>
              <a:ext uri="{FF2B5EF4-FFF2-40B4-BE49-F238E27FC236}">
                <a16:creationId xmlns:a16="http://schemas.microsoft.com/office/drawing/2014/main" xmlns="" id="{0218CDB8-39FA-9942-6846-94F9E8AB437D}"/>
              </a:ext>
            </a:extLst>
          </p:cNvPr>
          <p:cNvPicPr>
            <a:picLocks noChangeAspect="1"/>
          </p:cNvPicPr>
          <p:nvPr/>
        </p:nvPicPr>
        <p:blipFill>
          <a:blip r:embed="rId4"/>
          <a:stretch>
            <a:fillRect/>
          </a:stretch>
        </p:blipFill>
        <p:spPr>
          <a:xfrm>
            <a:off x="4860253" y="682764"/>
            <a:ext cx="2194218" cy="588448"/>
          </a:xfrm>
          <a:prstGeom prst="rect">
            <a:avLst/>
          </a:prstGeom>
        </p:spPr>
      </p:pic>
      <p:cxnSp>
        <p:nvCxnSpPr>
          <p:cNvPr id="24" name="Straight Connector 23">
            <a:extLst>
              <a:ext uri="{FF2B5EF4-FFF2-40B4-BE49-F238E27FC236}">
                <a16:creationId xmlns:a16="http://schemas.microsoft.com/office/drawing/2014/main" xmlns="" id="{14235C96-EBF8-7B9B-3EDE-E14144947BC4}"/>
              </a:ext>
            </a:extLst>
          </p:cNvPr>
          <p:cNvCxnSpPr>
            <a:cxnSpLocks/>
          </p:cNvCxnSpPr>
          <p:nvPr/>
        </p:nvCxnSpPr>
        <p:spPr>
          <a:xfrm>
            <a:off x="5005902" y="1644879"/>
            <a:ext cx="1464392" cy="0"/>
          </a:xfrm>
          <a:prstGeom prst="line">
            <a:avLst/>
          </a:prstGeom>
          <a:ln w="254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6C5F205B-6C46-613B-FC77-A19471870C80}"/>
              </a:ext>
            </a:extLst>
          </p:cNvPr>
          <p:cNvCxnSpPr>
            <a:cxnSpLocks/>
          </p:cNvCxnSpPr>
          <p:nvPr/>
        </p:nvCxnSpPr>
        <p:spPr>
          <a:xfrm>
            <a:off x="3826817" y="2159535"/>
            <a:ext cx="1880300" cy="0"/>
          </a:xfrm>
          <a:prstGeom prst="line">
            <a:avLst/>
          </a:prstGeom>
          <a:ln w="254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6" name="Picture 25" descr="A white line in a circle&#10;&#10;Description automatically generated">
            <a:extLst>
              <a:ext uri="{FF2B5EF4-FFF2-40B4-BE49-F238E27FC236}">
                <a16:creationId xmlns:a16="http://schemas.microsoft.com/office/drawing/2014/main" xmlns="" id="{C2C15A85-1BE8-C2EC-AD04-7511A59EAACD}"/>
              </a:ext>
            </a:extLst>
          </p:cNvPr>
          <p:cNvPicPr>
            <a:picLocks noChangeAspect="1"/>
          </p:cNvPicPr>
          <p:nvPr/>
        </p:nvPicPr>
        <p:blipFill>
          <a:blip r:embed="rId4"/>
          <a:stretch>
            <a:fillRect/>
          </a:stretch>
        </p:blipFill>
        <p:spPr>
          <a:xfrm>
            <a:off x="1025284" y="2040903"/>
            <a:ext cx="2621282" cy="674281"/>
          </a:xfrm>
          <a:prstGeom prst="rect">
            <a:avLst/>
          </a:prstGeom>
        </p:spPr>
      </p:pic>
      <p:sp>
        <p:nvSpPr>
          <p:cNvPr id="27" name="Freeform 26">
            <a:extLst>
              <a:ext uri="{FF2B5EF4-FFF2-40B4-BE49-F238E27FC236}">
                <a16:creationId xmlns:a16="http://schemas.microsoft.com/office/drawing/2014/main" xmlns="" id="{09FA7402-CAC5-426E-8352-84F56876B0B4}"/>
              </a:ext>
            </a:extLst>
          </p:cNvPr>
          <p:cNvSpPr/>
          <p:nvPr/>
        </p:nvSpPr>
        <p:spPr>
          <a:xfrm rot="277026">
            <a:off x="1617006" y="3064265"/>
            <a:ext cx="1554130" cy="88471"/>
          </a:xfrm>
          <a:custGeom>
            <a:avLst/>
            <a:gdLst>
              <a:gd name="connsiteX0" fmla="*/ 0 w 1499191"/>
              <a:gd name="connsiteY0" fmla="*/ 136848 h 136848"/>
              <a:gd name="connsiteX1" fmla="*/ 818707 w 1499191"/>
              <a:gd name="connsiteY1" fmla="*/ 9257 h 136848"/>
              <a:gd name="connsiteX2" fmla="*/ 1499191 w 1499191"/>
              <a:gd name="connsiteY2" fmla="*/ 19890 h 136848"/>
            </a:gdLst>
            <a:ahLst/>
            <a:cxnLst>
              <a:cxn ang="0">
                <a:pos x="connsiteX0" y="connsiteY0"/>
              </a:cxn>
              <a:cxn ang="0">
                <a:pos x="connsiteX1" y="connsiteY1"/>
              </a:cxn>
              <a:cxn ang="0">
                <a:pos x="connsiteX2" y="connsiteY2"/>
              </a:cxn>
            </a:cxnLst>
            <a:rect l="l" t="t" r="r" b="b"/>
            <a:pathLst>
              <a:path w="1499191" h="136848">
                <a:moveTo>
                  <a:pt x="0" y="136848"/>
                </a:moveTo>
                <a:cubicBezTo>
                  <a:pt x="284421" y="82799"/>
                  <a:pt x="568842" y="28750"/>
                  <a:pt x="818707" y="9257"/>
                </a:cubicBezTo>
                <a:cubicBezTo>
                  <a:pt x="1068572" y="-10236"/>
                  <a:pt x="1283881" y="4827"/>
                  <a:pt x="1499191" y="19890"/>
                </a:cubicBezTo>
              </a:path>
            </a:pathLst>
          </a:custGeom>
          <a:noFill/>
          <a:ln w="254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a:extLst>
              <a:ext uri="{FF2B5EF4-FFF2-40B4-BE49-F238E27FC236}">
                <a16:creationId xmlns:a16="http://schemas.microsoft.com/office/drawing/2014/main" xmlns="" id="{C6F08D66-D443-D169-E52A-8D2BDE8200AC}"/>
              </a:ext>
            </a:extLst>
          </p:cNvPr>
          <p:cNvSpPr/>
          <p:nvPr/>
        </p:nvSpPr>
        <p:spPr>
          <a:xfrm>
            <a:off x="5707117" y="2649019"/>
            <a:ext cx="1820917" cy="465158"/>
          </a:xfrm>
          <a:prstGeom prst="roundRect">
            <a:avLst/>
          </a:prstGeom>
          <a:solidFill>
            <a:srgbClr val="E8A953">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xmlns="" id="{F911ACDE-A5E7-2E63-F644-EDEA24416C1E}"/>
              </a:ext>
            </a:extLst>
          </p:cNvPr>
          <p:cNvCxnSpPr>
            <a:cxnSpLocks/>
          </p:cNvCxnSpPr>
          <p:nvPr/>
        </p:nvCxnSpPr>
        <p:spPr>
          <a:xfrm>
            <a:off x="2173589" y="4056127"/>
            <a:ext cx="5304872" cy="0"/>
          </a:xfrm>
          <a:prstGeom prst="line">
            <a:avLst/>
          </a:prstGeom>
          <a:ln w="254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0" name="Rounded Rectangle 29">
            <a:extLst>
              <a:ext uri="{FF2B5EF4-FFF2-40B4-BE49-F238E27FC236}">
                <a16:creationId xmlns:a16="http://schemas.microsoft.com/office/drawing/2014/main" xmlns="" id="{78D7BAF8-74A5-AFCB-6D1E-97B59AF50B32}"/>
              </a:ext>
            </a:extLst>
          </p:cNvPr>
          <p:cNvSpPr/>
          <p:nvPr/>
        </p:nvSpPr>
        <p:spPr>
          <a:xfrm>
            <a:off x="3514076" y="4134255"/>
            <a:ext cx="984697" cy="477520"/>
          </a:xfrm>
          <a:prstGeom prst="roundRect">
            <a:avLst/>
          </a:prstGeom>
          <a:solidFill>
            <a:srgbClr val="E8A953">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xmlns="" id="{F39CA80C-929D-C940-A475-C18583FD9FD5}"/>
              </a:ext>
            </a:extLst>
          </p:cNvPr>
          <p:cNvSpPr txBox="1">
            <a:spLocks/>
          </p:cNvSpPr>
          <p:nvPr/>
        </p:nvSpPr>
        <p:spPr>
          <a:xfrm>
            <a:off x="1174251" y="690238"/>
            <a:ext cx="6795498" cy="5024762"/>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i="1" dirty="0" smtClean="0">
                <a:solidFill>
                  <a:schemeClr val="bg1"/>
                </a:solidFill>
              </a:rPr>
              <a:t>“</a:t>
            </a:r>
            <a:r>
              <a:rPr lang="es-ES" sz="3600" i="1" dirty="0">
                <a:solidFill>
                  <a:schemeClr val="bg1"/>
                </a:solidFill>
              </a:rPr>
              <a:t>Tú, sin embargo, persiste en </a:t>
            </a:r>
            <a:r>
              <a:rPr lang="es-ES" sz="3600" i="1" dirty="0" smtClean="0">
                <a:solidFill>
                  <a:schemeClr val="bg1"/>
                </a:solidFill>
              </a:rPr>
              <a:t/>
            </a:r>
            <a:br>
              <a:rPr lang="es-ES" sz="3600" i="1" dirty="0" smtClean="0">
                <a:solidFill>
                  <a:schemeClr val="bg1"/>
                </a:solidFill>
              </a:rPr>
            </a:br>
            <a:r>
              <a:rPr lang="es-ES" sz="3600" i="1" dirty="0" smtClean="0">
                <a:solidFill>
                  <a:schemeClr val="bg1"/>
                </a:solidFill>
              </a:rPr>
              <a:t>las </a:t>
            </a:r>
            <a:r>
              <a:rPr lang="es-ES" sz="3600" i="1" dirty="0">
                <a:solidFill>
                  <a:schemeClr val="bg1"/>
                </a:solidFill>
              </a:rPr>
              <a:t>cosas que has aprendido y de </a:t>
            </a:r>
            <a:r>
              <a:rPr lang="es-ES" sz="3600" i="1" dirty="0" smtClean="0">
                <a:solidFill>
                  <a:schemeClr val="bg1"/>
                </a:solidFill>
              </a:rPr>
              <a:t/>
            </a:r>
            <a:br>
              <a:rPr lang="es-ES" sz="3600" i="1" dirty="0" smtClean="0">
                <a:solidFill>
                  <a:schemeClr val="bg1"/>
                </a:solidFill>
              </a:rPr>
            </a:br>
            <a:r>
              <a:rPr lang="es-ES" sz="3600" i="1" dirty="0" smtClean="0">
                <a:solidFill>
                  <a:schemeClr val="bg1"/>
                </a:solidFill>
              </a:rPr>
              <a:t>las </a:t>
            </a:r>
            <a:r>
              <a:rPr lang="es-ES" sz="3600" i="1" dirty="0">
                <a:solidFill>
                  <a:schemeClr val="bg1"/>
                </a:solidFill>
              </a:rPr>
              <a:t>cuales te convenciste, sabiendo de quiénes las has </a:t>
            </a:r>
            <a:r>
              <a:rPr lang="es-ES" sz="3600" i="1" dirty="0" smtClean="0">
                <a:solidFill>
                  <a:schemeClr val="bg1"/>
                </a:solidFill>
              </a:rPr>
              <a:t>aprendido</a:t>
            </a:r>
            <a:r>
              <a:rPr lang="es-ES" sz="3600" i="1" dirty="0">
                <a:solidFill>
                  <a:schemeClr val="bg1"/>
                </a:solidFill>
              </a:rPr>
              <a:t>. </a:t>
            </a:r>
            <a:r>
              <a:rPr lang="es-ES" sz="3600" i="1" dirty="0" smtClean="0">
                <a:solidFill>
                  <a:schemeClr val="bg1"/>
                </a:solidFill>
              </a:rPr>
              <a:t>Desde </a:t>
            </a:r>
            <a:r>
              <a:rPr lang="es-ES" sz="3600" i="1" dirty="0">
                <a:solidFill>
                  <a:schemeClr val="bg1"/>
                </a:solidFill>
              </a:rPr>
              <a:t>la niñez has sabido las Sagradas Escrituras, las cuales te pueden dar la sabiduría que lleva a la salvación mediante la fe en Cristo </a:t>
            </a:r>
            <a:r>
              <a:rPr lang="es-ES" sz="3600" i="1" dirty="0" smtClean="0">
                <a:solidFill>
                  <a:schemeClr val="bg1"/>
                </a:solidFill>
              </a:rPr>
              <a:t>Jesús</a:t>
            </a:r>
            <a:r>
              <a:rPr lang="en-US" sz="3600" i="1" dirty="0" smtClean="0">
                <a:solidFill>
                  <a:schemeClr val="bg1"/>
                </a:solidFill>
              </a:rPr>
              <a:t>”. </a:t>
            </a:r>
            <a:br>
              <a:rPr lang="en-US" sz="3600" i="1" dirty="0" smtClean="0">
                <a:solidFill>
                  <a:schemeClr val="bg1"/>
                </a:solidFill>
              </a:rPr>
            </a:br>
            <a:r>
              <a:rPr lang="en-US" i="1" dirty="0" smtClean="0">
                <a:solidFill>
                  <a:schemeClr val="bg1"/>
                </a:solidFill>
              </a:rPr>
              <a:t>(</a:t>
            </a:r>
            <a:r>
              <a:rPr lang="en-US" i="1" dirty="0">
                <a:solidFill>
                  <a:schemeClr val="bg1"/>
                </a:solidFill>
              </a:rPr>
              <a:t>2 Timothy 2:14-15)</a:t>
            </a:r>
          </a:p>
        </p:txBody>
      </p:sp>
      <p:cxnSp>
        <p:nvCxnSpPr>
          <p:cNvPr id="32" name="Straight Connector 31">
            <a:extLst>
              <a:ext uri="{FF2B5EF4-FFF2-40B4-BE49-F238E27FC236}">
                <a16:creationId xmlns:a16="http://schemas.microsoft.com/office/drawing/2014/main" xmlns="" id="{FAB91663-BF89-7D7F-F096-B2CBFF805915}"/>
              </a:ext>
            </a:extLst>
          </p:cNvPr>
          <p:cNvCxnSpPr>
            <a:cxnSpLocks/>
          </p:cNvCxnSpPr>
          <p:nvPr/>
        </p:nvCxnSpPr>
        <p:spPr>
          <a:xfrm>
            <a:off x="6098258" y="4585278"/>
            <a:ext cx="914400" cy="0"/>
          </a:xfrm>
          <a:prstGeom prst="line">
            <a:avLst/>
          </a:prstGeom>
          <a:ln w="254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193FEA69-2516-96AE-611E-C42F7BF1C832}"/>
              </a:ext>
            </a:extLst>
          </p:cNvPr>
          <p:cNvCxnSpPr>
            <a:cxnSpLocks/>
          </p:cNvCxnSpPr>
          <p:nvPr/>
        </p:nvCxnSpPr>
        <p:spPr>
          <a:xfrm>
            <a:off x="5042962" y="4581739"/>
            <a:ext cx="914400" cy="0"/>
          </a:xfrm>
          <a:prstGeom prst="line">
            <a:avLst/>
          </a:prstGeom>
          <a:ln w="254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919448"/>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edge">
                                      <p:cBhvr>
                                        <p:cTn id="12" dur="1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edge">
                                      <p:cBhvr>
                                        <p:cTn id="27" dur="10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left)">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28"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051BEBE0-FCAE-E9B5-E58F-5B52AAEA69D3}"/>
              </a:ext>
            </a:extLst>
          </p:cNvPr>
          <p:cNvGrpSpPr/>
          <p:nvPr/>
        </p:nvGrpSpPr>
        <p:grpSpPr>
          <a:xfrm>
            <a:off x="300494" y="433257"/>
            <a:ext cx="8353168" cy="822807"/>
            <a:chOff x="300494" y="433257"/>
            <a:chExt cx="8353168" cy="822807"/>
          </a:xfrm>
        </p:grpSpPr>
        <p:sp>
          <p:nvSpPr>
            <p:cNvPr id="8" name="Title 7">
              <a:extLst>
                <a:ext uri="{FF2B5EF4-FFF2-40B4-BE49-F238E27FC236}">
                  <a16:creationId xmlns:a16="http://schemas.microsoft.com/office/drawing/2014/main" xmlns="" id="{03C8A28B-9B3E-2C2E-AFE1-586344E3B102}"/>
                </a:ext>
              </a:extLst>
            </p:cNvPr>
            <p:cNvSpPr txBox="1">
              <a:spLocks/>
            </p:cNvSpPr>
            <p:nvPr/>
          </p:nvSpPr>
          <p:spPr>
            <a:xfrm>
              <a:off x="300494" y="609570"/>
              <a:ext cx="8353167" cy="646494"/>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i="1" dirty="0" smtClean="0">
                  <a:solidFill>
                    <a:srgbClr val="FBB65B"/>
                  </a:solidFill>
                </a:rPr>
                <a:t>“</a:t>
              </a:r>
              <a:r>
                <a:rPr lang="en-US" sz="3600" i="1" dirty="0" err="1" smtClean="0">
                  <a:solidFill>
                    <a:srgbClr val="FBB65B"/>
                  </a:solidFill>
                </a:rPr>
                <a:t>Tú</a:t>
              </a:r>
              <a:r>
                <a:rPr lang="en-US" sz="3600" i="1" dirty="0" smtClean="0">
                  <a:solidFill>
                    <a:srgbClr val="FBB65B"/>
                  </a:solidFill>
                </a:rPr>
                <a:t>, sin embargo, </a:t>
              </a:r>
              <a:r>
                <a:rPr lang="en-US" sz="3600" i="1" dirty="0" err="1" smtClean="0">
                  <a:solidFill>
                    <a:srgbClr val="FBB65B"/>
                  </a:solidFill>
                </a:rPr>
                <a:t>persiste</a:t>
              </a:r>
              <a:r>
                <a:rPr lang="en-US" sz="3600" i="1" dirty="0" smtClean="0">
                  <a:solidFill>
                    <a:srgbClr val="FBB65B"/>
                  </a:solidFill>
                </a:rPr>
                <a:t> </a:t>
              </a:r>
              <a:r>
                <a:rPr lang="en-US" sz="3600" i="1" dirty="0" err="1" smtClean="0">
                  <a:solidFill>
                    <a:srgbClr val="FBB65B"/>
                  </a:solidFill>
                </a:rPr>
                <a:t>en</a:t>
              </a:r>
              <a:r>
                <a:rPr lang="en-US" sz="3600" i="1" dirty="0" smtClean="0">
                  <a:solidFill>
                    <a:srgbClr val="FBB65B"/>
                  </a:solidFill>
                </a:rPr>
                <a:t> las </a:t>
              </a:r>
              <a:r>
                <a:rPr lang="en-US" sz="3600" i="1" dirty="0" err="1" smtClean="0">
                  <a:solidFill>
                    <a:srgbClr val="FBB65B"/>
                  </a:solidFill>
                </a:rPr>
                <a:t>cosas</a:t>
              </a:r>
              <a:r>
                <a:rPr lang="en-US" sz="3600" i="1" dirty="0" smtClean="0">
                  <a:solidFill>
                    <a:srgbClr val="FBB65B"/>
                  </a:solidFill>
                </a:rPr>
                <a:t>…”</a:t>
              </a:r>
              <a:endParaRPr lang="en-US" sz="3600" dirty="0">
                <a:solidFill>
                  <a:srgbClr val="FBB65B"/>
                </a:solidFill>
              </a:endParaRPr>
            </a:p>
          </p:txBody>
        </p:sp>
        <p:cxnSp>
          <p:nvCxnSpPr>
            <p:cNvPr id="12" name="Straight Arrow Connector 11">
              <a:extLst>
                <a:ext uri="{FF2B5EF4-FFF2-40B4-BE49-F238E27FC236}">
                  <a16:creationId xmlns:a16="http://schemas.microsoft.com/office/drawing/2014/main" xmlns="" id="{911E60FE-5572-4FFA-61AD-DAFB81D74AB0}"/>
                </a:ext>
              </a:extLst>
            </p:cNvPr>
            <p:cNvCxnSpPr>
              <a:cxnSpLocks/>
            </p:cNvCxnSpPr>
            <p:nvPr/>
          </p:nvCxnSpPr>
          <p:spPr>
            <a:xfrm>
              <a:off x="300494" y="433257"/>
              <a:ext cx="8353168" cy="0"/>
            </a:xfrm>
            <a:prstGeom prst="straightConnector1">
              <a:avLst/>
            </a:prstGeom>
            <a:ln w="76200">
              <a:solidFill>
                <a:srgbClr val="FBB65B"/>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xmlns="" id="{C61B6220-612B-9D82-10BB-23E082932533}"/>
              </a:ext>
            </a:extLst>
          </p:cNvPr>
          <p:cNvGrpSpPr/>
          <p:nvPr/>
        </p:nvGrpSpPr>
        <p:grpSpPr>
          <a:xfrm>
            <a:off x="-24715" y="1330923"/>
            <a:ext cx="3362956" cy="1873680"/>
            <a:chOff x="-24715" y="1330923"/>
            <a:chExt cx="3362956" cy="1873680"/>
          </a:xfrm>
        </p:grpSpPr>
        <p:grpSp>
          <p:nvGrpSpPr>
            <p:cNvPr id="17" name="Group 16">
              <a:extLst>
                <a:ext uri="{FF2B5EF4-FFF2-40B4-BE49-F238E27FC236}">
                  <a16:creationId xmlns:a16="http://schemas.microsoft.com/office/drawing/2014/main" xmlns="" id="{49B7DED7-DD47-FCD6-76F0-6F6C3DB17A7C}"/>
                </a:ext>
              </a:extLst>
            </p:cNvPr>
            <p:cNvGrpSpPr/>
            <p:nvPr/>
          </p:nvGrpSpPr>
          <p:grpSpPr>
            <a:xfrm>
              <a:off x="-24715" y="1330923"/>
              <a:ext cx="3362956" cy="1334940"/>
              <a:chOff x="296565" y="515372"/>
              <a:chExt cx="3682311" cy="1461709"/>
            </a:xfrm>
          </p:grpSpPr>
          <p:cxnSp>
            <p:nvCxnSpPr>
              <p:cNvPr id="5" name="Elbow Connector 4">
                <a:extLst>
                  <a:ext uri="{FF2B5EF4-FFF2-40B4-BE49-F238E27FC236}">
                    <a16:creationId xmlns:a16="http://schemas.microsoft.com/office/drawing/2014/main" xmlns="" id="{7087216E-5E6D-2A5D-8D54-06699EDAF121}"/>
                  </a:ext>
                </a:extLst>
              </p:cNvPr>
              <p:cNvCxnSpPr>
                <a:cxnSpLocks/>
              </p:cNvCxnSpPr>
              <p:nvPr/>
            </p:nvCxnSpPr>
            <p:spPr>
              <a:xfrm>
                <a:off x="420133" y="1263574"/>
                <a:ext cx="3435175" cy="713507"/>
              </a:xfrm>
              <a:prstGeom prst="bentConnector3">
                <a:avLst/>
              </a:prstGeom>
              <a:ln w="22225">
                <a:solidFill>
                  <a:srgbClr val="E8A953"/>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97EEED12-9D32-C2D8-D457-8B11BEFDCE23}"/>
                  </a:ext>
                </a:extLst>
              </p:cNvPr>
              <p:cNvSpPr txBox="1"/>
              <p:nvPr/>
            </p:nvSpPr>
            <p:spPr>
              <a:xfrm>
                <a:off x="296565" y="515372"/>
                <a:ext cx="2056585" cy="775109"/>
              </a:xfrm>
              <a:prstGeom prst="rect">
                <a:avLst/>
              </a:prstGeom>
              <a:noFill/>
            </p:spPr>
            <p:txBody>
              <a:bodyPr wrap="square" rtlCol="0">
                <a:spAutoFit/>
              </a:bodyPr>
              <a:lstStyle/>
              <a:p>
                <a:pPr algn="ctr"/>
                <a:r>
                  <a:rPr lang="en-US" sz="2000" i="1" dirty="0" smtClean="0">
                    <a:solidFill>
                      <a:schemeClr val="bg1"/>
                    </a:solidFill>
                  </a:rPr>
                  <a:t>Fe y </a:t>
                </a:r>
                <a:r>
                  <a:rPr lang="en-US" sz="2000" i="1" dirty="0" err="1" smtClean="0">
                    <a:solidFill>
                      <a:schemeClr val="bg1"/>
                    </a:solidFill>
                  </a:rPr>
                  <a:t>santidad</a:t>
                </a:r>
                <a:endParaRPr lang="en-US" sz="2000" i="1" dirty="0" smtClean="0">
                  <a:solidFill>
                    <a:schemeClr val="bg1"/>
                  </a:solidFill>
                </a:endParaRPr>
              </a:p>
              <a:p>
                <a:pPr algn="ctr"/>
                <a:r>
                  <a:rPr lang="es-ES" sz="2000" i="1" dirty="0" smtClean="0">
                    <a:solidFill>
                      <a:schemeClr val="bg1"/>
                    </a:solidFill>
                  </a:rPr>
                  <a:t>cristianas</a:t>
                </a:r>
                <a:endParaRPr lang="en-US" sz="2000" i="1" dirty="0">
                  <a:solidFill>
                    <a:schemeClr val="bg1"/>
                  </a:solidFill>
                </a:endParaRPr>
              </a:p>
            </p:txBody>
          </p:sp>
          <p:sp>
            <p:nvSpPr>
              <p:cNvPr id="16" name="TextBox 15">
                <a:extLst>
                  <a:ext uri="{FF2B5EF4-FFF2-40B4-BE49-F238E27FC236}">
                    <a16:creationId xmlns:a16="http://schemas.microsoft.com/office/drawing/2014/main" xmlns="" id="{F2F47783-1B20-6F0B-0DCF-4ADEB7E25346}"/>
                  </a:ext>
                </a:extLst>
              </p:cNvPr>
              <p:cNvSpPr txBox="1"/>
              <p:nvPr/>
            </p:nvSpPr>
            <p:spPr>
              <a:xfrm>
                <a:off x="2051225" y="860257"/>
                <a:ext cx="1927651" cy="1112113"/>
              </a:xfrm>
              <a:prstGeom prst="rect">
                <a:avLst/>
              </a:prstGeom>
              <a:noFill/>
            </p:spPr>
            <p:txBody>
              <a:bodyPr wrap="square" rtlCol="0">
                <a:spAutoFit/>
              </a:bodyPr>
              <a:lstStyle/>
              <a:p>
                <a:pPr algn="ctr"/>
                <a:r>
                  <a:rPr lang="en-US" sz="2000" i="1" dirty="0" smtClean="0">
                    <a:solidFill>
                      <a:schemeClr val="bg1"/>
                    </a:solidFill>
                  </a:rPr>
                  <a:t>Personas </a:t>
                </a:r>
                <a:r>
                  <a:rPr lang="en-US" sz="2000" i="1" dirty="0" err="1" smtClean="0">
                    <a:solidFill>
                      <a:schemeClr val="bg1"/>
                    </a:solidFill>
                  </a:rPr>
                  <a:t>perdidas</a:t>
                </a:r>
                <a:r>
                  <a:rPr lang="en-US" sz="2000" i="1" dirty="0" smtClean="0">
                    <a:solidFill>
                      <a:schemeClr val="bg1"/>
                    </a:solidFill>
                  </a:rPr>
                  <a:t> y </a:t>
                </a:r>
                <a:r>
                  <a:rPr lang="en-US" sz="2000" i="1" dirty="0" err="1" smtClean="0">
                    <a:solidFill>
                      <a:schemeClr val="bg1"/>
                    </a:solidFill>
                  </a:rPr>
                  <a:t>mundanas</a:t>
                </a:r>
                <a:endParaRPr lang="en-US" sz="2000" i="1" dirty="0">
                  <a:solidFill>
                    <a:schemeClr val="bg1"/>
                  </a:solidFill>
                </a:endParaRPr>
              </a:p>
            </p:txBody>
          </p:sp>
        </p:grpSp>
        <p:sp>
          <p:nvSpPr>
            <p:cNvPr id="30" name="TextBox 29">
              <a:extLst>
                <a:ext uri="{FF2B5EF4-FFF2-40B4-BE49-F238E27FC236}">
                  <a16:creationId xmlns:a16="http://schemas.microsoft.com/office/drawing/2014/main" xmlns="" id="{5464B994-EB2E-11FE-CB1B-3F7D6BB0E508}"/>
                </a:ext>
              </a:extLst>
            </p:cNvPr>
            <p:cNvSpPr txBox="1"/>
            <p:nvPr/>
          </p:nvSpPr>
          <p:spPr>
            <a:xfrm>
              <a:off x="300494" y="2804493"/>
              <a:ext cx="1878224" cy="400110"/>
            </a:xfrm>
            <a:prstGeom prst="rect">
              <a:avLst/>
            </a:prstGeom>
            <a:noFill/>
          </p:spPr>
          <p:txBody>
            <a:bodyPr wrap="square" rtlCol="0">
              <a:spAutoFit/>
            </a:bodyPr>
            <a:lstStyle/>
            <a:p>
              <a:pPr algn="ctr"/>
              <a:r>
                <a:rPr lang="en-US" sz="2000" b="1" i="1" dirty="0" smtClean="0">
                  <a:solidFill>
                    <a:schemeClr val="bg1"/>
                  </a:solidFill>
                </a:rPr>
                <a:t>1</a:t>
              </a:r>
              <a:r>
                <a:rPr lang="en-US" sz="2000" b="1" i="1" baseline="30000" dirty="0" smtClean="0">
                  <a:solidFill>
                    <a:schemeClr val="bg1"/>
                  </a:solidFill>
                </a:rPr>
                <a:t>ra</a:t>
              </a:r>
              <a:r>
                <a:rPr lang="en-US" sz="2000" b="1" i="1" dirty="0" smtClean="0">
                  <a:solidFill>
                    <a:schemeClr val="bg1"/>
                  </a:solidFill>
                </a:rPr>
                <a:t> </a:t>
              </a:r>
              <a:r>
                <a:rPr lang="en-US" sz="2000" b="1" i="1" dirty="0" err="1" smtClean="0">
                  <a:solidFill>
                    <a:schemeClr val="bg1"/>
                  </a:solidFill>
                </a:rPr>
                <a:t>g</a:t>
              </a:r>
              <a:r>
                <a:rPr lang="en-US" sz="2000" b="1" i="1" dirty="0" err="1" smtClean="0">
                  <a:solidFill>
                    <a:schemeClr val="bg1"/>
                  </a:solidFill>
                </a:rPr>
                <a:t>eneración</a:t>
              </a:r>
              <a:endParaRPr lang="en-US" sz="2000" b="1" i="1" dirty="0">
                <a:solidFill>
                  <a:schemeClr val="bg1"/>
                </a:solidFill>
              </a:endParaRPr>
            </a:p>
          </p:txBody>
        </p:sp>
      </p:grpSp>
      <p:grpSp>
        <p:nvGrpSpPr>
          <p:cNvPr id="34" name="Group 33">
            <a:extLst>
              <a:ext uri="{FF2B5EF4-FFF2-40B4-BE49-F238E27FC236}">
                <a16:creationId xmlns:a16="http://schemas.microsoft.com/office/drawing/2014/main" xmlns="" id="{A0C889EE-31F9-A5B1-A25C-19324E68FE70}"/>
              </a:ext>
            </a:extLst>
          </p:cNvPr>
          <p:cNvGrpSpPr/>
          <p:nvPr/>
        </p:nvGrpSpPr>
        <p:grpSpPr>
          <a:xfrm>
            <a:off x="2992756" y="2471862"/>
            <a:ext cx="3244794" cy="1873694"/>
            <a:chOff x="2992756" y="2471862"/>
            <a:chExt cx="3244794" cy="1873694"/>
          </a:xfrm>
        </p:grpSpPr>
        <p:grpSp>
          <p:nvGrpSpPr>
            <p:cNvPr id="22" name="Group 21">
              <a:extLst>
                <a:ext uri="{FF2B5EF4-FFF2-40B4-BE49-F238E27FC236}">
                  <a16:creationId xmlns:a16="http://schemas.microsoft.com/office/drawing/2014/main" xmlns="" id="{ED61C347-51FF-DEAC-7DFF-E6F6CFFAC9E5}"/>
                </a:ext>
              </a:extLst>
            </p:cNvPr>
            <p:cNvGrpSpPr/>
            <p:nvPr/>
          </p:nvGrpSpPr>
          <p:grpSpPr>
            <a:xfrm>
              <a:off x="2992756" y="2471862"/>
              <a:ext cx="3244794" cy="1334940"/>
              <a:chOff x="399877" y="515372"/>
              <a:chExt cx="3552927" cy="1461709"/>
            </a:xfrm>
          </p:grpSpPr>
          <p:cxnSp>
            <p:nvCxnSpPr>
              <p:cNvPr id="23" name="Elbow Connector 22">
                <a:extLst>
                  <a:ext uri="{FF2B5EF4-FFF2-40B4-BE49-F238E27FC236}">
                    <a16:creationId xmlns:a16="http://schemas.microsoft.com/office/drawing/2014/main" xmlns="" id="{2C8B60D5-D08A-862F-7066-7558730A0BFB}"/>
                  </a:ext>
                </a:extLst>
              </p:cNvPr>
              <p:cNvCxnSpPr>
                <a:cxnSpLocks/>
              </p:cNvCxnSpPr>
              <p:nvPr/>
            </p:nvCxnSpPr>
            <p:spPr>
              <a:xfrm>
                <a:off x="420133" y="1263574"/>
                <a:ext cx="3435175" cy="713507"/>
              </a:xfrm>
              <a:prstGeom prst="bentConnector3">
                <a:avLst/>
              </a:prstGeom>
              <a:ln w="22225">
                <a:solidFill>
                  <a:srgbClr val="E8A953"/>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13100CF4-CB50-BE4B-8C2A-DDA598C1087E}"/>
                  </a:ext>
                </a:extLst>
              </p:cNvPr>
              <p:cNvSpPr txBox="1"/>
              <p:nvPr/>
            </p:nvSpPr>
            <p:spPr>
              <a:xfrm>
                <a:off x="399877" y="515372"/>
                <a:ext cx="2056585" cy="775109"/>
              </a:xfrm>
              <a:prstGeom prst="rect">
                <a:avLst/>
              </a:prstGeom>
              <a:noFill/>
            </p:spPr>
            <p:txBody>
              <a:bodyPr wrap="square" rtlCol="0">
                <a:spAutoFit/>
              </a:bodyPr>
              <a:lstStyle/>
              <a:p>
                <a:pPr algn="ctr"/>
                <a:r>
                  <a:rPr lang="en-US" sz="2000" i="1" dirty="0">
                    <a:solidFill>
                      <a:schemeClr val="bg1">
                        <a:lumMod val="75000"/>
                      </a:schemeClr>
                    </a:solidFill>
                  </a:rPr>
                  <a:t>Fe y </a:t>
                </a:r>
                <a:r>
                  <a:rPr lang="en-US" sz="2000" i="1" dirty="0" err="1">
                    <a:solidFill>
                      <a:schemeClr val="bg1">
                        <a:lumMod val="75000"/>
                      </a:schemeClr>
                    </a:solidFill>
                  </a:rPr>
                  <a:t>santidad</a:t>
                </a:r>
                <a:endParaRPr lang="en-US" sz="2000" i="1" dirty="0">
                  <a:solidFill>
                    <a:schemeClr val="bg1">
                      <a:lumMod val="75000"/>
                    </a:schemeClr>
                  </a:solidFill>
                </a:endParaRPr>
              </a:p>
              <a:p>
                <a:pPr algn="ctr"/>
                <a:r>
                  <a:rPr lang="en-US" sz="2000" i="1" dirty="0" smtClean="0">
                    <a:solidFill>
                      <a:schemeClr val="bg1">
                        <a:lumMod val="75000"/>
                      </a:schemeClr>
                    </a:solidFill>
                  </a:rPr>
                  <a:t>“</a:t>
                </a:r>
                <a:r>
                  <a:rPr lang="en-US" sz="2000" i="1" dirty="0" err="1" smtClean="0">
                    <a:solidFill>
                      <a:schemeClr val="bg1">
                        <a:lumMod val="75000"/>
                      </a:schemeClr>
                    </a:solidFill>
                  </a:rPr>
                  <a:t>cristianas</a:t>
                </a:r>
                <a:r>
                  <a:rPr lang="en-US" sz="2000" i="1" dirty="0" smtClean="0">
                    <a:solidFill>
                      <a:schemeClr val="bg1">
                        <a:lumMod val="75000"/>
                      </a:schemeClr>
                    </a:solidFill>
                  </a:rPr>
                  <a:t>”</a:t>
                </a:r>
                <a:endParaRPr lang="en-US" sz="2000" i="1" dirty="0">
                  <a:solidFill>
                    <a:schemeClr val="bg1">
                      <a:lumMod val="75000"/>
                    </a:schemeClr>
                  </a:solidFill>
                </a:endParaRPr>
              </a:p>
            </p:txBody>
          </p:sp>
          <p:sp>
            <p:nvSpPr>
              <p:cNvPr id="25" name="TextBox 24">
                <a:extLst>
                  <a:ext uri="{FF2B5EF4-FFF2-40B4-BE49-F238E27FC236}">
                    <a16:creationId xmlns:a16="http://schemas.microsoft.com/office/drawing/2014/main" xmlns="" id="{C96FE9B5-AE4C-D467-6287-5C8D68EF3F12}"/>
                  </a:ext>
                </a:extLst>
              </p:cNvPr>
              <p:cNvSpPr txBox="1"/>
              <p:nvPr/>
            </p:nvSpPr>
            <p:spPr>
              <a:xfrm>
                <a:off x="2025153" y="835136"/>
                <a:ext cx="1927651" cy="1112113"/>
              </a:xfrm>
              <a:prstGeom prst="rect">
                <a:avLst/>
              </a:prstGeom>
              <a:noFill/>
            </p:spPr>
            <p:txBody>
              <a:bodyPr wrap="square" rtlCol="0">
                <a:spAutoFit/>
              </a:bodyPr>
              <a:lstStyle/>
              <a:p>
                <a:pPr algn="ctr"/>
                <a:r>
                  <a:rPr lang="en-US" sz="2000" i="1" dirty="0">
                    <a:solidFill>
                      <a:schemeClr val="bg1">
                        <a:lumMod val="75000"/>
                      </a:schemeClr>
                    </a:solidFill>
                  </a:rPr>
                  <a:t>Personas </a:t>
                </a:r>
                <a:r>
                  <a:rPr lang="en-US" sz="2000" i="1" dirty="0" err="1">
                    <a:solidFill>
                      <a:schemeClr val="bg1">
                        <a:lumMod val="75000"/>
                      </a:schemeClr>
                    </a:solidFill>
                  </a:rPr>
                  <a:t>perdidas</a:t>
                </a:r>
                <a:r>
                  <a:rPr lang="en-US" sz="2000" i="1" dirty="0">
                    <a:solidFill>
                      <a:schemeClr val="bg1">
                        <a:lumMod val="75000"/>
                      </a:schemeClr>
                    </a:solidFill>
                  </a:rPr>
                  <a:t> y </a:t>
                </a:r>
                <a:r>
                  <a:rPr lang="en-US" sz="2000" i="1" dirty="0" err="1">
                    <a:solidFill>
                      <a:schemeClr val="bg1">
                        <a:lumMod val="75000"/>
                      </a:schemeClr>
                    </a:solidFill>
                  </a:rPr>
                  <a:t>mundanas</a:t>
                </a:r>
                <a:endParaRPr lang="en-US" sz="2000" i="1" dirty="0">
                  <a:solidFill>
                    <a:schemeClr val="bg1">
                      <a:lumMod val="75000"/>
                    </a:schemeClr>
                  </a:solidFill>
                </a:endParaRPr>
              </a:p>
            </p:txBody>
          </p:sp>
        </p:grpSp>
        <p:sp>
          <p:nvSpPr>
            <p:cNvPr id="31" name="TextBox 30">
              <a:extLst>
                <a:ext uri="{FF2B5EF4-FFF2-40B4-BE49-F238E27FC236}">
                  <a16:creationId xmlns:a16="http://schemas.microsoft.com/office/drawing/2014/main" xmlns="" id="{B93CE1BF-6BE4-5705-90CD-98BB0564BB05}"/>
                </a:ext>
              </a:extLst>
            </p:cNvPr>
            <p:cNvSpPr txBox="1"/>
            <p:nvPr/>
          </p:nvSpPr>
          <p:spPr>
            <a:xfrm>
              <a:off x="3225390" y="3945446"/>
              <a:ext cx="1878224" cy="400110"/>
            </a:xfrm>
            <a:prstGeom prst="rect">
              <a:avLst/>
            </a:prstGeom>
            <a:noFill/>
          </p:spPr>
          <p:txBody>
            <a:bodyPr wrap="square" rtlCol="0">
              <a:spAutoFit/>
            </a:bodyPr>
            <a:lstStyle/>
            <a:p>
              <a:pPr algn="ctr"/>
              <a:r>
                <a:rPr lang="en-US" sz="2000" b="1" i="1" dirty="0" smtClean="0">
                  <a:solidFill>
                    <a:schemeClr val="bg1">
                      <a:lumMod val="75000"/>
                    </a:schemeClr>
                  </a:solidFill>
                </a:rPr>
                <a:t>2</a:t>
              </a:r>
              <a:r>
                <a:rPr lang="en-US" sz="2000" b="1" i="1" baseline="30000" dirty="0" smtClean="0">
                  <a:solidFill>
                    <a:schemeClr val="bg1">
                      <a:lumMod val="75000"/>
                    </a:schemeClr>
                  </a:solidFill>
                </a:rPr>
                <a:t>da</a:t>
              </a:r>
              <a:r>
                <a:rPr lang="en-US" sz="2000" b="1" i="1" dirty="0" smtClean="0">
                  <a:solidFill>
                    <a:schemeClr val="bg1">
                      <a:lumMod val="75000"/>
                    </a:schemeClr>
                  </a:solidFill>
                </a:rPr>
                <a:t> </a:t>
              </a:r>
              <a:r>
                <a:rPr lang="en-US" sz="2000" b="1" i="1" dirty="0" err="1" smtClean="0">
                  <a:solidFill>
                    <a:schemeClr val="bg1">
                      <a:lumMod val="75000"/>
                    </a:schemeClr>
                  </a:solidFill>
                </a:rPr>
                <a:t>generación</a:t>
              </a:r>
              <a:endParaRPr lang="en-US" sz="2000" b="1" i="1" dirty="0">
                <a:solidFill>
                  <a:schemeClr val="bg1">
                    <a:lumMod val="75000"/>
                  </a:schemeClr>
                </a:solidFill>
              </a:endParaRPr>
            </a:p>
          </p:txBody>
        </p:sp>
      </p:grpSp>
      <p:grpSp>
        <p:nvGrpSpPr>
          <p:cNvPr id="35" name="Group 34">
            <a:extLst>
              <a:ext uri="{FF2B5EF4-FFF2-40B4-BE49-F238E27FC236}">
                <a16:creationId xmlns:a16="http://schemas.microsoft.com/office/drawing/2014/main" xmlns="" id="{2657D2AD-E89A-A5A2-9E2B-AB16D04C6FEA}"/>
              </a:ext>
            </a:extLst>
          </p:cNvPr>
          <p:cNvGrpSpPr/>
          <p:nvPr/>
        </p:nvGrpSpPr>
        <p:grpSpPr>
          <a:xfrm>
            <a:off x="5901419" y="3591586"/>
            <a:ext cx="3242581" cy="1791309"/>
            <a:chOff x="5901419" y="3591586"/>
            <a:chExt cx="3242581" cy="1791309"/>
          </a:xfrm>
        </p:grpSpPr>
        <p:grpSp>
          <p:nvGrpSpPr>
            <p:cNvPr id="26" name="Group 25">
              <a:extLst>
                <a:ext uri="{FF2B5EF4-FFF2-40B4-BE49-F238E27FC236}">
                  <a16:creationId xmlns:a16="http://schemas.microsoft.com/office/drawing/2014/main" xmlns="" id="{F9814D70-063F-5334-48B6-41428D72DBD1}"/>
                </a:ext>
              </a:extLst>
            </p:cNvPr>
            <p:cNvGrpSpPr/>
            <p:nvPr/>
          </p:nvGrpSpPr>
          <p:grpSpPr>
            <a:xfrm>
              <a:off x="5901419" y="3591586"/>
              <a:ext cx="3242581" cy="1357126"/>
              <a:chOff x="420133" y="515372"/>
              <a:chExt cx="3550504" cy="1486002"/>
            </a:xfrm>
          </p:grpSpPr>
          <p:cxnSp>
            <p:nvCxnSpPr>
              <p:cNvPr id="27" name="Elbow Connector 26">
                <a:extLst>
                  <a:ext uri="{FF2B5EF4-FFF2-40B4-BE49-F238E27FC236}">
                    <a16:creationId xmlns:a16="http://schemas.microsoft.com/office/drawing/2014/main" xmlns="" id="{5BDDBAE0-0B23-2AFD-F1CD-51347F6ED61E}"/>
                  </a:ext>
                </a:extLst>
              </p:cNvPr>
              <p:cNvCxnSpPr>
                <a:cxnSpLocks/>
              </p:cNvCxnSpPr>
              <p:nvPr/>
            </p:nvCxnSpPr>
            <p:spPr>
              <a:xfrm>
                <a:off x="420133" y="1263574"/>
                <a:ext cx="3435175" cy="713507"/>
              </a:xfrm>
              <a:prstGeom prst="bentConnector3">
                <a:avLst/>
              </a:prstGeom>
              <a:ln w="22225">
                <a:solidFill>
                  <a:srgbClr val="E8A953"/>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xmlns="" id="{53024B8F-0C64-A3D2-D84C-20309C3160EC}"/>
                  </a:ext>
                </a:extLst>
              </p:cNvPr>
              <p:cNvSpPr txBox="1"/>
              <p:nvPr/>
            </p:nvSpPr>
            <p:spPr>
              <a:xfrm>
                <a:off x="420133" y="515372"/>
                <a:ext cx="2056585" cy="775109"/>
              </a:xfrm>
              <a:prstGeom prst="rect">
                <a:avLst/>
              </a:prstGeom>
              <a:noFill/>
            </p:spPr>
            <p:txBody>
              <a:bodyPr wrap="square" rtlCol="0">
                <a:spAutoFit/>
              </a:bodyPr>
              <a:lstStyle/>
              <a:p>
                <a:pPr algn="ctr"/>
                <a:r>
                  <a:rPr lang="en-US" sz="2000" i="1" dirty="0">
                    <a:solidFill>
                      <a:schemeClr val="bg1">
                        <a:lumMod val="50000"/>
                      </a:schemeClr>
                    </a:solidFill>
                  </a:rPr>
                  <a:t>Fe y </a:t>
                </a:r>
                <a:r>
                  <a:rPr lang="en-US" sz="2000" i="1" dirty="0" err="1">
                    <a:solidFill>
                      <a:schemeClr val="bg1">
                        <a:lumMod val="50000"/>
                      </a:schemeClr>
                    </a:solidFill>
                  </a:rPr>
                  <a:t>santidad</a:t>
                </a:r>
                <a:endParaRPr lang="en-US" sz="2000" i="1" dirty="0">
                  <a:solidFill>
                    <a:schemeClr val="bg1">
                      <a:lumMod val="50000"/>
                    </a:schemeClr>
                  </a:solidFill>
                </a:endParaRPr>
              </a:p>
              <a:p>
                <a:pPr algn="ctr"/>
                <a:r>
                  <a:rPr lang="en-US" sz="2000" i="1" dirty="0">
                    <a:solidFill>
                      <a:schemeClr val="bg1">
                        <a:lumMod val="50000"/>
                      </a:schemeClr>
                    </a:solidFill>
                  </a:rPr>
                  <a:t>“</a:t>
                </a:r>
                <a:r>
                  <a:rPr lang="en-US" sz="2000" i="1" dirty="0" err="1">
                    <a:solidFill>
                      <a:schemeClr val="bg1">
                        <a:lumMod val="50000"/>
                      </a:schemeClr>
                    </a:solidFill>
                  </a:rPr>
                  <a:t>cristianas</a:t>
                </a:r>
                <a:r>
                  <a:rPr lang="en-US" sz="2000" i="1" dirty="0">
                    <a:solidFill>
                      <a:schemeClr val="bg1">
                        <a:lumMod val="50000"/>
                      </a:schemeClr>
                    </a:solidFill>
                  </a:rPr>
                  <a:t>”</a:t>
                </a:r>
                <a:endParaRPr lang="en-US" sz="2000" i="1" dirty="0">
                  <a:solidFill>
                    <a:schemeClr val="bg1">
                      <a:lumMod val="50000"/>
                    </a:schemeClr>
                  </a:solidFill>
                </a:endParaRPr>
              </a:p>
            </p:txBody>
          </p:sp>
          <p:sp>
            <p:nvSpPr>
              <p:cNvPr id="29" name="TextBox 28">
                <a:extLst>
                  <a:ext uri="{FF2B5EF4-FFF2-40B4-BE49-F238E27FC236}">
                    <a16:creationId xmlns:a16="http://schemas.microsoft.com/office/drawing/2014/main" xmlns="" id="{9ADF2565-F807-DEA5-2BC8-D319C2C4E186}"/>
                  </a:ext>
                </a:extLst>
              </p:cNvPr>
              <p:cNvSpPr txBox="1"/>
              <p:nvPr/>
            </p:nvSpPr>
            <p:spPr>
              <a:xfrm>
                <a:off x="2042987" y="889261"/>
                <a:ext cx="1927650" cy="1112113"/>
              </a:xfrm>
              <a:prstGeom prst="rect">
                <a:avLst/>
              </a:prstGeom>
              <a:noFill/>
            </p:spPr>
            <p:txBody>
              <a:bodyPr wrap="square" rtlCol="0">
                <a:spAutoFit/>
              </a:bodyPr>
              <a:lstStyle/>
              <a:p>
                <a:pPr algn="ctr"/>
                <a:r>
                  <a:rPr lang="en-US" sz="2000" i="1" dirty="0">
                    <a:solidFill>
                      <a:schemeClr val="bg1">
                        <a:lumMod val="50000"/>
                      </a:schemeClr>
                    </a:solidFill>
                  </a:rPr>
                  <a:t>Personas </a:t>
                </a:r>
                <a:r>
                  <a:rPr lang="en-US" sz="2000" i="1" dirty="0" err="1">
                    <a:solidFill>
                      <a:schemeClr val="bg1">
                        <a:lumMod val="50000"/>
                      </a:schemeClr>
                    </a:solidFill>
                  </a:rPr>
                  <a:t>perdidas</a:t>
                </a:r>
                <a:r>
                  <a:rPr lang="en-US" sz="2000" i="1" dirty="0">
                    <a:solidFill>
                      <a:schemeClr val="bg1">
                        <a:lumMod val="50000"/>
                      </a:schemeClr>
                    </a:solidFill>
                  </a:rPr>
                  <a:t> y </a:t>
                </a:r>
                <a:r>
                  <a:rPr lang="en-US" sz="2000" i="1" dirty="0" err="1">
                    <a:solidFill>
                      <a:schemeClr val="bg1">
                        <a:lumMod val="50000"/>
                      </a:schemeClr>
                    </a:solidFill>
                  </a:rPr>
                  <a:t>mundanas</a:t>
                </a:r>
                <a:endParaRPr lang="en-US" sz="2000" i="1" dirty="0">
                  <a:solidFill>
                    <a:schemeClr val="bg1">
                      <a:lumMod val="50000"/>
                    </a:schemeClr>
                  </a:solidFill>
                </a:endParaRPr>
              </a:p>
            </p:txBody>
          </p:sp>
        </p:grpSp>
        <p:sp>
          <p:nvSpPr>
            <p:cNvPr id="32" name="TextBox 31">
              <a:extLst>
                <a:ext uri="{FF2B5EF4-FFF2-40B4-BE49-F238E27FC236}">
                  <a16:creationId xmlns:a16="http://schemas.microsoft.com/office/drawing/2014/main" xmlns="" id="{5F5BE0B3-BC27-D651-6753-C860D682C131}"/>
                </a:ext>
              </a:extLst>
            </p:cNvPr>
            <p:cNvSpPr txBox="1"/>
            <p:nvPr/>
          </p:nvSpPr>
          <p:spPr>
            <a:xfrm>
              <a:off x="6142623" y="4982785"/>
              <a:ext cx="1878224" cy="400110"/>
            </a:xfrm>
            <a:prstGeom prst="rect">
              <a:avLst/>
            </a:prstGeom>
            <a:noFill/>
          </p:spPr>
          <p:txBody>
            <a:bodyPr wrap="square" rtlCol="0">
              <a:spAutoFit/>
            </a:bodyPr>
            <a:lstStyle/>
            <a:p>
              <a:pPr algn="ctr"/>
              <a:r>
                <a:rPr lang="en-US" sz="2000" b="1" i="1" dirty="0" smtClean="0">
                  <a:solidFill>
                    <a:schemeClr val="bg1">
                      <a:lumMod val="50000"/>
                    </a:schemeClr>
                  </a:solidFill>
                </a:rPr>
                <a:t>3</a:t>
              </a:r>
              <a:r>
                <a:rPr lang="en-US" sz="2000" b="1" i="1" baseline="30000" dirty="0" smtClean="0">
                  <a:solidFill>
                    <a:schemeClr val="bg1">
                      <a:lumMod val="50000"/>
                    </a:schemeClr>
                  </a:solidFill>
                </a:rPr>
                <a:t>ra</a:t>
              </a:r>
              <a:r>
                <a:rPr lang="en-US" sz="2000" b="1" i="1" dirty="0" smtClean="0">
                  <a:solidFill>
                    <a:schemeClr val="bg1">
                      <a:lumMod val="50000"/>
                    </a:schemeClr>
                  </a:solidFill>
                </a:rPr>
                <a:t> </a:t>
              </a:r>
              <a:r>
                <a:rPr lang="en-US" sz="2000" b="1" i="1" dirty="0" err="1" smtClean="0">
                  <a:solidFill>
                    <a:schemeClr val="bg1">
                      <a:lumMod val="50000"/>
                    </a:schemeClr>
                  </a:solidFill>
                </a:rPr>
                <a:t>generación</a:t>
              </a:r>
              <a:endParaRPr lang="en-US" sz="2000" b="1" i="1" dirty="0">
                <a:solidFill>
                  <a:schemeClr val="bg1">
                    <a:lumMod val="50000"/>
                  </a:schemeClr>
                </a:solidFill>
              </a:endParaRPr>
            </a:p>
          </p:txBody>
        </p:sp>
      </p:grpSp>
    </p:spTree>
    <p:extLst>
      <p:ext uri="{BB962C8B-B14F-4D97-AF65-F5344CB8AC3E}">
        <p14:creationId xmlns:p14="http://schemas.microsoft.com/office/powerpoint/2010/main" val="3526191201"/>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0-#ppt_w/2"/>
                                          </p:val>
                                        </p:tav>
                                        <p:tav tm="100000">
                                          <p:val>
                                            <p:strVal val="#ppt_x"/>
                                          </p:val>
                                        </p:tav>
                                      </p:tavLst>
                                    </p:anim>
                                    <p:anim calcmode="lin" valueType="num">
                                      <p:cBhvr additive="base">
                                        <p:cTn id="14"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0-#ppt_w/2"/>
                                          </p:val>
                                        </p:tav>
                                        <p:tav tm="100000">
                                          <p:val>
                                            <p:strVal val="#ppt_x"/>
                                          </p:val>
                                        </p:tav>
                                      </p:tavLst>
                                    </p:anim>
                                    <p:anim calcmode="lin" valueType="num">
                                      <p:cBhvr additive="base">
                                        <p:cTn id="20"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0-#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xmlns="" id="{B0724D64-1503-2804-7759-C55605CAA6FB}"/>
              </a:ext>
            </a:extLst>
          </p:cNvPr>
          <p:cNvCxnSpPr>
            <a:cxnSpLocks/>
          </p:cNvCxnSpPr>
          <p:nvPr/>
        </p:nvCxnSpPr>
        <p:spPr>
          <a:xfrm>
            <a:off x="604655" y="1008993"/>
            <a:ext cx="3200400" cy="0"/>
          </a:xfrm>
          <a:prstGeom prst="line">
            <a:avLst/>
          </a:prstGeom>
          <a:ln w="25400">
            <a:solidFill>
              <a:srgbClr val="E8A953"/>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BABB0534-ECE2-23A6-CFCD-C6003A330321}"/>
              </a:ext>
            </a:extLst>
          </p:cNvPr>
          <p:cNvCxnSpPr>
            <a:cxnSpLocks/>
          </p:cNvCxnSpPr>
          <p:nvPr/>
        </p:nvCxnSpPr>
        <p:spPr>
          <a:xfrm>
            <a:off x="5442767" y="1008993"/>
            <a:ext cx="3200400" cy="0"/>
          </a:xfrm>
          <a:prstGeom prst="line">
            <a:avLst/>
          </a:prstGeom>
          <a:ln w="25400">
            <a:solidFill>
              <a:srgbClr val="E8A953"/>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8A554DF3-BF29-7412-6BA0-8E64536C7640}"/>
              </a:ext>
            </a:extLst>
          </p:cNvPr>
          <p:cNvSpPr txBox="1"/>
          <p:nvPr/>
        </p:nvSpPr>
        <p:spPr>
          <a:xfrm>
            <a:off x="3952972" y="-134471"/>
            <a:ext cx="1788921" cy="3154710"/>
          </a:xfrm>
          <a:prstGeom prst="rect">
            <a:avLst/>
          </a:prstGeom>
          <a:noFill/>
        </p:spPr>
        <p:txBody>
          <a:bodyPr wrap="square" rtlCol="0">
            <a:spAutoFit/>
          </a:bodyPr>
          <a:lstStyle/>
          <a:p>
            <a:r>
              <a:rPr lang="en-US" sz="19900" dirty="0">
                <a:solidFill>
                  <a:srgbClr val="FBB65B"/>
                </a:solidFill>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xmlns="" id="{9FE83A5E-E16A-538F-F0E3-8693707F6C8D}"/>
              </a:ext>
            </a:extLst>
          </p:cNvPr>
          <p:cNvSpPr txBox="1"/>
          <p:nvPr/>
        </p:nvSpPr>
        <p:spPr>
          <a:xfrm>
            <a:off x="3952972" y="3675528"/>
            <a:ext cx="1788921" cy="3154710"/>
          </a:xfrm>
          <a:prstGeom prst="rect">
            <a:avLst/>
          </a:prstGeom>
          <a:noFill/>
        </p:spPr>
        <p:txBody>
          <a:bodyPr wrap="square" rtlCol="0">
            <a:spAutoFit/>
          </a:bodyPr>
          <a:lstStyle/>
          <a:p>
            <a:r>
              <a:rPr lang="en-US" sz="19900" dirty="0">
                <a:solidFill>
                  <a:srgbClr val="FBB65B"/>
                </a:solidFill>
                <a:latin typeface="Times New Roman" panose="02020603050405020304" pitchFamily="18" charset="0"/>
                <a:cs typeface="Times New Roman" panose="02020603050405020304" pitchFamily="18" charset="0"/>
              </a:rPr>
              <a:t>”</a:t>
            </a:r>
          </a:p>
        </p:txBody>
      </p:sp>
      <p:cxnSp>
        <p:nvCxnSpPr>
          <p:cNvPr id="9" name="Straight Connector 8">
            <a:extLst>
              <a:ext uri="{FF2B5EF4-FFF2-40B4-BE49-F238E27FC236}">
                <a16:creationId xmlns:a16="http://schemas.microsoft.com/office/drawing/2014/main" xmlns="" id="{0A7D5F9C-D6BD-CA16-81F1-4CD3690177B2}"/>
              </a:ext>
            </a:extLst>
          </p:cNvPr>
          <p:cNvCxnSpPr>
            <a:cxnSpLocks/>
          </p:cNvCxnSpPr>
          <p:nvPr/>
        </p:nvCxnSpPr>
        <p:spPr>
          <a:xfrm>
            <a:off x="604655" y="4805546"/>
            <a:ext cx="3200400" cy="0"/>
          </a:xfrm>
          <a:prstGeom prst="line">
            <a:avLst/>
          </a:prstGeom>
          <a:ln w="25400">
            <a:solidFill>
              <a:srgbClr val="E8A953"/>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2C8B60D8-17D8-82DA-B614-8C994DC71772}"/>
              </a:ext>
            </a:extLst>
          </p:cNvPr>
          <p:cNvCxnSpPr>
            <a:cxnSpLocks/>
          </p:cNvCxnSpPr>
          <p:nvPr/>
        </p:nvCxnSpPr>
        <p:spPr>
          <a:xfrm>
            <a:off x="5442767" y="4805546"/>
            <a:ext cx="3200400" cy="0"/>
          </a:xfrm>
          <a:prstGeom prst="line">
            <a:avLst/>
          </a:prstGeom>
          <a:ln w="25400">
            <a:solidFill>
              <a:srgbClr val="E8A953"/>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1CC25144-74DF-645C-DC0F-0C12DB0E4057}"/>
              </a:ext>
            </a:extLst>
          </p:cNvPr>
          <p:cNvSpPr txBox="1"/>
          <p:nvPr/>
        </p:nvSpPr>
        <p:spPr>
          <a:xfrm>
            <a:off x="726141" y="1610351"/>
            <a:ext cx="7570694" cy="2739211"/>
          </a:xfrm>
          <a:prstGeom prst="rect">
            <a:avLst/>
          </a:prstGeom>
          <a:noFill/>
        </p:spPr>
        <p:txBody>
          <a:bodyPr wrap="square" rtlCol="0">
            <a:spAutoFit/>
          </a:bodyPr>
          <a:lstStyle/>
          <a:p>
            <a:pPr algn="ctr"/>
            <a:r>
              <a:rPr lang="en-US" sz="3600" b="1" dirty="0" smtClean="0">
                <a:solidFill>
                  <a:schemeClr val="bg1"/>
                </a:solidFill>
                <a:effectLst/>
                <a:latin typeface="Arial" panose="020B0604020202020204" pitchFamily="34" charset="0"/>
                <a:cs typeface="Arial" panose="020B0604020202020204" pitchFamily="34" charset="0"/>
              </a:rPr>
              <a:t>SEAN IMITADORES DE MÍ,</a:t>
            </a:r>
            <a:endParaRPr lang="en-US" sz="3600" b="1" dirty="0">
              <a:solidFill>
                <a:schemeClr val="bg1"/>
              </a:solidFill>
              <a:effectLst/>
              <a:latin typeface="Arial" panose="020B0604020202020204" pitchFamily="34" charset="0"/>
              <a:cs typeface="Arial" panose="020B0604020202020204" pitchFamily="34" charset="0"/>
            </a:endParaRPr>
          </a:p>
          <a:p>
            <a:pPr algn="ctr"/>
            <a:r>
              <a:rPr lang="en-US" sz="4000" b="1" dirty="0" smtClean="0">
                <a:solidFill>
                  <a:schemeClr val="bg1"/>
                </a:solidFill>
                <a:latin typeface="Arial" panose="020B0604020202020204" pitchFamily="34" charset="0"/>
                <a:cs typeface="Arial" panose="020B0604020202020204" pitchFamily="34" charset="0"/>
              </a:rPr>
              <a:t>COMO TAMBIÉN YO LO SOY</a:t>
            </a:r>
            <a:endParaRPr lang="en-US" sz="4000" b="1" dirty="0">
              <a:solidFill>
                <a:schemeClr val="bg1"/>
              </a:solidFill>
              <a:latin typeface="Arial" panose="020B0604020202020204" pitchFamily="34" charset="0"/>
              <a:cs typeface="Arial" panose="020B0604020202020204" pitchFamily="34" charset="0"/>
            </a:endParaRPr>
          </a:p>
          <a:p>
            <a:pPr algn="ctr"/>
            <a:r>
              <a:rPr lang="en-US" sz="9600" b="1" dirty="0" smtClean="0">
                <a:solidFill>
                  <a:schemeClr val="bg1"/>
                </a:solidFill>
                <a:latin typeface="Arial" panose="020B0604020202020204" pitchFamily="34" charset="0"/>
                <a:cs typeface="Arial" panose="020B0604020202020204" pitchFamily="34" charset="0"/>
              </a:rPr>
              <a:t>DE </a:t>
            </a:r>
            <a:r>
              <a:rPr lang="en-US" sz="9600" b="1" dirty="0" smtClean="0">
                <a:solidFill>
                  <a:srgbClr val="FBB65B"/>
                </a:solidFill>
                <a:latin typeface="Arial" panose="020B0604020202020204" pitchFamily="34" charset="0"/>
                <a:cs typeface="Arial" panose="020B0604020202020204" pitchFamily="34" charset="0"/>
              </a:rPr>
              <a:t>CRISTO.</a:t>
            </a:r>
            <a:endParaRPr lang="en-US" sz="9600" b="1" dirty="0">
              <a:solidFill>
                <a:srgbClr val="FBB65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0298147"/>
      </p:ext>
    </p:extLst>
  </p:cSld>
  <p:clrMapOvr>
    <a:masterClrMapping/>
  </p:clrMapOvr>
  <p:transition spd="slow">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DD583E50-B883-B045-A5F2-741F3CE7DCBE}"/>
              </a:ext>
            </a:extLst>
          </p:cNvPr>
          <p:cNvGrpSpPr/>
          <p:nvPr/>
        </p:nvGrpSpPr>
        <p:grpSpPr>
          <a:xfrm>
            <a:off x="2305050" y="712809"/>
            <a:ext cx="4533899" cy="528638"/>
            <a:chOff x="2690023" y="692827"/>
            <a:chExt cx="3843338" cy="528638"/>
          </a:xfrm>
        </p:grpSpPr>
        <p:sp>
          <p:nvSpPr>
            <p:cNvPr id="11" name="Rounded Rectangle 10">
              <a:extLst>
                <a:ext uri="{FF2B5EF4-FFF2-40B4-BE49-F238E27FC236}">
                  <a16:creationId xmlns:a16="http://schemas.microsoft.com/office/drawing/2014/main" xmlns="" id="{DEF87031-690B-D745-9459-5BC887E09755}"/>
                </a:ext>
              </a:extLst>
            </p:cNvPr>
            <p:cNvSpPr/>
            <p:nvPr/>
          </p:nvSpPr>
          <p:spPr>
            <a:xfrm>
              <a:off x="2690023" y="692827"/>
              <a:ext cx="3843338" cy="528638"/>
            </a:xfrm>
            <a:prstGeom prst="roundRect">
              <a:avLst/>
            </a:prstGeom>
            <a:solidFill>
              <a:srgbClr val="BA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D7E9A195-CB79-6243-A10C-7EA50D052DBA}"/>
                </a:ext>
              </a:extLst>
            </p:cNvPr>
            <p:cNvSpPr txBox="1"/>
            <p:nvPr/>
          </p:nvSpPr>
          <p:spPr>
            <a:xfrm>
              <a:off x="2788920" y="692827"/>
              <a:ext cx="3648456" cy="523220"/>
            </a:xfrm>
            <a:prstGeom prst="rect">
              <a:avLst/>
            </a:prstGeom>
            <a:noFill/>
          </p:spPr>
          <p:txBody>
            <a:bodyPr wrap="square" rtlCol="0">
              <a:spAutoFit/>
            </a:bodyPr>
            <a:lstStyle/>
            <a:p>
              <a:pPr algn="ctr"/>
              <a:r>
                <a:rPr lang="en-US" sz="2800" b="1" i="1" dirty="0" err="1" smtClean="0">
                  <a:solidFill>
                    <a:schemeClr val="bg1"/>
                  </a:solidFill>
                </a:rPr>
                <a:t>Vasos</a:t>
              </a:r>
              <a:r>
                <a:rPr lang="en-US" sz="2800" b="1" i="1" dirty="0" smtClean="0">
                  <a:solidFill>
                    <a:schemeClr val="bg1"/>
                  </a:solidFill>
                </a:rPr>
                <a:t> para </a:t>
              </a:r>
              <a:r>
                <a:rPr lang="en-US" sz="2800" b="1" i="1" dirty="0" err="1" smtClean="0">
                  <a:solidFill>
                    <a:schemeClr val="bg1"/>
                  </a:solidFill>
                </a:rPr>
                <a:t>honra</a:t>
              </a:r>
              <a:endParaRPr lang="en-US" sz="2800" b="1" i="1" dirty="0">
                <a:solidFill>
                  <a:schemeClr val="bg1"/>
                </a:solidFill>
              </a:endParaRPr>
            </a:p>
          </p:txBody>
        </p:sp>
      </p:grpSp>
      <p:sp>
        <p:nvSpPr>
          <p:cNvPr id="7" name="Title 7">
            <a:extLst>
              <a:ext uri="{FF2B5EF4-FFF2-40B4-BE49-F238E27FC236}">
                <a16:creationId xmlns:a16="http://schemas.microsoft.com/office/drawing/2014/main" xmlns="" id="{40209F21-F62B-86CB-6228-B11C87EBAB18}"/>
              </a:ext>
            </a:extLst>
          </p:cNvPr>
          <p:cNvSpPr>
            <a:spLocks noGrp="1"/>
          </p:cNvSpPr>
          <p:nvPr>
            <p:ph type="title"/>
          </p:nvPr>
        </p:nvSpPr>
        <p:spPr>
          <a:xfrm>
            <a:off x="160938" y="980675"/>
            <a:ext cx="8822121" cy="1158853"/>
          </a:xfrm>
        </p:spPr>
        <p:txBody>
          <a:bodyPr>
            <a:normAutofit fontScale="90000"/>
          </a:bodyPr>
          <a:lstStyle/>
          <a:p>
            <a:pPr algn="ctr"/>
            <a:r>
              <a:rPr lang="en-US" sz="4400" i="1" dirty="0" smtClean="0"/>
              <a:t>“</a:t>
            </a:r>
            <a:r>
              <a:rPr lang="en-US" sz="4400" i="1" dirty="0" err="1" smtClean="0"/>
              <a:t>En</a:t>
            </a:r>
            <a:r>
              <a:rPr lang="en-US" sz="4400" i="1" dirty="0" smtClean="0"/>
              <a:t> </a:t>
            </a:r>
            <a:r>
              <a:rPr lang="en-US" sz="4400" i="1" dirty="0" err="1" smtClean="0"/>
              <a:t>una</a:t>
            </a:r>
            <a:r>
              <a:rPr lang="en-US" sz="4400" i="1" dirty="0" smtClean="0"/>
              <a:t> casa grade…</a:t>
            </a:r>
            <a:r>
              <a:rPr lang="en-US" sz="4400" i="1" dirty="0" err="1" smtClean="0"/>
              <a:t>otros</a:t>
            </a:r>
            <a:r>
              <a:rPr lang="en-US" sz="4400" i="1" dirty="0" smtClean="0"/>
              <a:t> para </a:t>
            </a:r>
            <a:r>
              <a:rPr lang="en-US" sz="4400" i="1" dirty="0" err="1" smtClean="0"/>
              <a:t>deshonra</a:t>
            </a:r>
            <a:r>
              <a:rPr lang="en-US" sz="4400" i="1" dirty="0" smtClean="0"/>
              <a:t>”</a:t>
            </a:r>
            <a:endParaRPr lang="en-US" sz="4400" dirty="0"/>
          </a:p>
        </p:txBody>
      </p:sp>
      <p:grpSp>
        <p:nvGrpSpPr>
          <p:cNvPr id="22" name="Group 21">
            <a:extLst>
              <a:ext uri="{FF2B5EF4-FFF2-40B4-BE49-F238E27FC236}">
                <a16:creationId xmlns:a16="http://schemas.microsoft.com/office/drawing/2014/main" xmlns="" id="{7A7BD70C-F3BF-1EB3-52DB-2703921D36FE}"/>
              </a:ext>
            </a:extLst>
          </p:cNvPr>
          <p:cNvGrpSpPr/>
          <p:nvPr/>
        </p:nvGrpSpPr>
        <p:grpSpPr>
          <a:xfrm>
            <a:off x="298450" y="2184401"/>
            <a:ext cx="1930400" cy="2984500"/>
            <a:chOff x="298450" y="2184401"/>
            <a:chExt cx="1930400" cy="2984500"/>
          </a:xfrm>
        </p:grpSpPr>
        <p:sp>
          <p:nvSpPr>
            <p:cNvPr id="3" name="Rounded Rectangle 2">
              <a:extLst>
                <a:ext uri="{FF2B5EF4-FFF2-40B4-BE49-F238E27FC236}">
                  <a16:creationId xmlns:a16="http://schemas.microsoft.com/office/drawing/2014/main" xmlns="" id="{86024217-A748-0A03-A475-9C8C9D13F877}"/>
                </a:ext>
              </a:extLst>
            </p:cNvPr>
            <p:cNvSpPr/>
            <p:nvPr/>
          </p:nvSpPr>
          <p:spPr>
            <a:xfrm>
              <a:off x="298450" y="2184401"/>
              <a:ext cx="1930400" cy="2984500"/>
            </a:xfrm>
            <a:prstGeom prst="roundRect">
              <a:avLst>
                <a:gd name="adj" fmla="val 10785"/>
              </a:avLst>
            </a:prstGeom>
            <a:noFill/>
            <a:ln w="22225">
              <a:solidFill>
                <a:srgbClr val="E8A953"/>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i="1" dirty="0" smtClean="0"/>
                <a:t>¿Y las </a:t>
              </a:r>
              <a:r>
                <a:rPr lang="en-US" sz="2000" i="1" dirty="0" err="1" smtClean="0"/>
                <a:t>reglas</a:t>
              </a:r>
              <a:r>
                <a:rPr lang="en-US" sz="2000" i="1" dirty="0" smtClean="0"/>
                <a:t>?</a:t>
              </a:r>
              <a:endParaRPr lang="en-US" sz="2000" i="1" dirty="0"/>
            </a:p>
            <a:p>
              <a:pPr algn="ctr"/>
              <a:r>
                <a:rPr lang="en-US" sz="2000" i="1" dirty="0"/>
                <a:t/>
              </a:r>
              <a:br>
                <a:rPr lang="en-US" sz="2000" i="1" dirty="0"/>
              </a:br>
              <a:r>
                <a:rPr lang="en-US" sz="2000" i="1" dirty="0"/>
                <a:t/>
              </a:r>
              <a:br>
                <a:rPr lang="en-US" sz="2000" i="1" dirty="0"/>
              </a:br>
              <a:endParaRPr lang="en-US" sz="2000" i="1" dirty="0"/>
            </a:p>
          </p:txBody>
        </p:sp>
        <p:cxnSp>
          <p:nvCxnSpPr>
            <p:cNvPr id="18" name="Straight Connector 17">
              <a:extLst>
                <a:ext uri="{FF2B5EF4-FFF2-40B4-BE49-F238E27FC236}">
                  <a16:creationId xmlns:a16="http://schemas.microsoft.com/office/drawing/2014/main" xmlns="" id="{F15D3FB0-4E5A-1D7C-AFB7-513F659ADDEF}"/>
                </a:ext>
              </a:extLst>
            </p:cNvPr>
            <p:cNvCxnSpPr/>
            <p:nvPr/>
          </p:nvCxnSpPr>
          <p:spPr>
            <a:xfrm>
              <a:off x="558800" y="3338261"/>
              <a:ext cx="13843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xmlns="" id="{D562F72A-E2E1-5EC8-FF40-2F6B14BAA9C1}"/>
              </a:ext>
            </a:extLst>
          </p:cNvPr>
          <p:cNvGrpSpPr/>
          <p:nvPr/>
        </p:nvGrpSpPr>
        <p:grpSpPr>
          <a:xfrm>
            <a:off x="2518833" y="2184401"/>
            <a:ext cx="1930400" cy="2984500"/>
            <a:chOff x="2518833" y="2184401"/>
            <a:chExt cx="1930400" cy="2984500"/>
          </a:xfrm>
        </p:grpSpPr>
        <p:sp>
          <p:nvSpPr>
            <p:cNvPr id="14" name="Rounded Rectangle 13">
              <a:extLst>
                <a:ext uri="{FF2B5EF4-FFF2-40B4-BE49-F238E27FC236}">
                  <a16:creationId xmlns:a16="http://schemas.microsoft.com/office/drawing/2014/main" xmlns="" id="{104E2B1B-2339-8C02-4285-4D93FDCFF3DF}"/>
                </a:ext>
              </a:extLst>
            </p:cNvPr>
            <p:cNvSpPr/>
            <p:nvPr/>
          </p:nvSpPr>
          <p:spPr>
            <a:xfrm>
              <a:off x="2518833" y="2184401"/>
              <a:ext cx="1930400" cy="2984500"/>
            </a:xfrm>
            <a:prstGeom prst="roundRect">
              <a:avLst>
                <a:gd name="adj" fmla="val 10785"/>
              </a:avLst>
            </a:prstGeom>
            <a:noFill/>
            <a:ln w="22225">
              <a:solidFill>
                <a:srgbClr val="E8A953"/>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i="1" dirty="0" smtClean="0"/>
                <a:t>¿Y la </a:t>
              </a:r>
              <a:r>
                <a:rPr lang="en-US" sz="2000" i="1" dirty="0" err="1" smtClean="0"/>
                <a:t>presión</a:t>
              </a:r>
              <a:r>
                <a:rPr lang="en-US" sz="2000" i="1" dirty="0" smtClean="0"/>
                <a:t> de </a:t>
              </a:r>
              <a:r>
                <a:rPr lang="en-US" sz="2000" i="1" dirty="0" err="1" smtClean="0"/>
                <a:t>ser</a:t>
              </a:r>
              <a:r>
                <a:rPr lang="en-US" sz="2000" i="1" dirty="0" smtClean="0"/>
                <a:t> perfecto?</a:t>
              </a:r>
              <a:endParaRPr lang="en-US" sz="2000" i="1" dirty="0"/>
            </a:p>
            <a:p>
              <a:pPr algn="ctr"/>
              <a:r>
                <a:rPr lang="en-US" sz="2000" i="1" dirty="0"/>
                <a:t/>
              </a:r>
              <a:br>
                <a:rPr lang="en-US" sz="2000" i="1" dirty="0"/>
              </a:br>
              <a:endParaRPr lang="en-US" sz="2000" i="1" dirty="0"/>
            </a:p>
          </p:txBody>
        </p:sp>
        <p:cxnSp>
          <p:nvCxnSpPr>
            <p:cNvPr id="19" name="Straight Connector 18">
              <a:extLst>
                <a:ext uri="{FF2B5EF4-FFF2-40B4-BE49-F238E27FC236}">
                  <a16:creationId xmlns:a16="http://schemas.microsoft.com/office/drawing/2014/main" xmlns="" id="{5EB53279-8FB6-DD15-46A2-06FF0F09F895}"/>
                </a:ext>
              </a:extLst>
            </p:cNvPr>
            <p:cNvCxnSpPr/>
            <p:nvPr/>
          </p:nvCxnSpPr>
          <p:spPr>
            <a:xfrm>
              <a:off x="2791883" y="3338261"/>
              <a:ext cx="13843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xmlns="" id="{ED42B88A-998C-A455-6599-E6AD876CED40}"/>
              </a:ext>
            </a:extLst>
          </p:cNvPr>
          <p:cNvGrpSpPr/>
          <p:nvPr/>
        </p:nvGrpSpPr>
        <p:grpSpPr>
          <a:xfrm>
            <a:off x="4739216" y="2184401"/>
            <a:ext cx="1930400" cy="2984500"/>
            <a:chOff x="4739216" y="2184401"/>
            <a:chExt cx="1930400" cy="2984500"/>
          </a:xfrm>
        </p:grpSpPr>
        <p:sp>
          <p:nvSpPr>
            <p:cNvPr id="15" name="Rounded Rectangle 14">
              <a:extLst>
                <a:ext uri="{FF2B5EF4-FFF2-40B4-BE49-F238E27FC236}">
                  <a16:creationId xmlns:a16="http://schemas.microsoft.com/office/drawing/2014/main" xmlns="" id="{750BBBCC-7E3B-7600-C125-428F2497C534}"/>
                </a:ext>
              </a:extLst>
            </p:cNvPr>
            <p:cNvSpPr/>
            <p:nvPr/>
          </p:nvSpPr>
          <p:spPr>
            <a:xfrm>
              <a:off x="4739216" y="2184401"/>
              <a:ext cx="1930400" cy="2984500"/>
            </a:xfrm>
            <a:prstGeom prst="roundRect">
              <a:avLst>
                <a:gd name="adj" fmla="val 10785"/>
              </a:avLst>
            </a:prstGeom>
            <a:noFill/>
            <a:ln w="22225">
              <a:solidFill>
                <a:srgbClr val="E8A953"/>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i="1" dirty="0" smtClean="0"/>
                <a:t>¿Y la </a:t>
              </a:r>
              <a:r>
                <a:rPr lang="en-US" sz="2000" i="1" dirty="0" err="1" smtClean="0"/>
                <a:t>hipocresía</a:t>
              </a:r>
              <a:r>
                <a:rPr lang="en-US" sz="2000" i="1" dirty="0"/>
                <a:t>?</a:t>
              </a:r>
              <a:endParaRPr lang="en-US" sz="2000" i="1" dirty="0"/>
            </a:p>
          </p:txBody>
        </p:sp>
        <p:cxnSp>
          <p:nvCxnSpPr>
            <p:cNvPr id="20" name="Straight Connector 19">
              <a:extLst>
                <a:ext uri="{FF2B5EF4-FFF2-40B4-BE49-F238E27FC236}">
                  <a16:creationId xmlns:a16="http://schemas.microsoft.com/office/drawing/2014/main" xmlns="" id="{C4B38BB1-82AA-502C-4B30-F22D5322FEBE}"/>
                </a:ext>
              </a:extLst>
            </p:cNvPr>
            <p:cNvCxnSpPr/>
            <p:nvPr/>
          </p:nvCxnSpPr>
          <p:spPr>
            <a:xfrm>
              <a:off x="5012266" y="3338261"/>
              <a:ext cx="13843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xmlns="" id="{20E6A438-A225-317E-0639-6DB3299936B5}"/>
              </a:ext>
            </a:extLst>
          </p:cNvPr>
          <p:cNvGrpSpPr/>
          <p:nvPr/>
        </p:nvGrpSpPr>
        <p:grpSpPr>
          <a:xfrm>
            <a:off x="6883400" y="2159000"/>
            <a:ext cx="1930400" cy="2984500"/>
            <a:chOff x="6883400" y="2159000"/>
            <a:chExt cx="1930400" cy="2984500"/>
          </a:xfrm>
        </p:grpSpPr>
        <p:sp>
          <p:nvSpPr>
            <p:cNvPr id="16" name="Rounded Rectangle 15">
              <a:extLst>
                <a:ext uri="{FF2B5EF4-FFF2-40B4-BE49-F238E27FC236}">
                  <a16:creationId xmlns:a16="http://schemas.microsoft.com/office/drawing/2014/main" xmlns="" id="{EB3FF833-8E4C-83D5-E7C9-2D05DA3504C2}"/>
                </a:ext>
              </a:extLst>
            </p:cNvPr>
            <p:cNvSpPr/>
            <p:nvPr/>
          </p:nvSpPr>
          <p:spPr>
            <a:xfrm>
              <a:off x="6883400" y="2159000"/>
              <a:ext cx="1930400" cy="2984500"/>
            </a:xfrm>
            <a:prstGeom prst="roundRect">
              <a:avLst>
                <a:gd name="adj" fmla="val 10785"/>
              </a:avLst>
            </a:prstGeom>
            <a:noFill/>
            <a:ln w="22225">
              <a:solidFill>
                <a:srgbClr val="E8A953"/>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i="1" dirty="0" smtClean="0"/>
                <a:t>¿Y las </a:t>
              </a:r>
              <a:r>
                <a:rPr lang="en-US" sz="2000" i="1" dirty="0" err="1" smtClean="0"/>
                <a:t>cosas</a:t>
              </a:r>
              <a:r>
                <a:rPr lang="en-US" sz="2000" i="1" dirty="0" smtClean="0"/>
                <a:t> que </a:t>
              </a:r>
              <a:r>
                <a:rPr lang="en-US" sz="2000" i="1" dirty="0" err="1" smtClean="0"/>
                <a:t>te</a:t>
              </a:r>
              <a:r>
                <a:rPr lang="en-US" sz="2000" i="1" dirty="0" smtClean="0"/>
                <a:t> </a:t>
              </a:r>
              <a:r>
                <a:rPr lang="en-US" sz="2000" i="1" dirty="0" err="1" smtClean="0"/>
                <a:t>está</a:t>
              </a:r>
              <a:r>
                <a:rPr lang="en-US" sz="2000" i="1" dirty="0" err="1" smtClean="0"/>
                <a:t>s</a:t>
              </a:r>
              <a:r>
                <a:rPr lang="en-US" sz="2000" i="1" dirty="0" smtClean="0"/>
                <a:t> </a:t>
              </a:r>
              <a:r>
                <a:rPr lang="en-US" sz="2000" i="1" dirty="0" err="1" smtClean="0"/>
                <a:t>perdiendo</a:t>
              </a:r>
              <a:r>
                <a:rPr lang="en-US" sz="2000" i="1" dirty="0" smtClean="0"/>
                <a:t>?</a:t>
              </a:r>
              <a:endParaRPr lang="en-US" sz="2000" i="1" dirty="0"/>
            </a:p>
          </p:txBody>
        </p:sp>
        <p:cxnSp>
          <p:nvCxnSpPr>
            <p:cNvPr id="21" name="Straight Connector 20">
              <a:extLst>
                <a:ext uri="{FF2B5EF4-FFF2-40B4-BE49-F238E27FC236}">
                  <a16:creationId xmlns:a16="http://schemas.microsoft.com/office/drawing/2014/main" xmlns="" id="{955B44D1-D7CD-EFEE-396C-449E59ABC681}"/>
                </a:ext>
              </a:extLst>
            </p:cNvPr>
            <p:cNvCxnSpPr/>
            <p:nvPr/>
          </p:nvCxnSpPr>
          <p:spPr>
            <a:xfrm>
              <a:off x="7156450" y="3336334"/>
              <a:ext cx="13843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7" name="Rounded Rectangle 26">
            <a:extLst>
              <a:ext uri="{FF2B5EF4-FFF2-40B4-BE49-F238E27FC236}">
                <a16:creationId xmlns:a16="http://schemas.microsoft.com/office/drawing/2014/main" xmlns="" id="{C0FD0B34-600A-48D1-86C2-819AA446112E}"/>
              </a:ext>
            </a:extLst>
          </p:cNvPr>
          <p:cNvSpPr/>
          <p:nvPr/>
        </p:nvSpPr>
        <p:spPr>
          <a:xfrm>
            <a:off x="378882" y="3452648"/>
            <a:ext cx="1735667" cy="1659099"/>
          </a:xfrm>
          <a:prstGeom prst="roundRect">
            <a:avLst>
              <a:gd name="adj" fmla="val 8156"/>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i="1" dirty="0" smtClean="0">
                <a:solidFill>
                  <a:srgbClr val="FBB65B"/>
                </a:solidFill>
              </a:rPr>
              <a:t>EL AMOR Y </a:t>
            </a:r>
            <a:br>
              <a:rPr lang="en-US" sz="2000" i="1" dirty="0" smtClean="0">
                <a:solidFill>
                  <a:srgbClr val="FBB65B"/>
                </a:solidFill>
              </a:rPr>
            </a:br>
            <a:r>
              <a:rPr lang="en-US" sz="2000" i="1" dirty="0" smtClean="0">
                <a:solidFill>
                  <a:srgbClr val="FBB65B"/>
                </a:solidFill>
              </a:rPr>
              <a:t>LA SABIDURÍA </a:t>
            </a:r>
            <a:br>
              <a:rPr lang="en-US" sz="2000" i="1" dirty="0" smtClean="0">
                <a:solidFill>
                  <a:srgbClr val="FBB65B"/>
                </a:solidFill>
              </a:rPr>
            </a:br>
            <a:r>
              <a:rPr lang="en-US" sz="2000" i="1" dirty="0" smtClean="0">
                <a:solidFill>
                  <a:schemeClr val="bg1"/>
                </a:solidFill>
              </a:rPr>
              <a:t>de Dios.</a:t>
            </a:r>
            <a:r>
              <a:rPr lang="en-US" sz="2000" i="1" dirty="0">
                <a:solidFill>
                  <a:srgbClr val="FBB65B"/>
                </a:solidFill>
              </a:rPr>
              <a:t/>
            </a:r>
            <a:br>
              <a:rPr lang="en-US" sz="2000" i="1" dirty="0">
                <a:solidFill>
                  <a:srgbClr val="FBB65B"/>
                </a:solidFill>
              </a:rPr>
            </a:br>
            <a:r>
              <a:rPr lang="en-US" sz="2000" i="1" dirty="0">
                <a:solidFill>
                  <a:schemeClr val="bg1"/>
                </a:solidFill>
              </a:rPr>
              <a:t>Deut. 6:24</a:t>
            </a:r>
            <a:endParaRPr lang="en-US" sz="2000" i="1" dirty="0">
              <a:solidFill>
                <a:srgbClr val="FBB65B"/>
              </a:solidFill>
            </a:endParaRPr>
          </a:p>
        </p:txBody>
      </p:sp>
      <p:sp>
        <p:nvSpPr>
          <p:cNvPr id="28" name="Rounded Rectangle 27">
            <a:extLst>
              <a:ext uri="{FF2B5EF4-FFF2-40B4-BE49-F238E27FC236}">
                <a16:creationId xmlns:a16="http://schemas.microsoft.com/office/drawing/2014/main" xmlns="" id="{4E0EF098-B3CA-F225-D92E-F28220EDF4FD}"/>
              </a:ext>
            </a:extLst>
          </p:cNvPr>
          <p:cNvSpPr/>
          <p:nvPr/>
        </p:nvSpPr>
        <p:spPr>
          <a:xfrm>
            <a:off x="2518833" y="3452648"/>
            <a:ext cx="1919816" cy="1640893"/>
          </a:xfrm>
          <a:prstGeom prst="roundRect">
            <a:avLst>
              <a:gd name="adj" fmla="val 8156"/>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i="1" dirty="0" smtClean="0">
                <a:solidFill>
                  <a:srgbClr val="FBB65B"/>
                </a:solidFill>
              </a:rPr>
              <a:t>LA GRACIA </a:t>
            </a:r>
            <a:br>
              <a:rPr lang="en-US" sz="2000" i="1" dirty="0" smtClean="0">
                <a:solidFill>
                  <a:srgbClr val="FBB65B"/>
                </a:solidFill>
              </a:rPr>
            </a:br>
            <a:r>
              <a:rPr lang="en-US" sz="2000" i="1" dirty="0" smtClean="0">
                <a:solidFill>
                  <a:srgbClr val="FBB65B"/>
                </a:solidFill>
              </a:rPr>
              <a:t>Y LA AYUDA </a:t>
            </a:r>
            <a:br>
              <a:rPr lang="en-US" sz="2000" i="1" dirty="0" smtClean="0">
                <a:solidFill>
                  <a:srgbClr val="FBB65B"/>
                </a:solidFill>
              </a:rPr>
            </a:br>
            <a:r>
              <a:rPr lang="en-US" sz="2000" i="1" dirty="0" smtClean="0">
                <a:solidFill>
                  <a:schemeClr val="bg1"/>
                </a:solidFill>
              </a:rPr>
              <a:t>de Dios.</a:t>
            </a:r>
            <a:r>
              <a:rPr lang="en-US" sz="2000" i="1" dirty="0">
                <a:solidFill>
                  <a:srgbClr val="FBB65B"/>
                </a:solidFill>
              </a:rPr>
              <a:t/>
            </a:r>
            <a:br>
              <a:rPr lang="en-US" sz="2000" i="1" dirty="0">
                <a:solidFill>
                  <a:srgbClr val="FBB65B"/>
                </a:solidFill>
              </a:rPr>
            </a:br>
            <a:r>
              <a:rPr lang="en-US" sz="2000" i="1" dirty="0">
                <a:solidFill>
                  <a:schemeClr val="bg1"/>
                </a:solidFill>
              </a:rPr>
              <a:t>Rom. 3:23-24,</a:t>
            </a:r>
            <a:br>
              <a:rPr lang="en-US" sz="2000" i="1" dirty="0">
                <a:solidFill>
                  <a:schemeClr val="bg1"/>
                </a:solidFill>
              </a:rPr>
            </a:br>
            <a:r>
              <a:rPr lang="en-US" sz="2000" i="1" dirty="0">
                <a:solidFill>
                  <a:schemeClr val="bg1"/>
                </a:solidFill>
              </a:rPr>
              <a:t>2 Cor. 13:10</a:t>
            </a:r>
          </a:p>
        </p:txBody>
      </p:sp>
      <p:sp>
        <p:nvSpPr>
          <p:cNvPr id="29" name="Rounded Rectangle 28">
            <a:extLst>
              <a:ext uri="{FF2B5EF4-FFF2-40B4-BE49-F238E27FC236}">
                <a16:creationId xmlns:a16="http://schemas.microsoft.com/office/drawing/2014/main" xmlns="" id="{8976FD67-CA4C-7FFD-49DC-666580767E3A}"/>
              </a:ext>
            </a:extLst>
          </p:cNvPr>
          <p:cNvSpPr/>
          <p:nvPr/>
        </p:nvSpPr>
        <p:spPr>
          <a:xfrm>
            <a:off x="4557656" y="3452648"/>
            <a:ext cx="2293519" cy="1640893"/>
          </a:xfrm>
          <a:prstGeom prst="roundRect">
            <a:avLst>
              <a:gd name="adj" fmla="val 8156"/>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i="1" dirty="0" err="1" smtClean="0"/>
              <a:t>Veo</a:t>
            </a:r>
            <a:r>
              <a:rPr lang="en-US" sz="2000" i="1" dirty="0" smtClean="0"/>
              <a:t> </a:t>
            </a:r>
            <a:br>
              <a:rPr lang="en-US" sz="2000" i="1" dirty="0" smtClean="0"/>
            </a:br>
            <a:r>
              <a:rPr lang="en-US" sz="2000" i="1" dirty="0" smtClean="0">
                <a:solidFill>
                  <a:srgbClr val="FBB65B"/>
                </a:solidFill>
              </a:rPr>
              <a:t>MISERICORDIA</a:t>
            </a:r>
            <a:r>
              <a:rPr lang="en-US" sz="2000" i="1" dirty="0" smtClean="0"/>
              <a:t> </a:t>
            </a:r>
            <a:br>
              <a:rPr lang="en-US" sz="2000" i="1" dirty="0" smtClean="0"/>
            </a:br>
            <a:r>
              <a:rPr lang="en-US" sz="2000" i="1" dirty="0" smtClean="0"/>
              <a:t>y </a:t>
            </a:r>
            <a:r>
              <a:rPr lang="en-US" sz="2000" i="1" dirty="0" err="1" smtClean="0"/>
              <a:t>miro</a:t>
            </a:r>
            <a:r>
              <a:rPr lang="en-US" sz="2000" i="1" dirty="0" smtClean="0"/>
              <a:t> a </a:t>
            </a:r>
            <a:r>
              <a:rPr lang="en-US" sz="2000" i="1" dirty="0" smtClean="0">
                <a:solidFill>
                  <a:srgbClr val="FBB65B"/>
                </a:solidFill>
              </a:rPr>
              <a:t>JESÚS</a:t>
            </a:r>
            <a:r>
              <a:rPr lang="en-US" sz="2000" i="1" dirty="0"/>
              <a:t>.</a:t>
            </a:r>
            <a:br>
              <a:rPr lang="en-US" sz="2000" i="1" dirty="0"/>
            </a:br>
            <a:r>
              <a:rPr lang="en-US" sz="2000" i="1" dirty="0"/>
              <a:t>2 Tim. 4:16-17,</a:t>
            </a:r>
            <a:br>
              <a:rPr lang="en-US" sz="2000" i="1" dirty="0"/>
            </a:br>
            <a:r>
              <a:rPr lang="en-US" sz="2000" i="1" dirty="0" smtClean="0"/>
              <a:t>Mat</a:t>
            </a:r>
            <a:r>
              <a:rPr lang="en-US" sz="2000" i="1" dirty="0"/>
              <a:t>. 13:28-30</a:t>
            </a:r>
          </a:p>
        </p:txBody>
      </p:sp>
      <p:sp>
        <p:nvSpPr>
          <p:cNvPr id="30" name="Rounded Rectangle 29">
            <a:extLst>
              <a:ext uri="{FF2B5EF4-FFF2-40B4-BE49-F238E27FC236}">
                <a16:creationId xmlns:a16="http://schemas.microsoft.com/office/drawing/2014/main" xmlns="" id="{737BCBB6-89CE-783F-6A30-80360975A3E1}"/>
              </a:ext>
            </a:extLst>
          </p:cNvPr>
          <p:cNvSpPr/>
          <p:nvPr/>
        </p:nvSpPr>
        <p:spPr>
          <a:xfrm>
            <a:off x="6720927" y="3452648"/>
            <a:ext cx="2255345" cy="1645979"/>
          </a:xfrm>
          <a:prstGeom prst="roundRect">
            <a:avLst>
              <a:gd name="adj" fmla="val 8156"/>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2000" i="1" dirty="0" smtClean="0">
                <a:solidFill>
                  <a:srgbClr val="FBB65B"/>
                </a:solidFill>
              </a:rPr>
              <a:t>LAS </a:t>
            </a:r>
            <a:br>
              <a:rPr lang="en-US" sz="2000" i="1" dirty="0" smtClean="0">
                <a:solidFill>
                  <a:srgbClr val="FBB65B"/>
                </a:solidFill>
              </a:rPr>
            </a:br>
            <a:r>
              <a:rPr lang="en-US" sz="2000" i="1" dirty="0" smtClean="0">
                <a:solidFill>
                  <a:srgbClr val="FBB65B"/>
                </a:solidFill>
              </a:rPr>
              <a:t>RECOMPENSAS </a:t>
            </a:r>
            <a:br>
              <a:rPr lang="en-US" sz="2000" i="1" dirty="0" smtClean="0">
                <a:solidFill>
                  <a:srgbClr val="FBB65B"/>
                </a:solidFill>
              </a:rPr>
            </a:br>
            <a:r>
              <a:rPr lang="en-US" sz="2000" i="1" dirty="0" smtClean="0">
                <a:solidFill>
                  <a:schemeClr val="bg1"/>
                </a:solidFill>
              </a:rPr>
              <a:t>de Dios</a:t>
            </a:r>
            <a:r>
              <a:rPr lang="en-US" sz="2000" i="1" dirty="0" smtClean="0"/>
              <a:t>.</a:t>
            </a:r>
            <a:r>
              <a:rPr lang="en-US" sz="2000" i="1" dirty="0"/>
              <a:t/>
            </a:r>
            <a:br>
              <a:rPr lang="en-US" sz="2000" i="1" dirty="0"/>
            </a:br>
            <a:r>
              <a:rPr lang="en-US" sz="2000" i="1" dirty="0"/>
              <a:t>Heb. 11:6,</a:t>
            </a:r>
            <a:br>
              <a:rPr lang="en-US" sz="2000" i="1" dirty="0"/>
            </a:br>
            <a:r>
              <a:rPr lang="en-US" sz="2000" i="1" dirty="0"/>
              <a:t>2 Tim. 4:8</a:t>
            </a:r>
          </a:p>
        </p:txBody>
      </p:sp>
    </p:spTree>
    <p:extLst>
      <p:ext uri="{BB962C8B-B14F-4D97-AF65-F5344CB8AC3E}">
        <p14:creationId xmlns:p14="http://schemas.microsoft.com/office/powerpoint/2010/main" val="395445005"/>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ppt_x"/>
                                          </p:val>
                                        </p:tav>
                                        <p:tav tm="100000">
                                          <p:val>
                                            <p:strVal val="#ppt_x"/>
                                          </p:val>
                                        </p:tav>
                                      </p:tavLst>
                                    </p:anim>
                                    <p:anim calcmode="lin" valueType="num">
                                      <p:cBhvr additive="base">
                                        <p:cTn id="1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ppt_x"/>
                                          </p:val>
                                        </p:tav>
                                        <p:tav tm="100000">
                                          <p:val>
                                            <p:strVal val="#ppt_x"/>
                                          </p:val>
                                        </p:tav>
                                      </p:tavLst>
                                    </p:anim>
                                    <p:anim calcmode="lin" valueType="num">
                                      <p:cBhvr additive="base">
                                        <p:cTn id="3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fill="hold"/>
                                        <p:tgtEl>
                                          <p:spTgt spid="25"/>
                                        </p:tgtEl>
                                        <p:attrNameLst>
                                          <p:attrName>ppt_x</p:attrName>
                                        </p:attrNameLst>
                                      </p:cBhvr>
                                      <p:tavLst>
                                        <p:tav tm="0">
                                          <p:val>
                                            <p:strVal val="#ppt_x"/>
                                          </p:val>
                                        </p:tav>
                                        <p:tav tm="100000">
                                          <p:val>
                                            <p:strVal val="#ppt_x"/>
                                          </p:val>
                                        </p:tav>
                                      </p:tavLst>
                                    </p:anim>
                                    <p:anim calcmode="lin" valueType="num">
                                      <p:cBhvr additive="base">
                                        <p:cTn id="4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4083</TotalTime>
  <Words>2071</Words>
  <Application>Microsoft Office PowerPoint</Application>
  <PresentationFormat>On-screen Show (16:10)</PresentationFormat>
  <Paragraphs>246</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system-ui</vt:lpstr>
      <vt:lpstr>Times New Roman</vt:lpstr>
      <vt:lpstr>Office Theme</vt:lpstr>
      <vt:lpstr>2023 Theme</vt:lpstr>
      <vt:lpstr>PowerPoint Presentation</vt:lpstr>
      <vt:lpstr>PowerPoint Presentation</vt:lpstr>
      <vt:lpstr>La vida en la casa del Padre</vt:lpstr>
      <vt:lpstr>PowerPoint Presentation</vt:lpstr>
      <vt:lpstr>PowerPoint Presentation</vt:lpstr>
      <vt:lpstr>PowerPoint Presentation</vt:lpstr>
      <vt:lpstr>PowerPoint Presentation</vt:lpstr>
      <vt:lpstr>“En una casa grade…otros para deshonra”</vt:lpstr>
      <vt:lpstr>La vida en la casa del Padre</vt:lpstr>
      <vt:lpstr>PowerPoint Presentation</vt:lpstr>
      <vt:lpstr>2023 Theme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Theme</dc:title>
  <dc:creator>Phillip Shumake</dc:creator>
  <cp:lastModifiedBy>Esther Eubanks</cp:lastModifiedBy>
  <cp:revision>367</cp:revision>
  <cp:lastPrinted>2023-08-20T00:16:49Z</cp:lastPrinted>
  <dcterms:created xsi:type="dcterms:W3CDTF">2022-08-19T18:53:01Z</dcterms:created>
  <dcterms:modified xsi:type="dcterms:W3CDTF">2023-08-20T01:21:26Z</dcterms:modified>
</cp:coreProperties>
</file>