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329" r:id="rId2"/>
    <p:sldId id="256" r:id="rId3"/>
    <p:sldId id="277" r:id="rId4"/>
    <p:sldId id="303" r:id="rId5"/>
    <p:sldId id="290" r:id="rId6"/>
    <p:sldId id="344" r:id="rId7"/>
    <p:sldId id="291" r:id="rId8"/>
    <p:sldId id="343" r:id="rId9"/>
    <p:sldId id="346" r:id="rId10"/>
    <p:sldId id="345" r:id="rId11"/>
    <p:sldId id="332" r:id="rId12"/>
    <p:sldId id="334" r:id="rId13"/>
    <p:sldId id="333" r:id="rId14"/>
    <p:sldId id="335" r:id="rId15"/>
    <p:sldId id="336" r:id="rId16"/>
    <p:sldId id="347" r:id="rId17"/>
    <p:sldId id="342" r:id="rId18"/>
    <p:sldId id="326" r:id="rId19"/>
    <p:sldId id="327" r:id="rId20"/>
    <p:sldId id="328" r:id="rId21"/>
    <p:sldId id="348" r:id="rId22"/>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4700"/>
    <a:srgbClr val="C97C2B"/>
    <a:srgbClr val="694117"/>
    <a:srgbClr val="A55C26"/>
    <a:srgbClr val="7C461C"/>
    <a:srgbClr val="8D501E"/>
    <a:srgbClr val="EFDFC3"/>
    <a:srgbClr val="B5935B"/>
    <a:srgbClr val="C4A164"/>
    <a:srgbClr val="E2B1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9"/>
    <p:restoredTop sz="67891"/>
  </p:normalViewPr>
  <p:slideViewPr>
    <p:cSldViewPr snapToGrid="0">
      <p:cViewPr>
        <p:scale>
          <a:sx n="105" d="100"/>
          <a:sy n="105" d="100"/>
        </p:scale>
        <p:origin x="1280" y="112"/>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B1B5F0A7-CD49-3242-8D3D-16DEA19808CF}" type="datetimeFigureOut">
              <a:rPr lang="en-US" smtClean="0"/>
              <a:t>8/2/23</a:t>
            </a:fld>
            <a:endParaRPr lang="en-US"/>
          </a:p>
        </p:txBody>
      </p:sp>
      <p:sp>
        <p:nvSpPr>
          <p:cNvPr id="4" name="Slide Image Placeholder 3"/>
          <p:cNvSpPr>
            <a:spLocks noGrp="1" noRot="1" noChangeAspect="1"/>
          </p:cNvSpPr>
          <p:nvPr>
            <p:ph type="sldImg" idx="2"/>
          </p:nvPr>
        </p:nvSpPr>
        <p:spPr>
          <a:xfrm>
            <a:off x="960438" y="2286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10817" y="3544889"/>
            <a:ext cx="6056243" cy="5369719"/>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6172201" y="609601"/>
            <a:ext cx="684213" cy="458787"/>
          </a:xfrm>
          <a:prstGeom prst="rect">
            <a:avLst/>
          </a:prstGeom>
        </p:spPr>
        <p:txBody>
          <a:bodyPr vert="horz" lIns="91440" tIns="45720" rIns="91440" bIns="45720" rtlCol="0" anchor="b"/>
          <a:lstStyle>
            <a:lvl1pPr algn="r">
              <a:defRPr sz="1200"/>
            </a:lvl1pPr>
          </a:lstStyle>
          <a:p>
            <a:fld id="{C47CF004-168E-6541-A38A-F7F5D3ED6152}" type="slidenum">
              <a:rPr lang="en-US" smtClean="0"/>
              <a:t>‹#›</a:t>
            </a:fld>
            <a:endParaRPr lang="en-US"/>
          </a:p>
        </p:txBody>
      </p:sp>
    </p:spTree>
    <p:extLst>
      <p:ext uri="{BB962C8B-B14F-4D97-AF65-F5344CB8AC3E}">
        <p14:creationId xmlns:p14="http://schemas.microsoft.com/office/powerpoint/2010/main" val="690297273"/>
      </p:ext>
    </p:extLst>
  </p:cSld>
  <p:clrMap bg1="lt1" tx1="dk1" bg2="lt2" tx2="dk2" accent1="accent1" accent2="accent2" accent3="accent3" accent4="accent4" accent5="accent5" accent6="accent6" hlink="hlink" folHlink="folHlink"/>
  <p:notesStyle>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1858DFD3-AD7B-5F42-A901-5C0158690235}" type="slidenum">
              <a:rPr lang="en-US" altLang="en-US" sz="1200"/>
              <a:pPr/>
              <a:t>1</a:t>
            </a:fld>
            <a:endParaRPr lang="en-US" altLang="en-US" sz="1200"/>
          </a:p>
        </p:txBody>
      </p:sp>
      <p:sp>
        <p:nvSpPr>
          <p:cNvPr id="21506" name="Rectangle 2"/>
          <p:cNvSpPr>
            <a:spLocks noGrp="1" noRot="1" noChangeAspect="1" noChangeArrowheads="1" noTextEdit="1"/>
          </p:cNvSpPr>
          <p:nvPr>
            <p:ph type="sldImg"/>
          </p:nvPr>
        </p:nvSpPr>
        <p:spPr>
          <a:xfrm>
            <a:off x="1741488" y="153988"/>
            <a:ext cx="3571875" cy="2233612"/>
          </a:xfrm>
          <a:ln/>
        </p:spPr>
      </p:sp>
      <p:sp>
        <p:nvSpPr>
          <p:cNvPr id="21507" name="Rectangle 3"/>
          <p:cNvSpPr>
            <a:spLocks noGrp="1" noChangeArrowheads="1"/>
          </p:cNvSpPr>
          <p:nvPr>
            <p:ph type="body" idx="1"/>
          </p:nvPr>
        </p:nvSpPr>
        <p:spPr>
          <a:xfrm>
            <a:off x="533400" y="2387601"/>
            <a:ext cx="5867400" cy="6467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nSpc>
                <a:spcPct val="90000"/>
              </a:lnSpc>
              <a:spcBef>
                <a:spcPct val="20000"/>
              </a:spcBef>
            </a:pPr>
            <a:r>
              <a:rPr lang="en-US" altLang="en-US" sz="1100" dirty="0">
                <a:latin typeface="Times New Roman" charset="0"/>
              </a:rPr>
              <a:t>Suffering (James 5:13)</a:t>
            </a:r>
          </a:p>
          <a:p>
            <a:pPr marL="228600" indent="-228600">
              <a:lnSpc>
                <a:spcPct val="90000"/>
              </a:lnSpc>
              <a:spcBef>
                <a:spcPct val="20000"/>
              </a:spcBef>
            </a:pPr>
            <a:r>
              <a:rPr lang="en-US" altLang="en-US" sz="1100" dirty="0">
                <a:latin typeface="Times New Roman" charset="0"/>
              </a:rPr>
              <a:t>Illness (James 5:14)</a:t>
            </a:r>
          </a:p>
          <a:p>
            <a:pPr marL="228600" indent="-228600">
              <a:lnSpc>
                <a:spcPct val="90000"/>
              </a:lnSpc>
              <a:spcBef>
                <a:spcPct val="20000"/>
              </a:spcBef>
            </a:pPr>
            <a:r>
              <a:rPr lang="en-US" altLang="en-US" sz="1100" dirty="0">
                <a:latin typeface="Times New Roman" charset="0"/>
              </a:rPr>
              <a:t>Poverty (James 2:2)</a:t>
            </a:r>
          </a:p>
          <a:p>
            <a:pPr marL="228600" indent="-228600">
              <a:lnSpc>
                <a:spcPct val="90000"/>
              </a:lnSpc>
              <a:spcBef>
                <a:spcPct val="20000"/>
              </a:spcBef>
            </a:pPr>
            <a:endParaRPr lang="en-US" altLang="en-US" sz="1100" dirty="0">
              <a:latin typeface="Times New Roman" charset="0"/>
            </a:endParaRPr>
          </a:p>
          <a:p>
            <a:pPr marL="228600" indent="-228600">
              <a:lnSpc>
                <a:spcPct val="90000"/>
              </a:lnSpc>
              <a:spcBef>
                <a:spcPct val="20000"/>
              </a:spcBef>
            </a:pPr>
            <a:endParaRPr lang="en-US" altLang="en-US" sz="1100" dirty="0">
              <a:latin typeface="Times New Roman" charset="0"/>
            </a:endParaRPr>
          </a:p>
          <a:p>
            <a:pPr marL="228600" indent="-228600">
              <a:lnSpc>
                <a:spcPct val="90000"/>
              </a:lnSpc>
              <a:spcBef>
                <a:spcPct val="20000"/>
              </a:spcBef>
            </a:pPr>
            <a:r>
              <a:rPr lang="en-US" altLang="en-US" sz="1100" dirty="0">
                <a:latin typeface="Times New Roman" charset="0"/>
              </a:rPr>
              <a:t>Famine/Weather Disasters/Storms (James grew up in Galilee too)</a:t>
            </a:r>
          </a:p>
          <a:p>
            <a:pPr marL="228600" indent="-228600">
              <a:lnSpc>
                <a:spcPct val="90000"/>
              </a:lnSpc>
              <a:spcBef>
                <a:spcPct val="20000"/>
              </a:spcBef>
            </a:pPr>
            <a:endParaRPr lang="en-US" altLang="en-US" sz="1100" dirty="0">
              <a:latin typeface="Times New Roman" charset="0"/>
            </a:endParaRPr>
          </a:p>
        </p:txBody>
      </p:sp>
    </p:spTree>
    <p:extLst>
      <p:ext uri="{BB962C8B-B14F-4D97-AF65-F5344CB8AC3E}">
        <p14:creationId xmlns:p14="http://schemas.microsoft.com/office/powerpoint/2010/main" val="1846190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EA50976D-AEDB-2448-ACDF-C2873CEA889E}" type="slidenum">
              <a:rPr lang="en-US" altLang="en-US" sz="1200"/>
              <a:pPr/>
              <a:t>10</a:t>
            </a:fld>
            <a:endParaRPr lang="en-US" altLang="en-US" sz="1200"/>
          </a:p>
        </p:txBody>
      </p:sp>
      <p:sp>
        <p:nvSpPr>
          <p:cNvPr id="53250" name="Rectangle 2"/>
          <p:cNvSpPr>
            <a:spLocks noGrp="1" noRot="1" noChangeAspect="1" noChangeArrowheads="1" noTextEdit="1"/>
          </p:cNvSpPr>
          <p:nvPr>
            <p:ph type="sldImg"/>
          </p:nvPr>
        </p:nvSpPr>
        <p:spPr>
          <a:xfrm>
            <a:off x="685800" y="685800"/>
            <a:ext cx="5486400" cy="3429000"/>
          </a:xfrm>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buFontTx/>
              <a:buNone/>
            </a:pPr>
            <a:r>
              <a:rPr lang="en-US" altLang="en-US" dirty="0">
                <a:latin typeface="Times New Roman" charset="0"/>
              </a:rPr>
              <a:t>There are DOERS and there are “HEARERS ONLY”</a:t>
            </a:r>
          </a:p>
          <a:p>
            <a:pPr lvl="0">
              <a:buFontTx/>
              <a:buNone/>
            </a:pPr>
            <a:endParaRPr lang="en-US" altLang="en-US" dirty="0">
              <a:latin typeface="Times New Roman" charset="0"/>
            </a:endParaRPr>
          </a:p>
          <a:p>
            <a:pPr lvl="0">
              <a:buFontTx/>
              <a:buNone/>
            </a:pPr>
            <a:r>
              <a:rPr lang="en-US" altLang="en-US" dirty="0">
                <a:latin typeface="Times New Roman" charset="0"/>
              </a:rPr>
              <a:t>The hearer only… They only read about it….They only plan on it… </a:t>
            </a:r>
          </a:p>
          <a:p>
            <a:pPr lvl="0">
              <a:buFontTx/>
              <a:buNone/>
            </a:pPr>
            <a:endParaRPr lang="en-US" altLang="en-US" dirty="0">
              <a:latin typeface="Times New Roman" charset="0"/>
            </a:endParaRPr>
          </a:p>
          <a:p>
            <a:pPr lvl="0">
              <a:buFontTx/>
              <a:buNone/>
            </a:pPr>
            <a:r>
              <a:rPr lang="en-US" altLang="en-US" dirty="0">
                <a:latin typeface="Times New Roman" charset="0"/>
              </a:rPr>
              <a:t>Think of people like PETER – He is a DOER.  He’s such a doer, he often acts before he even thinks!</a:t>
            </a:r>
          </a:p>
          <a:p>
            <a:pPr lvl="0">
              <a:buFontTx/>
              <a:buNone/>
            </a:pPr>
            <a:r>
              <a:rPr lang="en-US" altLang="en-US" dirty="0">
                <a:latin typeface="Times New Roman" charset="0"/>
              </a:rPr>
              <a:t>Think of people like NEHEMIAH – He is a DOER.  He’s going to get people moving and get the job done – by prayer and </a:t>
            </a:r>
            <a:r>
              <a:rPr lang="en-US" altLang="en-US" dirty="0" err="1">
                <a:latin typeface="Times New Roman" charset="0"/>
              </a:rPr>
              <a:t>perserverance</a:t>
            </a:r>
            <a:r>
              <a:rPr lang="en-US" altLang="en-US" dirty="0">
                <a:latin typeface="Times New Roman" charset="0"/>
              </a:rPr>
              <a:t> - no matter who tries to stop him!</a:t>
            </a:r>
          </a:p>
          <a:p>
            <a:pPr lvl="0">
              <a:buFontTx/>
              <a:buNone/>
            </a:pPr>
            <a:endParaRPr lang="en-US" altLang="en-US" dirty="0">
              <a:latin typeface="Times New Roman" charset="0"/>
            </a:endParaRPr>
          </a:p>
          <a:p>
            <a:pPr lvl="0">
              <a:buFontTx/>
              <a:buNone/>
            </a:pPr>
            <a:r>
              <a:rPr lang="en-US" altLang="en-US" dirty="0">
                <a:latin typeface="Times New Roman" charset="0"/>
              </a:rPr>
              <a:t>Accountability:  I am taking the words of God seriously. He is talking to ME!  I accept that this is important and the stakes are HIGH!  I am going to ADOPT a new habit and end an old one.</a:t>
            </a:r>
          </a:p>
          <a:p>
            <a:pPr lvl="0">
              <a:buFontTx/>
              <a:buNone/>
            </a:pPr>
            <a:endParaRPr lang="en-US" altLang="en-US" dirty="0">
              <a:latin typeface="Times New Roman" charset="0"/>
            </a:endParaRPr>
          </a:p>
          <a:p>
            <a:pPr lvl="0">
              <a:buFontTx/>
              <a:buNone/>
            </a:pPr>
            <a:r>
              <a:rPr lang="en-US" altLang="en-US" dirty="0">
                <a:latin typeface="Times New Roman" charset="0"/>
              </a:rPr>
              <a:t>Compassionate: I will not ignore the hardships and sufferings of others.  Think of Nehemiah.  I cannot forget about their distress, even 800 miles away. I am going to be helpful.</a:t>
            </a:r>
          </a:p>
          <a:p>
            <a:pPr lvl="0">
              <a:buFontTx/>
              <a:buNone/>
            </a:pPr>
            <a:endParaRPr lang="en-US" altLang="en-US" dirty="0">
              <a:latin typeface="Times New Roman" charset="0"/>
            </a:endParaRPr>
          </a:p>
          <a:p>
            <a:pPr lvl="0">
              <a:buFontTx/>
              <a:buNone/>
            </a:pPr>
            <a:r>
              <a:rPr lang="en-US" altLang="en-US" dirty="0">
                <a:latin typeface="Times New Roman" charset="0"/>
              </a:rPr>
              <a:t>Timely: Something needs to happen either immediately or at least very soon.  I will carry out this task without delaying, excuses, or procrastinating – especially because I know another will pop up tomorrow!</a:t>
            </a:r>
          </a:p>
          <a:p>
            <a:pPr lvl="0">
              <a:buFontTx/>
              <a:buNone/>
            </a:pPr>
            <a:endParaRPr lang="en-US" altLang="en-US" dirty="0">
              <a:latin typeface="Times New Roman" charset="0"/>
            </a:endParaRPr>
          </a:p>
          <a:p>
            <a:pPr lvl="0">
              <a:buFontTx/>
              <a:buNone/>
            </a:pPr>
            <a:r>
              <a:rPr lang="en-US" altLang="en-US" dirty="0">
                <a:latin typeface="Times New Roman" charset="0"/>
              </a:rPr>
              <a:t>Involved: I will take the initiative to step in and use my time, talents, and treasures to make a difference.  This is the GOAL oriented side of a DOER.  If I need to recruit others and get them involved then I will.  In fact, the Doer looks at the problem and also sees an opportunity.  I am going to DO something to make things better.</a:t>
            </a:r>
          </a:p>
          <a:p>
            <a:pPr lvl="0">
              <a:buFontTx/>
              <a:buNone/>
            </a:pPr>
            <a:endParaRPr lang="en-US" altLang="en-US" dirty="0">
              <a:latin typeface="Times New Roman" charset="0"/>
            </a:endParaRPr>
          </a:p>
          <a:p>
            <a:pPr lvl="0">
              <a:buFontTx/>
              <a:buNone/>
            </a:pPr>
            <a:r>
              <a:rPr lang="en-US" altLang="en-US" dirty="0">
                <a:latin typeface="Times New Roman" charset="0"/>
              </a:rPr>
              <a:t>Vulnerable: This will require sacrifice. This will require persistence and perseverance.  People will not understand and they will criticize.  But I will defend the weak. I will show grace to those in distress.</a:t>
            </a:r>
          </a:p>
        </p:txBody>
      </p:sp>
    </p:spTree>
    <p:extLst>
      <p:ext uri="{BB962C8B-B14F-4D97-AF65-F5344CB8AC3E}">
        <p14:creationId xmlns:p14="http://schemas.microsoft.com/office/powerpoint/2010/main" val="3424887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FFFEBA3C-2969-D24A-93DB-BF82AC3D6B47}" type="slidenum">
              <a:rPr lang="en-US" altLang="en-US" sz="1200"/>
              <a:pPr/>
              <a:t>11</a:t>
            </a:fld>
            <a:endParaRPr lang="en-US" altLang="en-US" sz="1200"/>
          </a:p>
        </p:txBody>
      </p:sp>
      <p:sp>
        <p:nvSpPr>
          <p:cNvPr id="55298" name="Rectangle 2"/>
          <p:cNvSpPr>
            <a:spLocks noGrp="1" noRot="1" noChangeAspect="1" noChangeArrowheads="1" noTextEdit="1"/>
          </p:cNvSpPr>
          <p:nvPr>
            <p:ph type="sldImg"/>
          </p:nvPr>
        </p:nvSpPr>
        <p:spPr>
          <a:xfrm>
            <a:off x="236538" y="228600"/>
            <a:ext cx="2803525" cy="1752600"/>
          </a:xfrm>
          <a:ln/>
        </p:spPr>
      </p:sp>
      <p:sp>
        <p:nvSpPr>
          <p:cNvPr id="55299" name="Rectangle 3"/>
          <p:cNvSpPr>
            <a:spLocks noGrp="1" noChangeArrowheads="1"/>
          </p:cNvSpPr>
          <p:nvPr>
            <p:ph type="body" idx="1"/>
          </p:nvPr>
        </p:nvSpPr>
        <p:spPr>
          <a:xfrm>
            <a:off x="381000" y="2286000"/>
            <a:ext cx="6248400" cy="655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Char char="•"/>
            </a:pPr>
            <a:r>
              <a:rPr lang="en-US" altLang="en-US" b="1" u="sng">
                <a:solidFill>
                  <a:srgbClr val="FF0000"/>
                </a:solidFill>
                <a:latin typeface="Times New Roman" charset="0"/>
              </a:rPr>
              <a:t>CONTINUES FROM VERSE 25 – LAW</a:t>
            </a:r>
          </a:p>
          <a:p>
            <a:pPr marL="228600" indent="-228600">
              <a:buFontTx/>
              <a:buAutoNum type="arabicPeriod"/>
            </a:pPr>
            <a:r>
              <a:rPr lang="en-US" altLang="en-US" b="1">
                <a:solidFill>
                  <a:srgbClr val="0000FF"/>
                </a:solidFill>
                <a:latin typeface="Times New Roman" charset="0"/>
              </a:rPr>
              <a:t>AND NOT A FORGETFUL HEARER – </a:t>
            </a:r>
            <a:r>
              <a:rPr lang="en-US" altLang="en-US">
                <a:latin typeface="Times New Roman" charset="0"/>
              </a:rPr>
              <a:t>we all find ouselves in this situation don’t we?  We studied a particular subject before, but couldn’t defend the truth on it today, right now.</a:t>
            </a:r>
          </a:p>
          <a:p>
            <a:pPr marL="228600" indent="-228600">
              <a:buFontTx/>
              <a:buAutoNum type="arabicPeriod"/>
            </a:pPr>
            <a:endParaRPr lang="en-US" altLang="en-US">
              <a:latin typeface="Times New Roman" charset="0"/>
            </a:endParaRPr>
          </a:p>
          <a:p>
            <a:pPr marL="228600" indent="-228600"/>
            <a:r>
              <a:rPr lang="en-US" altLang="en-US">
                <a:latin typeface="Times New Roman" charset="0"/>
              </a:rPr>
              <a:t>Have you ever forgotten something? You write a note, set it out, put your car keys next to it, and still you forget. Why?  Because something else was on your mind at the time.</a:t>
            </a:r>
          </a:p>
          <a:p>
            <a:pPr marL="228600" indent="-228600"/>
            <a:endParaRPr lang="en-US" altLang="en-US">
              <a:latin typeface="Times New Roman" charset="0"/>
            </a:endParaRPr>
          </a:p>
          <a:p>
            <a:pPr marL="685800" lvl="1" indent="-228600"/>
            <a:r>
              <a:rPr lang="en-US" altLang="en-US">
                <a:latin typeface="Times New Roman" charset="0"/>
              </a:rPr>
              <a:t>Duet 4:9 – Dilegently keep yourself</a:t>
            </a:r>
          </a:p>
          <a:p>
            <a:pPr marL="685800" lvl="1" indent="-228600"/>
            <a:r>
              <a:rPr lang="en-US" altLang="en-US">
                <a:latin typeface="Times New Roman" charset="0"/>
              </a:rPr>
              <a:t>Titus 2:14 – zealous for good works</a:t>
            </a:r>
          </a:p>
          <a:p>
            <a:pPr marL="228600" indent="-228600"/>
            <a:endParaRPr lang="en-US" altLang="en-US">
              <a:latin typeface="Times New Roman" charset="0"/>
            </a:endParaRPr>
          </a:p>
          <a:p>
            <a:pPr marL="228600" indent="-228600">
              <a:buFontTx/>
              <a:buAutoNum type="arabicPeriod" startAt="2"/>
            </a:pPr>
            <a:r>
              <a:rPr lang="en-US" altLang="en-US" b="1">
                <a:solidFill>
                  <a:srgbClr val="0000FF"/>
                </a:solidFill>
                <a:latin typeface="Times New Roman" charset="0"/>
              </a:rPr>
              <a:t>DOER OF THE WORK</a:t>
            </a:r>
            <a:r>
              <a:rPr lang="en-US" altLang="en-US">
                <a:latin typeface="Times New Roman" charset="0"/>
              </a:rPr>
              <a:t> – Notice how James says “WORK” and not “WORD” here.</a:t>
            </a:r>
          </a:p>
          <a:p>
            <a:pPr marL="228600" indent="-228600">
              <a:buFontTx/>
              <a:buChar char="•"/>
            </a:pPr>
            <a:r>
              <a:rPr lang="en-US" altLang="en-US">
                <a:latin typeface="Times New Roman" charset="0"/>
              </a:rPr>
              <a:t>WORK (ergon) the result of the work. Our efforts should be directed toward something tangible., something that can be seen by others (not to be done for that reason), but done to have a result.</a:t>
            </a:r>
          </a:p>
          <a:p>
            <a:pPr marL="685800" lvl="1" indent="-228600">
              <a:buFontTx/>
              <a:buChar char="•"/>
            </a:pPr>
            <a:r>
              <a:rPr lang="en-US" altLang="en-US">
                <a:latin typeface="Times New Roman" charset="0"/>
              </a:rPr>
              <a:t>Matt 5:16 – Let you light shine.</a:t>
            </a:r>
          </a:p>
          <a:p>
            <a:pPr marL="685800" lvl="1" indent="-228600">
              <a:buFontTx/>
              <a:buChar char="•"/>
            </a:pPr>
            <a:r>
              <a:rPr lang="en-US" altLang="en-US">
                <a:latin typeface="Times New Roman" charset="0"/>
              </a:rPr>
              <a:t>It also means “To work hard”</a:t>
            </a:r>
          </a:p>
          <a:p>
            <a:pPr marL="685800" lvl="1" indent="-228600">
              <a:buFontTx/>
              <a:buChar char="•"/>
            </a:pPr>
            <a:r>
              <a:rPr lang="en-US" altLang="en-US">
                <a:latin typeface="Times New Roman" charset="0"/>
              </a:rPr>
              <a:t>Here is a be-attitude – “Blessed are those that work hard”</a:t>
            </a:r>
          </a:p>
          <a:p>
            <a:pPr marL="228600" indent="-228600"/>
            <a:endParaRPr lang="en-US" altLang="en-US">
              <a:latin typeface="Times New Roman" charset="0"/>
            </a:endParaRPr>
          </a:p>
          <a:p>
            <a:pPr marL="228600" indent="-228600"/>
            <a:r>
              <a:rPr lang="en-US" altLang="en-US">
                <a:latin typeface="Times New Roman" charset="0"/>
              </a:rPr>
              <a:t>3.  </a:t>
            </a:r>
            <a:r>
              <a:rPr lang="en-US" altLang="en-US" b="1">
                <a:solidFill>
                  <a:srgbClr val="0000FF"/>
                </a:solidFill>
                <a:latin typeface="Times New Roman" charset="0"/>
              </a:rPr>
              <a:t>THIS ONE WILL BE BLESSED IN WHAT HE DOES</a:t>
            </a:r>
            <a:r>
              <a:rPr lang="en-US" altLang="en-US">
                <a:latin typeface="Times New Roman" charset="0"/>
              </a:rPr>
              <a:t> – Doing god’s will is inherently blessed.</a:t>
            </a:r>
          </a:p>
          <a:p>
            <a:pPr marL="228600" indent="-228600"/>
            <a:endParaRPr lang="en-US" altLang="en-US">
              <a:latin typeface="Times New Roman" charset="0"/>
            </a:endParaRPr>
          </a:p>
          <a:p>
            <a:pPr marL="685800" lvl="1" indent="-228600">
              <a:buFontTx/>
              <a:buChar char="•"/>
            </a:pPr>
            <a:r>
              <a:rPr lang="en-US" altLang="en-US">
                <a:latin typeface="Times New Roman" charset="0"/>
              </a:rPr>
              <a:t>Psa 19:7-11 – the law of the Lord is perfect</a:t>
            </a:r>
          </a:p>
          <a:p>
            <a:pPr marL="685800" lvl="1" indent="-228600">
              <a:buFontTx/>
              <a:buChar char="•"/>
            </a:pPr>
            <a:r>
              <a:rPr lang="en-US" altLang="en-US">
                <a:latin typeface="Times New Roman" charset="0"/>
              </a:rPr>
              <a:t>Psa 119:9-16 – with all my heart I have sought you</a:t>
            </a:r>
          </a:p>
          <a:p>
            <a:pPr marL="685800" lvl="1" indent="-228600">
              <a:buFontTx/>
              <a:buChar char="•"/>
            </a:pPr>
            <a:r>
              <a:rPr lang="en-US" altLang="en-US">
                <a:latin typeface="Times New Roman" charset="0"/>
              </a:rPr>
              <a:t>John 13:17 – blessed if you do them</a:t>
            </a:r>
          </a:p>
        </p:txBody>
      </p:sp>
      <p:sp>
        <p:nvSpPr>
          <p:cNvPr id="55300" name="Text Box 4"/>
          <p:cNvSpPr txBox="1">
            <a:spLocks noChangeArrowheads="1"/>
          </p:cNvSpPr>
          <p:nvPr/>
        </p:nvSpPr>
        <p:spPr bwMode="auto">
          <a:xfrm>
            <a:off x="3276600" y="414338"/>
            <a:ext cx="3063875"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pPr>
              <a:spcBef>
                <a:spcPct val="30000"/>
              </a:spcBef>
            </a:pPr>
            <a:r>
              <a:rPr lang="en-US" altLang="en-US" sz="1000">
                <a:solidFill>
                  <a:schemeClr val="tx1"/>
                </a:solidFill>
              </a:rPr>
              <a:t>22</a:t>
            </a:r>
            <a:r>
              <a:rPr lang="en-US" altLang="en-US" sz="1000" b="0">
                <a:solidFill>
                  <a:schemeClr val="tx1"/>
                </a:solidFill>
              </a:rPr>
              <a:t> But be doers of the word, and not hearers only, deceiving yourselves. </a:t>
            </a:r>
            <a:r>
              <a:rPr lang="en-US" altLang="en-US" sz="1000">
                <a:solidFill>
                  <a:schemeClr val="tx1"/>
                </a:solidFill>
              </a:rPr>
              <a:t>23 </a:t>
            </a:r>
            <a:r>
              <a:rPr lang="en-US" altLang="en-US" sz="1000" b="0">
                <a:solidFill>
                  <a:schemeClr val="tx1"/>
                </a:solidFill>
              </a:rPr>
              <a:t>For if anyone is a hearer of the word and not a doer, he is like a man observing his natural face in a mirror; </a:t>
            </a:r>
            <a:r>
              <a:rPr lang="en-US" altLang="en-US" sz="1000">
                <a:solidFill>
                  <a:schemeClr val="tx1"/>
                </a:solidFill>
              </a:rPr>
              <a:t>24</a:t>
            </a:r>
            <a:r>
              <a:rPr lang="en-US" altLang="en-US" sz="1000" b="0">
                <a:solidFill>
                  <a:schemeClr val="tx1"/>
                </a:solidFill>
              </a:rPr>
              <a:t> for he observes himself, goes away, and immediately forgets what kind of man he was. </a:t>
            </a:r>
            <a:r>
              <a:rPr lang="en-US" altLang="en-US" sz="1000">
                <a:solidFill>
                  <a:schemeClr val="tx1"/>
                </a:solidFill>
              </a:rPr>
              <a:t>25</a:t>
            </a:r>
            <a:r>
              <a:rPr lang="en-US" altLang="en-US" sz="1000" b="0">
                <a:solidFill>
                  <a:schemeClr val="tx1"/>
                </a:solidFill>
              </a:rPr>
              <a:t> But he who </a:t>
            </a:r>
            <a:r>
              <a:rPr lang="en-US" altLang="en-US" sz="1000">
                <a:solidFill>
                  <a:srgbClr val="FF0000"/>
                </a:solidFill>
              </a:rPr>
              <a:t>looks</a:t>
            </a:r>
            <a:r>
              <a:rPr lang="en-US" altLang="en-US" sz="1000" b="0">
                <a:solidFill>
                  <a:schemeClr val="tx1"/>
                </a:solidFill>
              </a:rPr>
              <a:t> into the perfect law of liberty and </a:t>
            </a:r>
            <a:r>
              <a:rPr lang="en-US" altLang="en-US" sz="1000">
                <a:solidFill>
                  <a:srgbClr val="FF0000"/>
                </a:solidFill>
              </a:rPr>
              <a:t>continues (abides) </a:t>
            </a:r>
            <a:r>
              <a:rPr lang="en-US" altLang="en-US" sz="1000" b="0">
                <a:solidFill>
                  <a:schemeClr val="tx1"/>
                </a:solidFill>
              </a:rPr>
              <a:t> in it, and is not a forgetful hearer but a</a:t>
            </a:r>
            <a:r>
              <a:rPr lang="en-US" altLang="en-US" sz="1000">
                <a:solidFill>
                  <a:srgbClr val="FF0000"/>
                </a:solidFill>
              </a:rPr>
              <a:t> doer</a:t>
            </a:r>
            <a:r>
              <a:rPr lang="en-US" altLang="en-US" sz="1000" b="0">
                <a:solidFill>
                  <a:schemeClr val="tx1"/>
                </a:solidFill>
              </a:rPr>
              <a:t> of the work, this one will be blessed in what he does. </a:t>
            </a:r>
          </a:p>
          <a:p>
            <a:endParaRPr lang="en-US" altLang="en-US" sz="1000"/>
          </a:p>
        </p:txBody>
      </p:sp>
    </p:spTree>
    <p:extLst>
      <p:ext uri="{BB962C8B-B14F-4D97-AF65-F5344CB8AC3E}">
        <p14:creationId xmlns:p14="http://schemas.microsoft.com/office/powerpoint/2010/main" val="1889947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EA50976D-AEDB-2448-ACDF-C2873CEA889E}" type="slidenum">
              <a:rPr lang="en-US" altLang="en-US" sz="1200"/>
              <a:pPr/>
              <a:t>12</a:t>
            </a:fld>
            <a:endParaRPr lang="en-US" altLang="en-US" sz="1200"/>
          </a:p>
        </p:txBody>
      </p:sp>
      <p:sp>
        <p:nvSpPr>
          <p:cNvPr id="53250" name="Rectangle 2"/>
          <p:cNvSpPr>
            <a:spLocks noGrp="1" noRot="1" noChangeAspect="1" noChangeArrowheads="1" noTextEdit="1"/>
          </p:cNvSpPr>
          <p:nvPr>
            <p:ph type="sldImg"/>
          </p:nvPr>
        </p:nvSpPr>
        <p:spPr>
          <a:xfrm>
            <a:off x="685800" y="685800"/>
            <a:ext cx="5486400" cy="3429000"/>
          </a:xfrm>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This is Spiritual Growth</a:t>
            </a:r>
          </a:p>
          <a:p>
            <a:endParaRPr lang="en-US" altLang="en-US" dirty="0">
              <a:latin typeface="Times New Roman" charset="0"/>
            </a:endParaRPr>
          </a:p>
          <a:p>
            <a:r>
              <a:rPr lang="en-US" altLang="en-US" dirty="0">
                <a:latin typeface="Times New Roman" charset="0"/>
              </a:rPr>
              <a:t>WHAT WE KNOW HOW TO DO:</a:t>
            </a:r>
          </a:p>
          <a:p>
            <a:r>
              <a:rPr lang="en-US" altLang="en-US" dirty="0">
                <a:latin typeface="Times New Roman" charset="0"/>
              </a:rPr>
              <a:t>Personal Work</a:t>
            </a:r>
          </a:p>
          <a:p>
            <a:r>
              <a:rPr lang="en-US" altLang="en-US" dirty="0">
                <a:latin typeface="Times New Roman" charset="0"/>
              </a:rPr>
              <a:t>Bible Class (teach, prepare)</a:t>
            </a:r>
          </a:p>
          <a:p>
            <a:r>
              <a:rPr lang="en-US" altLang="en-US" dirty="0">
                <a:latin typeface="Times New Roman" charset="0"/>
              </a:rPr>
              <a:t>Mow Lawn</a:t>
            </a:r>
          </a:p>
          <a:p>
            <a:r>
              <a:rPr lang="en-US" altLang="en-US" dirty="0">
                <a:latin typeface="Times New Roman" charset="0"/>
              </a:rPr>
              <a:t>Hospitality</a:t>
            </a:r>
          </a:p>
          <a:p>
            <a:endParaRPr lang="en-US" altLang="en-US" dirty="0">
              <a:latin typeface="Times New Roman" charset="0"/>
            </a:endParaRPr>
          </a:p>
          <a:p>
            <a:r>
              <a:rPr lang="en-US" altLang="en-US" b="1" dirty="0">
                <a:latin typeface="Times New Roman" charset="0"/>
              </a:rPr>
              <a:t>2 Peter 1:5ff – Faith + Virtue + Knowledge + Self-Control + Steadfastness +  Godliness + Brotherly Kindness + Love + Practice = Effective and You Will Never Fall </a:t>
            </a:r>
          </a:p>
          <a:p>
            <a:pPr lvl="1">
              <a:buFontTx/>
              <a:buChar char="•"/>
            </a:pPr>
            <a:endParaRPr lang="en-US" altLang="en-US" dirty="0">
              <a:latin typeface="Times New Roman" charset="0"/>
            </a:endParaRPr>
          </a:p>
        </p:txBody>
      </p:sp>
    </p:spTree>
    <p:extLst>
      <p:ext uri="{BB962C8B-B14F-4D97-AF65-F5344CB8AC3E}">
        <p14:creationId xmlns:p14="http://schemas.microsoft.com/office/powerpoint/2010/main" val="2211211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EA50976D-AEDB-2448-ACDF-C2873CEA889E}" type="slidenum">
              <a:rPr lang="en-US" altLang="en-US" sz="1200"/>
              <a:pPr/>
              <a:t>13</a:t>
            </a:fld>
            <a:endParaRPr lang="en-US" altLang="en-US" sz="1200"/>
          </a:p>
        </p:txBody>
      </p:sp>
      <p:sp>
        <p:nvSpPr>
          <p:cNvPr id="53250" name="Rectangle 2"/>
          <p:cNvSpPr>
            <a:spLocks noGrp="1" noRot="1" noChangeAspect="1" noChangeArrowheads="1" noTextEdit="1"/>
          </p:cNvSpPr>
          <p:nvPr>
            <p:ph type="sldImg"/>
          </p:nvPr>
        </p:nvSpPr>
        <p:spPr>
          <a:xfrm>
            <a:off x="685800" y="685800"/>
            <a:ext cx="5486400" cy="3429000"/>
          </a:xfrm>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We are under law today (chart)</a:t>
            </a:r>
          </a:p>
          <a:p>
            <a:pPr lvl="1">
              <a:buFontTx/>
              <a:buChar char="•"/>
            </a:pPr>
            <a:r>
              <a:rPr lang="en-US" altLang="en-US" dirty="0">
                <a:latin typeface="Times New Roman" charset="0"/>
              </a:rPr>
              <a:t>Law of Christ (Gal 6:2, 1 Cor 9:21)</a:t>
            </a:r>
          </a:p>
          <a:p>
            <a:pPr lvl="1">
              <a:buFontTx/>
              <a:buChar char="•"/>
            </a:pPr>
            <a:r>
              <a:rPr lang="en-US" altLang="en-US" dirty="0">
                <a:latin typeface="Times New Roman" charset="0"/>
              </a:rPr>
              <a:t>Law of Spirit (Rom 8:2) set you free from sin and death</a:t>
            </a:r>
          </a:p>
          <a:p>
            <a:pPr lvl="1">
              <a:buFontTx/>
              <a:buChar char="•"/>
            </a:pPr>
            <a:r>
              <a:rPr lang="en-US" altLang="en-US" dirty="0">
                <a:latin typeface="Times New Roman" charset="0"/>
              </a:rPr>
              <a:t>Law of Liberty (James 1:25)</a:t>
            </a:r>
          </a:p>
          <a:p>
            <a:pPr lvl="1">
              <a:buFontTx/>
              <a:buChar char="•"/>
            </a:pPr>
            <a:r>
              <a:rPr lang="en-US" altLang="en-US" dirty="0">
                <a:latin typeface="Times New Roman" charset="0"/>
              </a:rPr>
              <a:t>Law of Love (Rom 13:10)</a:t>
            </a:r>
          </a:p>
          <a:p>
            <a:pPr lvl="1">
              <a:buFontTx/>
              <a:buNone/>
            </a:pPr>
            <a:endParaRPr lang="en-US" altLang="en-US" dirty="0">
              <a:latin typeface="Times New Roman" charset="0"/>
            </a:endParaRPr>
          </a:p>
          <a:p>
            <a:pPr lvl="0">
              <a:buFontTx/>
              <a:buNone/>
            </a:pPr>
            <a:endParaRPr lang="en-US" altLang="en-US" dirty="0">
              <a:latin typeface="Times New Roman" charset="0"/>
            </a:endParaRPr>
          </a:p>
          <a:p>
            <a:pPr lvl="0">
              <a:buFontTx/>
              <a:buNone/>
            </a:pPr>
            <a:r>
              <a:rPr lang="en-US" altLang="en-US" dirty="0">
                <a:latin typeface="Times New Roman" charset="0"/>
              </a:rPr>
              <a:t>Law of Liberty… Jesus, ”You shall know the truth and the truth will set you free”</a:t>
            </a:r>
          </a:p>
          <a:p>
            <a:pPr lvl="0">
              <a:buFontTx/>
              <a:buNone/>
            </a:pPr>
            <a:endParaRPr lang="en-US" altLang="en-US" dirty="0">
              <a:latin typeface="Times New Roman" charset="0"/>
            </a:endParaRPr>
          </a:p>
          <a:p>
            <a:pPr lvl="0">
              <a:buFontTx/>
              <a:buNone/>
            </a:pPr>
            <a:r>
              <a:rPr lang="en-US" altLang="en-US" dirty="0">
                <a:latin typeface="Times New Roman" charset="0"/>
              </a:rPr>
              <a:t>Freedom from Sin.</a:t>
            </a:r>
          </a:p>
          <a:p>
            <a:pPr lvl="0">
              <a:buFontTx/>
              <a:buNone/>
            </a:pPr>
            <a:r>
              <a:rPr lang="en-US" altLang="en-US" dirty="0">
                <a:latin typeface="Times New Roman" charset="0"/>
              </a:rPr>
              <a:t>Freedom from Fear.</a:t>
            </a:r>
          </a:p>
          <a:p>
            <a:pPr lvl="0">
              <a:buFontTx/>
              <a:buNone/>
            </a:pPr>
            <a:r>
              <a:rPr lang="en-US" altLang="en-US" dirty="0">
                <a:latin typeface="Times New Roman" charset="0"/>
              </a:rPr>
              <a:t>Freedom from Satan’s Lies.</a:t>
            </a:r>
          </a:p>
          <a:p>
            <a:pPr lvl="0">
              <a:buFontTx/>
              <a:buNone/>
            </a:pPr>
            <a:r>
              <a:rPr lang="en-US" altLang="en-US" dirty="0">
                <a:latin typeface="Times New Roman" charset="0"/>
              </a:rPr>
              <a:t>Freedom from Foolish &amp; Empty Worldliness.</a:t>
            </a:r>
          </a:p>
        </p:txBody>
      </p:sp>
    </p:spTree>
    <p:extLst>
      <p:ext uri="{BB962C8B-B14F-4D97-AF65-F5344CB8AC3E}">
        <p14:creationId xmlns:p14="http://schemas.microsoft.com/office/powerpoint/2010/main" val="945117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57310A8E-8382-784A-9A99-24B206F4F6A1}" type="slidenum">
              <a:rPr lang="en-US" altLang="en-US" sz="1200"/>
              <a:pPr/>
              <a:t>14</a:t>
            </a:fld>
            <a:endParaRPr lang="en-US" altLang="en-US" sz="1200"/>
          </a:p>
        </p:txBody>
      </p:sp>
      <p:sp>
        <p:nvSpPr>
          <p:cNvPr id="61442" name="Rectangle 2"/>
          <p:cNvSpPr>
            <a:spLocks noGrp="1" noRot="1" noChangeAspect="1" noChangeArrowheads="1" noTextEdit="1"/>
          </p:cNvSpPr>
          <p:nvPr>
            <p:ph type="sldImg"/>
          </p:nvPr>
        </p:nvSpPr>
        <p:spPr>
          <a:xfrm>
            <a:off x="579438" y="381000"/>
            <a:ext cx="2803525" cy="1752600"/>
          </a:xfrm>
          <a:ln/>
        </p:spPr>
      </p:sp>
      <p:sp>
        <p:nvSpPr>
          <p:cNvPr id="61443" name="Rectangle 3"/>
          <p:cNvSpPr>
            <a:spLocks noGrp="1" noChangeArrowheads="1"/>
          </p:cNvSpPr>
          <p:nvPr>
            <p:ph type="body" idx="1"/>
          </p:nvPr>
        </p:nvSpPr>
        <p:spPr>
          <a:xfrm>
            <a:off x="457200" y="2133600"/>
            <a:ext cx="6019800" cy="670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b="1">
                <a:solidFill>
                  <a:srgbClr val="0000FF"/>
                </a:solidFill>
                <a:latin typeface="Times New Roman" charset="0"/>
              </a:rPr>
              <a:t>RELIGION </a:t>
            </a:r>
            <a:r>
              <a:rPr lang="en-US" altLang="en-US">
                <a:latin typeface="Times New Roman" charset="0"/>
              </a:rPr>
              <a:t>(threeskeia) – external things one performs, motivated by fear.</a:t>
            </a:r>
          </a:p>
          <a:p>
            <a:pPr marL="685800" lvl="1" indent="-228600">
              <a:buFontTx/>
              <a:buChar char="•"/>
            </a:pPr>
            <a:r>
              <a:rPr lang="en-US" altLang="en-US">
                <a:latin typeface="Times New Roman" charset="0"/>
              </a:rPr>
              <a:t>If you serve God, serve Him in this way (a loving , selfless, humble, serving, pure way), and the fear and dread will melt away.</a:t>
            </a:r>
          </a:p>
          <a:p>
            <a:pPr marL="685800" lvl="1" indent="-228600">
              <a:buFontTx/>
              <a:buChar char="•"/>
            </a:pPr>
            <a:r>
              <a:rPr lang="en-US" altLang="en-US">
                <a:latin typeface="Times New Roman" charset="0"/>
              </a:rPr>
              <a:t>What James means is theis religion is sincere, notself seeking, or self pleasing, but generous, loving and holy.</a:t>
            </a:r>
          </a:p>
          <a:p>
            <a:pPr marL="228600" indent="-228600">
              <a:buFontTx/>
              <a:buAutoNum type="alphaLcPeriod"/>
            </a:pPr>
            <a:r>
              <a:rPr lang="en-US" altLang="en-US">
                <a:latin typeface="Times New Roman" charset="0"/>
              </a:rPr>
              <a:t>There are two kinds of religion – Pure and Vain</a:t>
            </a:r>
          </a:p>
          <a:p>
            <a:pPr marL="685800" lvl="1" indent="-228600">
              <a:buFontTx/>
              <a:buChar char="•"/>
            </a:pPr>
            <a:r>
              <a:rPr lang="en-US" altLang="en-US">
                <a:latin typeface="Times New Roman" charset="0"/>
              </a:rPr>
              <a:t>We may d a great deal of good, but that does not mean we are right in the sight of God</a:t>
            </a:r>
          </a:p>
          <a:p>
            <a:pPr marL="685800" lvl="1" indent="-228600">
              <a:buFontTx/>
              <a:buChar char="•"/>
            </a:pPr>
            <a:r>
              <a:rPr lang="en-US" altLang="en-US">
                <a:latin typeface="Times New Roman" charset="0"/>
              </a:rPr>
              <a:t>Matt 15:8-9 – teaching as doctrines the precepts of men</a:t>
            </a:r>
          </a:p>
          <a:p>
            <a:pPr marL="228600" indent="-228600">
              <a:buFontTx/>
              <a:buAutoNum type="alphaLcPeriod" startAt="2"/>
            </a:pPr>
            <a:r>
              <a:rPr lang="en-US" altLang="en-US" b="1">
                <a:solidFill>
                  <a:srgbClr val="0000FF"/>
                </a:solidFill>
                <a:latin typeface="Times New Roman" charset="0"/>
              </a:rPr>
              <a:t>BEFORE GOD</a:t>
            </a:r>
            <a:r>
              <a:rPr lang="en-US" altLang="en-US">
                <a:latin typeface="Times New Roman" charset="0"/>
              </a:rPr>
              <a:t> (para) by the side of, the standard of measurement.  This is how we should know and measure if our religion is “vain” or “pure”</a:t>
            </a:r>
          </a:p>
          <a:p>
            <a:pPr marL="228600" indent="-228600">
              <a:buFontTx/>
              <a:buAutoNum type="arabicPeriod" startAt="2"/>
            </a:pPr>
            <a:r>
              <a:rPr lang="en-US" altLang="en-US" b="1">
                <a:solidFill>
                  <a:srgbClr val="0000FF"/>
                </a:solidFill>
                <a:latin typeface="Times New Roman" charset="0"/>
              </a:rPr>
              <a:t>PURE </a:t>
            </a:r>
            <a:r>
              <a:rPr lang="en-US" altLang="en-US">
                <a:latin typeface="Times New Roman" charset="0"/>
              </a:rPr>
              <a:t>– (kathara) – Genuine, sincere, innocent, void of guilt. denotes that which is clean, something that was once impure an polluted and has been cleansed</a:t>
            </a:r>
          </a:p>
          <a:p>
            <a:pPr marL="685800" lvl="1" indent="-228600">
              <a:buFontTx/>
              <a:buChar char="•"/>
            </a:pPr>
            <a:r>
              <a:rPr lang="en-US" altLang="en-US">
                <a:latin typeface="Times New Roman" charset="0"/>
              </a:rPr>
              <a:t>The Purity of one’s religion depends of the motive of our good works.</a:t>
            </a:r>
          </a:p>
          <a:p>
            <a:pPr marL="228600" indent="-228600"/>
            <a:r>
              <a:rPr lang="en-US" altLang="en-US">
                <a:latin typeface="Times New Roman" charset="0"/>
              </a:rPr>
              <a:t>3,  </a:t>
            </a:r>
            <a:r>
              <a:rPr lang="en-US" altLang="en-US" b="1">
                <a:solidFill>
                  <a:srgbClr val="0000FF"/>
                </a:solidFill>
                <a:latin typeface="Times New Roman" charset="0"/>
              </a:rPr>
              <a:t>UNDEFILED</a:t>
            </a:r>
            <a:r>
              <a:rPr lang="en-US" altLang="en-US">
                <a:latin typeface="Times New Roman" charset="0"/>
              </a:rPr>
              <a:t> (amiantos) – This is an adjective meaning without contamination, not mixed or polluted with foreign substance.  The verb means to stain as with color.</a:t>
            </a:r>
          </a:p>
          <a:p>
            <a:pPr marL="228600" indent="-228600">
              <a:buFontTx/>
              <a:buAutoNum type="arabicPeriod" startAt="4"/>
            </a:pPr>
            <a:r>
              <a:rPr lang="en-US" altLang="en-US" b="1">
                <a:latin typeface="Times New Roman" charset="0"/>
              </a:rPr>
              <a:t>Pure and Undefiled religion</a:t>
            </a:r>
            <a:r>
              <a:rPr lang="en-US" altLang="en-US">
                <a:latin typeface="Times New Roman" charset="0"/>
              </a:rPr>
              <a:t> is in sharp contrast to eh religion that relies on ceremonial acts with not regard to the attitude and motives.</a:t>
            </a:r>
          </a:p>
          <a:p>
            <a:pPr marL="685800" lvl="1" indent="-228600">
              <a:buFontTx/>
              <a:buChar char="•"/>
            </a:pPr>
            <a:r>
              <a:rPr lang="en-US" altLang="en-US">
                <a:latin typeface="Times New Roman" charset="0"/>
              </a:rPr>
              <a:t>Matt 5:8 – Pure in heart</a:t>
            </a:r>
          </a:p>
          <a:p>
            <a:pPr marL="685800" lvl="1" indent="-228600">
              <a:buFontTx/>
              <a:buChar char="•"/>
            </a:pPr>
            <a:r>
              <a:rPr lang="en-US" altLang="en-US">
                <a:latin typeface="Times New Roman" charset="0"/>
              </a:rPr>
              <a:t>Micah 6:7-8 – Even in the OT the Lord required the Jews to DO justly to love kindness an to walk humbly with god.</a:t>
            </a:r>
          </a:p>
          <a:p>
            <a:pPr marL="685800" lvl="1" indent="-228600">
              <a:buFontTx/>
              <a:buChar char="•"/>
            </a:pPr>
            <a:r>
              <a:rPr lang="en-US" altLang="en-US">
                <a:latin typeface="Times New Roman" charset="0"/>
              </a:rPr>
              <a:t>Isa 1:11-17 – Do good</a:t>
            </a:r>
          </a:p>
          <a:p>
            <a:pPr marL="228600" indent="-228600">
              <a:buFontTx/>
              <a:buAutoNum type="arabicPeriod" startAt="5"/>
            </a:pPr>
            <a:r>
              <a:rPr lang="en-US" altLang="en-US" b="1">
                <a:latin typeface="Times New Roman" charset="0"/>
              </a:rPr>
              <a:t>WE MUST DO TWO THINGS</a:t>
            </a:r>
            <a:r>
              <a:rPr lang="en-US" altLang="en-US">
                <a:latin typeface="Times New Roman" charset="0"/>
              </a:rPr>
              <a:t> – VIST FATHERLESS/ WIDOWS / KEEP UNSPOTTED</a:t>
            </a:r>
          </a:p>
          <a:p>
            <a:pPr marL="685800" lvl="1" indent="-228600">
              <a:buFontTx/>
              <a:buChar char="•"/>
            </a:pPr>
            <a:r>
              <a:rPr lang="en-US" altLang="en-US">
                <a:latin typeface="Times New Roman" charset="0"/>
              </a:rPr>
              <a:t>James is not giving us the Whole of religion but that a specimen, what a pure and undefiled life will lead to. – PERSONAL BENEVOLENCE. / UNSPOTTED FROM WORLD.</a:t>
            </a:r>
          </a:p>
          <a:p>
            <a:pPr marL="685800" lvl="1" indent="-228600">
              <a:buFontTx/>
              <a:buChar char="•"/>
            </a:pPr>
            <a:r>
              <a:rPr lang="en-US" altLang="en-US">
                <a:latin typeface="Times New Roman" charset="0"/>
              </a:rPr>
              <a:t>Man with an oil can – always made it a little easier for anyone who followed behind him (look at chart on 1 Cor 13)</a:t>
            </a:r>
          </a:p>
        </p:txBody>
      </p:sp>
      <p:sp>
        <p:nvSpPr>
          <p:cNvPr id="61444" name="Text Box 4"/>
          <p:cNvSpPr txBox="1">
            <a:spLocks noChangeArrowheads="1"/>
          </p:cNvSpPr>
          <p:nvPr/>
        </p:nvSpPr>
        <p:spPr bwMode="auto">
          <a:xfrm>
            <a:off x="4022725" y="566738"/>
            <a:ext cx="2493963"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r>
              <a:rPr lang="en-US" altLang="en-US" sz="1200" b="0"/>
              <a:t>1:27 – Pure and undefiled religion</a:t>
            </a:r>
          </a:p>
          <a:p>
            <a:r>
              <a:rPr lang="en-US" altLang="en-US" sz="1200" b="0"/>
              <a:t> before God and the Father is this;</a:t>
            </a:r>
          </a:p>
          <a:p>
            <a:r>
              <a:rPr lang="en-US" altLang="en-US" sz="1200" b="0"/>
              <a:t>To visit the orphans and widows</a:t>
            </a:r>
          </a:p>
          <a:p>
            <a:r>
              <a:rPr lang="en-US" altLang="en-US" sz="1200" b="0"/>
              <a:t> in their trouble, and to keep</a:t>
            </a:r>
          </a:p>
          <a:p>
            <a:r>
              <a:rPr lang="en-US" altLang="en-US" sz="1200" b="0"/>
              <a:t> oneself unspotted from the world</a:t>
            </a:r>
          </a:p>
        </p:txBody>
      </p:sp>
    </p:spTree>
    <p:extLst>
      <p:ext uri="{BB962C8B-B14F-4D97-AF65-F5344CB8AC3E}">
        <p14:creationId xmlns:p14="http://schemas.microsoft.com/office/powerpoint/2010/main" val="491705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572BABA6-2B03-2A4C-971E-37A8F2589CD1}" type="slidenum">
              <a:rPr lang="en-US" altLang="en-US" sz="1200"/>
              <a:pPr/>
              <a:t>15</a:t>
            </a:fld>
            <a:endParaRPr lang="en-US" altLang="en-US" sz="1200"/>
          </a:p>
        </p:txBody>
      </p:sp>
      <p:sp>
        <p:nvSpPr>
          <p:cNvPr id="63490" name="Rectangle 2"/>
          <p:cNvSpPr>
            <a:spLocks noGrp="1" noRot="1" noChangeAspect="1" noChangeArrowheads="1" noTextEdit="1"/>
          </p:cNvSpPr>
          <p:nvPr>
            <p:ph type="sldImg"/>
          </p:nvPr>
        </p:nvSpPr>
        <p:spPr>
          <a:xfrm>
            <a:off x="685800" y="685800"/>
            <a:ext cx="5486400" cy="3429000"/>
          </a:xfrm>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918502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EA50976D-AEDB-2448-ACDF-C2873CEA889E}" type="slidenum">
              <a:rPr lang="en-US" altLang="en-US" sz="1200"/>
              <a:pPr/>
              <a:t>16</a:t>
            </a:fld>
            <a:endParaRPr lang="en-US" altLang="en-US" sz="1200"/>
          </a:p>
        </p:txBody>
      </p:sp>
      <p:sp>
        <p:nvSpPr>
          <p:cNvPr id="53250" name="Rectangle 2"/>
          <p:cNvSpPr>
            <a:spLocks noGrp="1" noRot="1" noChangeAspect="1" noChangeArrowheads="1" noTextEdit="1"/>
          </p:cNvSpPr>
          <p:nvPr>
            <p:ph type="sldImg"/>
          </p:nvPr>
        </p:nvSpPr>
        <p:spPr>
          <a:xfrm>
            <a:off x="685800" y="685800"/>
            <a:ext cx="5486400" cy="3429000"/>
          </a:xfrm>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buFontTx/>
              <a:buNone/>
            </a:pPr>
            <a:r>
              <a:rPr lang="en-US" altLang="en-US" dirty="0">
                <a:latin typeface="Times New Roman" charset="0"/>
              </a:rPr>
              <a:t>There are DOERS and there are “HEARERS ONLY”</a:t>
            </a:r>
          </a:p>
          <a:p>
            <a:pPr lvl="0">
              <a:buFontTx/>
              <a:buNone/>
            </a:pPr>
            <a:endParaRPr lang="en-US" altLang="en-US" dirty="0">
              <a:latin typeface="Times New Roman" charset="0"/>
            </a:endParaRPr>
          </a:p>
          <a:p>
            <a:pPr lvl="0">
              <a:buFontTx/>
              <a:buNone/>
            </a:pPr>
            <a:r>
              <a:rPr lang="en-US" altLang="en-US" dirty="0">
                <a:latin typeface="Times New Roman" charset="0"/>
              </a:rPr>
              <a:t>The hearer only… They only read about it….They only plan on it.  They only intend to…</a:t>
            </a:r>
          </a:p>
          <a:p>
            <a:pPr lvl="0">
              <a:buFontTx/>
              <a:buNone/>
            </a:pPr>
            <a:endParaRPr lang="en-US" altLang="en-US" dirty="0">
              <a:latin typeface="Times New Roman" charset="0"/>
            </a:endParaRPr>
          </a:p>
          <a:p>
            <a:pPr lvl="0">
              <a:buFontTx/>
              <a:buNone/>
            </a:pPr>
            <a:endParaRPr lang="en-US" altLang="en-US" dirty="0">
              <a:latin typeface="Times New Roman" charset="0"/>
            </a:endParaRPr>
          </a:p>
          <a:p>
            <a:pPr lvl="0">
              <a:buFontTx/>
              <a:buNone/>
            </a:pPr>
            <a:r>
              <a:rPr lang="en-US" altLang="en-US" dirty="0">
                <a:latin typeface="Times New Roman" charset="0"/>
              </a:rPr>
              <a:t>HEARERS ONLY are FORGETFULL… vs. 24 and 25 both </a:t>
            </a:r>
            <a:r>
              <a:rPr lang="en-US" altLang="en-US" dirty="0" err="1">
                <a:latin typeface="Times New Roman" charset="0"/>
              </a:rPr>
              <a:t>mentioin</a:t>
            </a:r>
            <a:r>
              <a:rPr lang="en-US" altLang="en-US" dirty="0">
                <a:latin typeface="Times New Roman" charset="0"/>
              </a:rPr>
              <a:t> this quality. What are they forgetting?</a:t>
            </a:r>
          </a:p>
          <a:p>
            <a:pPr lvl="0">
              <a:buFontTx/>
              <a:buNone/>
            </a:pPr>
            <a:endParaRPr lang="en-US" altLang="en-US" dirty="0">
              <a:latin typeface="Times New Roman" charset="0"/>
            </a:endParaRPr>
          </a:p>
          <a:p>
            <a:pPr lvl="0">
              <a:buFontTx/>
              <a:buNone/>
            </a:pPr>
            <a:r>
              <a:rPr lang="en-US" altLang="en-US" dirty="0">
                <a:latin typeface="Times New Roman" charset="0"/>
              </a:rPr>
              <a:t>They forget heaven and hell are on the line.</a:t>
            </a:r>
          </a:p>
          <a:p>
            <a:pPr lvl="0">
              <a:buFontTx/>
              <a:buNone/>
            </a:pPr>
            <a:r>
              <a:rPr lang="en-US" altLang="en-US" dirty="0">
                <a:latin typeface="Times New Roman" charset="0"/>
              </a:rPr>
              <a:t>They forget the Love God has demonstrated.</a:t>
            </a:r>
          </a:p>
          <a:p>
            <a:pPr lvl="0">
              <a:buFontTx/>
              <a:buNone/>
            </a:pPr>
            <a:r>
              <a:rPr lang="en-US" altLang="en-US" dirty="0">
                <a:latin typeface="Times New Roman" charset="0"/>
              </a:rPr>
              <a:t>They forget the urgent need of the lost people around us.</a:t>
            </a:r>
          </a:p>
          <a:p>
            <a:pPr lvl="0">
              <a:buFontTx/>
              <a:buNone/>
            </a:pPr>
            <a:r>
              <a:rPr lang="en-US" altLang="en-US" dirty="0">
                <a:latin typeface="Times New Roman" charset="0"/>
              </a:rPr>
              <a:t>They forget the urgent help a brother or sister needs.</a:t>
            </a:r>
          </a:p>
          <a:p>
            <a:pPr lvl="0">
              <a:buFontTx/>
              <a:buNone/>
            </a:pPr>
            <a:r>
              <a:rPr lang="en-US" altLang="en-US" dirty="0">
                <a:latin typeface="Times New Roman" charset="0"/>
              </a:rPr>
              <a:t>They forget that only God has all the answers.</a:t>
            </a:r>
          </a:p>
          <a:p>
            <a:pPr lvl="0">
              <a:buFontTx/>
              <a:buNone/>
            </a:pPr>
            <a:r>
              <a:rPr lang="en-US" altLang="en-US" dirty="0">
                <a:latin typeface="Times New Roman" charset="0"/>
              </a:rPr>
              <a:t>They forget that we are created for more than this empty world – we are created to be HOLY!</a:t>
            </a:r>
          </a:p>
          <a:p>
            <a:pPr lvl="0">
              <a:buFontTx/>
              <a:buNone/>
            </a:pPr>
            <a:r>
              <a:rPr lang="en-US" altLang="en-US" dirty="0">
                <a:latin typeface="Times New Roman" charset="0"/>
              </a:rPr>
              <a:t>They forget the old man is dead and they have a new life in Christ!</a:t>
            </a:r>
          </a:p>
        </p:txBody>
      </p:sp>
    </p:spTree>
    <p:extLst>
      <p:ext uri="{BB962C8B-B14F-4D97-AF65-F5344CB8AC3E}">
        <p14:creationId xmlns:p14="http://schemas.microsoft.com/office/powerpoint/2010/main" val="2784881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want to renew our relationship with God (religion) then we need to BE ABOUT the things HE IS ALL ABOUT.</a:t>
            </a:r>
          </a:p>
        </p:txBody>
      </p:sp>
      <p:sp>
        <p:nvSpPr>
          <p:cNvPr id="4" name="Slide Number Placeholder 3"/>
          <p:cNvSpPr>
            <a:spLocks noGrp="1"/>
          </p:cNvSpPr>
          <p:nvPr>
            <p:ph type="sldNum" sz="quarter" idx="5"/>
          </p:nvPr>
        </p:nvSpPr>
        <p:spPr/>
        <p:txBody>
          <a:bodyPr/>
          <a:lstStyle/>
          <a:p>
            <a:fld id="{C47CF004-168E-6541-A38A-F7F5D3ED6152}" type="slidenum">
              <a:rPr lang="en-US" smtClean="0"/>
              <a:t>17</a:t>
            </a:fld>
            <a:endParaRPr lang="en-US"/>
          </a:p>
        </p:txBody>
      </p:sp>
    </p:spTree>
    <p:extLst>
      <p:ext uri="{BB962C8B-B14F-4D97-AF65-F5344CB8AC3E}">
        <p14:creationId xmlns:p14="http://schemas.microsoft.com/office/powerpoint/2010/main" val="258001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7CF004-168E-6541-A38A-F7F5D3ED6152}" type="slidenum">
              <a:rPr lang="en-US" smtClean="0"/>
              <a:t>18</a:t>
            </a:fld>
            <a:endParaRPr lang="en-US"/>
          </a:p>
        </p:txBody>
      </p:sp>
    </p:spTree>
    <p:extLst>
      <p:ext uri="{BB962C8B-B14F-4D97-AF65-F5344CB8AC3E}">
        <p14:creationId xmlns:p14="http://schemas.microsoft.com/office/powerpoint/2010/main" val="2746415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7CF004-168E-6541-A38A-F7F5D3ED6152}" type="slidenum">
              <a:rPr lang="en-US" smtClean="0"/>
              <a:t>19</a:t>
            </a:fld>
            <a:endParaRPr lang="en-US"/>
          </a:p>
        </p:txBody>
      </p:sp>
    </p:spTree>
    <p:extLst>
      <p:ext uri="{BB962C8B-B14F-4D97-AF65-F5344CB8AC3E}">
        <p14:creationId xmlns:p14="http://schemas.microsoft.com/office/powerpoint/2010/main" val="3879735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7CF004-168E-6541-A38A-F7F5D3ED6152}" type="slidenum">
              <a:rPr lang="en-US" smtClean="0"/>
              <a:t>2</a:t>
            </a:fld>
            <a:endParaRPr lang="en-US"/>
          </a:p>
        </p:txBody>
      </p:sp>
    </p:spTree>
    <p:extLst>
      <p:ext uri="{BB962C8B-B14F-4D97-AF65-F5344CB8AC3E}">
        <p14:creationId xmlns:p14="http://schemas.microsoft.com/office/powerpoint/2010/main" val="2510507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7CF004-168E-6541-A38A-F7F5D3ED6152}" type="slidenum">
              <a:rPr lang="en-US" smtClean="0"/>
              <a:t>20</a:t>
            </a:fld>
            <a:endParaRPr lang="en-US"/>
          </a:p>
        </p:txBody>
      </p:sp>
    </p:spTree>
    <p:extLst>
      <p:ext uri="{BB962C8B-B14F-4D97-AF65-F5344CB8AC3E}">
        <p14:creationId xmlns:p14="http://schemas.microsoft.com/office/powerpoint/2010/main" val="1621884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7CF004-168E-6541-A38A-F7F5D3ED6152}" type="slidenum">
              <a:rPr lang="en-US" smtClean="0"/>
              <a:t>21</a:t>
            </a:fld>
            <a:endParaRPr lang="en-US"/>
          </a:p>
        </p:txBody>
      </p:sp>
    </p:spTree>
    <p:extLst>
      <p:ext uri="{BB962C8B-B14F-4D97-AF65-F5344CB8AC3E}">
        <p14:creationId xmlns:p14="http://schemas.microsoft.com/office/powerpoint/2010/main" val="1503926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67695E70-8A5A-41BD-B28B-45CD71829B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A296D82-C534-415F-9E64-F2A704CB4EBF}" type="slidenum">
              <a:rPr lang="en-US" altLang="en-US" smtClean="0"/>
              <a:pPr>
                <a:spcBef>
                  <a:spcPct val="0"/>
                </a:spcBef>
              </a:pPr>
              <a:t>3</a:t>
            </a:fld>
            <a:endParaRPr lang="en-US" altLang="en-US"/>
          </a:p>
        </p:txBody>
      </p:sp>
      <p:sp>
        <p:nvSpPr>
          <p:cNvPr id="18434" name="Rectangle 2">
            <a:extLst>
              <a:ext uri="{FF2B5EF4-FFF2-40B4-BE49-F238E27FC236}">
                <a16:creationId xmlns:a16="http://schemas.microsoft.com/office/drawing/2014/main" id="{C67A363B-F11E-4E28-8FD0-6A898AC34526}"/>
              </a:ext>
            </a:extLst>
          </p:cNvPr>
          <p:cNvSpPr>
            <a:spLocks noGrp="1" noRot="1" noChangeAspect="1" noChangeArrowheads="1" noTextEdit="1"/>
          </p:cNvSpPr>
          <p:nvPr>
            <p:ph type="sldImg"/>
          </p:nvPr>
        </p:nvSpPr>
        <p:spPr>
          <a:xfrm>
            <a:off x="1068388" y="709613"/>
            <a:ext cx="4011612" cy="2508250"/>
          </a:xfrm>
          <a:ln/>
        </p:spPr>
      </p:sp>
      <p:sp>
        <p:nvSpPr>
          <p:cNvPr id="18435" name="Rectangle 3">
            <a:extLst>
              <a:ext uri="{FF2B5EF4-FFF2-40B4-BE49-F238E27FC236}">
                <a16:creationId xmlns:a16="http://schemas.microsoft.com/office/drawing/2014/main" id="{B39860B6-86EB-4009-8380-A65F9EC57294}"/>
              </a:ext>
            </a:extLst>
          </p:cNvPr>
          <p:cNvSpPr>
            <a:spLocks noGrp="1" noChangeArrowheads="1"/>
          </p:cNvSpPr>
          <p:nvPr>
            <p:ph type="body" idx="1"/>
          </p:nvPr>
        </p:nvSpPr>
        <p:spPr>
          <a:xfrm>
            <a:off x="550863" y="3297239"/>
            <a:ext cx="6221412" cy="542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latin typeface="Times New Roman" panose="02020603050405020304" pitchFamily="18" charset="0"/>
              </a:rPr>
              <a:t>CHAP 1 - CONFIDENCE</a:t>
            </a:r>
          </a:p>
          <a:p>
            <a:pPr lvl="1">
              <a:buFontTx/>
              <a:buChar char="•"/>
            </a:pPr>
            <a:r>
              <a:rPr lang="en-US" altLang="en-US">
                <a:latin typeface="Times New Roman" panose="02020603050405020304" pitchFamily="18" charset="0"/>
              </a:rPr>
              <a:t>Trials – There are benefits in trials</a:t>
            </a:r>
          </a:p>
          <a:p>
            <a:pPr lvl="1">
              <a:buFontTx/>
              <a:buChar char="•"/>
            </a:pPr>
            <a:r>
              <a:rPr lang="en-US" altLang="en-US">
                <a:latin typeface="Times New Roman" panose="02020603050405020304" pitchFamily="18" charset="0"/>
              </a:rPr>
              <a:t>Temptations – God only gives what is good, Know that</a:t>
            </a:r>
          </a:p>
          <a:p>
            <a:pPr lvl="1">
              <a:buFontTx/>
              <a:buChar char="•"/>
            </a:pPr>
            <a:r>
              <a:rPr lang="en-US" altLang="en-US">
                <a:latin typeface="Times New Roman" panose="02020603050405020304" pitchFamily="18" charset="0"/>
              </a:rPr>
              <a:t>The gospel can “keep your souls saved”</a:t>
            </a:r>
          </a:p>
          <a:p>
            <a:pPr lvl="1">
              <a:buFontTx/>
              <a:buChar char="•"/>
            </a:pPr>
            <a:r>
              <a:rPr lang="en-US" altLang="en-US">
                <a:latin typeface="Times New Roman" panose="02020603050405020304" pitchFamily="18" charset="0"/>
              </a:rPr>
              <a:t>Therefore – you must be doers of the word</a:t>
            </a:r>
          </a:p>
          <a:p>
            <a:r>
              <a:rPr lang="en-US" altLang="en-US" b="1" u="sng">
                <a:latin typeface="Times New Roman" panose="02020603050405020304" pitchFamily="18" charset="0"/>
              </a:rPr>
              <a:t>CHAP 2 – COMPASSION</a:t>
            </a:r>
          </a:p>
          <a:p>
            <a:pPr lvl="1">
              <a:buFontTx/>
              <a:buChar char="•"/>
            </a:pPr>
            <a:r>
              <a:rPr lang="en-US" altLang="en-US">
                <a:latin typeface="Times New Roman" panose="02020603050405020304" pitchFamily="18" charset="0"/>
              </a:rPr>
              <a:t>Showing favoritism is sinful (poor vs rich)</a:t>
            </a:r>
          </a:p>
          <a:p>
            <a:pPr lvl="1">
              <a:buFontTx/>
              <a:buChar char="•"/>
            </a:pPr>
            <a:r>
              <a:rPr lang="en-US" altLang="en-US">
                <a:latin typeface="Times New Roman" panose="02020603050405020304" pitchFamily="18" charset="0"/>
              </a:rPr>
              <a:t>Saving , true faith should move you to action</a:t>
            </a:r>
          </a:p>
          <a:p>
            <a:r>
              <a:rPr lang="en-US" altLang="en-US" b="1" u="sng">
                <a:latin typeface="Times New Roman" panose="02020603050405020304" pitchFamily="18" charset="0"/>
              </a:rPr>
              <a:t>CHAP 3 – CARE</a:t>
            </a:r>
          </a:p>
          <a:p>
            <a:pPr lvl="1">
              <a:buFontTx/>
              <a:buChar char="•"/>
            </a:pPr>
            <a:r>
              <a:rPr lang="en-US" altLang="en-US">
                <a:latin typeface="Times New Roman" panose="02020603050405020304" pitchFamily="18" charset="0"/>
              </a:rPr>
              <a:t>We all need to learn to control our tongues</a:t>
            </a:r>
          </a:p>
          <a:p>
            <a:pPr lvl="1">
              <a:buFontTx/>
              <a:buChar char="•"/>
            </a:pPr>
            <a:r>
              <a:rPr lang="en-US" altLang="en-US">
                <a:latin typeface="Times New Roman" panose="02020603050405020304" pitchFamily="18" charset="0"/>
              </a:rPr>
              <a:t>Practice what you preach</a:t>
            </a:r>
          </a:p>
          <a:p>
            <a:r>
              <a:rPr lang="en-US" altLang="en-US" b="1" u="sng">
                <a:latin typeface="Times New Roman" panose="02020603050405020304" pitchFamily="18" charset="0"/>
              </a:rPr>
              <a:t>CHAP 4 – CONTRITION (REPENTANCE)</a:t>
            </a:r>
          </a:p>
          <a:p>
            <a:pPr lvl="1">
              <a:buFontTx/>
              <a:buChar char="•"/>
            </a:pPr>
            <a:r>
              <a:rPr lang="en-US" altLang="en-US">
                <a:latin typeface="Times New Roman" panose="02020603050405020304" pitchFamily="18" charset="0"/>
              </a:rPr>
              <a:t>Whose will do you seek? You own or God’s</a:t>
            </a:r>
          </a:p>
          <a:p>
            <a:pPr lvl="1">
              <a:buFontTx/>
              <a:buChar char="•"/>
            </a:pPr>
            <a:r>
              <a:rPr lang="en-US" altLang="en-US">
                <a:latin typeface="Times New Roman" panose="02020603050405020304" pitchFamily="18" charset="0"/>
              </a:rPr>
              <a:t>Submit to God, Serve God, Be a Friend of God and not of this world</a:t>
            </a:r>
          </a:p>
          <a:p>
            <a:pPr lvl="1">
              <a:buFontTx/>
              <a:buChar char="•"/>
            </a:pPr>
            <a:r>
              <a:rPr lang="en-US" altLang="en-US">
                <a:latin typeface="Times New Roman" panose="02020603050405020304" pitchFamily="18" charset="0"/>
              </a:rPr>
              <a:t>Draw near to God, Humble yourself to God</a:t>
            </a:r>
          </a:p>
          <a:p>
            <a:r>
              <a:rPr lang="en-US" altLang="en-US" b="1" u="sng">
                <a:latin typeface="Times New Roman" panose="02020603050405020304" pitchFamily="18" charset="0"/>
              </a:rPr>
              <a:t>CHAP 5 – CONCERN</a:t>
            </a:r>
          </a:p>
          <a:p>
            <a:pPr lvl="1">
              <a:buFontTx/>
              <a:buChar char="•"/>
            </a:pPr>
            <a:r>
              <a:rPr lang="en-US" altLang="en-US">
                <a:latin typeface="Times New Roman" panose="02020603050405020304" pitchFamily="18" charset="0"/>
              </a:rPr>
              <a:t>Share in possessions – wealth will rot</a:t>
            </a:r>
          </a:p>
          <a:p>
            <a:pPr lvl="1">
              <a:buFontTx/>
              <a:buChar char="•"/>
            </a:pPr>
            <a:r>
              <a:rPr lang="en-US" altLang="en-US">
                <a:latin typeface="Times New Roman" panose="02020603050405020304" pitchFamily="18" charset="0"/>
              </a:rPr>
              <a:t>Share in patience – Job</a:t>
            </a:r>
          </a:p>
          <a:p>
            <a:pPr lvl="1">
              <a:buFontTx/>
              <a:buChar char="•"/>
            </a:pPr>
            <a:r>
              <a:rPr lang="en-US" altLang="en-US">
                <a:latin typeface="Times New Roman" panose="02020603050405020304" pitchFamily="18" charset="0"/>
              </a:rPr>
              <a:t>Share in prayer</a:t>
            </a:r>
          </a:p>
          <a:p>
            <a:endParaRPr lang="en-US" altLang="en-US">
              <a:latin typeface="Times New Roman" panose="02020603050405020304" pitchFamily="18" charset="0"/>
            </a:endParaRPr>
          </a:p>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7CC1EDCC-54C6-9A4A-B158-484F685B6C8B}" type="slidenum">
              <a:rPr lang="en-US" altLang="en-US" sz="1200"/>
              <a:pPr/>
              <a:t>4</a:t>
            </a:fld>
            <a:endParaRPr lang="en-US" altLang="en-US" sz="120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xfrm>
            <a:off x="609600" y="4329113"/>
            <a:ext cx="5638800" cy="4105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Times New Roman" charset="0"/>
              </a:rPr>
              <a:t>1:2-12 – TRIALS</a:t>
            </a:r>
          </a:p>
          <a:p>
            <a:pPr lvl="1">
              <a:buFontTx/>
              <a:buChar char="•"/>
            </a:pPr>
            <a:r>
              <a:rPr lang="en-US" altLang="en-US" dirty="0">
                <a:latin typeface="Times New Roman" charset="0"/>
              </a:rPr>
              <a:t>Attitude in Trials</a:t>
            </a:r>
          </a:p>
          <a:p>
            <a:pPr lvl="1">
              <a:buFontTx/>
              <a:buChar char="•"/>
            </a:pPr>
            <a:r>
              <a:rPr lang="en-US" altLang="en-US" dirty="0">
                <a:latin typeface="Times New Roman" charset="0"/>
              </a:rPr>
              <a:t>Advantage in Trials</a:t>
            </a:r>
          </a:p>
          <a:p>
            <a:pPr lvl="1">
              <a:buFontTx/>
              <a:buChar char="•"/>
            </a:pPr>
            <a:r>
              <a:rPr lang="en-US" altLang="en-US" dirty="0">
                <a:latin typeface="Times New Roman" charset="0"/>
              </a:rPr>
              <a:t>Assistance in Trials</a:t>
            </a:r>
          </a:p>
          <a:p>
            <a:endParaRPr lang="en-US" altLang="en-US" dirty="0">
              <a:latin typeface="Times New Roman" charset="0"/>
            </a:endParaRPr>
          </a:p>
          <a:p>
            <a:r>
              <a:rPr lang="en-US" altLang="en-US" b="1" dirty="0">
                <a:latin typeface="Times New Roman" charset="0"/>
              </a:rPr>
              <a:t>1:13-18</a:t>
            </a:r>
          </a:p>
          <a:p>
            <a:pPr lvl="1">
              <a:buFontTx/>
              <a:buChar char="•"/>
            </a:pPr>
            <a:r>
              <a:rPr lang="en-US" altLang="en-US" dirty="0">
                <a:latin typeface="Times New Roman" charset="0"/>
              </a:rPr>
              <a:t>Source of Temptations – From our own desires</a:t>
            </a:r>
          </a:p>
          <a:p>
            <a:pPr lvl="1">
              <a:buFontTx/>
              <a:buChar char="•"/>
            </a:pPr>
            <a:r>
              <a:rPr lang="en-US" altLang="en-US" dirty="0">
                <a:latin typeface="Times New Roman" charset="0"/>
              </a:rPr>
              <a:t>Steps in Temptations – Lust, Enticed, Conception = Sin = Death</a:t>
            </a:r>
          </a:p>
          <a:p>
            <a:pPr lvl="1">
              <a:buFontTx/>
              <a:buChar char="•"/>
            </a:pPr>
            <a:r>
              <a:rPr lang="en-US" altLang="en-US" dirty="0">
                <a:latin typeface="Times New Roman" charset="0"/>
              </a:rPr>
              <a:t>Solution for Temptations – Word of Truth.  God gives only good and perfect</a:t>
            </a:r>
          </a:p>
          <a:p>
            <a:endParaRPr lang="en-US" altLang="en-US" dirty="0">
              <a:latin typeface="Times New Roman" charset="0"/>
            </a:endParaRPr>
          </a:p>
          <a:p>
            <a:r>
              <a:rPr lang="en-US" altLang="en-US" b="1" dirty="0">
                <a:latin typeface="Times New Roman" charset="0"/>
              </a:rPr>
              <a:t>1:19-27 (key to how we respond to trials and resist temptations</a:t>
            </a:r>
          </a:p>
          <a:p>
            <a:pPr lvl="1">
              <a:buFontTx/>
              <a:buChar char="•"/>
            </a:pPr>
            <a:r>
              <a:rPr lang="en-US" altLang="en-US" dirty="0">
                <a:latin typeface="Times New Roman" charset="0"/>
              </a:rPr>
              <a:t>Reception of the Word</a:t>
            </a:r>
          </a:p>
          <a:p>
            <a:pPr lvl="1">
              <a:buFontTx/>
              <a:buChar char="•"/>
            </a:pPr>
            <a:r>
              <a:rPr lang="en-US" altLang="en-US" dirty="0">
                <a:latin typeface="Times New Roman" charset="0"/>
              </a:rPr>
              <a:t>Respond to the Word</a:t>
            </a:r>
          </a:p>
          <a:p>
            <a:pPr lvl="1">
              <a:buFontTx/>
              <a:buChar char="•"/>
            </a:pPr>
            <a:r>
              <a:rPr lang="en-US" altLang="en-US" dirty="0">
                <a:latin typeface="Times New Roman" charset="0"/>
              </a:rPr>
              <a:t>Resignation to the Word</a:t>
            </a:r>
          </a:p>
          <a:p>
            <a:endParaRPr lang="en-US" altLang="en-US" dirty="0">
              <a:latin typeface="Times New Roman" charset="0"/>
            </a:endParaRPr>
          </a:p>
        </p:txBody>
      </p:sp>
    </p:spTree>
    <p:extLst>
      <p:ext uri="{BB962C8B-B14F-4D97-AF65-F5344CB8AC3E}">
        <p14:creationId xmlns:p14="http://schemas.microsoft.com/office/powerpoint/2010/main" val="1600028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04719350-C343-9F4C-B5BD-F5BAF98D817C}" type="slidenum">
              <a:rPr lang="en-US" altLang="en-US" sz="1200"/>
              <a:pPr/>
              <a:t>5</a:t>
            </a:fld>
            <a:endParaRPr lang="en-US" altLang="en-US" sz="1200"/>
          </a:p>
        </p:txBody>
      </p:sp>
      <p:sp>
        <p:nvSpPr>
          <p:cNvPr id="34818" name="Rectangle 2"/>
          <p:cNvSpPr>
            <a:spLocks noGrp="1" noRot="1" noChangeAspect="1" noChangeArrowheads="1" noTextEdit="1"/>
          </p:cNvSpPr>
          <p:nvPr>
            <p:ph type="sldImg"/>
          </p:nvPr>
        </p:nvSpPr>
        <p:spPr>
          <a:xfrm>
            <a:off x="334963" y="228600"/>
            <a:ext cx="3902075" cy="2438400"/>
          </a:xfrm>
          <a:ln/>
        </p:spPr>
      </p:sp>
      <p:sp>
        <p:nvSpPr>
          <p:cNvPr id="34819" name="Rectangle 3"/>
          <p:cNvSpPr>
            <a:spLocks noGrp="1" noChangeArrowheads="1"/>
          </p:cNvSpPr>
          <p:nvPr>
            <p:ph type="body" idx="1"/>
          </p:nvPr>
        </p:nvSpPr>
        <p:spPr>
          <a:xfrm>
            <a:off x="685800" y="2667000"/>
            <a:ext cx="5791200" cy="6172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nSpc>
                <a:spcPct val="90000"/>
              </a:lnSpc>
              <a:buFontTx/>
              <a:buAutoNum type="arabicPeriod"/>
            </a:pPr>
            <a:r>
              <a:rPr lang="en-US" altLang="en-US" b="1">
                <a:solidFill>
                  <a:srgbClr val="0000FF"/>
                </a:solidFill>
                <a:latin typeface="Times New Roman" charset="0"/>
              </a:rPr>
              <a:t>Therefore (this you know)…</a:t>
            </a:r>
            <a:r>
              <a:rPr lang="en-US" altLang="en-US">
                <a:latin typeface="Times New Roman" charset="0"/>
              </a:rPr>
              <a:t>  Here is the connection to the previous verses – God is only the source of good and he tempts no man and since by his goodness, without any claim on our part or external forces, we have the honor of becoming his “First Fruits”, we should always be ready to hear His voice, subdue our passions, and bring our souls to obedience.</a:t>
            </a:r>
          </a:p>
          <a:p>
            <a:pPr marL="685800" lvl="1" indent="-228600">
              <a:lnSpc>
                <a:spcPct val="90000"/>
              </a:lnSpc>
              <a:buFontTx/>
              <a:buChar char="•"/>
            </a:pPr>
            <a:r>
              <a:rPr lang="en-US" altLang="en-US">
                <a:latin typeface="Times New Roman" charset="0"/>
              </a:rPr>
              <a:t>We are not to be irritable toward his word – it may not always say what we want.</a:t>
            </a:r>
          </a:p>
          <a:p>
            <a:pPr marL="228600" indent="-228600">
              <a:lnSpc>
                <a:spcPct val="90000"/>
              </a:lnSpc>
              <a:buFontTx/>
              <a:buAutoNum type="arabicPeriod" startAt="2"/>
            </a:pPr>
            <a:r>
              <a:rPr lang="en-US" altLang="en-US" b="1">
                <a:solidFill>
                  <a:srgbClr val="0000FF"/>
                </a:solidFill>
                <a:latin typeface="Times New Roman" charset="0"/>
              </a:rPr>
              <a:t>SWIFT TO HEAR</a:t>
            </a:r>
            <a:r>
              <a:rPr lang="en-US" altLang="en-US">
                <a:latin typeface="Times New Roman" charset="0"/>
              </a:rPr>
              <a:t> – from the context we know this “hearing” applies to the word of God.</a:t>
            </a:r>
          </a:p>
          <a:p>
            <a:pPr marL="685800" lvl="1" indent="-228600">
              <a:lnSpc>
                <a:spcPct val="90000"/>
              </a:lnSpc>
              <a:buFontTx/>
              <a:buChar char="•"/>
            </a:pPr>
            <a:r>
              <a:rPr lang="en-US" altLang="en-US">
                <a:latin typeface="Times New Roman" charset="0"/>
              </a:rPr>
              <a:t>It means “quickness, fleet of foot, as an animal listening for a rustle in the bushes.</a:t>
            </a:r>
          </a:p>
          <a:p>
            <a:pPr marL="685800" lvl="1" indent="-228600">
              <a:lnSpc>
                <a:spcPct val="90000"/>
              </a:lnSpc>
              <a:buFontTx/>
              <a:buChar char="•"/>
            </a:pPr>
            <a:r>
              <a:rPr lang="en-US" altLang="en-US">
                <a:latin typeface="Times New Roman" charset="0"/>
              </a:rPr>
              <a:t>As a mothers hears her baby’s cry.</a:t>
            </a:r>
          </a:p>
          <a:p>
            <a:pPr marL="685800" lvl="1" indent="-228600">
              <a:lnSpc>
                <a:spcPct val="90000"/>
              </a:lnSpc>
              <a:buFontTx/>
              <a:buChar char="•"/>
            </a:pPr>
            <a:r>
              <a:rPr lang="en-US" altLang="en-US">
                <a:latin typeface="Times New Roman" charset="0"/>
              </a:rPr>
              <a:t>What are we to hear? We must be quick to hear what God has to say</a:t>
            </a:r>
          </a:p>
          <a:p>
            <a:pPr marL="1143000" lvl="2" indent="-228600">
              <a:lnSpc>
                <a:spcPct val="90000"/>
              </a:lnSpc>
              <a:buFontTx/>
              <a:buChar char="•"/>
            </a:pPr>
            <a:r>
              <a:rPr lang="en-US" altLang="en-US" i="1">
                <a:latin typeface="Times New Roman" charset="0"/>
              </a:rPr>
              <a:t>Mark 4:24 – you who hear, more will be given</a:t>
            </a:r>
          </a:p>
          <a:p>
            <a:pPr marL="1143000" lvl="2" indent="-228600">
              <a:lnSpc>
                <a:spcPct val="90000"/>
              </a:lnSpc>
              <a:buFontTx/>
              <a:buChar char="•"/>
            </a:pPr>
            <a:r>
              <a:rPr lang="en-US" altLang="en-US" i="1">
                <a:latin typeface="Times New Roman" charset="0"/>
              </a:rPr>
              <a:t>Eph 5:17 – understand what the will of the Lord is</a:t>
            </a:r>
          </a:p>
          <a:p>
            <a:pPr marL="1143000" lvl="2" indent="-228600">
              <a:lnSpc>
                <a:spcPct val="90000"/>
              </a:lnSpc>
              <a:buFontTx/>
              <a:buChar char="•"/>
            </a:pPr>
            <a:r>
              <a:rPr lang="en-US" altLang="en-US" i="1">
                <a:latin typeface="Times New Roman" charset="0"/>
              </a:rPr>
              <a:t>Mark 8:18 – Ears but not hearing and do not remember</a:t>
            </a:r>
          </a:p>
          <a:p>
            <a:pPr marL="1143000" lvl="2" indent="-228600">
              <a:lnSpc>
                <a:spcPct val="90000"/>
              </a:lnSpc>
              <a:buFontTx/>
              <a:buChar char="•"/>
            </a:pPr>
            <a:r>
              <a:rPr lang="en-US" altLang="en-US" i="1">
                <a:latin typeface="Times New Roman" charset="0"/>
              </a:rPr>
              <a:t>Heb 5:11-14 – Dull of hearing – Jewish Christians were especially in need of this exhortation because they failed to grow in knowledge.</a:t>
            </a:r>
          </a:p>
          <a:p>
            <a:pPr marL="1143000" lvl="2" indent="-228600">
              <a:lnSpc>
                <a:spcPct val="90000"/>
              </a:lnSpc>
              <a:buFontTx/>
              <a:buChar char="•"/>
            </a:pPr>
            <a:r>
              <a:rPr lang="en-US" altLang="en-US" i="1">
                <a:latin typeface="Times New Roman" charset="0"/>
              </a:rPr>
              <a:t>2 Peter 3:18 – but grow in grace and knowledge.</a:t>
            </a:r>
          </a:p>
          <a:p>
            <a:pPr marL="685800" lvl="1" indent="-228600">
              <a:lnSpc>
                <a:spcPct val="90000"/>
              </a:lnSpc>
              <a:buFontTx/>
              <a:buChar char="•"/>
            </a:pPr>
            <a:r>
              <a:rPr lang="en-US" altLang="en-US">
                <a:latin typeface="Times New Roman" charset="0"/>
              </a:rPr>
              <a:t>Many times we are misunderstood simply because people are not listening.</a:t>
            </a:r>
          </a:p>
          <a:p>
            <a:pPr marL="685800" lvl="1" indent="-228600">
              <a:lnSpc>
                <a:spcPct val="90000"/>
              </a:lnSpc>
              <a:buFontTx/>
              <a:buChar char="•"/>
            </a:pPr>
            <a:r>
              <a:rPr lang="en-US" altLang="en-US">
                <a:latin typeface="Times New Roman" charset="0"/>
              </a:rPr>
              <a:t>Two Ears, One Mouth = Speak Less, Hear More</a:t>
            </a:r>
          </a:p>
          <a:p>
            <a:pPr marL="685800" lvl="1" indent="-228600">
              <a:lnSpc>
                <a:spcPct val="90000"/>
              </a:lnSpc>
              <a:buFontTx/>
              <a:buChar char="•"/>
            </a:pPr>
            <a:r>
              <a:rPr lang="en-US" altLang="en-US">
                <a:latin typeface="Times New Roman" charset="0"/>
              </a:rPr>
              <a:t>Two Ears that are always open, but the tongue is surrounded by teeth</a:t>
            </a:r>
          </a:p>
          <a:p>
            <a:pPr marL="228600" indent="-228600">
              <a:lnSpc>
                <a:spcPct val="90000"/>
              </a:lnSpc>
              <a:buFontTx/>
              <a:buAutoNum type="arabicPeriod" startAt="3"/>
            </a:pPr>
            <a:r>
              <a:rPr lang="en-US" altLang="en-US" b="1">
                <a:solidFill>
                  <a:srgbClr val="0000FF"/>
                </a:solidFill>
                <a:latin typeface="Times New Roman" charset="0"/>
              </a:rPr>
              <a:t>SLOW TO SPEAK</a:t>
            </a:r>
            <a:r>
              <a:rPr lang="en-US" altLang="en-US">
                <a:latin typeface="Times New Roman" charset="0"/>
              </a:rPr>
              <a:t> – in context it means don’t be hasty in blaming God for your sins</a:t>
            </a:r>
          </a:p>
          <a:p>
            <a:pPr marL="685800" lvl="1" indent="-228600">
              <a:lnSpc>
                <a:spcPct val="90000"/>
              </a:lnSpc>
              <a:buFontTx/>
              <a:buChar char="•"/>
            </a:pPr>
            <a:r>
              <a:rPr lang="en-US" altLang="en-US">
                <a:latin typeface="Times New Roman" charset="0"/>
              </a:rPr>
              <a:t>Anyone who is quick to speak will be slow to hear, and will be a slow learner of God’s word (or anything else) This individual will show his ignorance</a:t>
            </a:r>
          </a:p>
          <a:p>
            <a:pPr marL="685800" lvl="1" indent="-228600">
              <a:lnSpc>
                <a:spcPct val="90000"/>
              </a:lnSpc>
              <a:buFontTx/>
              <a:buChar char="•"/>
            </a:pPr>
            <a:r>
              <a:rPr lang="en-US" altLang="en-US">
                <a:latin typeface="Times New Roman" charset="0"/>
              </a:rPr>
              <a:t>Many miss-communicate God’s word (due to a lack of understanding</a:t>
            </a:r>
          </a:p>
          <a:p>
            <a:pPr marL="685800" lvl="1" indent="-228600">
              <a:lnSpc>
                <a:spcPct val="90000"/>
              </a:lnSpc>
              <a:buFontTx/>
              <a:buChar char="•"/>
            </a:pPr>
            <a:r>
              <a:rPr lang="en-US" altLang="en-US" i="1">
                <a:latin typeface="Times New Roman" charset="0"/>
              </a:rPr>
              <a:t>Prov 13:3 – he who opens wide his lips shall have destruction</a:t>
            </a:r>
          </a:p>
          <a:p>
            <a:pPr marL="685800" lvl="1" indent="-228600">
              <a:lnSpc>
                <a:spcPct val="90000"/>
              </a:lnSpc>
              <a:buFontTx/>
              <a:buChar char="•"/>
            </a:pPr>
            <a:r>
              <a:rPr lang="en-US" altLang="en-US" i="1">
                <a:latin typeface="Times New Roman" charset="0"/>
              </a:rPr>
              <a:t>Prov 10:19 – multitude of words sin is not lacking</a:t>
            </a:r>
          </a:p>
          <a:p>
            <a:pPr marL="685800" lvl="1" indent="-228600">
              <a:lnSpc>
                <a:spcPct val="90000"/>
              </a:lnSpc>
              <a:buFontTx/>
              <a:buChar char="•"/>
            </a:pPr>
            <a:r>
              <a:rPr lang="en-US" altLang="en-US" i="1">
                <a:latin typeface="Times New Roman" charset="0"/>
              </a:rPr>
              <a:t>Prov 17:27-28 – He who has knowledge spares his words</a:t>
            </a:r>
          </a:p>
          <a:p>
            <a:pPr marL="685800" lvl="1" indent="-228600">
              <a:lnSpc>
                <a:spcPct val="90000"/>
              </a:lnSpc>
              <a:buFontTx/>
              <a:buChar char="•"/>
            </a:pPr>
            <a:r>
              <a:rPr lang="en-US" altLang="en-US" i="1">
                <a:latin typeface="Times New Roman" charset="0"/>
              </a:rPr>
              <a:t>Eccl 5:2 – Do not be rash with you mouth</a:t>
            </a:r>
          </a:p>
          <a:p>
            <a:pPr marL="228600" indent="-228600">
              <a:lnSpc>
                <a:spcPct val="90000"/>
              </a:lnSpc>
            </a:pPr>
            <a:endParaRPr lang="en-US" altLang="en-US" i="1">
              <a:latin typeface="Times New Roman" charset="0"/>
            </a:endParaRPr>
          </a:p>
          <a:p>
            <a:pPr marL="228600" indent="-228600">
              <a:lnSpc>
                <a:spcPct val="90000"/>
              </a:lnSpc>
            </a:pPr>
            <a:endParaRPr lang="en-US" altLang="en-US">
              <a:latin typeface="Times New Roman" charset="0"/>
            </a:endParaRPr>
          </a:p>
        </p:txBody>
      </p:sp>
      <p:sp>
        <p:nvSpPr>
          <p:cNvPr id="34820" name="Rectangle 4"/>
          <p:cNvSpPr>
            <a:spLocks noChangeArrowheads="1"/>
          </p:cNvSpPr>
          <p:nvPr/>
        </p:nvSpPr>
        <p:spPr bwMode="auto">
          <a:xfrm>
            <a:off x="3962400" y="444500"/>
            <a:ext cx="24384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r>
              <a:rPr lang="en-US" altLang="en-US" sz="1200"/>
              <a:t>19</a:t>
            </a:r>
            <a:r>
              <a:rPr lang="en-US" altLang="en-US" sz="1200" b="0"/>
              <a:t> </a:t>
            </a:r>
            <a:r>
              <a:rPr lang="en-US" altLang="en-US" sz="1200" b="0" i="1"/>
              <a:t>So then, my beloved brethren, let every man be swift to hear, slow to speak, slow to wrath;</a:t>
            </a:r>
            <a:r>
              <a:rPr lang="en-US" altLang="en-US" sz="1200" i="1"/>
              <a:t> </a:t>
            </a:r>
          </a:p>
          <a:p>
            <a:r>
              <a:rPr lang="en-US" altLang="en-US" sz="1200"/>
              <a:t>20</a:t>
            </a:r>
            <a:r>
              <a:rPr lang="en-US" altLang="en-US" sz="1200" b="0"/>
              <a:t> </a:t>
            </a:r>
            <a:r>
              <a:rPr lang="en-US" altLang="en-US" sz="1200" b="0" i="1"/>
              <a:t>for the wrath of man does not produce the righteousness of God.</a:t>
            </a:r>
            <a:r>
              <a:rPr lang="en-US" altLang="en-US" sz="1200" b="0"/>
              <a:t>  </a:t>
            </a:r>
            <a:r>
              <a:rPr lang="en-US" altLang="en-US" sz="1200"/>
              <a:t>21</a:t>
            </a:r>
            <a:r>
              <a:rPr lang="en-US" altLang="en-US" sz="1200" b="0"/>
              <a:t> </a:t>
            </a:r>
            <a:r>
              <a:rPr lang="en-US" altLang="en-US" sz="1200" b="0" i="1"/>
              <a:t>Therefore lay aside all filthiness and overflow of wickedness, and receive with meekness the implanted word, which is able to save your souls.</a:t>
            </a:r>
            <a:r>
              <a:rPr lang="en-US" altLang="en-US" sz="1200"/>
              <a:t> </a:t>
            </a:r>
          </a:p>
        </p:txBody>
      </p:sp>
    </p:spTree>
    <p:extLst>
      <p:ext uri="{BB962C8B-B14F-4D97-AF65-F5344CB8AC3E}">
        <p14:creationId xmlns:p14="http://schemas.microsoft.com/office/powerpoint/2010/main" val="2001100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EA50976D-AEDB-2448-ACDF-C2873CEA889E}" type="slidenum">
              <a:rPr lang="en-US" altLang="en-US" sz="1200"/>
              <a:pPr/>
              <a:t>6</a:t>
            </a:fld>
            <a:endParaRPr lang="en-US" altLang="en-US" sz="1200"/>
          </a:p>
        </p:txBody>
      </p:sp>
      <p:sp>
        <p:nvSpPr>
          <p:cNvPr id="53250" name="Rectangle 2"/>
          <p:cNvSpPr>
            <a:spLocks noGrp="1" noRot="1" noChangeAspect="1" noChangeArrowheads="1" noTextEdit="1"/>
          </p:cNvSpPr>
          <p:nvPr>
            <p:ph type="sldImg"/>
          </p:nvPr>
        </p:nvSpPr>
        <p:spPr>
          <a:xfrm>
            <a:off x="685800" y="685800"/>
            <a:ext cx="5486400" cy="3429000"/>
          </a:xfrm>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God does all of these!  Why would we resist Him? Only pride!</a:t>
            </a:r>
          </a:p>
        </p:txBody>
      </p:sp>
    </p:spTree>
    <p:extLst>
      <p:ext uri="{BB962C8B-B14F-4D97-AF65-F5344CB8AC3E}">
        <p14:creationId xmlns:p14="http://schemas.microsoft.com/office/powerpoint/2010/main" val="1843576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E1EB91DB-95FF-5C46-A154-22C44726C90B}" type="slidenum">
              <a:rPr lang="en-US" altLang="en-US" sz="1200"/>
              <a:pPr/>
              <a:t>7</a:t>
            </a:fld>
            <a:endParaRPr lang="en-US" altLang="en-US" sz="1200"/>
          </a:p>
        </p:txBody>
      </p:sp>
      <p:sp>
        <p:nvSpPr>
          <p:cNvPr id="43010" name="Rectangle 2"/>
          <p:cNvSpPr>
            <a:spLocks noGrp="1" noRot="1" noChangeAspect="1" noChangeArrowheads="1" noTextEdit="1"/>
          </p:cNvSpPr>
          <p:nvPr>
            <p:ph type="sldImg"/>
          </p:nvPr>
        </p:nvSpPr>
        <p:spPr>
          <a:xfrm>
            <a:off x="236538" y="228600"/>
            <a:ext cx="2803525" cy="1752600"/>
          </a:xfrm>
          <a:ln/>
        </p:spPr>
      </p:sp>
      <p:sp>
        <p:nvSpPr>
          <p:cNvPr id="43011" name="Rectangle 3"/>
          <p:cNvSpPr>
            <a:spLocks noGrp="1" noChangeArrowheads="1"/>
          </p:cNvSpPr>
          <p:nvPr>
            <p:ph type="body" idx="1"/>
          </p:nvPr>
        </p:nvSpPr>
        <p:spPr>
          <a:xfrm>
            <a:off x="381000" y="1981200"/>
            <a:ext cx="62484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nSpc>
                <a:spcPct val="90000"/>
              </a:lnSpc>
              <a:buFontTx/>
              <a:buAutoNum type="arabicPeriod"/>
            </a:pPr>
            <a:r>
              <a:rPr lang="en-US" altLang="en-US" dirty="0">
                <a:latin typeface="Times New Roman" charset="0"/>
              </a:rPr>
              <a:t>One can not “DO” His will without first “Knowing” His will.</a:t>
            </a:r>
          </a:p>
          <a:p>
            <a:pPr marL="228600" indent="-228600">
              <a:lnSpc>
                <a:spcPct val="90000"/>
              </a:lnSpc>
              <a:buFontTx/>
              <a:buAutoNum type="arabicPeriod"/>
            </a:pPr>
            <a:r>
              <a:rPr lang="en-US" altLang="en-US" dirty="0">
                <a:latin typeface="Times New Roman" charset="0"/>
              </a:rPr>
              <a:t>Simply Hearing the word is not enough</a:t>
            </a:r>
          </a:p>
          <a:p>
            <a:pPr marL="228600" indent="-228600">
              <a:lnSpc>
                <a:spcPct val="90000"/>
              </a:lnSpc>
              <a:buFontTx/>
              <a:buAutoNum type="arabicPeriod"/>
            </a:pPr>
            <a:r>
              <a:rPr lang="en-US" altLang="en-US" b="1" dirty="0">
                <a:solidFill>
                  <a:srgbClr val="0000FF"/>
                </a:solidFill>
                <a:latin typeface="Times New Roman" charset="0"/>
              </a:rPr>
              <a:t>“BE YE”</a:t>
            </a:r>
            <a:r>
              <a:rPr lang="en-US" altLang="en-US" dirty="0">
                <a:latin typeface="Times New Roman" charset="0"/>
              </a:rPr>
              <a:t> (</a:t>
            </a:r>
            <a:r>
              <a:rPr lang="en-US" altLang="en-US" dirty="0" err="1">
                <a:latin typeface="Times New Roman" charset="0"/>
              </a:rPr>
              <a:t>ginesthe</a:t>
            </a:r>
            <a:r>
              <a:rPr lang="en-US" altLang="en-US" dirty="0">
                <a:latin typeface="Times New Roman" charset="0"/>
              </a:rPr>
              <a:t>) – Prove, Test, to come into a state of being, finishing, completing.</a:t>
            </a:r>
          </a:p>
          <a:p>
            <a:pPr marL="685800" lvl="1" indent="-228600">
              <a:lnSpc>
                <a:spcPct val="90000"/>
              </a:lnSpc>
              <a:buFontTx/>
              <a:buChar char="•"/>
            </a:pPr>
            <a:r>
              <a:rPr lang="en-US" altLang="en-US" dirty="0">
                <a:latin typeface="Times New Roman" charset="0"/>
              </a:rPr>
              <a:t>Present Middle Imperative – keep on demonstrating yourselves to be doers</a:t>
            </a:r>
          </a:p>
          <a:p>
            <a:pPr marL="685800" lvl="1" indent="-228600">
              <a:lnSpc>
                <a:spcPct val="90000"/>
              </a:lnSpc>
              <a:buFontTx/>
              <a:buChar char="•"/>
            </a:pPr>
            <a:r>
              <a:rPr lang="en-US" altLang="en-US" dirty="0">
                <a:latin typeface="Times New Roman" charset="0"/>
              </a:rPr>
              <a:t>We must keep being active with the implanted word</a:t>
            </a:r>
          </a:p>
          <a:p>
            <a:pPr marL="685800" lvl="1" indent="-228600">
              <a:lnSpc>
                <a:spcPct val="90000"/>
              </a:lnSpc>
              <a:buFontTx/>
              <a:buChar char="•"/>
            </a:pPr>
            <a:r>
              <a:rPr lang="en-US" altLang="en-US" dirty="0">
                <a:latin typeface="Times New Roman" charset="0"/>
              </a:rPr>
              <a:t>We keep becoming perfect when we do what is pleasing to God</a:t>
            </a:r>
          </a:p>
          <a:p>
            <a:pPr marL="228600" indent="-228600">
              <a:lnSpc>
                <a:spcPct val="90000"/>
              </a:lnSpc>
              <a:buFontTx/>
              <a:buAutoNum type="arabicPeriod" startAt="4"/>
            </a:pPr>
            <a:r>
              <a:rPr lang="en-US" altLang="en-US" b="1" dirty="0">
                <a:solidFill>
                  <a:srgbClr val="0000FF"/>
                </a:solidFill>
                <a:latin typeface="Times New Roman" charset="0"/>
              </a:rPr>
              <a:t>DOERS</a:t>
            </a:r>
            <a:r>
              <a:rPr lang="en-US" altLang="en-US" dirty="0">
                <a:latin typeface="Times New Roman" charset="0"/>
              </a:rPr>
              <a:t> (</a:t>
            </a:r>
            <a:r>
              <a:rPr lang="en-US" altLang="en-US" dirty="0" err="1">
                <a:latin typeface="Times New Roman" charset="0"/>
              </a:rPr>
              <a:t>poietai</a:t>
            </a:r>
            <a:r>
              <a:rPr lang="en-US" altLang="en-US" dirty="0">
                <a:latin typeface="Times New Roman" charset="0"/>
              </a:rPr>
              <a:t>) – not just active, or to do things habitually (</a:t>
            </a:r>
            <a:r>
              <a:rPr lang="en-US" altLang="en-US" dirty="0" err="1">
                <a:latin typeface="Times New Roman" charset="0"/>
              </a:rPr>
              <a:t>prasso</a:t>
            </a:r>
            <a:r>
              <a:rPr lang="en-US" altLang="en-US" dirty="0">
                <a:latin typeface="Times New Roman" charset="0"/>
              </a:rPr>
              <a:t>)</a:t>
            </a:r>
          </a:p>
          <a:p>
            <a:pPr marL="685800" lvl="1" indent="-228600">
              <a:lnSpc>
                <a:spcPct val="90000"/>
              </a:lnSpc>
              <a:buFontTx/>
              <a:buChar char="•"/>
            </a:pPr>
            <a:r>
              <a:rPr lang="en-US" altLang="en-US" dirty="0">
                <a:latin typeface="Times New Roman" charset="0"/>
              </a:rPr>
              <a:t>It is the same word we get our word POET from – it means Creative, Performance, a Productive Action Pointing to an actual result.</a:t>
            </a:r>
          </a:p>
          <a:p>
            <a:pPr marL="685800" lvl="1" indent="-228600">
              <a:lnSpc>
                <a:spcPct val="90000"/>
              </a:lnSpc>
              <a:buFontTx/>
              <a:buChar char="•"/>
            </a:pPr>
            <a:r>
              <a:rPr lang="en-US" altLang="en-US" dirty="0">
                <a:latin typeface="Times New Roman" charset="0"/>
              </a:rPr>
              <a:t>Just s the Poet puts thoughts together in a creative, beautiful manner, so we to are to DO God’s will with Beauty, Creativity, Symmetry, and harmony. Not out of habit – But From the Heart</a:t>
            </a:r>
          </a:p>
          <a:p>
            <a:pPr marL="685800" lvl="1" indent="-228600">
              <a:lnSpc>
                <a:spcPct val="90000"/>
              </a:lnSpc>
              <a:buFontTx/>
              <a:buChar char="•"/>
            </a:pPr>
            <a:r>
              <a:rPr lang="en-US" altLang="en-US" dirty="0">
                <a:latin typeface="Times New Roman" charset="0"/>
              </a:rPr>
              <a:t>It’s like a college course auditor – they attend class, listen, take notes and observe, but they never take tests, and they will not graduate from that class – they never DO!</a:t>
            </a:r>
          </a:p>
          <a:p>
            <a:pPr marL="685800" lvl="1" indent="-228600">
              <a:lnSpc>
                <a:spcPct val="90000"/>
              </a:lnSpc>
              <a:buFontTx/>
              <a:buChar char="•"/>
            </a:pPr>
            <a:r>
              <a:rPr lang="en-US" altLang="en-US" dirty="0">
                <a:latin typeface="Times New Roman" charset="0"/>
              </a:rPr>
              <a:t>And what does this DOING of God’s word encompass? – Read Verse 26-27</a:t>
            </a:r>
          </a:p>
          <a:p>
            <a:pPr marL="228600" indent="-228600">
              <a:lnSpc>
                <a:spcPct val="90000"/>
              </a:lnSpc>
              <a:buFontTx/>
              <a:buAutoNum type="arabicPeriod" startAt="5"/>
            </a:pPr>
            <a:r>
              <a:rPr lang="en-US" altLang="en-US" b="1" dirty="0">
                <a:solidFill>
                  <a:srgbClr val="0000FF"/>
                </a:solidFill>
                <a:latin typeface="Times New Roman" charset="0"/>
              </a:rPr>
              <a:t>HEARERS</a:t>
            </a:r>
            <a:r>
              <a:rPr lang="en-US" altLang="en-US" dirty="0">
                <a:latin typeface="Times New Roman" charset="0"/>
              </a:rPr>
              <a:t> (</a:t>
            </a:r>
            <a:r>
              <a:rPr lang="en-US" altLang="en-US" dirty="0" err="1">
                <a:latin typeface="Times New Roman" charset="0"/>
              </a:rPr>
              <a:t>akroatai</a:t>
            </a:r>
            <a:r>
              <a:rPr lang="en-US" altLang="en-US" dirty="0">
                <a:latin typeface="Times New Roman" charset="0"/>
              </a:rPr>
              <a:t>) – Does not mean to casually listen with little or not interest, it means to listen attentively, avidly with real interest to what is said.</a:t>
            </a:r>
          </a:p>
          <a:p>
            <a:pPr marL="685800" lvl="1" indent="-228600">
              <a:lnSpc>
                <a:spcPct val="90000"/>
              </a:lnSpc>
              <a:buFontTx/>
              <a:buChar char="•"/>
            </a:pPr>
            <a:r>
              <a:rPr lang="en-US" altLang="en-US" dirty="0">
                <a:latin typeface="Times New Roman" charset="0"/>
              </a:rPr>
              <a:t>James is trying to get his readers to mover from being hearers only to doers</a:t>
            </a:r>
          </a:p>
          <a:p>
            <a:pPr marL="685800" lvl="1" indent="-228600">
              <a:lnSpc>
                <a:spcPct val="90000"/>
              </a:lnSpc>
              <a:buFontTx/>
              <a:buChar char="•"/>
            </a:pPr>
            <a:r>
              <a:rPr lang="en-US" altLang="en-US" dirty="0">
                <a:latin typeface="Times New Roman" charset="0"/>
              </a:rPr>
              <a:t>Matt 7:21-27 – hears and acts.</a:t>
            </a:r>
          </a:p>
          <a:p>
            <a:pPr marL="228600" indent="-228600">
              <a:lnSpc>
                <a:spcPct val="90000"/>
              </a:lnSpc>
            </a:pPr>
            <a:r>
              <a:rPr lang="en-US" altLang="en-US" b="1" u="sng" dirty="0">
                <a:latin typeface="Times New Roman" charset="0"/>
              </a:rPr>
              <a:t>THERE ARE FOUR KINS OF LISTNERS:</a:t>
            </a:r>
          </a:p>
          <a:p>
            <a:pPr marL="685800" lvl="1" indent="-228600">
              <a:lnSpc>
                <a:spcPct val="90000"/>
              </a:lnSpc>
              <a:buFontTx/>
              <a:buAutoNum type="alphaLcPeriod"/>
            </a:pPr>
            <a:r>
              <a:rPr lang="en-US" altLang="en-US" dirty="0">
                <a:latin typeface="Times New Roman" charset="0"/>
              </a:rPr>
              <a:t>Sponge – soaks up everything good and bad together and let both run out</a:t>
            </a:r>
          </a:p>
          <a:p>
            <a:pPr marL="685800" lvl="1" indent="-228600">
              <a:lnSpc>
                <a:spcPct val="90000"/>
              </a:lnSpc>
              <a:buFontTx/>
              <a:buAutoNum type="alphaLcPeriod"/>
            </a:pPr>
            <a:r>
              <a:rPr lang="en-US" altLang="en-US" dirty="0">
                <a:latin typeface="Times New Roman" charset="0"/>
              </a:rPr>
              <a:t>Sandglass – Let whatever enters in one ear drain right out the other without thinking</a:t>
            </a:r>
          </a:p>
          <a:p>
            <a:pPr marL="685800" lvl="1" indent="-228600">
              <a:lnSpc>
                <a:spcPct val="90000"/>
              </a:lnSpc>
              <a:buFontTx/>
              <a:buAutoNum type="alphaLcPeriod"/>
            </a:pPr>
            <a:r>
              <a:rPr lang="en-US" altLang="en-US" dirty="0">
                <a:latin typeface="Times New Roman" charset="0"/>
              </a:rPr>
              <a:t>Strainer – Letting go of the good and retaining the bad</a:t>
            </a:r>
          </a:p>
          <a:p>
            <a:pPr marL="685800" lvl="1" indent="-228600">
              <a:lnSpc>
                <a:spcPct val="90000"/>
              </a:lnSpc>
              <a:buFontTx/>
              <a:buAutoNum type="alphaLcPeriod"/>
            </a:pPr>
            <a:r>
              <a:rPr lang="en-US" altLang="en-US" dirty="0">
                <a:latin typeface="Times New Roman" charset="0"/>
              </a:rPr>
              <a:t>Sieve – Letting go of the bad and retaining the good.</a:t>
            </a:r>
          </a:p>
          <a:p>
            <a:pPr marL="228600" indent="-228600">
              <a:lnSpc>
                <a:spcPct val="90000"/>
              </a:lnSpc>
              <a:buFontTx/>
              <a:buAutoNum type="arabicPeriod" startAt="6"/>
            </a:pPr>
            <a:r>
              <a:rPr lang="en-US" altLang="en-US" b="1" dirty="0">
                <a:solidFill>
                  <a:srgbClr val="0000FF"/>
                </a:solidFill>
                <a:latin typeface="Times New Roman" charset="0"/>
              </a:rPr>
              <a:t>DELUDING YOUR OWN SELVES</a:t>
            </a:r>
            <a:r>
              <a:rPr lang="en-US" altLang="en-US" dirty="0">
                <a:latin typeface="Times New Roman" charset="0"/>
              </a:rPr>
              <a:t> (para </a:t>
            </a:r>
            <a:r>
              <a:rPr lang="en-US" altLang="en-US" dirty="0" err="1">
                <a:latin typeface="Times New Roman" charset="0"/>
              </a:rPr>
              <a:t>logizomenoi</a:t>
            </a:r>
            <a:r>
              <a:rPr lang="en-US" altLang="en-US" dirty="0">
                <a:latin typeface="Times New Roman" charset="0"/>
              </a:rPr>
              <a:t>) – beside reason, or literally to reckon sideways.  You are beside yourself.</a:t>
            </a:r>
          </a:p>
          <a:p>
            <a:pPr marL="685800" lvl="1" indent="-228600">
              <a:lnSpc>
                <a:spcPct val="90000"/>
              </a:lnSpc>
              <a:buFontTx/>
              <a:buChar char="•"/>
            </a:pPr>
            <a:r>
              <a:rPr lang="en-US" altLang="en-US" dirty="0">
                <a:latin typeface="Times New Roman" charset="0"/>
              </a:rPr>
              <a:t>James is saying something is wrong with your mind and reasoning if you don’t act of God word</a:t>
            </a:r>
          </a:p>
          <a:p>
            <a:pPr marL="685800" lvl="1" indent="-228600">
              <a:lnSpc>
                <a:spcPct val="90000"/>
              </a:lnSpc>
              <a:buFontTx/>
              <a:buChar char="•"/>
            </a:pPr>
            <a:r>
              <a:rPr lang="en-US" altLang="en-US" dirty="0">
                <a:latin typeface="Times New Roman" charset="0"/>
              </a:rPr>
              <a:t>To think that you will receive sufficient benefit by hearing and listening is cheating yourself “Your reckoning is wrong, you have badly miscalculated.</a:t>
            </a:r>
          </a:p>
          <a:p>
            <a:pPr marL="685800" lvl="1" indent="-228600">
              <a:lnSpc>
                <a:spcPct val="90000"/>
              </a:lnSpc>
              <a:buFontTx/>
              <a:buChar char="•"/>
            </a:pPr>
            <a:r>
              <a:rPr lang="en-US" altLang="en-US" dirty="0">
                <a:latin typeface="Times New Roman" charset="0"/>
              </a:rPr>
              <a:t>Luke 6:46 – why do you call me Lord and do not do the things that I say?</a:t>
            </a:r>
          </a:p>
        </p:txBody>
      </p:sp>
      <p:sp>
        <p:nvSpPr>
          <p:cNvPr id="43012" name="Text Box 5"/>
          <p:cNvSpPr txBox="1">
            <a:spLocks noChangeArrowheads="1"/>
          </p:cNvSpPr>
          <p:nvPr/>
        </p:nvSpPr>
        <p:spPr bwMode="auto">
          <a:xfrm>
            <a:off x="3276600" y="414338"/>
            <a:ext cx="3063875"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pPr>
              <a:spcBef>
                <a:spcPct val="30000"/>
              </a:spcBef>
            </a:pPr>
            <a:r>
              <a:rPr lang="en-US" altLang="en-US" sz="1000">
                <a:solidFill>
                  <a:schemeClr val="tx1"/>
                </a:solidFill>
              </a:rPr>
              <a:t>22</a:t>
            </a:r>
            <a:r>
              <a:rPr lang="en-US" altLang="en-US" sz="1000" b="0">
                <a:solidFill>
                  <a:schemeClr val="tx1"/>
                </a:solidFill>
              </a:rPr>
              <a:t> But be doers of the word, and not hearers only, deceiving yourselves. </a:t>
            </a:r>
            <a:r>
              <a:rPr lang="en-US" altLang="en-US" sz="1000">
                <a:solidFill>
                  <a:schemeClr val="tx1"/>
                </a:solidFill>
              </a:rPr>
              <a:t>23 </a:t>
            </a:r>
            <a:r>
              <a:rPr lang="en-US" altLang="en-US" sz="1000" b="0">
                <a:solidFill>
                  <a:schemeClr val="tx1"/>
                </a:solidFill>
              </a:rPr>
              <a:t>For if anyone is a hearer of the word and not a doer, he is like a man observing his natural face in a mirror; </a:t>
            </a:r>
            <a:r>
              <a:rPr lang="en-US" altLang="en-US" sz="1000">
                <a:solidFill>
                  <a:schemeClr val="tx1"/>
                </a:solidFill>
              </a:rPr>
              <a:t>24</a:t>
            </a:r>
            <a:r>
              <a:rPr lang="en-US" altLang="en-US" sz="1000" b="0">
                <a:solidFill>
                  <a:schemeClr val="tx1"/>
                </a:solidFill>
              </a:rPr>
              <a:t> for he observes himself, goes away, and immediately forgets what kind of man he was. </a:t>
            </a:r>
            <a:r>
              <a:rPr lang="en-US" altLang="en-US" sz="1000">
                <a:solidFill>
                  <a:schemeClr val="tx1"/>
                </a:solidFill>
              </a:rPr>
              <a:t>25</a:t>
            </a:r>
            <a:r>
              <a:rPr lang="en-US" altLang="en-US" sz="1000" b="0">
                <a:solidFill>
                  <a:schemeClr val="tx1"/>
                </a:solidFill>
              </a:rPr>
              <a:t> But he who </a:t>
            </a:r>
            <a:r>
              <a:rPr lang="en-US" altLang="en-US" sz="1000">
                <a:solidFill>
                  <a:srgbClr val="FF0000"/>
                </a:solidFill>
              </a:rPr>
              <a:t>looks</a:t>
            </a:r>
            <a:r>
              <a:rPr lang="en-US" altLang="en-US" sz="1000" b="0">
                <a:solidFill>
                  <a:schemeClr val="tx1"/>
                </a:solidFill>
              </a:rPr>
              <a:t> into the perfect law of liberty and </a:t>
            </a:r>
            <a:r>
              <a:rPr lang="en-US" altLang="en-US" sz="1000">
                <a:solidFill>
                  <a:srgbClr val="FF0000"/>
                </a:solidFill>
              </a:rPr>
              <a:t>continues (abides) </a:t>
            </a:r>
            <a:r>
              <a:rPr lang="en-US" altLang="en-US" sz="1000" b="0">
                <a:solidFill>
                  <a:schemeClr val="tx1"/>
                </a:solidFill>
              </a:rPr>
              <a:t> in it, and is not a forgetful hearer but a</a:t>
            </a:r>
            <a:r>
              <a:rPr lang="en-US" altLang="en-US" sz="1000">
                <a:solidFill>
                  <a:srgbClr val="FF0000"/>
                </a:solidFill>
              </a:rPr>
              <a:t> doer</a:t>
            </a:r>
            <a:r>
              <a:rPr lang="en-US" altLang="en-US" sz="1000" b="0">
                <a:solidFill>
                  <a:schemeClr val="tx1"/>
                </a:solidFill>
              </a:rPr>
              <a:t> of the work, this one will be blessed in what he does. </a:t>
            </a:r>
          </a:p>
          <a:p>
            <a:endParaRPr lang="en-US" altLang="en-US" sz="1000"/>
          </a:p>
        </p:txBody>
      </p:sp>
    </p:spTree>
    <p:extLst>
      <p:ext uri="{BB962C8B-B14F-4D97-AF65-F5344CB8AC3E}">
        <p14:creationId xmlns:p14="http://schemas.microsoft.com/office/powerpoint/2010/main" val="1585990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EA50976D-AEDB-2448-ACDF-C2873CEA889E}" type="slidenum">
              <a:rPr lang="en-US" altLang="en-US" sz="1200"/>
              <a:pPr/>
              <a:t>8</a:t>
            </a:fld>
            <a:endParaRPr lang="en-US" altLang="en-US" sz="1200"/>
          </a:p>
        </p:txBody>
      </p:sp>
      <p:sp>
        <p:nvSpPr>
          <p:cNvPr id="53250" name="Rectangle 2"/>
          <p:cNvSpPr>
            <a:spLocks noGrp="1" noRot="1" noChangeAspect="1" noChangeArrowheads="1" noTextEdit="1"/>
          </p:cNvSpPr>
          <p:nvPr>
            <p:ph type="sldImg"/>
          </p:nvPr>
        </p:nvSpPr>
        <p:spPr>
          <a:xfrm>
            <a:off x="685800" y="685800"/>
            <a:ext cx="5486400" cy="3429000"/>
          </a:xfrm>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buFontTx/>
              <a:buNone/>
            </a:pPr>
            <a:r>
              <a:rPr lang="en-US" altLang="en-US" dirty="0">
                <a:latin typeface="Times New Roman" charset="0"/>
              </a:rPr>
              <a:t>Look intently…</a:t>
            </a:r>
          </a:p>
          <a:p>
            <a:pPr lvl="0">
              <a:buFontTx/>
              <a:buNone/>
            </a:pPr>
            <a:endParaRPr lang="en-US" altLang="en-US" dirty="0">
              <a:latin typeface="Times New Roman" charset="0"/>
            </a:endParaRPr>
          </a:p>
          <a:p>
            <a:pPr lvl="0">
              <a:buFontTx/>
              <a:buNone/>
            </a:pPr>
            <a:r>
              <a:rPr lang="en-US" altLang="en-US" dirty="0">
                <a:latin typeface="Times New Roman" charset="0"/>
              </a:rPr>
              <a:t>Slow down.</a:t>
            </a:r>
          </a:p>
          <a:p>
            <a:pPr lvl="0">
              <a:buFontTx/>
              <a:buNone/>
            </a:pPr>
            <a:r>
              <a:rPr lang="en-US" altLang="en-US" dirty="0">
                <a:latin typeface="Times New Roman" charset="0"/>
              </a:rPr>
              <a:t>Examine the details.</a:t>
            </a:r>
          </a:p>
          <a:p>
            <a:pPr lvl="0">
              <a:buFontTx/>
              <a:buNone/>
            </a:pPr>
            <a:r>
              <a:rPr lang="en-US" altLang="en-US" dirty="0">
                <a:latin typeface="Times New Roman" charset="0"/>
              </a:rPr>
              <a:t>Make connections between passages.</a:t>
            </a:r>
          </a:p>
          <a:p>
            <a:pPr lvl="0">
              <a:buFontTx/>
              <a:buNone/>
            </a:pPr>
            <a:r>
              <a:rPr lang="en-US" altLang="en-US" dirty="0">
                <a:latin typeface="Times New Roman" charset="0"/>
              </a:rPr>
              <a:t>Reflect on my shortfalls.</a:t>
            </a:r>
          </a:p>
          <a:p>
            <a:pPr lvl="0">
              <a:buFontTx/>
              <a:buNone/>
            </a:pPr>
            <a:r>
              <a:rPr lang="en-US" altLang="en-US" dirty="0">
                <a:latin typeface="Times New Roman" charset="0"/>
              </a:rPr>
              <a:t>Aspire to improve.</a:t>
            </a:r>
          </a:p>
          <a:p>
            <a:pPr lvl="0">
              <a:buFontTx/>
              <a:buNone/>
            </a:pPr>
            <a:r>
              <a:rPr lang="en-US" altLang="en-US" dirty="0">
                <a:latin typeface="Times New Roman" charset="0"/>
              </a:rPr>
              <a:t>Make applications to myself.</a:t>
            </a:r>
          </a:p>
          <a:p>
            <a:pPr lvl="0">
              <a:buFontTx/>
              <a:buNone/>
            </a:pPr>
            <a:endParaRPr lang="en-US" altLang="en-US" dirty="0">
              <a:latin typeface="Times New Roman" charset="0"/>
            </a:endParaRPr>
          </a:p>
        </p:txBody>
      </p:sp>
    </p:spTree>
    <p:extLst>
      <p:ext uri="{BB962C8B-B14F-4D97-AF65-F5344CB8AC3E}">
        <p14:creationId xmlns:p14="http://schemas.microsoft.com/office/powerpoint/2010/main" val="1251846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EA50976D-AEDB-2448-ACDF-C2873CEA889E}" type="slidenum">
              <a:rPr lang="en-US" altLang="en-US" sz="1200"/>
              <a:pPr/>
              <a:t>9</a:t>
            </a:fld>
            <a:endParaRPr lang="en-US" altLang="en-US" sz="1200"/>
          </a:p>
        </p:txBody>
      </p:sp>
      <p:sp>
        <p:nvSpPr>
          <p:cNvPr id="53250" name="Rectangle 2"/>
          <p:cNvSpPr>
            <a:spLocks noGrp="1" noRot="1" noChangeAspect="1" noChangeArrowheads="1" noTextEdit="1"/>
          </p:cNvSpPr>
          <p:nvPr>
            <p:ph type="sldImg"/>
          </p:nvPr>
        </p:nvSpPr>
        <p:spPr>
          <a:xfrm>
            <a:off x="685800" y="685800"/>
            <a:ext cx="5486400" cy="3429000"/>
          </a:xfrm>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buFontTx/>
              <a:buNone/>
            </a:pPr>
            <a:r>
              <a:rPr lang="en-US" altLang="en-US" dirty="0">
                <a:latin typeface="Times New Roman" charset="0"/>
              </a:rPr>
              <a:t>There are DOERS and there are “HEARERS ONLY”</a:t>
            </a:r>
          </a:p>
          <a:p>
            <a:pPr lvl="0">
              <a:buFontTx/>
              <a:buNone/>
            </a:pPr>
            <a:endParaRPr lang="en-US" altLang="en-US" dirty="0">
              <a:latin typeface="Times New Roman" charset="0"/>
            </a:endParaRPr>
          </a:p>
          <a:p>
            <a:pPr lvl="0">
              <a:buFontTx/>
              <a:buNone/>
            </a:pPr>
            <a:r>
              <a:rPr lang="en-US" altLang="en-US" dirty="0">
                <a:latin typeface="Times New Roman" charset="0"/>
              </a:rPr>
              <a:t>The hearer only… They only read about it….They only plan on it.  They only intend to…</a:t>
            </a:r>
          </a:p>
          <a:p>
            <a:pPr lvl="0">
              <a:buFontTx/>
              <a:buNone/>
            </a:pPr>
            <a:endParaRPr lang="en-US" altLang="en-US" dirty="0">
              <a:latin typeface="Times New Roman" charset="0"/>
            </a:endParaRPr>
          </a:p>
          <a:p>
            <a:pPr lvl="0">
              <a:buFontTx/>
              <a:buNone/>
            </a:pPr>
            <a:endParaRPr lang="en-US" altLang="en-US" dirty="0">
              <a:latin typeface="Times New Roman" charset="0"/>
            </a:endParaRPr>
          </a:p>
          <a:p>
            <a:pPr lvl="0">
              <a:buFontTx/>
              <a:buNone/>
            </a:pPr>
            <a:r>
              <a:rPr lang="en-US" altLang="en-US" dirty="0">
                <a:latin typeface="Times New Roman" charset="0"/>
              </a:rPr>
              <a:t>HEARERS ONLY are FORGETFULL… vs. 24 and 25 both </a:t>
            </a:r>
            <a:r>
              <a:rPr lang="en-US" altLang="en-US" dirty="0" err="1">
                <a:latin typeface="Times New Roman" charset="0"/>
              </a:rPr>
              <a:t>mentioin</a:t>
            </a:r>
            <a:r>
              <a:rPr lang="en-US" altLang="en-US" dirty="0">
                <a:latin typeface="Times New Roman" charset="0"/>
              </a:rPr>
              <a:t> this quality. What are they forgetting?</a:t>
            </a:r>
          </a:p>
          <a:p>
            <a:pPr lvl="0">
              <a:buFontTx/>
              <a:buNone/>
            </a:pPr>
            <a:endParaRPr lang="en-US" altLang="en-US" dirty="0">
              <a:latin typeface="Times New Roman" charset="0"/>
            </a:endParaRPr>
          </a:p>
          <a:p>
            <a:pPr lvl="0">
              <a:buFontTx/>
              <a:buNone/>
            </a:pPr>
            <a:r>
              <a:rPr lang="en-US" altLang="en-US" dirty="0">
                <a:latin typeface="Times New Roman" charset="0"/>
              </a:rPr>
              <a:t>They forget heaven and hell are on the line.</a:t>
            </a:r>
          </a:p>
          <a:p>
            <a:pPr lvl="0">
              <a:buFontTx/>
              <a:buNone/>
            </a:pPr>
            <a:r>
              <a:rPr lang="en-US" altLang="en-US" dirty="0">
                <a:latin typeface="Times New Roman" charset="0"/>
              </a:rPr>
              <a:t>They forget the Love God has demonstrated.</a:t>
            </a:r>
          </a:p>
          <a:p>
            <a:pPr lvl="0">
              <a:buFontTx/>
              <a:buNone/>
            </a:pPr>
            <a:r>
              <a:rPr lang="en-US" altLang="en-US" dirty="0">
                <a:latin typeface="Times New Roman" charset="0"/>
              </a:rPr>
              <a:t>They forget the urgent need of the lost people around us.</a:t>
            </a:r>
          </a:p>
          <a:p>
            <a:pPr lvl="0">
              <a:buFontTx/>
              <a:buNone/>
            </a:pPr>
            <a:r>
              <a:rPr lang="en-US" altLang="en-US" dirty="0">
                <a:latin typeface="Times New Roman" charset="0"/>
              </a:rPr>
              <a:t>They forget the urgent help a brother or sister needs.</a:t>
            </a:r>
          </a:p>
          <a:p>
            <a:pPr lvl="0">
              <a:buFontTx/>
              <a:buNone/>
            </a:pPr>
            <a:r>
              <a:rPr lang="en-US" altLang="en-US" dirty="0">
                <a:latin typeface="Times New Roman" charset="0"/>
              </a:rPr>
              <a:t>They forget that only God has all the answers.</a:t>
            </a:r>
          </a:p>
          <a:p>
            <a:pPr lvl="0">
              <a:buFontTx/>
              <a:buNone/>
            </a:pPr>
            <a:r>
              <a:rPr lang="en-US" altLang="en-US" dirty="0">
                <a:latin typeface="Times New Roman" charset="0"/>
              </a:rPr>
              <a:t>They forget that we are created for more than this empty world – we are created to be HOLY!</a:t>
            </a:r>
          </a:p>
          <a:p>
            <a:pPr lvl="0">
              <a:buFontTx/>
              <a:buNone/>
            </a:pPr>
            <a:r>
              <a:rPr lang="en-US" altLang="en-US" dirty="0">
                <a:latin typeface="Times New Roman" charset="0"/>
              </a:rPr>
              <a:t>They forget the old man is dead and they have a new life in Christ!</a:t>
            </a:r>
          </a:p>
        </p:txBody>
      </p:sp>
    </p:spTree>
    <p:extLst>
      <p:ext uri="{BB962C8B-B14F-4D97-AF65-F5344CB8AC3E}">
        <p14:creationId xmlns:p14="http://schemas.microsoft.com/office/powerpoint/2010/main" val="3578971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A83B95-4AFE-8648-A948-18F15B20D4A7}" type="datetimeFigureOut">
              <a:rPr lang="en-US" smtClean="0"/>
              <a:t>8/2/23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3240995650"/>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A83B95-4AFE-8648-A948-18F15B20D4A7}" type="datetimeFigureOut">
              <a:rPr lang="en-US" smtClean="0"/>
              <a:t>8/2/23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772938711"/>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A83B95-4AFE-8648-A948-18F15B20D4A7}" type="datetimeFigureOut">
              <a:rPr lang="en-US" smtClean="0"/>
              <a:t>8/2/23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4285797162"/>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A83B95-4AFE-8648-A948-18F15B20D4A7}" type="datetimeFigureOut">
              <a:rPr lang="en-US" smtClean="0"/>
              <a:t>8/2/23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127819515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7"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A83B95-4AFE-8648-A948-18F15B20D4A7}" type="datetimeFigureOut">
              <a:rPr lang="en-US" smtClean="0"/>
              <a:t>8/2/23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1839529209"/>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A83B95-4AFE-8648-A948-18F15B20D4A7}" type="datetimeFigureOut">
              <a:rPr lang="en-US" smtClean="0"/>
              <a:t>8/2/23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363535190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A83B95-4AFE-8648-A948-18F15B20D4A7}" type="datetimeFigureOut">
              <a:rPr lang="en-US" smtClean="0"/>
              <a:t>8/2/23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918732290"/>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A83B95-4AFE-8648-A948-18F15B20D4A7}" type="datetimeFigureOut">
              <a:rPr lang="en-US" smtClean="0"/>
              <a:t>8/2/23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3044930193"/>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A83B95-4AFE-8648-A948-18F15B20D4A7}" type="datetimeFigureOut">
              <a:rPr lang="en-US" smtClean="0"/>
              <a:t>8/2/23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250279996"/>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4A83B95-4AFE-8648-A948-18F15B20D4A7}" type="datetimeFigureOut">
              <a:rPr lang="en-US" smtClean="0"/>
              <a:t>8/2/23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2771099218"/>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4A83B95-4AFE-8648-A948-18F15B20D4A7}" type="datetimeFigureOut">
              <a:rPr lang="en-US" smtClean="0"/>
              <a:t>8/2/23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1742783227"/>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F4A83B95-4AFE-8648-A948-18F15B20D4A7}" type="datetimeFigureOut">
              <a:rPr lang="en-US" smtClean="0"/>
              <a:t>8/2/23</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75608BC3-3A40-C243-BE49-8ABD3E72858F}" type="slidenum">
              <a:rPr lang="en-US" smtClean="0"/>
              <a:t>‹#›</a:t>
            </a:fld>
            <a:endParaRPr lang="en-US"/>
          </a:p>
        </p:txBody>
      </p:sp>
    </p:spTree>
    <p:extLst>
      <p:ext uri="{BB962C8B-B14F-4D97-AF65-F5344CB8AC3E}">
        <p14:creationId xmlns:p14="http://schemas.microsoft.com/office/powerpoint/2010/main" val="2699024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457201" y="457200"/>
            <a:ext cx="8348870" cy="1105786"/>
          </a:xfrm>
        </p:spPr>
        <p:txBody>
          <a:bodyPr>
            <a:normAutofit/>
          </a:bodyPr>
          <a:lstStyle/>
          <a:p>
            <a:pPr algn="ctr"/>
            <a:r>
              <a:rPr lang="en-US" altLang="en-US" dirty="0">
                <a:solidFill>
                  <a:srgbClr val="694117"/>
                </a:solidFill>
              </a:rPr>
              <a:t>Common Ground Question…</a:t>
            </a:r>
          </a:p>
        </p:txBody>
      </p:sp>
      <p:sp>
        <p:nvSpPr>
          <p:cNvPr id="12293" name="Rectangle 3"/>
          <p:cNvSpPr>
            <a:spLocks noGrp="1" noChangeArrowheads="1"/>
          </p:cNvSpPr>
          <p:nvPr>
            <p:ph type="body" idx="1"/>
          </p:nvPr>
        </p:nvSpPr>
        <p:spPr>
          <a:xfrm>
            <a:off x="628650" y="1562986"/>
            <a:ext cx="8005970" cy="1594742"/>
          </a:xfrm>
        </p:spPr>
        <p:txBody>
          <a:bodyPr>
            <a:normAutofit/>
          </a:bodyPr>
          <a:lstStyle/>
          <a:p>
            <a:pPr marL="0" indent="0" algn="ctr">
              <a:buNone/>
            </a:pPr>
            <a:r>
              <a:rPr lang="en-US" altLang="en-US" sz="2400" baseline="30000" dirty="0">
                <a:latin typeface="+mj-lt"/>
              </a:rPr>
              <a:t>19</a:t>
            </a:r>
            <a:r>
              <a:rPr lang="en-US" altLang="en-US" sz="2400" dirty="0">
                <a:latin typeface="+mj-lt"/>
              </a:rPr>
              <a:t> “This you know, my beloved brethren. But everyone must be quick to hear, slow to speak and slow to anger;  </a:t>
            </a:r>
            <a:r>
              <a:rPr lang="en-US" altLang="en-US" sz="2400" baseline="30000" dirty="0">
                <a:latin typeface="+mj-lt"/>
              </a:rPr>
              <a:t>20</a:t>
            </a:r>
            <a:r>
              <a:rPr lang="en-US" altLang="en-US" sz="2400" dirty="0">
                <a:latin typeface="+mj-lt"/>
              </a:rPr>
              <a:t> for the anger of man does not achieve the righteousness of God.”</a:t>
            </a:r>
          </a:p>
        </p:txBody>
      </p:sp>
      <p:sp>
        <p:nvSpPr>
          <p:cNvPr id="2" name="Rounded Rectangle 1">
            <a:extLst>
              <a:ext uri="{FF2B5EF4-FFF2-40B4-BE49-F238E27FC236}">
                <a16:creationId xmlns:a16="http://schemas.microsoft.com/office/drawing/2014/main" id="{B608E521-9C3D-DD66-BC56-1724730077B3}"/>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1:19-27</a:t>
            </a:r>
          </a:p>
        </p:txBody>
      </p:sp>
      <p:sp>
        <p:nvSpPr>
          <p:cNvPr id="3" name="Rounded Rectangle 2">
            <a:extLst>
              <a:ext uri="{FF2B5EF4-FFF2-40B4-BE49-F238E27FC236}">
                <a16:creationId xmlns:a16="http://schemas.microsoft.com/office/drawing/2014/main" id="{BAF69099-FE21-6BF0-9B93-06C79EA1E5C8}"/>
              </a:ext>
            </a:extLst>
          </p:cNvPr>
          <p:cNvSpPr/>
          <p:nvPr/>
        </p:nvSpPr>
        <p:spPr>
          <a:xfrm>
            <a:off x="867382" y="2881884"/>
            <a:ext cx="7647968" cy="1523492"/>
          </a:xfrm>
          <a:prstGeom prst="roundRect">
            <a:avLst>
              <a:gd name="adj" fmla="val 50000"/>
            </a:avLst>
          </a:prstGeom>
          <a:noFill/>
          <a:ln>
            <a:solidFill>
              <a:srgbClr val="7C46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400" i="1" dirty="0">
                <a:solidFill>
                  <a:srgbClr val="694117"/>
                </a:solidFill>
              </a:rPr>
              <a:t>When Jesus &amp; Paul went into synagogues to teach,</a:t>
            </a:r>
            <a:br>
              <a:rPr lang="en-US" altLang="en-US" sz="2400" i="1" dirty="0">
                <a:solidFill>
                  <a:srgbClr val="694117"/>
                </a:solidFill>
              </a:rPr>
            </a:br>
            <a:r>
              <a:rPr lang="en-US" altLang="en-US" sz="2400" i="1" dirty="0">
                <a:solidFill>
                  <a:srgbClr val="694117"/>
                </a:solidFill>
              </a:rPr>
              <a:t>what expressions of anger did they often encounter?</a:t>
            </a:r>
            <a:br>
              <a:rPr lang="en-US" altLang="en-US" sz="2400" i="1" dirty="0">
                <a:solidFill>
                  <a:srgbClr val="694117"/>
                </a:solidFill>
              </a:rPr>
            </a:br>
            <a:r>
              <a:rPr lang="en-US" altLang="en-US" sz="2400" i="1" dirty="0">
                <a:solidFill>
                  <a:srgbClr val="694117"/>
                </a:solidFill>
              </a:rPr>
              <a:t> (Luke 4:16-30, Acts 13:45-46, 14:1-7,19,</a:t>
            </a:r>
            <a:br>
              <a:rPr lang="en-US" altLang="en-US" sz="2400" i="1" dirty="0">
                <a:solidFill>
                  <a:srgbClr val="694117"/>
                </a:solidFill>
              </a:rPr>
            </a:br>
            <a:r>
              <a:rPr lang="en-US" altLang="en-US" sz="2400" i="1" dirty="0">
                <a:solidFill>
                  <a:srgbClr val="694117"/>
                </a:solidFill>
              </a:rPr>
              <a:t> Acts 17:5, Acts 18:6, Acts 19:9)</a:t>
            </a:r>
          </a:p>
        </p:txBody>
      </p:sp>
    </p:spTree>
    <p:extLst>
      <p:ext uri="{BB962C8B-B14F-4D97-AF65-F5344CB8AC3E}">
        <p14:creationId xmlns:p14="http://schemas.microsoft.com/office/powerpoint/2010/main" val="2591711242"/>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57B7C69-39AD-F30B-8EE0-5C41D0E8DE96}"/>
              </a:ext>
            </a:extLst>
          </p:cNvPr>
          <p:cNvSpPr txBox="1">
            <a:spLocks noChangeArrowheads="1"/>
          </p:cNvSpPr>
          <p:nvPr/>
        </p:nvSpPr>
        <p:spPr>
          <a:xfrm>
            <a:off x="457201" y="457200"/>
            <a:ext cx="8348870" cy="11057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dirty="0">
                <a:solidFill>
                  <a:srgbClr val="694117"/>
                </a:solidFill>
              </a:rPr>
              <a:t>Respond To The Word: Doers Are ACTIVE</a:t>
            </a:r>
          </a:p>
        </p:txBody>
      </p:sp>
      <p:sp>
        <p:nvSpPr>
          <p:cNvPr id="8" name="Rounded Rectangle 7">
            <a:extLst>
              <a:ext uri="{FF2B5EF4-FFF2-40B4-BE49-F238E27FC236}">
                <a16:creationId xmlns:a16="http://schemas.microsoft.com/office/drawing/2014/main" id="{B0D1C68C-5C5E-EC60-3B01-1CFBF7D2ACB2}"/>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1:22-25</a:t>
            </a:r>
          </a:p>
        </p:txBody>
      </p:sp>
      <p:grpSp>
        <p:nvGrpSpPr>
          <p:cNvPr id="6" name="Group 5">
            <a:extLst>
              <a:ext uri="{FF2B5EF4-FFF2-40B4-BE49-F238E27FC236}">
                <a16:creationId xmlns:a16="http://schemas.microsoft.com/office/drawing/2014/main" id="{C3D28E7A-9A0B-FE77-43E8-F3EF92859985}"/>
              </a:ext>
            </a:extLst>
          </p:cNvPr>
          <p:cNvGrpSpPr/>
          <p:nvPr/>
        </p:nvGrpSpPr>
        <p:grpSpPr>
          <a:xfrm>
            <a:off x="1980546" y="1562986"/>
            <a:ext cx="5182908" cy="570563"/>
            <a:chOff x="1339813" y="1555353"/>
            <a:chExt cx="5182908" cy="570563"/>
          </a:xfrm>
        </p:grpSpPr>
        <p:sp>
          <p:nvSpPr>
            <p:cNvPr id="14" name="Rounded Rectangle 13">
              <a:extLst>
                <a:ext uri="{FF2B5EF4-FFF2-40B4-BE49-F238E27FC236}">
                  <a16:creationId xmlns:a16="http://schemas.microsoft.com/office/drawing/2014/main" id="{5196C644-8B62-A09D-83ED-3B6186BCDEAE}"/>
                </a:ext>
              </a:extLst>
            </p:cNvPr>
            <p:cNvSpPr/>
            <p:nvPr/>
          </p:nvSpPr>
          <p:spPr>
            <a:xfrm>
              <a:off x="1339813" y="1555353"/>
              <a:ext cx="5182908" cy="570563"/>
            </a:xfrm>
            <a:prstGeom prst="roundRect">
              <a:avLst>
                <a:gd name="adj" fmla="val 50000"/>
              </a:avLst>
            </a:prstGeom>
            <a:solidFill>
              <a:srgbClr val="AA47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tLang="en-US" sz="2800" b="1" i="1" dirty="0">
                <a:solidFill>
                  <a:schemeClr val="bg1"/>
                </a:solidFill>
              </a:endParaRPr>
            </a:p>
          </p:txBody>
        </p:sp>
        <p:sp>
          <p:nvSpPr>
            <p:cNvPr id="4" name="Oval 3">
              <a:extLst>
                <a:ext uri="{FF2B5EF4-FFF2-40B4-BE49-F238E27FC236}">
                  <a16:creationId xmlns:a16="http://schemas.microsoft.com/office/drawing/2014/main" id="{19656EAD-45D4-68E5-9E1A-96FAB3E9DFD5}"/>
                </a:ext>
              </a:extLst>
            </p:cNvPr>
            <p:cNvSpPr/>
            <p:nvPr/>
          </p:nvSpPr>
          <p:spPr>
            <a:xfrm>
              <a:off x="1384684" y="1585634"/>
              <a:ext cx="513492" cy="51349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AA4700"/>
                  </a:solidFill>
                </a:rPr>
                <a:t>A</a:t>
              </a:r>
              <a:endParaRPr lang="en-US" b="1" dirty="0">
                <a:solidFill>
                  <a:srgbClr val="AA4700"/>
                </a:solidFill>
              </a:endParaRPr>
            </a:p>
          </p:txBody>
        </p:sp>
      </p:grpSp>
      <p:grpSp>
        <p:nvGrpSpPr>
          <p:cNvPr id="9" name="Group 8">
            <a:extLst>
              <a:ext uri="{FF2B5EF4-FFF2-40B4-BE49-F238E27FC236}">
                <a16:creationId xmlns:a16="http://schemas.microsoft.com/office/drawing/2014/main" id="{E0B2CC08-C63C-E2DF-7611-7C3DCDC50CCB}"/>
              </a:ext>
            </a:extLst>
          </p:cNvPr>
          <p:cNvGrpSpPr/>
          <p:nvPr/>
        </p:nvGrpSpPr>
        <p:grpSpPr>
          <a:xfrm>
            <a:off x="1980546" y="2197880"/>
            <a:ext cx="5182908" cy="570563"/>
            <a:chOff x="1339813" y="1555353"/>
            <a:chExt cx="5182908" cy="570563"/>
          </a:xfrm>
        </p:grpSpPr>
        <p:sp>
          <p:nvSpPr>
            <p:cNvPr id="10" name="Rounded Rectangle 9">
              <a:extLst>
                <a:ext uri="{FF2B5EF4-FFF2-40B4-BE49-F238E27FC236}">
                  <a16:creationId xmlns:a16="http://schemas.microsoft.com/office/drawing/2014/main" id="{EA5EB38E-1B96-B5AE-FF7A-F1946A6F3566}"/>
                </a:ext>
              </a:extLst>
            </p:cNvPr>
            <p:cNvSpPr/>
            <p:nvPr/>
          </p:nvSpPr>
          <p:spPr>
            <a:xfrm>
              <a:off x="1339813" y="1555353"/>
              <a:ext cx="5182908" cy="570563"/>
            </a:xfrm>
            <a:prstGeom prst="roundRect">
              <a:avLst>
                <a:gd name="adj" fmla="val 50000"/>
              </a:avLst>
            </a:prstGeom>
            <a:solidFill>
              <a:srgbClr val="AA47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en-US" sz="2800" b="1" i="1" dirty="0">
                <a:solidFill>
                  <a:schemeClr val="bg1"/>
                </a:solidFill>
              </a:endParaRPr>
            </a:p>
          </p:txBody>
        </p:sp>
        <p:sp>
          <p:nvSpPr>
            <p:cNvPr id="11" name="Oval 10">
              <a:extLst>
                <a:ext uri="{FF2B5EF4-FFF2-40B4-BE49-F238E27FC236}">
                  <a16:creationId xmlns:a16="http://schemas.microsoft.com/office/drawing/2014/main" id="{72F34AB5-8485-564C-6E35-EDCDA7B2B20C}"/>
                </a:ext>
              </a:extLst>
            </p:cNvPr>
            <p:cNvSpPr/>
            <p:nvPr/>
          </p:nvSpPr>
          <p:spPr>
            <a:xfrm>
              <a:off x="1384684" y="1585634"/>
              <a:ext cx="513492" cy="51349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AA4700"/>
                  </a:solidFill>
                </a:rPr>
                <a:t>C</a:t>
              </a:r>
              <a:endParaRPr lang="en-US" b="1" dirty="0">
                <a:solidFill>
                  <a:srgbClr val="AA4700"/>
                </a:solidFill>
              </a:endParaRPr>
            </a:p>
          </p:txBody>
        </p:sp>
      </p:grpSp>
      <p:grpSp>
        <p:nvGrpSpPr>
          <p:cNvPr id="12" name="Group 11">
            <a:extLst>
              <a:ext uri="{FF2B5EF4-FFF2-40B4-BE49-F238E27FC236}">
                <a16:creationId xmlns:a16="http://schemas.microsoft.com/office/drawing/2014/main" id="{74162905-E3CC-1B23-7B38-C554AEB5D22A}"/>
              </a:ext>
            </a:extLst>
          </p:cNvPr>
          <p:cNvGrpSpPr/>
          <p:nvPr/>
        </p:nvGrpSpPr>
        <p:grpSpPr>
          <a:xfrm>
            <a:off x="1980546" y="2832774"/>
            <a:ext cx="5182908" cy="570563"/>
            <a:chOff x="1339813" y="1555353"/>
            <a:chExt cx="5182908" cy="570563"/>
          </a:xfrm>
        </p:grpSpPr>
        <p:sp>
          <p:nvSpPr>
            <p:cNvPr id="13" name="Rounded Rectangle 12">
              <a:extLst>
                <a:ext uri="{FF2B5EF4-FFF2-40B4-BE49-F238E27FC236}">
                  <a16:creationId xmlns:a16="http://schemas.microsoft.com/office/drawing/2014/main" id="{B01B7507-35A1-22F7-1F7A-155B9637B161}"/>
                </a:ext>
              </a:extLst>
            </p:cNvPr>
            <p:cNvSpPr/>
            <p:nvPr/>
          </p:nvSpPr>
          <p:spPr>
            <a:xfrm>
              <a:off x="1339813" y="1555353"/>
              <a:ext cx="5182908" cy="570563"/>
            </a:xfrm>
            <a:prstGeom prst="roundRect">
              <a:avLst>
                <a:gd name="adj" fmla="val 50000"/>
              </a:avLst>
            </a:prstGeom>
            <a:solidFill>
              <a:srgbClr val="AA47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en-US" sz="2800" b="1" i="1" dirty="0">
                  <a:solidFill>
                    <a:schemeClr val="bg1"/>
                  </a:solidFill>
                </a:rPr>
                <a:t>                </a:t>
              </a:r>
            </a:p>
          </p:txBody>
        </p:sp>
        <p:sp>
          <p:nvSpPr>
            <p:cNvPr id="15" name="Oval 14">
              <a:extLst>
                <a:ext uri="{FF2B5EF4-FFF2-40B4-BE49-F238E27FC236}">
                  <a16:creationId xmlns:a16="http://schemas.microsoft.com/office/drawing/2014/main" id="{7B519C23-2407-8C13-F08A-9D8FEE8B833D}"/>
                </a:ext>
              </a:extLst>
            </p:cNvPr>
            <p:cNvSpPr/>
            <p:nvPr/>
          </p:nvSpPr>
          <p:spPr>
            <a:xfrm>
              <a:off x="1384684" y="1585634"/>
              <a:ext cx="513492" cy="51349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AA4700"/>
                  </a:solidFill>
                </a:rPr>
                <a:t>T</a:t>
              </a:r>
              <a:endParaRPr lang="en-US" b="1" dirty="0">
                <a:solidFill>
                  <a:srgbClr val="AA4700"/>
                </a:solidFill>
              </a:endParaRPr>
            </a:p>
          </p:txBody>
        </p:sp>
      </p:grpSp>
      <p:grpSp>
        <p:nvGrpSpPr>
          <p:cNvPr id="16" name="Group 15">
            <a:extLst>
              <a:ext uri="{FF2B5EF4-FFF2-40B4-BE49-F238E27FC236}">
                <a16:creationId xmlns:a16="http://schemas.microsoft.com/office/drawing/2014/main" id="{23DAA1F9-5B30-620A-D6D4-8D34BD83B121}"/>
              </a:ext>
            </a:extLst>
          </p:cNvPr>
          <p:cNvGrpSpPr/>
          <p:nvPr/>
        </p:nvGrpSpPr>
        <p:grpSpPr>
          <a:xfrm>
            <a:off x="1980546" y="3433618"/>
            <a:ext cx="5182908" cy="570563"/>
            <a:chOff x="1339813" y="1555353"/>
            <a:chExt cx="5182908" cy="570563"/>
          </a:xfrm>
        </p:grpSpPr>
        <p:sp>
          <p:nvSpPr>
            <p:cNvPr id="17" name="Rounded Rectangle 16">
              <a:extLst>
                <a:ext uri="{FF2B5EF4-FFF2-40B4-BE49-F238E27FC236}">
                  <a16:creationId xmlns:a16="http://schemas.microsoft.com/office/drawing/2014/main" id="{163ED5AF-A86E-4232-621B-4295A964FCD9}"/>
                </a:ext>
              </a:extLst>
            </p:cNvPr>
            <p:cNvSpPr/>
            <p:nvPr/>
          </p:nvSpPr>
          <p:spPr>
            <a:xfrm>
              <a:off x="1339813" y="1555353"/>
              <a:ext cx="5182908" cy="570563"/>
            </a:xfrm>
            <a:prstGeom prst="roundRect">
              <a:avLst>
                <a:gd name="adj" fmla="val 50000"/>
              </a:avLst>
            </a:prstGeom>
            <a:solidFill>
              <a:srgbClr val="AA47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tLang="en-US" sz="2800" b="1" i="1" dirty="0">
                <a:solidFill>
                  <a:schemeClr val="bg1"/>
                </a:solidFill>
              </a:endParaRPr>
            </a:p>
          </p:txBody>
        </p:sp>
        <p:sp>
          <p:nvSpPr>
            <p:cNvPr id="18" name="Oval 17">
              <a:extLst>
                <a:ext uri="{FF2B5EF4-FFF2-40B4-BE49-F238E27FC236}">
                  <a16:creationId xmlns:a16="http://schemas.microsoft.com/office/drawing/2014/main" id="{154C6E44-33A7-4EFB-6D02-36FB9219D7D9}"/>
                </a:ext>
              </a:extLst>
            </p:cNvPr>
            <p:cNvSpPr/>
            <p:nvPr/>
          </p:nvSpPr>
          <p:spPr>
            <a:xfrm>
              <a:off x="1384684" y="1585634"/>
              <a:ext cx="513492" cy="51349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AA4700"/>
                  </a:solidFill>
                </a:rPr>
                <a:t>I</a:t>
              </a:r>
              <a:endParaRPr lang="en-US" b="1" dirty="0">
                <a:solidFill>
                  <a:srgbClr val="AA4700"/>
                </a:solidFill>
              </a:endParaRPr>
            </a:p>
          </p:txBody>
        </p:sp>
      </p:grpSp>
      <p:grpSp>
        <p:nvGrpSpPr>
          <p:cNvPr id="19" name="Group 18">
            <a:extLst>
              <a:ext uri="{FF2B5EF4-FFF2-40B4-BE49-F238E27FC236}">
                <a16:creationId xmlns:a16="http://schemas.microsoft.com/office/drawing/2014/main" id="{DD3BB581-30CD-F52E-9681-E2B96E53E949}"/>
              </a:ext>
            </a:extLst>
          </p:cNvPr>
          <p:cNvGrpSpPr/>
          <p:nvPr/>
        </p:nvGrpSpPr>
        <p:grpSpPr>
          <a:xfrm>
            <a:off x="1980546" y="4034462"/>
            <a:ext cx="5182908" cy="570563"/>
            <a:chOff x="1339813" y="1555353"/>
            <a:chExt cx="5182908" cy="570563"/>
          </a:xfrm>
        </p:grpSpPr>
        <p:sp>
          <p:nvSpPr>
            <p:cNvPr id="20" name="Rounded Rectangle 19">
              <a:extLst>
                <a:ext uri="{FF2B5EF4-FFF2-40B4-BE49-F238E27FC236}">
                  <a16:creationId xmlns:a16="http://schemas.microsoft.com/office/drawing/2014/main" id="{82EAAC59-96D6-DBB3-0D8D-24193E9E6A87}"/>
                </a:ext>
              </a:extLst>
            </p:cNvPr>
            <p:cNvSpPr/>
            <p:nvPr/>
          </p:nvSpPr>
          <p:spPr>
            <a:xfrm>
              <a:off x="1339813" y="1555353"/>
              <a:ext cx="5182908" cy="570563"/>
            </a:xfrm>
            <a:prstGeom prst="roundRect">
              <a:avLst>
                <a:gd name="adj" fmla="val 50000"/>
              </a:avLst>
            </a:prstGeom>
            <a:solidFill>
              <a:srgbClr val="AA47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tLang="en-US" sz="2800" b="1" i="1" dirty="0">
                <a:solidFill>
                  <a:schemeClr val="bg1"/>
                </a:solidFill>
              </a:endParaRPr>
            </a:p>
          </p:txBody>
        </p:sp>
        <p:sp>
          <p:nvSpPr>
            <p:cNvPr id="21" name="Oval 20">
              <a:extLst>
                <a:ext uri="{FF2B5EF4-FFF2-40B4-BE49-F238E27FC236}">
                  <a16:creationId xmlns:a16="http://schemas.microsoft.com/office/drawing/2014/main" id="{0F58FE1F-80F0-AA55-DBC3-73DE3FF6B856}"/>
                </a:ext>
              </a:extLst>
            </p:cNvPr>
            <p:cNvSpPr/>
            <p:nvPr/>
          </p:nvSpPr>
          <p:spPr>
            <a:xfrm>
              <a:off x="1384684" y="1585634"/>
              <a:ext cx="513492" cy="51349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AA4700"/>
                  </a:solidFill>
                </a:rPr>
                <a:t>V</a:t>
              </a:r>
              <a:endParaRPr lang="en-US" b="1" dirty="0">
                <a:solidFill>
                  <a:srgbClr val="AA4700"/>
                </a:solidFill>
              </a:endParaRPr>
            </a:p>
          </p:txBody>
        </p:sp>
      </p:grpSp>
      <p:grpSp>
        <p:nvGrpSpPr>
          <p:cNvPr id="22" name="Group 21">
            <a:extLst>
              <a:ext uri="{FF2B5EF4-FFF2-40B4-BE49-F238E27FC236}">
                <a16:creationId xmlns:a16="http://schemas.microsoft.com/office/drawing/2014/main" id="{4269AF4A-95D7-8931-F04E-ECFCC25A0495}"/>
              </a:ext>
            </a:extLst>
          </p:cNvPr>
          <p:cNvGrpSpPr/>
          <p:nvPr/>
        </p:nvGrpSpPr>
        <p:grpSpPr>
          <a:xfrm>
            <a:off x="1980546" y="4635306"/>
            <a:ext cx="5182908" cy="570563"/>
            <a:chOff x="1339813" y="1555353"/>
            <a:chExt cx="5182908" cy="570563"/>
          </a:xfrm>
        </p:grpSpPr>
        <p:sp>
          <p:nvSpPr>
            <p:cNvPr id="23" name="Rounded Rectangle 22">
              <a:extLst>
                <a:ext uri="{FF2B5EF4-FFF2-40B4-BE49-F238E27FC236}">
                  <a16:creationId xmlns:a16="http://schemas.microsoft.com/office/drawing/2014/main" id="{6B509EC3-C3CD-330A-3B62-203272729639}"/>
                </a:ext>
              </a:extLst>
            </p:cNvPr>
            <p:cNvSpPr/>
            <p:nvPr/>
          </p:nvSpPr>
          <p:spPr>
            <a:xfrm>
              <a:off x="1339813" y="1555353"/>
              <a:ext cx="5182908" cy="570563"/>
            </a:xfrm>
            <a:prstGeom prst="roundRect">
              <a:avLst>
                <a:gd name="adj" fmla="val 50000"/>
              </a:avLst>
            </a:prstGeom>
            <a:solidFill>
              <a:srgbClr val="AA47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tLang="en-US" sz="2800" b="1" i="1" dirty="0">
                <a:solidFill>
                  <a:schemeClr val="bg1"/>
                </a:solidFill>
              </a:endParaRPr>
            </a:p>
          </p:txBody>
        </p:sp>
        <p:sp>
          <p:nvSpPr>
            <p:cNvPr id="24" name="Oval 23">
              <a:extLst>
                <a:ext uri="{FF2B5EF4-FFF2-40B4-BE49-F238E27FC236}">
                  <a16:creationId xmlns:a16="http://schemas.microsoft.com/office/drawing/2014/main" id="{CC463474-72D7-7D46-9856-50D319EA8C27}"/>
                </a:ext>
              </a:extLst>
            </p:cNvPr>
            <p:cNvSpPr/>
            <p:nvPr/>
          </p:nvSpPr>
          <p:spPr>
            <a:xfrm>
              <a:off x="1384684" y="1585634"/>
              <a:ext cx="513492" cy="51349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AA4700"/>
                  </a:solidFill>
                </a:rPr>
                <a:t>E</a:t>
              </a:r>
              <a:endParaRPr lang="en-US" b="1" dirty="0">
                <a:solidFill>
                  <a:srgbClr val="AA4700"/>
                </a:solidFill>
              </a:endParaRPr>
            </a:p>
          </p:txBody>
        </p:sp>
      </p:grpSp>
      <p:sp>
        <p:nvSpPr>
          <p:cNvPr id="25" name="TextBox 24">
            <a:extLst>
              <a:ext uri="{FF2B5EF4-FFF2-40B4-BE49-F238E27FC236}">
                <a16:creationId xmlns:a16="http://schemas.microsoft.com/office/drawing/2014/main" id="{CC74696D-C9F6-041B-DB35-B5ADDD1C9A53}"/>
              </a:ext>
            </a:extLst>
          </p:cNvPr>
          <p:cNvSpPr txBox="1"/>
          <p:nvPr/>
        </p:nvSpPr>
        <p:spPr>
          <a:xfrm>
            <a:off x="3388052" y="1587370"/>
            <a:ext cx="2682240" cy="523220"/>
          </a:xfrm>
          <a:prstGeom prst="rect">
            <a:avLst/>
          </a:prstGeom>
          <a:noFill/>
        </p:spPr>
        <p:txBody>
          <a:bodyPr wrap="square" rtlCol="0">
            <a:spAutoFit/>
          </a:bodyPr>
          <a:lstStyle/>
          <a:p>
            <a:r>
              <a:rPr lang="en-US" altLang="en-US" sz="2800" b="1" i="1" dirty="0">
                <a:solidFill>
                  <a:schemeClr val="bg1"/>
                </a:solidFill>
              </a:rPr>
              <a:t>Accountable</a:t>
            </a:r>
            <a:endParaRPr lang="en-US" sz="2800" dirty="0"/>
          </a:p>
        </p:txBody>
      </p:sp>
      <p:sp>
        <p:nvSpPr>
          <p:cNvPr id="26" name="TextBox 25">
            <a:extLst>
              <a:ext uri="{FF2B5EF4-FFF2-40B4-BE49-F238E27FC236}">
                <a16:creationId xmlns:a16="http://schemas.microsoft.com/office/drawing/2014/main" id="{3FF72033-A6E0-DC0D-9F85-713F273BFFC8}"/>
              </a:ext>
            </a:extLst>
          </p:cNvPr>
          <p:cNvSpPr txBox="1"/>
          <p:nvPr/>
        </p:nvSpPr>
        <p:spPr>
          <a:xfrm>
            <a:off x="3375860" y="2222264"/>
            <a:ext cx="2682240" cy="523220"/>
          </a:xfrm>
          <a:prstGeom prst="rect">
            <a:avLst/>
          </a:prstGeom>
          <a:noFill/>
        </p:spPr>
        <p:txBody>
          <a:bodyPr wrap="square" rtlCol="0">
            <a:spAutoFit/>
          </a:bodyPr>
          <a:lstStyle/>
          <a:p>
            <a:r>
              <a:rPr lang="en-US" altLang="en-US" sz="2800" b="1" i="1" dirty="0">
                <a:solidFill>
                  <a:schemeClr val="bg1"/>
                </a:solidFill>
              </a:rPr>
              <a:t>Compassionate</a:t>
            </a:r>
            <a:endParaRPr lang="en-US" sz="2800" dirty="0"/>
          </a:p>
        </p:txBody>
      </p:sp>
      <p:sp>
        <p:nvSpPr>
          <p:cNvPr id="27" name="TextBox 26">
            <a:extLst>
              <a:ext uri="{FF2B5EF4-FFF2-40B4-BE49-F238E27FC236}">
                <a16:creationId xmlns:a16="http://schemas.microsoft.com/office/drawing/2014/main" id="{675B15CC-138C-99D4-EAEC-910464F42929}"/>
              </a:ext>
            </a:extLst>
          </p:cNvPr>
          <p:cNvSpPr txBox="1"/>
          <p:nvPr/>
        </p:nvSpPr>
        <p:spPr>
          <a:xfrm>
            <a:off x="3388052" y="2851485"/>
            <a:ext cx="2682240" cy="523220"/>
          </a:xfrm>
          <a:prstGeom prst="rect">
            <a:avLst/>
          </a:prstGeom>
          <a:noFill/>
        </p:spPr>
        <p:txBody>
          <a:bodyPr wrap="square" rtlCol="0">
            <a:spAutoFit/>
          </a:bodyPr>
          <a:lstStyle/>
          <a:p>
            <a:r>
              <a:rPr lang="en-US" altLang="en-US" sz="2800" b="1" i="1" dirty="0">
                <a:solidFill>
                  <a:schemeClr val="bg1"/>
                </a:solidFill>
              </a:rPr>
              <a:t>Timely</a:t>
            </a:r>
            <a:endParaRPr lang="en-US" sz="2800" dirty="0"/>
          </a:p>
        </p:txBody>
      </p:sp>
      <p:sp>
        <p:nvSpPr>
          <p:cNvPr id="28" name="TextBox 27">
            <a:extLst>
              <a:ext uri="{FF2B5EF4-FFF2-40B4-BE49-F238E27FC236}">
                <a16:creationId xmlns:a16="http://schemas.microsoft.com/office/drawing/2014/main" id="{20651383-DF1E-9AA1-D155-DDCE38A61A0B}"/>
              </a:ext>
            </a:extLst>
          </p:cNvPr>
          <p:cNvSpPr txBox="1"/>
          <p:nvPr/>
        </p:nvSpPr>
        <p:spPr>
          <a:xfrm>
            <a:off x="3398998" y="3433618"/>
            <a:ext cx="2682240" cy="523220"/>
          </a:xfrm>
          <a:prstGeom prst="rect">
            <a:avLst/>
          </a:prstGeom>
          <a:noFill/>
        </p:spPr>
        <p:txBody>
          <a:bodyPr wrap="square" rtlCol="0">
            <a:spAutoFit/>
          </a:bodyPr>
          <a:lstStyle/>
          <a:p>
            <a:r>
              <a:rPr lang="en-US" altLang="en-US" sz="2800" b="1" i="1" dirty="0">
                <a:solidFill>
                  <a:schemeClr val="bg1"/>
                </a:solidFill>
              </a:rPr>
              <a:t>Involved</a:t>
            </a:r>
            <a:endParaRPr lang="en-US" sz="2800" dirty="0"/>
          </a:p>
        </p:txBody>
      </p:sp>
      <p:sp>
        <p:nvSpPr>
          <p:cNvPr id="29" name="TextBox 28">
            <a:extLst>
              <a:ext uri="{FF2B5EF4-FFF2-40B4-BE49-F238E27FC236}">
                <a16:creationId xmlns:a16="http://schemas.microsoft.com/office/drawing/2014/main" id="{06059C62-5476-40BC-EBB3-D723DAAE0B9F}"/>
              </a:ext>
            </a:extLst>
          </p:cNvPr>
          <p:cNvSpPr txBox="1"/>
          <p:nvPr/>
        </p:nvSpPr>
        <p:spPr>
          <a:xfrm>
            <a:off x="3365805" y="4058133"/>
            <a:ext cx="2682240" cy="523220"/>
          </a:xfrm>
          <a:prstGeom prst="rect">
            <a:avLst/>
          </a:prstGeom>
          <a:noFill/>
        </p:spPr>
        <p:txBody>
          <a:bodyPr wrap="square" rtlCol="0">
            <a:spAutoFit/>
          </a:bodyPr>
          <a:lstStyle/>
          <a:p>
            <a:r>
              <a:rPr lang="en-US" altLang="en-US" sz="2800" b="1" i="1" dirty="0">
                <a:solidFill>
                  <a:schemeClr val="bg1"/>
                </a:solidFill>
              </a:rPr>
              <a:t>Vulnerable</a:t>
            </a:r>
            <a:endParaRPr lang="en-US" sz="2800" dirty="0"/>
          </a:p>
        </p:txBody>
      </p:sp>
      <p:sp>
        <p:nvSpPr>
          <p:cNvPr id="30" name="TextBox 29">
            <a:extLst>
              <a:ext uri="{FF2B5EF4-FFF2-40B4-BE49-F238E27FC236}">
                <a16:creationId xmlns:a16="http://schemas.microsoft.com/office/drawing/2014/main" id="{560E7BC9-20DA-28B7-EDB5-B65CAD8DF068}"/>
              </a:ext>
            </a:extLst>
          </p:cNvPr>
          <p:cNvSpPr txBox="1"/>
          <p:nvPr/>
        </p:nvSpPr>
        <p:spPr>
          <a:xfrm>
            <a:off x="3381956" y="4653080"/>
            <a:ext cx="2682240" cy="523220"/>
          </a:xfrm>
          <a:prstGeom prst="rect">
            <a:avLst/>
          </a:prstGeom>
          <a:noFill/>
        </p:spPr>
        <p:txBody>
          <a:bodyPr wrap="square" rtlCol="0">
            <a:spAutoFit/>
          </a:bodyPr>
          <a:lstStyle/>
          <a:p>
            <a:r>
              <a:rPr lang="en-US" altLang="en-US" sz="2800" b="1" i="1" dirty="0">
                <a:solidFill>
                  <a:schemeClr val="bg1"/>
                </a:solidFill>
              </a:rPr>
              <a:t>Energetic</a:t>
            </a:r>
            <a:endParaRPr lang="en-US" sz="2800" dirty="0"/>
          </a:p>
        </p:txBody>
      </p:sp>
    </p:spTree>
    <p:extLst>
      <p:ext uri="{BB962C8B-B14F-4D97-AF65-F5344CB8AC3E}">
        <p14:creationId xmlns:p14="http://schemas.microsoft.com/office/powerpoint/2010/main" val="11121527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ppt_x"/>
                                          </p:val>
                                        </p:tav>
                                        <p:tav tm="100000">
                                          <p:val>
                                            <p:strVal val="#ppt_x"/>
                                          </p:val>
                                        </p:tav>
                                      </p:tavLst>
                                    </p:anim>
                                    <p:anim calcmode="lin" valueType="num">
                                      <p:cBhvr additive="base">
                                        <p:cTn id="3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a:xfrm>
            <a:off x="457200" y="1353280"/>
            <a:ext cx="8229600" cy="4151729"/>
          </a:xfrm>
        </p:spPr>
        <p:txBody>
          <a:bodyPr>
            <a:normAutofit/>
          </a:bodyPr>
          <a:lstStyle/>
          <a:p>
            <a:r>
              <a:rPr lang="en-US" altLang="en-US" sz="1800" dirty="0">
                <a:highlight>
                  <a:srgbClr val="EFDFC3"/>
                </a:highlight>
              </a:rPr>
              <a:t>Be “</a:t>
            </a:r>
            <a:r>
              <a:rPr lang="en-US" altLang="en-US" sz="1800" b="1" dirty="0">
                <a:solidFill>
                  <a:srgbClr val="694117"/>
                </a:solidFill>
                <a:highlight>
                  <a:srgbClr val="EFDFC3"/>
                </a:highlight>
              </a:rPr>
              <a:t>DOERS</a:t>
            </a:r>
            <a:r>
              <a:rPr lang="en-US" altLang="en-US" sz="1800" dirty="0">
                <a:highlight>
                  <a:srgbClr val="EFDFC3"/>
                </a:highlight>
              </a:rPr>
              <a:t>” and Not “HEARERS” Only (22-24)</a:t>
            </a:r>
          </a:p>
          <a:p>
            <a:pPr lvl="1"/>
            <a:r>
              <a:rPr lang="en-US" altLang="en-US" dirty="0"/>
              <a:t>The Mirror of God’s Word Will Show You What Needs Correcting</a:t>
            </a:r>
          </a:p>
          <a:p>
            <a:pPr lvl="1"/>
            <a:r>
              <a:rPr lang="en-US" altLang="en-US" dirty="0"/>
              <a:t>But You Must Act On What You See</a:t>
            </a:r>
          </a:p>
          <a:p>
            <a:r>
              <a:rPr lang="en-US" altLang="en-US" sz="1800" dirty="0">
                <a:highlight>
                  <a:srgbClr val="EFDFC3"/>
                </a:highlight>
              </a:rPr>
              <a:t>“</a:t>
            </a:r>
            <a:r>
              <a:rPr lang="en-US" altLang="en-US" sz="1800" b="1" u="sng" dirty="0">
                <a:solidFill>
                  <a:srgbClr val="694117"/>
                </a:solidFill>
                <a:highlight>
                  <a:srgbClr val="EFDFC3"/>
                </a:highlight>
              </a:rPr>
              <a:t>LOOK</a:t>
            </a:r>
            <a:r>
              <a:rPr lang="en-US" altLang="en-US" sz="1800" dirty="0">
                <a:highlight>
                  <a:srgbClr val="EFDFC3"/>
                </a:highlight>
              </a:rPr>
              <a:t>” At the Perfect Law of Liberty (25)</a:t>
            </a:r>
          </a:p>
          <a:p>
            <a:pPr lvl="1"/>
            <a:r>
              <a:rPr lang="en-US" altLang="en-US" dirty="0"/>
              <a:t>Studies, Gazes Intently, To look Into The Perfect Law of Liberty</a:t>
            </a:r>
          </a:p>
          <a:p>
            <a:pPr lvl="1"/>
            <a:r>
              <a:rPr lang="en-US" altLang="en-US" dirty="0"/>
              <a:t>Continues in it</a:t>
            </a:r>
          </a:p>
          <a:p>
            <a:r>
              <a:rPr lang="en-US" altLang="en-US" sz="1800" dirty="0">
                <a:highlight>
                  <a:srgbClr val="EFDFC3"/>
                </a:highlight>
              </a:rPr>
              <a:t>“</a:t>
            </a:r>
            <a:r>
              <a:rPr lang="en-US" altLang="en-US" sz="1800" b="1" u="sng" dirty="0">
                <a:solidFill>
                  <a:srgbClr val="694117"/>
                </a:solidFill>
                <a:highlight>
                  <a:srgbClr val="EFDFC3"/>
                </a:highlight>
              </a:rPr>
              <a:t>ABIDE</a:t>
            </a:r>
            <a:r>
              <a:rPr lang="en-US" altLang="en-US" sz="1800" dirty="0">
                <a:highlight>
                  <a:srgbClr val="EFDFC3"/>
                </a:highlight>
              </a:rPr>
              <a:t>” In The Law (See Flaws in Yourself)</a:t>
            </a:r>
          </a:p>
          <a:p>
            <a:pPr lvl="1"/>
            <a:r>
              <a:rPr lang="en-US" altLang="en-US" dirty="0"/>
              <a:t>To Stay Close</a:t>
            </a:r>
          </a:p>
          <a:p>
            <a:pPr lvl="1"/>
            <a:r>
              <a:rPr lang="en-US" altLang="en-US" dirty="0"/>
              <a:t>In Contrast To The  “One Who Walks Away”</a:t>
            </a:r>
          </a:p>
          <a:p>
            <a:r>
              <a:rPr lang="en-US" altLang="en-US" sz="1800" dirty="0">
                <a:highlight>
                  <a:srgbClr val="EFDFC3"/>
                </a:highlight>
              </a:rPr>
              <a:t>Be a “DOER of Word” (vs 22) &amp; </a:t>
            </a:r>
            <a:r>
              <a:rPr lang="en-US" altLang="en-US" sz="1800" b="1" u="sng" dirty="0">
                <a:solidFill>
                  <a:srgbClr val="694117"/>
                </a:solidFill>
                <a:highlight>
                  <a:srgbClr val="EFDFC3"/>
                </a:highlight>
              </a:rPr>
              <a:t>“DOER of Work”</a:t>
            </a:r>
            <a:r>
              <a:rPr lang="en-US" altLang="en-US" sz="1800" u="sng" dirty="0">
                <a:solidFill>
                  <a:srgbClr val="FF0000"/>
                </a:solidFill>
                <a:highlight>
                  <a:srgbClr val="EFDFC3"/>
                </a:highlight>
              </a:rPr>
              <a:t> </a:t>
            </a:r>
            <a:r>
              <a:rPr lang="en-US" altLang="en-US" sz="1800" dirty="0">
                <a:highlight>
                  <a:srgbClr val="EFDFC3"/>
                </a:highlight>
              </a:rPr>
              <a:t>(vs 25, Same Greek as vs 4) </a:t>
            </a:r>
          </a:p>
          <a:p>
            <a:pPr lvl="1"/>
            <a:r>
              <a:rPr lang="en-US" altLang="en-US" dirty="0"/>
              <a:t>A Doer Of the Work – The Result, Something Tangible (Matt 5:14-16)</a:t>
            </a:r>
          </a:p>
          <a:p>
            <a:pPr lvl="1"/>
            <a:r>
              <a:rPr lang="en-US" altLang="en-US" dirty="0"/>
              <a:t>Effort, something that can be seen</a:t>
            </a:r>
          </a:p>
          <a:p>
            <a:pPr marL="0" indent="0" algn="ctr">
              <a:buNone/>
            </a:pPr>
            <a:r>
              <a:rPr lang="en-US" altLang="en-US" sz="1620" dirty="0">
                <a:solidFill>
                  <a:srgbClr val="0000FF"/>
                </a:solidFill>
              </a:rPr>
              <a:t>OR YOUR RELIGION IS WORTHLESS</a:t>
            </a:r>
          </a:p>
        </p:txBody>
      </p:sp>
      <p:sp>
        <p:nvSpPr>
          <p:cNvPr id="5" name="Rectangle 2">
            <a:extLst>
              <a:ext uri="{FF2B5EF4-FFF2-40B4-BE49-F238E27FC236}">
                <a16:creationId xmlns:a16="http://schemas.microsoft.com/office/drawing/2014/main" id="{937C7334-F6EF-F076-1770-4ACF4050B300}"/>
              </a:ext>
            </a:extLst>
          </p:cNvPr>
          <p:cNvSpPr>
            <a:spLocks noGrp="1" noChangeArrowheads="1"/>
          </p:cNvSpPr>
          <p:nvPr>
            <p:ph type="title"/>
          </p:nvPr>
        </p:nvSpPr>
        <p:spPr>
          <a:xfrm>
            <a:off x="457201" y="457200"/>
            <a:ext cx="8348870" cy="1105786"/>
          </a:xfrm>
        </p:spPr>
        <p:txBody>
          <a:bodyPr>
            <a:normAutofit/>
          </a:bodyPr>
          <a:lstStyle/>
          <a:p>
            <a:pPr algn="ctr"/>
            <a:r>
              <a:rPr lang="en-US" altLang="en-US" dirty="0">
                <a:solidFill>
                  <a:srgbClr val="694117"/>
                </a:solidFill>
              </a:rPr>
              <a:t>Respond To The Word</a:t>
            </a:r>
          </a:p>
        </p:txBody>
      </p:sp>
      <p:sp>
        <p:nvSpPr>
          <p:cNvPr id="6" name="Rounded Rectangle 5">
            <a:extLst>
              <a:ext uri="{FF2B5EF4-FFF2-40B4-BE49-F238E27FC236}">
                <a16:creationId xmlns:a16="http://schemas.microsoft.com/office/drawing/2014/main" id="{C5CF2209-2AB7-8F06-930E-42C3E080227B}"/>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1:22-25</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calcmode="lin" valueType="num">
                                      <p:cBhvr additive="base">
                                        <p:cTn id="7" dur="500" fill="hold"/>
                                        <p:tgtEl>
                                          <p:spTgt spid="747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75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childTnLst>
                                    <p:set>
                                      <p:cBhvr>
                                        <p:cTn id="10" dur="1" fill="hold">
                                          <p:stCondLst>
                                            <p:cond delay="0"/>
                                          </p:stCondLst>
                                        </p:cTn>
                                        <p:tgtEl>
                                          <p:spTgt spid="74755">
                                            <p:txEl>
                                              <p:pRg st="1" end="1"/>
                                            </p:txEl>
                                          </p:spTgt>
                                        </p:tgtEl>
                                        <p:attrNameLst>
                                          <p:attrName>style.visibility</p:attrName>
                                        </p:attrNameLst>
                                      </p:cBhvr>
                                      <p:to>
                                        <p:strVal val="visible"/>
                                      </p:to>
                                    </p:set>
                                    <p:anim calcmode="lin" valueType="num">
                                      <p:cBhvr additive="base">
                                        <p:cTn id="11" dur="500" fill="hold"/>
                                        <p:tgtEl>
                                          <p:spTgt spid="7475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475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1" nodeType="withEffect">
                                  <p:stCondLst>
                                    <p:cond delay="0"/>
                                  </p:stCondLst>
                                  <p:childTnLst>
                                    <p:set>
                                      <p:cBhvr>
                                        <p:cTn id="14" dur="1" fill="hold">
                                          <p:stCondLst>
                                            <p:cond delay="0"/>
                                          </p:stCondLst>
                                        </p:cTn>
                                        <p:tgtEl>
                                          <p:spTgt spid="74755">
                                            <p:txEl>
                                              <p:pRg st="2" end="2"/>
                                            </p:txEl>
                                          </p:spTgt>
                                        </p:tgtEl>
                                        <p:attrNameLst>
                                          <p:attrName>style.visibility</p:attrName>
                                        </p:attrNameLst>
                                      </p:cBhvr>
                                      <p:to>
                                        <p:strVal val="visible"/>
                                      </p:to>
                                    </p:set>
                                    <p:anim calcmode="lin" valueType="num">
                                      <p:cBhvr additive="base">
                                        <p:cTn id="15" dur="500" fill="hold"/>
                                        <p:tgtEl>
                                          <p:spTgt spid="7475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47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1" nodeType="clickEffect">
                                  <p:stCondLst>
                                    <p:cond delay="0"/>
                                  </p:stCondLst>
                                  <p:childTnLst>
                                    <p:set>
                                      <p:cBhvr>
                                        <p:cTn id="20" dur="1" fill="hold">
                                          <p:stCondLst>
                                            <p:cond delay="0"/>
                                          </p:stCondLst>
                                        </p:cTn>
                                        <p:tgtEl>
                                          <p:spTgt spid="74755">
                                            <p:txEl>
                                              <p:pRg st="3" end="3"/>
                                            </p:txEl>
                                          </p:spTgt>
                                        </p:tgtEl>
                                        <p:attrNameLst>
                                          <p:attrName>style.visibility</p:attrName>
                                        </p:attrNameLst>
                                      </p:cBhvr>
                                      <p:to>
                                        <p:strVal val="visible"/>
                                      </p:to>
                                    </p:set>
                                    <p:anim calcmode="lin" valueType="num">
                                      <p:cBhvr additive="base">
                                        <p:cTn id="21" dur="500" fill="hold"/>
                                        <p:tgtEl>
                                          <p:spTgt spid="7475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475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1" nodeType="withEffect">
                                  <p:stCondLst>
                                    <p:cond delay="0"/>
                                  </p:stCondLst>
                                  <p:childTnLst>
                                    <p:set>
                                      <p:cBhvr>
                                        <p:cTn id="24" dur="1" fill="hold">
                                          <p:stCondLst>
                                            <p:cond delay="0"/>
                                          </p:stCondLst>
                                        </p:cTn>
                                        <p:tgtEl>
                                          <p:spTgt spid="74755">
                                            <p:txEl>
                                              <p:pRg st="4" end="4"/>
                                            </p:txEl>
                                          </p:spTgt>
                                        </p:tgtEl>
                                        <p:attrNameLst>
                                          <p:attrName>style.visibility</p:attrName>
                                        </p:attrNameLst>
                                      </p:cBhvr>
                                      <p:to>
                                        <p:strVal val="visible"/>
                                      </p:to>
                                    </p:set>
                                    <p:anim calcmode="lin" valueType="num">
                                      <p:cBhvr additive="base">
                                        <p:cTn id="25" dur="500" fill="hold"/>
                                        <p:tgtEl>
                                          <p:spTgt spid="7475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475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1" nodeType="withEffect">
                                  <p:stCondLst>
                                    <p:cond delay="0"/>
                                  </p:stCondLst>
                                  <p:childTnLst>
                                    <p:set>
                                      <p:cBhvr>
                                        <p:cTn id="28" dur="1" fill="hold">
                                          <p:stCondLst>
                                            <p:cond delay="0"/>
                                          </p:stCondLst>
                                        </p:cTn>
                                        <p:tgtEl>
                                          <p:spTgt spid="74755">
                                            <p:txEl>
                                              <p:pRg st="5" end="5"/>
                                            </p:txEl>
                                          </p:spTgt>
                                        </p:tgtEl>
                                        <p:attrNameLst>
                                          <p:attrName>style.visibility</p:attrName>
                                        </p:attrNameLst>
                                      </p:cBhvr>
                                      <p:to>
                                        <p:strVal val="visible"/>
                                      </p:to>
                                    </p:set>
                                    <p:anim calcmode="lin" valueType="num">
                                      <p:cBhvr additive="base">
                                        <p:cTn id="29" dur="500" fill="hold"/>
                                        <p:tgtEl>
                                          <p:spTgt spid="7475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475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1" nodeType="clickEffect">
                                  <p:stCondLst>
                                    <p:cond delay="0"/>
                                  </p:stCondLst>
                                  <p:childTnLst>
                                    <p:set>
                                      <p:cBhvr>
                                        <p:cTn id="34" dur="1" fill="hold">
                                          <p:stCondLst>
                                            <p:cond delay="0"/>
                                          </p:stCondLst>
                                        </p:cTn>
                                        <p:tgtEl>
                                          <p:spTgt spid="74755">
                                            <p:txEl>
                                              <p:pRg st="6" end="6"/>
                                            </p:txEl>
                                          </p:spTgt>
                                        </p:tgtEl>
                                        <p:attrNameLst>
                                          <p:attrName>style.visibility</p:attrName>
                                        </p:attrNameLst>
                                      </p:cBhvr>
                                      <p:to>
                                        <p:strVal val="visible"/>
                                      </p:to>
                                    </p:set>
                                    <p:anim calcmode="lin" valueType="num">
                                      <p:cBhvr additive="base">
                                        <p:cTn id="35" dur="500" fill="hold"/>
                                        <p:tgtEl>
                                          <p:spTgt spid="7475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4755">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1" nodeType="withEffect">
                                  <p:stCondLst>
                                    <p:cond delay="0"/>
                                  </p:stCondLst>
                                  <p:childTnLst>
                                    <p:set>
                                      <p:cBhvr>
                                        <p:cTn id="38" dur="1" fill="hold">
                                          <p:stCondLst>
                                            <p:cond delay="0"/>
                                          </p:stCondLst>
                                        </p:cTn>
                                        <p:tgtEl>
                                          <p:spTgt spid="74755">
                                            <p:txEl>
                                              <p:pRg st="7" end="7"/>
                                            </p:txEl>
                                          </p:spTgt>
                                        </p:tgtEl>
                                        <p:attrNameLst>
                                          <p:attrName>style.visibility</p:attrName>
                                        </p:attrNameLst>
                                      </p:cBhvr>
                                      <p:to>
                                        <p:strVal val="visible"/>
                                      </p:to>
                                    </p:set>
                                    <p:anim calcmode="lin" valueType="num">
                                      <p:cBhvr additive="base">
                                        <p:cTn id="39" dur="500" fill="hold"/>
                                        <p:tgtEl>
                                          <p:spTgt spid="74755">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4755">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1" nodeType="withEffect">
                                  <p:stCondLst>
                                    <p:cond delay="0"/>
                                  </p:stCondLst>
                                  <p:childTnLst>
                                    <p:set>
                                      <p:cBhvr>
                                        <p:cTn id="42" dur="1" fill="hold">
                                          <p:stCondLst>
                                            <p:cond delay="0"/>
                                          </p:stCondLst>
                                        </p:cTn>
                                        <p:tgtEl>
                                          <p:spTgt spid="74755">
                                            <p:txEl>
                                              <p:pRg st="8" end="8"/>
                                            </p:txEl>
                                          </p:spTgt>
                                        </p:tgtEl>
                                        <p:attrNameLst>
                                          <p:attrName>style.visibility</p:attrName>
                                        </p:attrNameLst>
                                      </p:cBhvr>
                                      <p:to>
                                        <p:strVal val="visible"/>
                                      </p:to>
                                    </p:set>
                                    <p:anim calcmode="lin" valueType="num">
                                      <p:cBhvr additive="base">
                                        <p:cTn id="43" dur="500" fill="hold"/>
                                        <p:tgtEl>
                                          <p:spTgt spid="7475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475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1" nodeType="clickEffect">
                                  <p:stCondLst>
                                    <p:cond delay="0"/>
                                  </p:stCondLst>
                                  <p:childTnLst>
                                    <p:set>
                                      <p:cBhvr>
                                        <p:cTn id="48" dur="1" fill="hold">
                                          <p:stCondLst>
                                            <p:cond delay="0"/>
                                          </p:stCondLst>
                                        </p:cTn>
                                        <p:tgtEl>
                                          <p:spTgt spid="74755">
                                            <p:txEl>
                                              <p:pRg st="9" end="9"/>
                                            </p:txEl>
                                          </p:spTgt>
                                        </p:tgtEl>
                                        <p:attrNameLst>
                                          <p:attrName>style.visibility</p:attrName>
                                        </p:attrNameLst>
                                      </p:cBhvr>
                                      <p:to>
                                        <p:strVal val="visible"/>
                                      </p:to>
                                    </p:set>
                                    <p:anim calcmode="lin" valueType="num">
                                      <p:cBhvr additive="base">
                                        <p:cTn id="49" dur="500" fill="hold"/>
                                        <p:tgtEl>
                                          <p:spTgt spid="74755">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4755">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1" nodeType="withEffect">
                                  <p:stCondLst>
                                    <p:cond delay="0"/>
                                  </p:stCondLst>
                                  <p:childTnLst>
                                    <p:set>
                                      <p:cBhvr>
                                        <p:cTn id="52" dur="1" fill="hold">
                                          <p:stCondLst>
                                            <p:cond delay="0"/>
                                          </p:stCondLst>
                                        </p:cTn>
                                        <p:tgtEl>
                                          <p:spTgt spid="74755">
                                            <p:txEl>
                                              <p:pRg st="10" end="10"/>
                                            </p:txEl>
                                          </p:spTgt>
                                        </p:tgtEl>
                                        <p:attrNameLst>
                                          <p:attrName>style.visibility</p:attrName>
                                        </p:attrNameLst>
                                      </p:cBhvr>
                                      <p:to>
                                        <p:strVal val="visible"/>
                                      </p:to>
                                    </p:set>
                                    <p:anim calcmode="lin" valueType="num">
                                      <p:cBhvr additive="base">
                                        <p:cTn id="53" dur="500" fill="hold"/>
                                        <p:tgtEl>
                                          <p:spTgt spid="74755">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74755">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1" nodeType="withEffect">
                                  <p:stCondLst>
                                    <p:cond delay="0"/>
                                  </p:stCondLst>
                                  <p:childTnLst>
                                    <p:set>
                                      <p:cBhvr>
                                        <p:cTn id="56" dur="1" fill="hold">
                                          <p:stCondLst>
                                            <p:cond delay="0"/>
                                          </p:stCondLst>
                                        </p:cTn>
                                        <p:tgtEl>
                                          <p:spTgt spid="74755">
                                            <p:txEl>
                                              <p:pRg st="11" end="11"/>
                                            </p:txEl>
                                          </p:spTgt>
                                        </p:tgtEl>
                                        <p:attrNameLst>
                                          <p:attrName>style.visibility</p:attrName>
                                        </p:attrNameLst>
                                      </p:cBhvr>
                                      <p:to>
                                        <p:strVal val="visible"/>
                                      </p:to>
                                    </p:set>
                                    <p:anim calcmode="lin" valueType="num">
                                      <p:cBhvr additive="base">
                                        <p:cTn id="57" dur="500" fill="hold"/>
                                        <p:tgtEl>
                                          <p:spTgt spid="74755">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475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1" nodeType="clickEffect">
                                  <p:stCondLst>
                                    <p:cond delay="0"/>
                                  </p:stCondLst>
                                  <p:childTnLst>
                                    <p:set>
                                      <p:cBhvr>
                                        <p:cTn id="62" dur="1" fill="hold">
                                          <p:stCondLst>
                                            <p:cond delay="0"/>
                                          </p:stCondLst>
                                        </p:cTn>
                                        <p:tgtEl>
                                          <p:spTgt spid="74755">
                                            <p:txEl>
                                              <p:pRg st="12" end="12"/>
                                            </p:txEl>
                                          </p:spTgt>
                                        </p:tgtEl>
                                        <p:attrNameLst>
                                          <p:attrName>style.visibility</p:attrName>
                                        </p:attrNameLst>
                                      </p:cBhvr>
                                      <p:to>
                                        <p:strVal val="visible"/>
                                      </p:to>
                                    </p:set>
                                    <p:anim calcmode="lin" valueType="num">
                                      <p:cBhvr additive="base">
                                        <p:cTn id="63" dur="500" fill="hold"/>
                                        <p:tgtEl>
                                          <p:spTgt spid="74755">
                                            <p:txEl>
                                              <p:pRg st="12" end="1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475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4755">
                                            <p:txEl>
                                              <p:pRg st="9" end="9"/>
                                            </p:tx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4755">
                                            <p:txEl>
                                              <p:pRg st="10" end="10"/>
                                            </p:tx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4755">
                                            <p:txEl>
                                              <p:pRg st="11" end="11"/>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7475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P spid="74755" grpI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82671899-DA16-E373-E9F3-660AD412564B}"/>
              </a:ext>
            </a:extLst>
          </p:cNvPr>
          <p:cNvSpPr>
            <a:spLocks noGrp="1" noChangeArrowheads="1"/>
          </p:cNvSpPr>
          <p:nvPr>
            <p:ph type="title"/>
          </p:nvPr>
        </p:nvSpPr>
        <p:spPr>
          <a:xfrm>
            <a:off x="137786" y="457200"/>
            <a:ext cx="8845315" cy="1105786"/>
          </a:xfrm>
        </p:spPr>
        <p:txBody>
          <a:bodyPr>
            <a:normAutofit/>
          </a:bodyPr>
          <a:lstStyle/>
          <a:p>
            <a:pPr algn="ctr"/>
            <a:r>
              <a:rPr lang="en-US" altLang="en-US" b="1" i="1" dirty="0">
                <a:solidFill>
                  <a:srgbClr val="694117"/>
                </a:solidFill>
                <a:latin typeface="+mn-lt"/>
              </a:rPr>
              <a:t>Question: What Does Hearing &amp; Doing Look Like?</a:t>
            </a:r>
          </a:p>
        </p:txBody>
      </p:sp>
      <p:sp>
        <p:nvSpPr>
          <p:cNvPr id="11" name="Rounded Rectangle 10">
            <a:extLst>
              <a:ext uri="{FF2B5EF4-FFF2-40B4-BE49-F238E27FC236}">
                <a16:creationId xmlns:a16="http://schemas.microsoft.com/office/drawing/2014/main" id="{2DF03942-9152-7AD0-48D6-95EF801C5B04}"/>
              </a:ext>
            </a:extLst>
          </p:cNvPr>
          <p:cNvSpPr/>
          <p:nvPr/>
        </p:nvSpPr>
        <p:spPr>
          <a:xfrm>
            <a:off x="1246776" y="4729073"/>
            <a:ext cx="2802005" cy="409694"/>
          </a:xfrm>
          <a:prstGeom prst="roundRect">
            <a:avLst>
              <a:gd name="adj" fmla="val 50000"/>
            </a:avLst>
          </a:prstGeom>
          <a:noFill/>
          <a:ln>
            <a:solidFill>
              <a:srgbClr val="7C46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b="1" i="1" dirty="0">
                <a:solidFill>
                  <a:srgbClr val="694117"/>
                </a:solidFill>
              </a:rPr>
              <a:t>Where We Started</a:t>
            </a:r>
          </a:p>
        </p:txBody>
      </p:sp>
      <p:grpSp>
        <p:nvGrpSpPr>
          <p:cNvPr id="20" name="Group 19">
            <a:extLst>
              <a:ext uri="{FF2B5EF4-FFF2-40B4-BE49-F238E27FC236}">
                <a16:creationId xmlns:a16="http://schemas.microsoft.com/office/drawing/2014/main" id="{F163D029-CCE0-013A-F19D-017075FB6372}"/>
              </a:ext>
            </a:extLst>
          </p:cNvPr>
          <p:cNvGrpSpPr/>
          <p:nvPr/>
        </p:nvGrpSpPr>
        <p:grpSpPr>
          <a:xfrm>
            <a:off x="970847" y="3850988"/>
            <a:ext cx="4261207" cy="679004"/>
            <a:chOff x="970847" y="3850988"/>
            <a:chExt cx="4261207" cy="679004"/>
          </a:xfrm>
        </p:grpSpPr>
        <p:sp>
          <p:nvSpPr>
            <p:cNvPr id="10" name="Right Arrow 9">
              <a:extLst>
                <a:ext uri="{FF2B5EF4-FFF2-40B4-BE49-F238E27FC236}">
                  <a16:creationId xmlns:a16="http://schemas.microsoft.com/office/drawing/2014/main" id="{D92F1FDA-6045-91C5-5213-F63B6C8B8225}"/>
                </a:ext>
              </a:extLst>
            </p:cNvPr>
            <p:cNvSpPr/>
            <p:nvPr/>
          </p:nvSpPr>
          <p:spPr>
            <a:xfrm rot="19399518">
              <a:off x="970847" y="3991373"/>
              <a:ext cx="1093448" cy="538619"/>
            </a:xfrm>
            <a:prstGeom prst="rightArrow">
              <a:avLst/>
            </a:prstGeom>
            <a:solidFill>
              <a:srgbClr val="C97C2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F254A7CD-A602-DBA0-142F-009C9D806B12}"/>
                </a:ext>
              </a:extLst>
            </p:cNvPr>
            <p:cNvSpPr/>
            <p:nvPr/>
          </p:nvSpPr>
          <p:spPr>
            <a:xfrm>
              <a:off x="2430049" y="3850988"/>
              <a:ext cx="2802005" cy="409694"/>
            </a:xfrm>
            <a:prstGeom prst="roundRect">
              <a:avLst>
                <a:gd name="adj" fmla="val 50000"/>
              </a:avLst>
            </a:prstGeom>
            <a:noFill/>
            <a:ln>
              <a:solidFill>
                <a:srgbClr val="7C46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b="1" i="1" dirty="0">
                  <a:solidFill>
                    <a:srgbClr val="694117"/>
                  </a:solidFill>
                </a:rPr>
                <a:t>What We Do</a:t>
              </a:r>
            </a:p>
          </p:txBody>
        </p:sp>
      </p:grpSp>
      <p:grpSp>
        <p:nvGrpSpPr>
          <p:cNvPr id="21" name="Group 20">
            <a:extLst>
              <a:ext uri="{FF2B5EF4-FFF2-40B4-BE49-F238E27FC236}">
                <a16:creationId xmlns:a16="http://schemas.microsoft.com/office/drawing/2014/main" id="{BE7067ED-C6E3-0017-403C-53A058918DF1}"/>
              </a:ext>
            </a:extLst>
          </p:cNvPr>
          <p:cNvGrpSpPr/>
          <p:nvPr/>
        </p:nvGrpSpPr>
        <p:grpSpPr>
          <a:xfrm>
            <a:off x="2301060" y="3030512"/>
            <a:ext cx="4688463" cy="551192"/>
            <a:chOff x="2301060" y="3030512"/>
            <a:chExt cx="4688463" cy="551192"/>
          </a:xfrm>
        </p:grpSpPr>
        <p:sp>
          <p:nvSpPr>
            <p:cNvPr id="13" name="Rounded Rectangle 12">
              <a:extLst>
                <a:ext uri="{FF2B5EF4-FFF2-40B4-BE49-F238E27FC236}">
                  <a16:creationId xmlns:a16="http://schemas.microsoft.com/office/drawing/2014/main" id="{85B2D116-35A6-AB8F-DC35-57AEC694A4A5}"/>
                </a:ext>
              </a:extLst>
            </p:cNvPr>
            <p:cNvSpPr/>
            <p:nvPr/>
          </p:nvSpPr>
          <p:spPr>
            <a:xfrm>
              <a:off x="3755895" y="3030512"/>
              <a:ext cx="3233628" cy="409694"/>
            </a:xfrm>
            <a:prstGeom prst="roundRect">
              <a:avLst>
                <a:gd name="adj" fmla="val 50000"/>
              </a:avLst>
            </a:prstGeom>
            <a:noFill/>
            <a:ln>
              <a:solidFill>
                <a:srgbClr val="7C46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b="1" i="1" dirty="0">
                  <a:solidFill>
                    <a:srgbClr val="694117"/>
                  </a:solidFill>
                </a:rPr>
                <a:t>What We Know How To Do</a:t>
              </a:r>
            </a:p>
          </p:txBody>
        </p:sp>
        <p:sp>
          <p:nvSpPr>
            <p:cNvPr id="15" name="Right Arrow 14">
              <a:extLst>
                <a:ext uri="{FF2B5EF4-FFF2-40B4-BE49-F238E27FC236}">
                  <a16:creationId xmlns:a16="http://schemas.microsoft.com/office/drawing/2014/main" id="{5ED67A5F-AF7C-677D-E377-7BEA019BCE5B}"/>
                </a:ext>
              </a:extLst>
            </p:cNvPr>
            <p:cNvSpPr/>
            <p:nvPr/>
          </p:nvSpPr>
          <p:spPr>
            <a:xfrm rot="19399518">
              <a:off x="2301060" y="3043085"/>
              <a:ext cx="1093448" cy="538619"/>
            </a:xfrm>
            <a:prstGeom prst="rightArrow">
              <a:avLst/>
            </a:prstGeom>
            <a:solidFill>
              <a:srgbClr val="A55C2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DF0A719E-DEAD-F09D-87A9-4DC53BB24295}"/>
              </a:ext>
            </a:extLst>
          </p:cNvPr>
          <p:cNvGrpSpPr/>
          <p:nvPr/>
        </p:nvGrpSpPr>
        <p:grpSpPr>
          <a:xfrm>
            <a:off x="3502057" y="2120334"/>
            <a:ext cx="4479905" cy="576053"/>
            <a:chOff x="3502057" y="2120334"/>
            <a:chExt cx="4479905" cy="576053"/>
          </a:xfrm>
        </p:grpSpPr>
        <p:sp>
          <p:nvSpPr>
            <p:cNvPr id="14" name="Rounded Rectangle 13">
              <a:extLst>
                <a:ext uri="{FF2B5EF4-FFF2-40B4-BE49-F238E27FC236}">
                  <a16:creationId xmlns:a16="http://schemas.microsoft.com/office/drawing/2014/main" id="{5196C644-8B62-A09D-83ED-3B6186BCDEAE}"/>
                </a:ext>
              </a:extLst>
            </p:cNvPr>
            <p:cNvSpPr/>
            <p:nvPr/>
          </p:nvSpPr>
          <p:spPr>
            <a:xfrm>
              <a:off x="4748334" y="2120334"/>
              <a:ext cx="3233628" cy="409694"/>
            </a:xfrm>
            <a:prstGeom prst="roundRect">
              <a:avLst>
                <a:gd name="adj" fmla="val 50000"/>
              </a:avLst>
            </a:prstGeom>
            <a:noFill/>
            <a:ln>
              <a:solidFill>
                <a:srgbClr val="7C46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b="1" i="1" dirty="0">
                  <a:solidFill>
                    <a:srgbClr val="694117"/>
                  </a:solidFill>
                </a:rPr>
                <a:t>What We Should Do</a:t>
              </a:r>
            </a:p>
          </p:txBody>
        </p:sp>
        <p:sp>
          <p:nvSpPr>
            <p:cNvPr id="16" name="Right Arrow 15">
              <a:extLst>
                <a:ext uri="{FF2B5EF4-FFF2-40B4-BE49-F238E27FC236}">
                  <a16:creationId xmlns:a16="http://schemas.microsoft.com/office/drawing/2014/main" id="{58779ACA-EA0F-9161-5E28-872F5B24DEA1}"/>
                </a:ext>
              </a:extLst>
            </p:cNvPr>
            <p:cNvSpPr/>
            <p:nvPr/>
          </p:nvSpPr>
          <p:spPr>
            <a:xfrm rot="19399518">
              <a:off x="3502057" y="2157768"/>
              <a:ext cx="1093448" cy="538619"/>
            </a:xfrm>
            <a:prstGeom prst="rightArrow">
              <a:avLst/>
            </a:prstGeom>
            <a:solidFill>
              <a:srgbClr val="AA4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9D9278C3-229F-8C4D-8557-21DC8B41DC97}"/>
              </a:ext>
            </a:extLst>
          </p:cNvPr>
          <p:cNvGrpSpPr/>
          <p:nvPr/>
        </p:nvGrpSpPr>
        <p:grpSpPr>
          <a:xfrm>
            <a:off x="313151" y="2064654"/>
            <a:ext cx="2560206" cy="1103643"/>
            <a:chOff x="313151" y="2064654"/>
            <a:chExt cx="2560206" cy="1103643"/>
          </a:xfrm>
        </p:grpSpPr>
        <p:sp>
          <p:nvSpPr>
            <p:cNvPr id="17" name="Right Arrow 16">
              <a:extLst>
                <a:ext uri="{FF2B5EF4-FFF2-40B4-BE49-F238E27FC236}">
                  <a16:creationId xmlns:a16="http://schemas.microsoft.com/office/drawing/2014/main" id="{7CD0B90C-B011-F597-9D08-56D84DA1114E}"/>
                </a:ext>
              </a:extLst>
            </p:cNvPr>
            <p:cNvSpPr/>
            <p:nvPr/>
          </p:nvSpPr>
          <p:spPr>
            <a:xfrm rot="8615797">
              <a:off x="1779909" y="2629678"/>
              <a:ext cx="1093448" cy="538619"/>
            </a:xfrm>
            <a:prstGeom prst="rightArrow">
              <a:avLst/>
            </a:prstGeom>
            <a:solidFill>
              <a:srgbClr val="B593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1281181E-BA8D-33C2-84FD-6D7E5AF8909D}"/>
                </a:ext>
              </a:extLst>
            </p:cNvPr>
            <p:cNvSpPr/>
            <p:nvPr/>
          </p:nvSpPr>
          <p:spPr>
            <a:xfrm>
              <a:off x="313151" y="2064654"/>
              <a:ext cx="2116898" cy="598906"/>
            </a:xfrm>
            <a:prstGeom prst="roundRect">
              <a:avLst>
                <a:gd name="adj" fmla="val 50000"/>
              </a:avLst>
            </a:prstGeom>
            <a:noFill/>
            <a:ln>
              <a:solidFill>
                <a:srgbClr val="7C46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b="1" i="1" dirty="0">
                  <a:solidFill>
                    <a:srgbClr val="694117"/>
                  </a:solidFill>
                </a:rPr>
                <a:t>Walking Away From The Mirror</a:t>
              </a:r>
            </a:p>
          </p:txBody>
        </p:sp>
      </p:grpSp>
    </p:spTree>
    <p:extLst>
      <p:ext uri="{BB962C8B-B14F-4D97-AF65-F5344CB8AC3E}">
        <p14:creationId xmlns:p14="http://schemas.microsoft.com/office/powerpoint/2010/main" val="20950092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900" decel="100000" fill="hold"/>
                                        <p:tgtEl>
                                          <p:spTgt spid="1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3"/>
          <p:cNvSpPr>
            <a:spLocks noGrp="1" noChangeArrowheads="1"/>
          </p:cNvSpPr>
          <p:nvPr>
            <p:ph type="body" idx="1"/>
          </p:nvPr>
        </p:nvSpPr>
        <p:spPr>
          <a:xfrm>
            <a:off x="688932" y="1505744"/>
            <a:ext cx="7826418" cy="3943350"/>
          </a:xfrm>
        </p:spPr>
        <p:txBody>
          <a:bodyPr>
            <a:normAutofit/>
          </a:bodyPr>
          <a:lstStyle/>
          <a:p>
            <a:r>
              <a:rPr lang="en-US" altLang="en-US" sz="2400" b="1" dirty="0">
                <a:solidFill>
                  <a:srgbClr val="694117"/>
                </a:solidFill>
              </a:rPr>
              <a:t>Law of Christ</a:t>
            </a:r>
          </a:p>
          <a:p>
            <a:pPr lvl="1"/>
            <a:r>
              <a:rPr lang="en-US" altLang="en-US" sz="2400" dirty="0"/>
              <a:t>Gal 6:2 – Bear Burdens and so fulfill the law of Christ</a:t>
            </a:r>
          </a:p>
          <a:p>
            <a:pPr lvl="1"/>
            <a:r>
              <a:rPr lang="en-US" altLang="en-US" sz="2400" dirty="0"/>
              <a:t>1 </a:t>
            </a:r>
            <a:r>
              <a:rPr lang="en-US" altLang="en-US" sz="2400" dirty="0" err="1"/>
              <a:t>Cor</a:t>
            </a:r>
            <a:r>
              <a:rPr lang="en-US" altLang="en-US" sz="2400" dirty="0"/>
              <a:t> 9:21 - …under law of Christ</a:t>
            </a:r>
          </a:p>
          <a:p>
            <a:r>
              <a:rPr lang="en-US" altLang="en-US" sz="2400" b="1" dirty="0">
                <a:solidFill>
                  <a:srgbClr val="694117"/>
                </a:solidFill>
              </a:rPr>
              <a:t>Law of the Spirit</a:t>
            </a:r>
          </a:p>
          <a:p>
            <a:pPr lvl="1"/>
            <a:r>
              <a:rPr lang="en-US" altLang="en-US" sz="2400" dirty="0"/>
              <a:t>Rom 8:2 – Law of the Spirit has made me free from sin</a:t>
            </a:r>
          </a:p>
          <a:p>
            <a:r>
              <a:rPr lang="en-US" altLang="en-US" sz="2400" b="1" dirty="0">
                <a:solidFill>
                  <a:srgbClr val="694117"/>
                </a:solidFill>
              </a:rPr>
              <a:t>Law of Love</a:t>
            </a:r>
          </a:p>
          <a:p>
            <a:pPr lvl="1"/>
            <a:r>
              <a:rPr lang="en-US" altLang="en-US" sz="2400" dirty="0"/>
              <a:t>Rom 13:10 - …love is the fulfillment of law</a:t>
            </a:r>
          </a:p>
          <a:p>
            <a:r>
              <a:rPr lang="en-US" altLang="en-US" sz="2400" b="1" dirty="0">
                <a:solidFill>
                  <a:srgbClr val="694117"/>
                </a:solidFill>
              </a:rPr>
              <a:t>Law of Liberty</a:t>
            </a:r>
          </a:p>
          <a:p>
            <a:pPr lvl="1"/>
            <a:r>
              <a:rPr lang="en-US" altLang="en-US" sz="2400" dirty="0"/>
              <a:t>James 1:25 – But he who looks into the </a:t>
            </a:r>
            <a:br>
              <a:rPr lang="en-US" altLang="en-US" sz="2400" dirty="0"/>
            </a:br>
            <a:r>
              <a:rPr lang="en-US" altLang="en-US" sz="2400" dirty="0"/>
              <a:t>                         perfect law of liberty</a:t>
            </a:r>
          </a:p>
        </p:txBody>
      </p:sp>
      <p:sp>
        <p:nvSpPr>
          <p:cNvPr id="5" name="Rectangle 2">
            <a:extLst>
              <a:ext uri="{FF2B5EF4-FFF2-40B4-BE49-F238E27FC236}">
                <a16:creationId xmlns:a16="http://schemas.microsoft.com/office/drawing/2014/main" id="{82671899-DA16-E373-E9F3-660AD412564B}"/>
              </a:ext>
            </a:extLst>
          </p:cNvPr>
          <p:cNvSpPr>
            <a:spLocks noGrp="1" noChangeArrowheads="1"/>
          </p:cNvSpPr>
          <p:nvPr>
            <p:ph type="title"/>
          </p:nvPr>
        </p:nvSpPr>
        <p:spPr>
          <a:xfrm>
            <a:off x="457201" y="457200"/>
            <a:ext cx="8348870" cy="1105786"/>
          </a:xfrm>
        </p:spPr>
        <p:txBody>
          <a:bodyPr>
            <a:normAutofit/>
          </a:bodyPr>
          <a:lstStyle/>
          <a:p>
            <a:pPr algn="ctr"/>
            <a:r>
              <a:rPr lang="en-US" altLang="en-US" b="1" i="1" dirty="0">
                <a:solidFill>
                  <a:srgbClr val="694117"/>
                </a:solidFill>
                <a:latin typeface="+mn-lt"/>
              </a:rPr>
              <a:t>Question: Are We Under Law Today?</a:t>
            </a:r>
          </a:p>
        </p:txBody>
      </p:sp>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158262" y="1337466"/>
            <a:ext cx="8459959" cy="4046220"/>
          </a:xfrm>
        </p:spPr>
        <p:txBody>
          <a:bodyPr/>
          <a:lstStyle/>
          <a:p>
            <a:r>
              <a:rPr lang="en-US" altLang="en-US" sz="2160" dirty="0">
                <a:highlight>
                  <a:srgbClr val="EFDFC3"/>
                </a:highlight>
              </a:rPr>
              <a:t>Speech: Must Control the Tongue, or Your Religion is Worthless</a:t>
            </a:r>
          </a:p>
          <a:p>
            <a:pPr lvl="1"/>
            <a:r>
              <a:rPr lang="en-US" altLang="en-US" dirty="0"/>
              <a:t>Must Control Our Tongue (Control Your Heart)</a:t>
            </a:r>
          </a:p>
          <a:p>
            <a:pPr lvl="1"/>
            <a:r>
              <a:rPr lang="en-US" altLang="en-US" dirty="0"/>
              <a:t>Religious – Fear or Dread of the gods</a:t>
            </a:r>
          </a:p>
          <a:p>
            <a:pPr lvl="2"/>
            <a:r>
              <a:rPr lang="en-US" altLang="en-US" sz="1800" dirty="0"/>
              <a:t>What he does he does habitually, not out of Devotion</a:t>
            </a:r>
          </a:p>
          <a:p>
            <a:r>
              <a:rPr lang="en-US" altLang="en-US" sz="2160" dirty="0">
                <a:highlight>
                  <a:srgbClr val="EFDFC3"/>
                </a:highlight>
              </a:rPr>
              <a:t>Service</a:t>
            </a:r>
          </a:p>
          <a:p>
            <a:pPr lvl="1"/>
            <a:r>
              <a:rPr lang="en-US" altLang="en-US" dirty="0"/>
              <a:t>Visit – (</a:t>
            </a:r>
            <a:r>
              <a:rPr lang="en-US" altLang="en-US" dirty="0" err="1"/>
              <a:t>episkeptesthai</a:t>
            </a:r>
            <a:r>
              <a:rPr lang="en-US" altLang="en-US" dirty="0"/>
              <a:t>) To Look Upon After, To Inspect, Examine, (n) Bishop</a:t>
            </a:r>
          </a:p>
          <a:p>
            <a:r>
              <a:rPr lang="en-US" altLang="en-US" sz="2160" dirty="0">
                <a:highlight>
                  <a:srgbClr val="EFDFC3"/>
                </a:highlight>
              </a:rPr>
              <a:t>Separation – unspotted from the world</a:t>
            </a:r>
          </a:p>
          <a:p>
            <a:pPr lvl="1"/>
            <a:r>
              <a:rPr lang="en-US" altLang="en-US" dirty="0"/>
              <a:t>Pure - Genuine, Sincere, Once Impure – Now Cleansed</a:t>
            </a:r>
          </a:p>
          <a:p>
            <a:pPr lvl="1"/>
            <a:r>
              <a:rPr lang="en-US" altLang="en-US" dirty="0"/>
              <a:t>Undefiled - Without Contamination (</a:t>
            </a:r>
            <a:r>
              <a:rPr lang="en-US" altLang="en-US" dirty="0" err="1"/>
              <a:t>adj</a:t>
            </a:r>
            <a:r>
              <a:rPr lang="en-US" altLang="en-US" dirty="0"/>
              <a:t>), Not mixed, (v) To Stain</a:t>
            </a:r>
          </a:p>
          <a:p>
            <a:pPr lvl="1"/>
            <a:r>
              <a:rPr lang="en-US" altLang="en-US" dirty="0"/>
              <a:t>Keep Oneself </a:t>
            </a:r>
          </a:p>
          <a:p>
            <a:pPr lvl="1"/>
            <a:r>
              <a:rPr lang="en-US" altLang="en-US" dirty="0"/>
              <a:t>Unspotted From The World - That Which Tend To Influence Us Adversely In Our Pursuit For Moral Integrity And Purity.</a:t>
            </a:r>
          </a:p>
        </p:txBody>
      </p:sp>
      <p:sp>
        <p:nvSpPr>
          <p:cNvPr id="2" name="TextBox 1"/>
          <p:cNvSpPr txBox="1"/>
          <p:nvPr/>
        </p:nvSpPr>
        <p:spPr>
          <a:xfrm>
            <a:off x="7055827" y="3191299"/>
            <a:ext cx="1104213" cy="338554"/>
          </a:xfrm>
          <a:prstGeom prst="rect">
            <a:avLst/>
          </a:prstGeom>
          <a:noFill/>
        </p:spPr>
        <p:txBody>
          <a:bodyPr wrap="none" rtlCol="0">
            <a:spAutoFit/>
          </a:bodyPr>
          <a:lstStyle/>
          <a:p>
            <a:r>
              <a:rPr lang="en-US" sz="1600" i="1" dirty="0" err="1"/>
              <a:t>episkopoos</a:t>
            </a:r>
            <a:endParaRPr lang="en-US" sz="1600" i="1" dirty="0"/>
          </a:p>
        </p:txBody>
      </p:sp>
      <p:sp>
        <p:nvSpPr>
          <p:cNvPr id="6" name="Rectangle 2">
            <a:extLst>
              <a:ext uri="{FF2B5EF4-FFF2-40B4-BE49-F238E27FC236}">
                <a16:creationId xmlns:a16="http://schemas.microsoft.com/office/drawing/2014/main" id="{AC73045D-7C3D-039D-18AC-58DDC983E494}"/>
              </a:ext>
            </a:extLst>
          </p:cNvPr>
          <p:cNvSpPr txBox="1">
            <a:spLocks noChangeArrowheads="1"/>
          </p:cNvSpPr>
          <p:nvPr/>
        </p:nvSpPr>
        <p:spPr>
          <a:xfrm>
            <a:off x="457201" y="457200"/>
            <a:ext cx="8348870" cy="11057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dirty="0">
                <a:solidFill>
                  <a:srgbClr val="694117"/>
                </a:solidFill>
              </a:rPr>
              <a:t>Renewed By The Word</a:t>
            </a:r>
          </a:p>
        </p:txBody>
      </p:sp>
      <p:sp>
        <p:nvSpPr>
          <p:cNvPr id="7" name="Rounded Rectangle 6">
            <a:extLst>
              <a:ext uri="{FF2B5EF4-FFF2-40B4-BE49-F238E27FC236}">
                <a16:creationId xmlns:a16="http://schemas.microsoft.com/office/drawing/2014/main" id="{E2F49634-24D8-0810-9B16-6C9C1BCC12CA}"/>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1:26-27</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0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0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608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08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608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08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08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08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608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uiExpand="1" build="p"/>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3"/>
          <p:cNvSpPr>
            <a:spLocks noGrp="1" noChangeArrowheads="1"/>
          </p:cNvSpPr>
          <p:nvPr>
            <p:ph type="body" idx="1"/>
          </p:nvPr>
        </p:nvSpPr>
        <p:spPr>
          <a:xfrm>
            <a:off x="278057" y="1545907"/>
            <a:ext cx="8587886" cy="3711893"/>
          </a:xfrm>
        </p:spPr>
        <p:txBody>
          <a:bodyPr>
            <a:normAutofit/>
          </a:bodyPr>
          <a:lstStyle/>
          <a:p>
            <a:r>
              <a:rPr lang="en-US" altLang="en-US" i="1" dirty="0">
                <a:solidFill>
                  <a:srgbClr val="C00000"/>
                </a:solidFill>
              </a:rPr>
              <a:t>Matt 5:8</a:t>
            </a:r>
            <a:r>
              <a:rPr lang="en-US" altLang="en-US" dirty="0">
                <a:solidFill>
                  <a:srgbClr val="C00000"/>
                </a:solidFill>
              </a:rPr>
              <a:t> - </a:t>
            </a:r>
            <a:r>
              <a:rPr lang="en-US" altLang="en-US" i="1" dirty="0">
                <a:solidFill>
                  <a:srgbClr val="C00000"/>
                </a:solidFill>
              </a:rPr>
              <a:t>“Blessed are the pure in heart, for they shall see God”</a:t>
            </a:r>
          </a:p>
          <a:p>
            <a:endParaRPr lang="en-US" altLang="en-US" dirty="0"/>
          </a:p>
          <a:p>
            <a:r>
              <a:rPr lang="en-US" altLang="en-US" b="1" dirty="0">
                <a:solidFill>
                  <a:srgbClr val="694117"/>
                </a:solidFill>
              </a:rPr>
              <a:t>Moral Clean-ness</a:t>
            </a:r>
          </a:p>
          <a:p>
            <a:pPr lvl="1"/>
            <a:r>
              <a:rPr lang="en-US" altLang="en-US" sz="1890" dirty="0"/>
              <a:t>Think the right things (Phil 4:8)</a:t>
            </a:r>
          </a:p>
          <a:p>
            <a:pPr lvl="1"/>
            <a:r>
              <a:rPr lang="en-US" altLang="en-US" sz="1890" dirty="0"/>
              <a:t>Love the right things (Col 3:1-2)</a:t>
            </a:r>
          </a:p>
          <a:p>
            <a:pPr lvl="1"/>
            <a:r>
              <a:rPr lang="en-US" altLang="en-US" sz="1890" dirty="0"/>
              <a:t>Purpose the right things (Phil 3:13-14)</a:t>
            </a:r>
          </a:p>
          <a:p>
            <a:endParaRPr lang="en-US" altLang="en-US" dirty="0"/>
          </a:p>
          <a:p>
            <a:r>
              <a:rPr lang="en-US" altLang="en-US" b="1" dirty="0">
                <a:solidFill>
                  <a:srgbClr val="694117"/>
                </a:solidFill>
              </a:rPr>
              <a:t>Singleness of Motive</a:t>
            </a:r>
          </a:p>
          <a:p>
            <a:pPr lvl="1"/>
            <a:r>
              <a:rPr lang="en-US" altLang="en-US" sz="1890" dirty="0"/>
              <a:t>Everything we do should please God (Ja 1:17-18)</a:t>
            </a:r>
          </a:p>
        </p:txBody>
      </p:sp>
      <p:sp>
        <p:nvSpPr>
          <p:cNvPr id="5" name="Rectangle 2">
            <a:extLst>
              <a:ext uri="{FF2B5EF4-FFF2-40B4-BE49-F238E27FC236}">
                <a16:creationId xmlns:a16="http://schemas.microsoft.com/office/drawing/2014/main" id="{6C28EBD4-FDC8-FE81-4A55-E1B3F32AD4A3}"/>
              </a:ext>
            </a:extLst>
          </p:cNvPr>
          <p:cNvSpPr txBox="1">
            <a:spLocks noChangeArrowheads="1"/>
          </p:cNvSpPr>
          <p:nvPr/>
        </p:nvSpPr>
        <p:spPr>
          <a:xfrm>
            <a:off x="457201" y="457200"/>
            <a:ext cx="8348870" cy="11057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b="1" i="1" dirty="0">
                <a:solidFill>
                  <a:srgbClr val="694117"/>
                </a:solidFill>
                <a:latin typeface="+mn-lt"/>
              </a:rPr>
              <a:t>Question: What Is Purity?</a:t>
            </a:r>
          </a:p>
        </p:txBody>
      </p:sp>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57B7C69-39AD-F30B-8EE0-5C41D0E8DE96}"/>
              </a:ext>
            </a:extLst>
          </p:cNvPr>
          <p:cNvSpPr txBox="1">
            <a:spLocks noChangeArrowheads="1"/>
          </p:cNvSpPr>
          <p:nvPr/>
        </p:nvSpPr>
        <p:spPr>
          <a:xfrm>
            <a:off x="457201" y="457200"/>
            <a:ext cx="8348870" cy="11057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dirty="0">
                <a:solidFill>
                  <a:srgbClr val="694117"/>
                </a:solidFill>
              </a:rPr>
              <a:t>Renewed By The Word: Service</a:t>
            </a:r>
          </a:p>
        </p:txBody>
      </p:sp>
      <p:sp>
        <p:nvSpPr>
          <p:cNvPr id="8" name="Rounded Rectangle 7">
            <a:extLst>
              <a:ext uri="{FF2B5EF4-FFF2-40B4-BE49-F238E27FC236}">
                <a16:creationId xmlns:a16="http://schemas.microsoft.com/office/drawing/2014/main" id="{B0D1C68C-5C5E-EC60-3B01-1CFBF7D2ACB2}"/>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1:22-25</a:t>
            </a:r>
          </a:p>
        </p:txBody>
      </p:sp>
      <p:sp>
        <p:nvSpPr>
          <p:cNvPr id="3" name="Content Placeholder 2">
            <a:extLst>
              <a:ext uri="{FF2B5EF4-FFF2-40B4-BE49-F238E27FC236}">
                <a16:creationId xmlns:a16="http://schemas.microsoft.com/office/drawing/2014/main" id="{BA15516A-1C18-DDE7-95E9-784390C56558}"/>
              </a:ext>
            </a:extLst>
          </p:cNvPr>
          <p:cNvSpPr>
            <a:spLocks noGrp="1"/>
          </p:cNvSpPr>
          <p:nvPr>
            <p:ph idx="1"/>
          </p:nvPr>
        </p:nvSpPr>
        <p:spPr>
          <a:xfrm>
            <a:off x="780288" y="1619826"/>
            <a:ext cx="7576566" cy="3405723"/>
          </a:xfrm>
        </p:spPr>
        <p:txBody>
          <a:bodyPr>
            <a:normAutofit/>
          </a:bodyPr>
          <a:lstStyle/>
          <a:p>
            <a:pPr marL="0" indent="0" algn="ctr">
              <a:buNone/>
            </a:pPr>
            <a:r>
              <a:rPr lang="en-US" sz="2800" i="1" dirty="0">
                <a:solidFill>
                  <a:srgbClr val="7C461C"/>
                </a:solidFill>
              </a:rPr>
              <a:t>“…to visit orphans and widows in their distress…”</a:t>
            </a:r>
          </a:p>
          <a:p>
            <a:pPr marL="0" indent="0" algn="ctr">
              <a:buNone/>
            </a:pPr>
            <a:endParaRPr lang="en-US" sz="2800" i="1" dirty="0"/>
          </a:p>
          <a:p>
            <a:pPr marL="0" indent="0" algn="ctr">
              <a:buNone/>
            </a:pPr>
            <a:r>
              <a:rPr lang="en-US" sz="2800" i="1" dirty="0">
                <a:solidFill>
                  <a:srgbClr val="A55C26"/>
                </a:solidFill>
              </a:rPr>
              <a:t>Exodus 22:22-24, Psalm 68:5,</a:t>
            </a:r>
            <a:br>
              <a:rPr lang="en-US" sz="2800" i="1" dirty="0">
                <a:solidFill>
                  <a:srgbClr val="A55C26"/>
                </a:solidFill>
              </a:rPr>
            </a:br>
            <a:r>
              <a:rPr lang="en-US" sz="2800" i="1" dirty="0">
                <a:solidFill>
                  <a:srgbClr val="A55C26"/>
                </a:solidFill>
              </a:rPr>
              <a:t> Isaiah 1:17, &amp; Job 31:16-18</a:t>
            </a:r>
          </a:p>
          <a:p>
            <a:pPr marL="0" indent="0" algn="ctr">
              <a:buNone/>
            </a:pPr>
            <a:endParaRPr lang="en-US" sz="2800" i="1" dirty="0"/>
          </a:p>
          <a:p>
            <a:pPr marL="0" indent="0" algn="ctr">
              <a:buNone/>
            </a:pPr>
            <a:r>
              <a:rPr lang="en-US" sz="2800" i="1" dirty="0">
                <a:solidFill>
                  <a:srgbClr val="AA4700"/>
                </a:solidFill>
              </a:rPr>
              <a:t>True Religion Imitates The Love &amp; GRACE of God!</a:t>
            </a:r>
          </a:p>
          <a:p>
            <a:pPr marL="0" indent="0" algn="ctr">
              <a:buNone/>
            </a:pPr>
            <a:r>
              <a:rPr lang="en-US" sz="2800" i="1" dirty="0">
                <a:solidFill>
                  <a:srgbClr val="AA4700"/>
                </a:solidFill>
              </a:rPr>
              <a:t>(Matthew 5:43-48)</a:t>
            </a:r>
          </a:p>
        </p:txBody>
      </p:sp>
    </p:spTree>
    <p:extLst>
      <p:ext uri="{BB962C8B-B14F-4D97-AF65-F5344CB8AC3E}">
        <p14:creationId xmlns:p14="http://schemas.microsoft.com/office/powerpoint/2010/main" val="2810267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165E8A9-F36F-4FB8-880F-34AA1F707DB7}"/>
              </a:ext>
            </a:extLst>
          </p:cNvPr>
          <p:cNvSpPr>
            <a:spLocks noGrp="1"/>
          </p:cNvSpPr>
          <p:nvPr>
            <p:ph idx="1"/>
          </p:nvPr>
        </p:nvSpPr>
        <p:spPr/>
        <p:txBody>
          <a:bodyPr/>
          <a:lstStyle/>
          <a:p>
            <a:r>
              <a:rPr lang="en-US" altLang="en-US" sz="1890" b="1" dirty="0">
                <a:solidFill>
                  <a:srgbClr val="694117"/>
                </a:solidFill>
                <a:latin typeface="Arial" charset="0"/>
              </a:rPr>
              <a:t>BE “PURE”</a:t>
            </a:r>
          </a:p>
          <a:p>
            <a:pPr lvl="1"/>
            <a:r>
              <a:rPr lang="en-US" altLang="en-US" sz="1620" dirty="0">
                <a:latin typeface="Arial" charset="0"/>
              </a:rPr>
              <a:t>Genuine, Sincere, Once Impure – Now Cleansed</a:t>
            </a:r>
          </a:p>
          <a:p>
            <a:r>
              <a:rPr lang="en-US" altLang="en-US" sz="1890" b="1" dirty="0">
                <a:solidFill>
                  <a:srgbClr val="694117"/>
                </a:solidFill>
                <a:latin typeface="Arial" charset="0"/>
              </a:rPr>
              <a:t>BE “UNDEFILED”</a:t>
            </a:r>
          </a:p>
          <a:p>
            <a:pPr lvl="1"/>
            <a:r>
              <a:rPr lang="en-US" altLang="en-US" sz="1620" dirty="0">
                <a:latin typeface="Arial" charset="0"/>
              </a:rPr>
              <a:t>Without Contamination (adj), Not mixed, (v) To Stain</a:t>
            </a:r>
          </a:p>
          <a:p>
            <a:r>
              <a:rPr lang="en-US" altLang="en-US" sz="1890" b="1" dirty="0">
                <a:solidFill>
                  <a:srgbClr val="694117"/>
                </a:solidFill>
                <a:latin typeface="Arial" charset="0"/>
              </a:rPr>
              <a:t>BE “VISITING”</a:t>
            </a:r>
          </a:p>
          <a:p>
            <a:pPr lvl="1"/>
            <a:r>
              <a:rPr lang="en-US" altLang="en-US" sz="1620" dirty="0">
                <a:latin typeface="Arial" charset="0"/>
              </a:rPr>
              <a:t>To Look Upon After, To Inspect, Examine, (n) Bishop</a:t>
            </a:r>
          </a:p>
          <a:p>
            <a:r>
              <a:rPr lang="en-US" altLang="en-US" sz="1890" b="1" dirty="0">
                <a:solidFill>
                  <a:srgbClr val="694117"/>
                </a:solidFill>
                <a:latin typeface="Arial" charset="0"/>
              </a:rPr>
              <a:t>BE  “UN-SPOTTED” – KEEP YOURSELF</a:t>
            </a:r>
          </a:p>
          <a:p>
            <a:pPr lvl="1"/>
            <a:r>
              <a:rPr lang="en-US" altLang="en-US" sz="1620" dirty="0">
                <a:latin typeface="Arial" charset="0"/>
              </a:rPr>
              <a:t>That Which Tend To Influence Us Adversely In Our Pursuit For Moral Integrity And Purity.</a:t>
            </a:r>
          </a:p>
          <a:p>
            <a:endParaRPr lang="en-US" dirty="0"/>
          </a:p>
        </p:txBody>
      </p:sp>
      <p:sp>
        <p:nvSpPr>
          <p:cNvPr id="4" name="Rectangle 2">
            <a:extLst>
              <a:ext uri="{FF2B5EF4-FFF2-40B4-BE49-F238E27FC236}">
                <a16:creationId xmlns:a16="http://schemas.microsoft.com/office/drawing/2014/main" id="{5AF79654-637B-6D1F-7BD7-1AA76828585C}"/>
              </a:ext>
            </a:extLst>
          </p:cNvPr>
          <p:cNvSpPr txBox="1">
            <a:spLocks noChangeArrowheads="1"/>
          </p:cNvSpPr>
          <p:nvPr/>
        </p:nvSpPr>
        <p:spPr>
          <a:xfrm>
            <a:off x="457201" y="457200"/>
            <a:ext cx="8348870" cy="11057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dirty="0">
                <a:solidFill>
                  <a:srgbClr val="694117"/>
                </a:solidFill>
              </a:rPr>
              <a:t>Renewed By The Word: Separation</a:t>
            </a:r>
          </a:p>
        </p:txBody>
      </p:sp>
      <p:sp>
        <p:nvSpPr>
          <p:cNvPr id="10" name="Rounded Rectangle 9">
            <a:extLst>
              <a:ext uri="{FF2B5EF4-FFF2-40B4-BE49-F238E27FC236}">
                <a16:creationId xmlns:a16="http://schemas.microsoft.com/office/drawing/2014/main" id="{49E5B7A3-BBAB-8D01-D46E-AC12EDEE4E54}"/>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1:26-27</a:t>
            </a:r>
          </a:p>
        </p:txBody>
      </p:sp>
    </p:spTree>
    <p:extLst>
      <p:ext uri="{BB962C8B-B14F-4D97-AF65-F5344CB8AC3E}">
        <p14:creationId xmlns:p14="http://schemas.microsoft.com/office/powerpoint/2010/main" val="2584332687"/>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D12FA7A-A248-1575-E74E-75EAC0D4CD52}"/>
              </a:ext>
            </a:extLst>
          </p:cNvPr>
          <p:cNvSpPr>
            <a:spLocks noGrp="1" noChangeArrowheads="1"/>
          </p:cNvSpPr>
          <p:nvPr>
            <p:ph type="title"/>
          </p:nvPr>
        </p:nvSpPr>
        <p:spPr>
          <a:xfrm>
            <a:off x="457201" y="457200"/>
            <a:ext cx="8348870" cy="1105786"/>
          </a:xfrm>
        </p:spPr>
        <p:txBody>
          <a:bodyPr>
            <a:normAutofit/>
          </a:bodyPr>
          <a:lstStyle/>
          <a:p>
            <a:pPr algn="ctr"/>
            <a:r>
              <a:rPr lang="en-US" altLang="en-US" dirty="0">
                <a:solidFill>
                  <a:srgbClr val="694117"/>
                </a:solidFill>
              </a:rPr>
              <a:t>Chapter One: Review of Main Ideas</a:t>
            </a:r>
          </a:p>
        </p:txBody>
      </p:sp>
      <p:sp>
        <p:nvSpPr>
          <p:cNvPr id="6" name="Rounded Rectangle 5">
            <a:extLst>
              <a:ext uri="{FF2B5EF4-FFF2-40B4-BE49-F238E27FC236}">
                <a16:creationId xmlns:a16="http://schemas.microsoft.com/office/drawing/2014/main" id="{9AA0042A-D5DA-885D-5B22-B19D6D1D6465}"/>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1:1-27</a:t>
            </a:r>
          </a:p>
        </p:txBody>
      </p:sp>
      <p:sp>
        <p:nvSpPr>
          <p:cNvPr id="4" name="Rounded Rectangle 3">
            <a:extLst>
              <a:ext uri="{FF2B5EF4-FFF2-40B4-BE49-F238E27FC236}">
                <a16:creationId xmlns:a16="http://schemas.microsoft.com/office/drawing/2014/main" id="{EA98918E-97E4-2DB5-8F33-ACD91806F01F}"/>
              </a:ext>
            </a:extLst>
          </p:cNvPr>
          <p:cNvSpPr/>
          <p:nvPr/>
        </p:nvSpPr>
        <p:spPr>
          <a:xfrm>
            <a:off x="2343551" y="1442513"/>
            <a:ext cx="4576169" cy="404038"/>
          </a:xfrm>
          <a:prstGeom prst="roundRect">
            <a:avLst>
              <a:gd name="adj" fmla="val 50000"/>
            </a:avLst>
          </a:prstGeom>
          <a:noFill/>
          <a:ln>
            <a:solidFill>
              <a:srgbClr val="7C46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i="1" dirty="0">
                <a:solidFill>
                  <a:srgbClr val="694117"/>
                </a:solidFill>
              </a:rPr>
              <a:t>How should I view trials?</a:t>
            </a:r>
          </a:p>
        </p:txBody>
      </p:sp>
      <p:sp>
        <p:nvSpPr>
          <p:cNvPr id="7" name="TextBox 6">
            <a:extLst>
              <a:ext uri="{FF2B5EF4-FFF2-40B4-BE49-F238E27FC236}">
                <a16:creationId xmlns:a16="http://schemas.microsoft.com/office/drawing/2014/main" id="{AF6E463F-D236-FEF7-09A2-02F243FD7D46}"/>
              </a:ext>
            </a:extLst>
          </p:cNvPr>
          <p:cNvSpPr txBox="1"/>
          <p:nvPr/>
        </p:nvSpPr>
        <p:spPr>
          <a:xfrm>
            <a:off x="1249680" y="1877031"/>
            <a:ext cx="6644640" cy="400110"/>
          </a:xfrm>
          <a:prstGeom prst="rect">
            <a:avLst/>
          </a:prstGeom>
          <a:noFill/>
        </p:spPr>
        <p:txBody>
          <a:bodyPr wrap="square" rtlCol="0">
            <a:spAutoFit/>
          </a:bodyPr>
          <a:lstStyle/>
          <a:p>
            <a:pPr marL="342900" indent="-342900" algn="ctr">
              <a:buFont typeface="Wingdings" pitchFamily="2" charset="2"/>
              <a:buChar char="ü"/>
            </a:pPr>
            <a:r>
              <a:rPr lang="en-US" sz="2000" i="1" dirty="0">
                <a:solidFill>
                  <a:srgbClr val="A55C26"/>
                </a:solidFill>
              </a:rPr>
              <a:t>With Joy – Ability To Look Beyond.</a:t>
            </a:r>
          </a:p>
        </p:txBody>
      </p:sp>
      <p:sp>
        <p:nvSpPr>
          <p:cNvPr id="8" name="Rounded Rectangle 7">
            <a:extLst>
              <a:ext uri="{FF2B5EF4-FFF2-40B4-BE49-F238E27FC236}">
                <a16:creationId xmlns:a16="http://schemas.microsoft.com/office/drawing/2014/main" id="{154BB86D-E2CF-01CE-88C1-CEB08F27F2E5}"/>
              </a:ext>
            </a:extLst>
          </p:cNvPr>
          <p:cNvSpPr/>
          <p:nvPr/>
        </p:nvSpPr>
        <p:spPr>
          <a:xfrm>
            <a:off x="2343551" y="2453462"/>
            <a:ext cx="4576169" cy="404038"/>
          </a:xfrm>
          <a:prstGeom prst="roundRect">
            <a:avLst>
              <a:gd name="adj" fmla="val 50000"/>
            </a:avLst>
          </a:prstGeom>
          <a:noFill/>
          <a:ln>
            <a:solidFill>
              <a:srgbClr val="7C46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i="1" dirty="0">
                <a:solidFill>
                  <a:srgbClr val="694117"/>
                </a:solidFill>
              </a:rPr>
              <a:t>Why should I view my trials with joy?</a:t>
            </a:r>
          </a:p>
        </p:txBody>
      </p:sp>
      <p:sp>
        <p:nvSpPr>
          <p:cNvPr id="9" name="TextBox 8">
            <a:extLst>
              <a:ext uri="{FF2B5EF4-FFF2-40B4-BE49-F238E27FC236}">
                <a16:creationId xmlns:a16="http://schemas.microsoft.com/office/drawing/2014/main" id="{EDCADFA6-AC26-83A7-4F64-7400C4906FB3}"/>
              </a:ext>
            </a:extLst>
          </p:cNvPr>
          <p:cNvSpPr txBox="1"/>
          <p:nvPr/>
        </p:nvSpPr>
        <p:spPr>
          <a:xfrm>
            <a:off x="1249680" y="2887980"/>
            <a:ext cx="6644640" cy="400110"/>
          </a:xfrm>
          <a:prstGeom prst="rect">
            <a:avLst/>
          </a:prstGeom>
          <a:noFill/>
        </p:spPr>
        <p:txBody>
          <a:bodyPr wrap="square" rtlCol="0">
            <a:spAutoFit/>
          </a:bodyPr>
          <a:lstStyle/>
          <a:p>
            <a:pPr marL="342900" indent="-342900" algn="ctr">
              <a:buFont typeface="Wingdings" pitchFamily="2" charset="2"/>
              <a:buChar char="ü"/>
            </a:pPr>
            <a:r>
              <a:rPr lang="en-US" sz="2000" i="1" dirty="0">
                <a:solidFill>
                  <a:srgbClr val="A55C26"/>
                </a:solidFill>
              </a:rPr>
              <a:t>Patience, Perfection, Pure Faith, Humility, Crown</a:t>
            </a:r>
          </a:p>
        </p:txBody>
      </p:sp>
      <p:sp>
        <p:nvSpPr>
          <p:cNvPr id="12" name="Rounded Rectangle 11">
            <a:extLst>
              <a:ext uri="{FF2B5EF4-FFF2-40B4-BE49-F238E27FC236}">
                <a16:creationId xmlns:a16="http://schemas.microsoft.com/office/drawing/2014/main" id="{E0A59075-58DA-959E-1FC6-6FEA25D98575}"/>
              </a:ext>
            </a:extLst>
          </p:cNvPr>
          <p:cNvSpPr/>
          <p:nvPr/>
        </p:nvSpPr>
        <p:spPr>
          <a:xfrm>
            <a:off x="2343551" y="3494891"/>
            <a:ext cx="4576169" cy="404038"/>
          </a:xfrm>
          <a:prstGeom prst="roundRect">
            <a:avLst>
              <a:gd name="adj" fmla="val 50000"/>
            </a:avLst>
          </a:prstGeom>
          <a:noFill/>
          <a:ln>
            <a:solidFill>
              <a:srgbClr val="7C46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i="1" dirty="0">
                <a:solidFill>
                  <a:srgbClr val="694117"/>
                </a:solidFill>
              </a:rPr>
              <a:t>How can I view my trials with joy?</a:t>
            </a:r>
          </a:p>
        </p:txBody>
      </p:sp>
      <p:sp>
        <p:nvSpPr>
          <p:cNvPr id="13" name="TextBox 12">
            <a:extLst>
              <a:ext uri="{FF2B5EF4-FFF2-40B4-BE49-F238E27FC236}">
                <a16:creationId xmlns:a16="http://schemas.microsoft.com/office/drawing/2014/main" id="{EC1EF751-2B50-8F8D-3C0F-96DD989EEA7A}"/>
              </a:ext>
            </a:extLst>
          </p:cNvPr>
          <p:cNvSpPr txBox="1"/>
          <p:nvPr/>
        </p:nvSpPr>
        <p:spPr>
          <a:xfrm>
            <a:off x="1249680" y="3929409"/>
            <a:ext cx="6644640" cy="400110"/>
          </a:xfrm>
          <a:prstGeom prst="rect">
            <a:avLst/>
          </a:prstGeom>
          <a:noFill/>
        </p:spPr>
        <p:txBody>
          <a:bodyPr wrap="square" rtlCol="0">
            <a:spAutoFit/>
          </a:bodyPr>
          <a:lstStyle/>
          <a:p>
            <a:pPr marL="342900" indent="-342900" algn="ctr">
              <a:buFont typeface="Wingdings" pitchFamily="2" charset="2"/>
              <a:buChar char="ü"/>
            </a:pPr>
            <a:r>
              <a:rPr lang="en-US" sz="2000" i="1" dirty="0">
                <a:solidFill>
                  <a:srgbClr val="A55C26"/>
                </a:solidFill>
              </a:rPr>
              <a:t>Ask God for Wisdom</a:t>
            </a:r>
          </a:p>
        </p:txBody>
      </p:sp>
      <p:sp>
        <p:nvSpPr>
          <p:cNvPr id="14" name="Rounded Rectangle 13">
            <a:extLst>
              <a:ext uri="{FF2B5EF4-FFF2-40B4-BE49-F238E27FC236}">
                <a16:creationId xmlns:a16="http://schemas.microsoft.com/office/drawing/2014/main" id="{7DC8B7E2-7750-8752-C7B1-FF831430F5A3}"/>
              </a:ext>
            </a:extLst>
          </p:cNvPr>
          <p:cNvSpPr/>
          <p:nvPr/>
        </p:nvSpPr>
        <p:spPr>
          <a:xfrm>
            <a:off x="1249680" y="4450123"/>
            <a:ext cx="6644640" cy="404038"/>
          </a:xfrm>
          <a:prstGeom prst="roundRect">
            <a:avLst>
              <a:gd name="adj" fmla="val 50000"/>
            </a:avLst>
          </a:prstGeom>
          <a:noFill/>
          <a:ln>
            <a:solidFill>
              <a:srgbClr val="7C46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i="1" dirty="0">
                <a:solidFill>
                  <a:srgbClr val="694117"/>
                </a:solidFill>
              </a:rPr>
              <a:t>What is the outcome of having faith in God during my trials?</a:t>
            </a:r>
          </a:p>
        </p:txBody>
      </p:sp>
      <p:sp>
        <p:nvSpPr>
          <p:cNvPr id="15" name="TextBox 14">
            <a:extLst>
              <a:ext uri="{FF2B5EF4-FFF2-40B4-BE49-F238E27FC236}">
                <a16:creationId xmlns:a16="http://schemas.microsoft.com/office/drawing/2014/main" id="{E3D812AF-99AE-1EE6-0318-52F4AD9A0AB9}"/>
              </a:ext>
            </a:extLst>
          </p:cNvPr>
          <p:cNvSpPr txBox="1"/>
          <p:nvPr/>
        </p:nvSpPr>
        <p:spPr>
          <a:xfrm>
            <a:off x="1249680" y="4974766"/>
            <a:ext cx="6644640" cy="400110"/>
          </a:xfrm>
          <a:prstGeom prst="rect">
            <a:avLst/>
          </a:prstGeom>
          <a:noFill/>
        </p:spPr>
        <p:txBody>
          <a:bodyPr wrap="square" rtlCol="0">
            <a:spAutoFit/>
          </a:bodyPr>
          <a:lstStyle/>
          <a:p>
            <a:pPr marL="342900" indent="-342900" algn="ctr">
              <a:buFont typeface="Wingdings" pitchFamily="2" charset="2"/>
              <a:buChar char="ü"/>
            </a:pPr>
            <a:r>
              <a:rPr lang="en-US" sz="2000" i="1" dirty="0">
                <a:solidFill>
                  <a:srgbClr val="A55C26"/>
                </a:solidFill>
              </a:rPr>
              <a:t>Those Who Love Him Will Receive A Crown of Life</a:t>
            </a:r>
          </a:p>
        </p:txBody>
      </p:sp>
    </p:spTree>
    <p:extLst>
      <p:ext uri="{BB962C8B-B14F-4D97-AF65-F5344CB8AC3E}">
        <p14:creationId xmlns:p14="http://schemas.microsoft.com/office/powerpoint/2010/main" val="39588618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animBg="1"/>
      <p:bldP spid="9" grpId="0"/>
      <p:bldP spid="12" grpId="0" animBg="1"/>
      <p:bldP spid="13" grpId="0"/>
      <p:bldP spid="14" grpId="0" animBg="1"/>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D12FA7A-A248-1575-E74E-75EAC0D4CD52}"/>
              </a:ext>
            </a:extLst>
          </p:cNvPr>
          <p:cNvSpPr>
            <a:spLocks noGrp="1" noChangeArrowheads="1"/>
          </p:cNvSpPr>
          <p:nvPr>
            <p:ph type="title"/>
          </p:nvPr>
        </p:nvSpPr>
        <p:spPr>
          <a:xfrm>
            <a:off x="457201" y="457200"/>
            <a:ext cx="8348870" cy="1105786"/>
          </a:xfrm>
        </p:spPr>
        <p:txBody>
          <a:bodyPr>
            <a:normAutofit/>
          </a:bodyPr>
          <a:lstStyle/>
          <a:p>
            <a:pPr algn="ctr"/>
            <a:r>
              <a:rPr lang="en-US" altLang="en-US" dirty="0">
                <a:solidFill>
                  <a:srgbClr val="694117"/>
                </a:solidFill>
              </a:rPr>
              <a:t>Chapter One: Review of Main Ideas</a:t>
            </a:r>
          </a:p>
        </p:txBody>
      </p:sp>
      <p:sp>
        <p:nvSpPr>
          <p:cNvPr id="6" name="Rounded Rectangle 5">
            <a:extLst>
              <a:ext uri="{FF2B5EF4-FFF2-40B4-BE49-F238E27FC236}">
                <a16:creationId xmlns:a16="http://schemas.microsoft.com/office/drawing/2014/main" id="{9AA0042A-D5DA-885D-5B22-B19D6D1D6465}"/>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1:1-27</a:t>
            </a:r>
          </a:p>
        </p:txBody>
      </p:sp>
      <p:sp>
        <p:nvSpPr>
          <p:cNvPr id="4" name="Rounded Rectangle 3">
            <a:extLst>
              <a:ext uri="{FF2B5EF4-FFF2-40B4-BE49-F238E27FC236}">
                <a16:creationId xmlns:a16="http://schemas.microsoft.com/office/drawing/2014/main" id="{EA98918E-97E4-2DB5-8F33-ACD91806F01F}"/>
              </a:ext>
            </a:extLst>
          </p:cNvPr>
          <p:cNvSpPr/>
          <p:nvPr/>
        </p:nvSpPr>
        <p:spPr>
          <a:xfrm>
            <a:off x="2343551" y="1442513"/>
            <a:ext cx="4576169" cy="404038"/>
          </a:xfrm>
          <a:prstGeom prst="roundRect">
            <a:avLst>
              <a:gd name="adj" fmla="val 50000"/>
            </a:avLst>
          </a:prstGeom>
          <a:noFill/>
          <a:ln>
            <a:solidFill>
              <a:srgbClr val="7C46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i="1" dirty="0">
                <a:solidFill>
                  <a:srgbClr val="694117"/>
                </a:solidFill>
              </a:rPr>
              <a:t>What is God NOT The Source Of?</a:t>
            </a:r>
          </a:p>
        </p:txBody>
      </p:sp>
      <p:sp>
        <p:nvSpPr>
          <p:cNvPr id="7" name="TextBox 6">
            <a:extLst>
              <a:ext uri="{FF2B5EF4-FFF2-40B4-BE49-F238E27FC236}">
                <a16:creationId xmlns:a16="http://schemas.microsoft.com/office/drawing/2014/main" id="{AF6E463F-D236-FEF7-09A2-02F243FD7D46}"/>
              </a:ext>
            </a:extLst>
          </p:cNvPr>
          <p:cNvSpPr txBox="1"/>
          <p:nvPr/>
        </p:nvSpPr>
        <p:spPr>
          <a:xfrm>
            <a:off x="1249680" y="1877031"/>
            <a:ext cx="6644640" cy="400110"/>
          </a:xfrm>
          <a:prstGeom prst="rect">
            <a:avLst/>
          </a:prstGeom>
          <a:noFill/>
        </p:spPr>
        <p:txBody>
          <a:bodyPr wrap="square" rtlCol="0">
            <a:spAutoFit/>
          </a:bodyPr>
          <a:lstStyle/>
          <a:p>
            <a:pPr marL="342900" indent="-342900" algn="ctr">
              <a:buFont typeface="Wingdings" pitchFamily="2" charset="2"/>
              <a:buChar char="ü"/>
            </a:pPr>
            <a:r>
              <a:rPr lang="en-US" sz="2000" i="1" dirty="0">
                <a:solidFill>
                  <a:srgbClr val="A55C26"/>
                </a:solidFill>
              </a:rPr>
              <a:t>Temptations – We Are Tempted By Our Own Desires.</a:t>
            </a:r>
          </a:p>
        </p:txBody>
      </p:sp>
      <p:sp>
        <p:nvSpPr>
          <p:cNvPr id="8" name="Rounded Rectangle 7">
            <a:extLst>
              <a:ext uri="{FF2B5EF4-FFF2-40B4-BE49-F238E27FC236}">
                <a16:creationId xmlns:a16="http://schemas.microsoft.com/office/drawing/2014/main" id="{154BB86D-E2CF-01CE-88C1-CEB08F27F2E5}"/>
              </a:ext>
            </a:extLst>
          </p:cNvPr>
          <p:cNvSpPr/>
          <p:nvPr/>
        </p:nvSpPr>
        <p:spPr>
          <a:xfrm>
            <a:off x="2343551" y="2453462"/>
            <a:ext cx="4576169" cy="404038"/>
          </a:xfrm>
          <a:prstGeom prst="roundRect">
            <a:avLst>
              <a:gd name="adj" fmla="val 50000"/>
            </a:avLst>
          </a:prstGeom>
          <a:noFill/>
          <a:ln>
            <a:solidFill>
              <a:srgbClr val="7C46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i="1" dirty="0">
                <a:solidFill>
                  <a:srgbClr val="694117"/>
                </a:solidFill>
              </a:rPr>
              <a:t>What IS God The Source Of?</a:t>
            </a:r>
          </a:p>
        </p:txBody>
      </p:sp>
      <p:sp>
        <p:nvSpPr>
          <p:cNvPr id="9" name="TextBox 8">
            <a:extLst>
              <a:ext uri="{FF2B5EF4-FFF2-40B4-BE49-F238E27FC236}">
                <a16:creationId xmlns:a16="http://schemas.microsoft.com/office/drawing/2014/main" id="{EDCADFA6-AC26-83A7-4F64-7400C4906FB3}"/>
              </a:ext>
            </a:extLst>
          </p:cNvPr>
          <p:cNvSpPr txBox="1"/>
          <p:nvPr/>
        </p:nvSpPr>
        <p:spPr>
          <a:xfrm>
            <a:off x="1249680" y="2887980"/>
            <a:ext cx="6644640" cy="707886"/>
          </a:xfrm>
          <a:prstGeom prst="rect">
            <a:avLst/>
          </a:prstGeom>
          <a:noFill/>
        </p:spPr>
        <p:txBody>
          <a:bodyPr wrap="square" rtlCol="0">
            <a:spAutoFit/>
          </a:bodyPr>
          <a:lstStyle/>
          <a:p>
            <a:pPr marL="342900" indent="-342900" algn="ctr">
              <a:buFont typeface="Wingdings" pitchFamily="2" charset="2"/>
              <a:buChar char="ü"/>
            </a:pPr>
            <a:r>
              <a:rPr lang="en-US" sz="2000" i="1" dirty="0">
                <a:solidFill>
                  <a:srgbClr val="A55C26"/>
                </a:solidFill>
              </a:rPr>
              <a:t>Every Good &amp; Perfect Gift</a:t>
            </a:r>
          </a:p>
          <a:p>
            <a:pPr marL="342900" indent="-342900" algn="ctr">
              <a:buFont typeface="Wingdings" pitchFamily="2" charset="2"/>
              <a:buChar char="ü"/>
            </a:pPr>
            <a:r>
              <a:rPr lang="en-US" sz="2000" i="1" dirty="0">
                <a:solidFill>
                  <a:srgbClr val="A55C26"/>
                </a:solidFill>
              </a:rPr>
              <a:t>He Brought Us Forth By His Word = "First Fruits”</a:t>
            </a:r>
          </a:p>
        </p:txBody>
      </p:sp>
      <p:sp>
        <p:nvSpPr>
          <p:cNvPr id="2" name="Rounded Rectangle 1">
            <a:extLst>
              <a:ext uri="{FF2B5EF4-FFF2-40B4-BE49-F238E27FC236}">
                <a16:creationId xmlns:a16="http://schemas.microsoft.com/office/drawing/2014/main" id="{DB856AF0-720F-7FB2-6D80-35F93B0DD6CF}"/>
              </a:ext>
            </a:extLst>
          </p:cNvPr>
          <p:cNvSpPr/>
          <p:nvPr/>
        </p:nvSpPr>
        <p:spPr>
          <a:xfrm>
            <a:off x="2358103" y="3747977"/>
            <a:ext cx="4576169" cy="404038"/>
          </a:xfrm>
          <a:prstGeom prst="roundRect">
            <a:avLst>
              <a:gd name="adj" fmla="val 50000"/>
            </a:avLst>
          </a:prstGeom>
          <a:noFill/>
          <a:ln>
            <a:solidFill>
              <a:srgbClr val="7C46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i="1" dirty="0">
                <a:solidFill>
                  <a:srgbClr val="694117"/>
                </a:solidFill>
              </a:rPr>
              <a:t>How Should I Receive the Word?</a:t>
            </a:r>
          </a:p>
        </p:txBody>
      </p:sp>
      <p:sp>
        <p:nvSpPr>
          <p:cNvPr id="3" name="TextBox 2">
            <a:extLst>
              <a:ext uri="{FF2B5EF4-FFF2-40B4-BE49-F238E27FC236}">
                <a16:creationId xmlns:a16="http://schemas.microsoft.com/office/drawing/2014/main" id="{AEA8DC2D-E8C7-8A2E-8CFC-8135221BC411}"/>
              </a:ext>
            </a:extLst>
          </p:cNvPr>
          <p:cNvSpPr txBox="1"/>
          <p:nvPr/>
        </p:nvSpPr>
        <p:spPr>
          <a:xfrm>
            <a:off x="1264232" y="4182495"/>
            <a:ext cx="6644640" cy="707886"/>
          </a:xfrm>
          <a:prstGeom prst="rect">
            <a:avLst/>
          </a:prstGeom>
          <a:noFill/>
        </p:spPr>
        <p:txBody>
          <a:bodyPr wrap="square" rtlCol="0">
            <a:spAutoFit/>
          </a:bodyPr>
          <a:lstStyle/>
          <a:p>
            <a:pPr marL="342900" indent="-342900" algn="ctr">
              <a:buFont typeface="Wingdings" pitchFamily="2" charset="2"/>
              <a:buChar char="ü"/>
            </a:pPr>
            <a:r>
              <a:rPr lang="en-US" sz="2000" i="1" dirty="0">
                <a:solidFill>
                  <a:srgbClr val="A55C26"/>
                </a:solidFill>
              </a:rPr>
              <a:t>Quick To Hear &amp; To Do </a:t>
            </a:r>
          </a:p>
          <a:p>
            <a:pPr marL="342900" indent="-342900" algn="ctr">
              <a:buFont typeface="Wingdings" pitchFamily="2" charset="2"/>
              <a:buChar char="ü"/>
            </a:pPr>
            <a:r>
              <a:rPr lang="en-US" sz="2000" i="1" dirty="0">
                <a:solidFill>
                  <a:srgbClr val="A55C26"/>
                </a:solidFill>
              </a:rPr>
              <a:t>Renewed In Humility &amp; Grace</a:t>
            </a:r>
          </a:p>
        </p:txBody>
      </p:sp>
    </p:spTree>
    <p:extLst>
      <p:ext uri="{BB962C8B-B14F-4D97-AF65-F5344CB8AC3E}">
        <p14:creationId xmlns:p14="http://schemas.microsoft.com/office/powerpoint/2010/main" val="39456843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animBg="1"/>
      <p:bldP spid="9" grpId="0"/>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holding a pen&#10;&#10;Description automatically generated">
            <a:extLst>
              <a:ext uri="{FF2B5EF4-FFF2-40B4-BE49-F238E27FC236}">
                <a16:creationId xmlns:a16="http://schemas.microsoft.com/office/drawing/2014/main" id="{C119A933-D5F5-A424-5D2B-2CBD6B3AF4A4}"/>
              </a:ext>
            </a:extLst>
          </p:cNvPr>
          <p:cNvPicPr>
            <a:picLocks noChangeAspect="1"/>
          </p:cNvPicPr>
          <p:nvPr/>
        </p:nvPicPr>
        <p:blipFill>
          <a:blip r:embed="rId3"/>
          <a:stretch>
            <a:fillRect/>
          </a:stretch>
        </p:blipFill>
        <p:spPr>
          <a:xfrm>
            <a:off x="0" y="0"/>
            <a:ext cx="9144000" cy="5715000"/>
          </a:xfrm>
          <a:prstGeom prst="rect">
            <a:avLst/>
          </a:prstGeom>
        </p:spPr>
      </p:pic>
      <p:sp>
        <p:nvSpPr>
          <p:cNvPr id="8" name="Subtitle 2">
            <a:extLst>
              <a:ext uri="{FF2B5EF4-FFF2-40B4-BE49-F238E27FC236}">
                <a16:creationId xmlns:a16="http://schemas.microsoft.com/office/drawing/2014/main" id="{DBA1F929-F100-1A0D-AF80-BDC9383553DA}"/>
              </a:ext>
            </a:extLst>
          </p:cNvPr>
          <p:cNvSpPr txBox="1">
            <a:spLocks/>
          </p:cNvSpPr>
          <p:nvPr/>
        </p:nvSpPr>
        <p:spPr>
          <a:xfrm>
            <a:off x="-1" y="3020369"/>
            <a:ext cx="9144001" cy="2694632"/>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3000" dirty="0">
                <a:latin typeface="Papyrus" panose="03070502060502030205" pitchFamily="66" charset="0"/>
                <a:cs typeface="Andalus" panose="02020603050405020304" pitchFamily="18" charset="-78"/>
              </a:rPr>
              <a:t>Practical Christian Living</a:t>
            </a:r>
          </a:p>
          <a:p>
            <a:r>
              <a:rPr lang="en-US" sz="3000" dirty="0">
                <a:latin typeface="Papyrus" panose="03070502060502030205" pitchFamily="66" charset="0"/>
                <a:cs typeface="Andalus" panose="02020603050405020304" pitchFamily="18" charset="-78"/>
              </a:rPr>
              <a:t>Wholehearted Devotion to Jesus</a:t>
            </a:r>
          </a:p>
          <a:p>
            <a:r>
              <a:rPr lang="en-US" sz="2800" i="1" dirty="0">
                <a:solidFill>
                  <a:srgbClr val="694117"/>
                </a:solidFill>
              </a:rPr>
              <a:t>Lesson Four • James 1:19-27</a:t>
            </a:r>
          </a:p>
        </p:txBody>
      </p:sp>
      <p:sp>
        <p:nvSpPr>
          <p:cNvPr id="9" name="TextBox 8">
            <a:extLst>
              <a:ext uri="{FF2B5EF4-FFF2-40B4-BE49-F238E27FC236}">
                <a16:creationId xmlns:a16="http://schemas.microsoft.com/office/drawing/2014/main" id="{8D63F624-9530-A048-4090-3F24A49ADAE7}"/>
              </a:ext>
            </a:extLst>
          </p:cNvPr>
          <p:cNvSpPr txBox="1"/>
          <p:nvPr/>
        </p:nvSpPr>
        <p:spPr>
          <a:xfrm>
            <a:off x="142205" y="4779698"/>
            <a:ext cx="2848650" cy="738664"/>
          </a:xfrm>
          <a:prstGeom prst="rect">
            <a:avLst/>
          </a:prstGeom>
          <a:noFill/>
        </p:spPr>
        <p:txBody>
          <a:bodyPr wrap="square" rtlCol="0">
            <a:spAutoFit/>
          </a:bodyPr>
          <a:lstStyle/>
          <a:p>
            <a:r>
              <a:rPr lang="en-US" sz="1400" dirty="0">
                <a:solidFill>
                  <a:schemeClr val="bg1"/>
                </a:solidFill>
              </a:rPr>
              <a:t>Larry Brown &amp; Phillip Shumake</a:t>
            </a:r>
          </a:p>
          <a:p>
            <a:r>
              <a:rPr lang="en-US" sz="1400" dirty="0">
                <a:solidFill>
                  <a:schemeClr val="bg1"/>
                </a:solidFill>
              </a:rPr>
              <a:t>Embry Hills church of Christ</a:t>
            </a:r>
          </a:p>
          <a:p>
            <a:r>
              <a:rPr lang="en-US" sz="1400" dirty="0">
                <a:solidFill>
                  <a:schemeClr val="bg1"/>
                </a:solidFill>
              </a:rPr>
              <a:t>July – September 2023</a:t>
            </a:r>
          </a:p>
        </p:txBody>
      </p:sp>
    </p:spTree>
    <p:extLst>
      <p:ext uri="{BB962C8B-B14F-4D97-AF65-F5344CB8AC3E}">
        <p14:creationId xmlns:p14="http://schemas.microsoft.com/office/powerpoint/2010/main" val="359332248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D12FA7A-A248-1575-E74E-75EAC0D4CD52}"/>
              </a:ext>
            </a:extLst>
          </p:cNvPr>
          <p:cNvSpPr>
            <a:spLocks noGrp="1" noChangeArrowheads="1"/>
          </p:cNvSpPr>
          <p:nvPr>
            <p:ph type="title"/>
          </p:nvPr>
        </p:nvSpPr>
        <p:spPr>
          <a:xfrm>
            <a:off x="457201" y="889768"/>
            <a:ext cx="8348870" cy="1798320"/>
          </a:xfrm>
        </p:spPr>
        <p:txBody>
          <a:bodyPr>
            <a:normAutofit/>
          </a:bodyPr>
          <a:lstStyle/>
          <a:p>
            <a:pPr algn="ctr"/>
            <a:r>
              <a:rPr lang="en-US" altLang="en-US" b="1" dirty="0">
                <a:solidFill>
                  <a:srgbClr val="694117"/>
                </a:solidFill>
                <a:latin typeface="+mn-lt"/>
              </a:rPr>
              <a:t>Stand With Conviction: </a:t>
            </a:r>
            <a:br>
              <a:rPr lang="en-US" altLang="en-US" dirty="0">
                <a:solidFill>
                  <a:srgbClr val="694117"/>
                </a:solidFill>
              </a:rPr>
            </a:br>
            <a:r>
              <a:rPr lang="en-US" altLang="en-US" dirty="0">
                <a:solidFill>
                  <a:srgbClr val="694117"/>
                </a:solidFill>
              </a:rPr>
              <a:t>Rejoicing In Trials, Resisting Temptation,</a:t>
            </a:r>
            <a:br>
              <a:rPr lang="en-US" altLang="en-US" dirty="0">
                <a:solidFill>
                  <a:srgbClr val="694117"/>
                </a:solidFill>
              </a:rPr>
            </a:br>
            <a:r>
              <a:rPr lang="en-US" altLang="en-US" dirty="0">
                <a:solidFill>
                  <a:srgbClr val="694117"/>
                </a:solidFill>
              </a:rPr>
              <a:t> Living The Message</a:t>
            </a:r>
          </a:p>
        </p:txBody>
      </p:sp>
      <p:sp>
        <p:nvSpPr>
          <p:cNvPr id="6" name="Rounded Rectangle 5">
            <a:extLst>
              <a:ext uri="{FF2B5EF4-FFF2-40B4-BE49-F238E27FC236}">
                <a16:creationId xmlns:a16="http://schemas.microsoft.com/office/drawing/2014/main" id="{9AA0042A-D5DA-885D-5B22-B19D6D1D6465}"/>
              </a:ext>
            </a:extLst>
          </p:cNvPr>
          <p:cNvSpPr/>
          <p:nvPr/>
        </p:nvSpPr>
        <p:spPr>
          <a:xfrm>
            <a:off x="3095955" y="698482"/>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1</a:t>
            </a:r>
          </a:p>
        </p:txBody>
      </p:sp>
      <p:sp>
        <p:nvSpPr>
          <p:cNvPr id="2" name="Rectangle 2">
            <a:extLst>
              <a:ext uri="{FF2B5EF4-FFF2-40B4-BE49-F238E27FC236}">
                <a16:creationId xmlns:a16="http://schemas.microsoft.com/office/drawing/2014/main" id="{4E5F9F83-7D5C-4EA0-3BD4-563EC859157D}"/>
              </a:ext>
            </a:extLst>
          </p:cNvPr>
          <p:cNvSpPr txBox="1">
            <a:spLocks noChangeArrowheads="1"/>
          </p:cNvSpPr>
          <p:nvPr/>
        </p:nvSpPr>
        <p:spPr>
          <a:xfrm>
            <a:off x="457201" y="2879374"/>
            <a:ext cx="8348870" cy="179832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b="1" dirty="0">
                <a:solidFill>
                  <a:srgbClr val="694117"/>
                </a:solidFill>
                <a:latin typeface="+mn-lt"/>
              </a:rPr>
              <a:t>Stand With Compassion: </a:t>
            </a:r>
            <a:br>
              <a:rPr lang="en-US" altLang="en-US" dirty="0">
                <a:solidFill>
                  <a:srgbClr val="694117"/>
                </a:solidFill>
              </a:rPr>
            </a:br>
            <a:r>
              <a:rPr lang="en-US" altLang="en-US" dirty="0">
                <a:solidFill>
                  <a:srgbClr val="694117"/>
                </a:solidFill>
              </a:rPr>
              <a:t>Accepting Others &amp; Assisting Others</a:t>
            </a:r>
          </a:p>
        </p:txBody>
      </p:sp>
      <p:sp>
        <p:nvSpPr>
          <p:cNvPr id="3" name="Rounded Rectangle 2">
            <a:extLst>
              <a:ext uri="{FF2B5EF4-FFF2-40B4-BE49-F238E27FC236}">
                <a16:creationId xmlns:a16="http://schemas.microsoft.com/office/drawing/2014/main" id="{05D67AC5-823D-4E59-34DF-6090477A10E7}"/>
              </a:ext>
            </a:extLst>
          </p:cNvPr>
          <p:cNvSpPr/>
          <p:nvPr/>
        </p:nvSpPr>
        <p:spPr>
          <a:xfrm>
            <a:off x="3095955" y="2879374"/>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2</a:t>
            </a:r>
          </a:p>
        </p:txBody>
      </p:sp>
    </p:spTree>
    <p:extLst>
      <p:ext uri="{BB962C8B-B14F-4D97-AF65-F5344CB8AC3E}">
        <p14:creationId xmlns:p14="http://schemas.microsoft.com/office/powerpoint/2010/main" val="1411162433"/>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holding a pen&#10;&#10;Description automatically generated">
            <a:extLst>
              <a:ext uri="{FF2B5EF4-FFF2-40B4-BE49-F238E27FC236}">
                <a16:creationId xmlns:a16="http://schemas.microsoft.com/office/drawing/2014/main" id="{C119A933-D5F5-A424-5D2B-2CBD6B3AF4A4}"/>
              </a:ext>
            </a:extLst>
          </p:cNvPr>
          <p:cNvPicPr>
            <a:picLocks noChangeAspect="1"/>
          </p:cNvPicPr>
          <p:nvPr/>
        </p:nvPicPr>
        <p:blipFill>
          <a:blip r:embed="rId3"/>
          <a:stretch>
            <a:fillRect/>
          </a:stretch>
        </p:blipFill>
        <p:spPr>
          <a:xfrm>
            <a:off x="0" y="0"/>
            <a:ext cx="9144000" cy="5715000"/>
          </a:xfrm>
          <a:prstGeom prst="rect">
            <a:avLst/>
          </a:prstGeom>
        </p:spPr>
      </p:pic>
      <p:sp>
        <p:nvSpPr>
          <p:cNvPr id="8" name="Subtitle 2">
            <a:extLst>
              <a:ext uri="{FF2B5EF4-FFF2-40B4-BE49-F238E27FC236}">
                <a16:creationId xmlns:a16="http://schemas.microsoft.com/office/drawing/2014/main" id="{DBA1F929-F100-1A0D-AF80-BDC9383553DA}"/>
              </a:ext>
            </a:extLst>
          </p:cNvPr>
          <p:cNvSpPr txBox="1">
            <a:spLocks/>
          </p:cNvSpPr>
          <p:nvPr/>
        </p:nvSpPr>
        <p:spPr>
          <a:xfrm>
            <a:off x="-1" y="3020369"/>
            <a:ext cx="9144001" cy="2694632"/>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3000" dirty="0">
                <a:latin typeface="Papyrus" panose="03070502060502030205" pitchFamily="66" charset="0"/>
                <a:cs typeface="Andalus" panose="02020603050405020304" pitchFamily="18" charset="-78"/>
              </a:rPr>
              <a:t>Practical Christian Living</a:t>
            </a:r>
          </a:p>
          <a:p>
            <a:r>
              <a:rPr lang="en-US" sz="3000" dirty="0">
                <a:latin typeface="Papyrus" panose="03070502060502030205" pitchFamily="66" charset="0"/>
                <a:cs typeface="Andalus" panose="02020603050405020304" pitchFamily="18" charset="-78"/>
              </a:rPr>
              <a:t>Wholehearted Devotion to Jesus</a:t>
            </a:r>
          </a:p>
          <a:p>
            <a:r>
              <a:rPr lang="en-US" sz="2800" i="1" dirty="0">
                <a:solidFill>
                  <a:srgbClr val="694117"/>
                </a:solidFill>
              </a:rPr>
              <a:t>Lesson Four • James 1:19-27</a:t>
            </a:r>
          </a:p>
        </p:txBody>
      </p:sp>
      <p:sp>
        <p:nvSpPr>
          <p:cNvPr id="9" name="TextBox 8">
            <a:extLst>
              <a:ext uri="{FF2B5EF4-FFF2-40B4-BE49-F238E27FC236}">
                <a16:creationId xmlns:a16="http://schemas.microsoft.com/office/drawing/2014/main" id="{8D63F624-9530-A048-4090-3F24A49ADAE7}"/>
              </a:ext>
            </a:extLst>
          </p:cNvPr>
          <p:cNvSpPr txBox="1"/>
          <p:nvPr/>
        </p:nvSpPr>
        <p:spPr>
          <a:xfrm>
            <a:off x="142205" y="4779698"/>
            <a:ext cx="2848650" cy="738664"/>
          </a:xfrm>
          <a:prstGeom prst="rect">
            <a:avLst/>
          </a:prstGeom>
          <a:noFill/>
        </p:spPr>
        <p:txBody>
          <a:bodyPr wrap="square" rtlCol="0">
            <a:spAutoFit/>
          </a:bodyPr>
          <a:lstStyle/>
          <a:p>
            <a:r>
              <a:rPr lang="en-US" sz="1400" dirty="0">
                <a:solidFill>
                  <a:schemeClr val="bg1"/>
                </a:solidFill>
              </a:rPr>
              <a:t>Larry Brown &amp; Phillip Shumake</a:t>
            </a:r>
          </a:p>
          <a:p>
            <a:r>
              <a:rPr lang="en-US" sz="1400" dirty="0">
                <a:solidFill>
                  <a:schemeClr val="bg1"/>
                </a:solidFill>
              </a:rPr>
              <a:t>Embry Hills church of Christ</a:t>
            </a:r>
          </a:p>
          <a:p>
            <a:r>
              <a:rPr lang="en-US" sz="1400" dirty="0">
                <a:solidFill>
                  <a:schemeClr val="bg1"/>
                </a:solidFill>
              </a:rPr>
              <a:t>July – September 2023</a:t>
            </a:r>
          </a:p>
        </p:txBody>
      </p:sp>
    </p:spTree>
    <p:extLst>
      <p:ext uri="{BB962C8B-B14F-4D97-AF65-F5344CB8AC3E}">
        <p14:creationId xmlns:p14="http://schemas.microsoft.com/office/powerpoint/2010/main" val="376692671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5899D1D8-1466-4224-838B-9D3B8FA39CC2}"/>
              </a:ext>
            </a:extLst>
          </p:cNvPr>
          <p:cNvSpPr>
            <a:spLocks noGrp="1" noChangeArrowheads="1"/>
          </p:cNvSpPr>
          <p:nvPr>
            <p:ph type="title"/>
          </p:nvPr>
        </p:nvSpPr>
        <p:spPr>
          <a:xfrm>
            <a:off x="2323214" y="567531"/>
            <a:ext cx="4497572" cy="804333"/>
          </a:xfrm>
        </p:spPr>
        <p:txBody>
          <a:bodyPr>
            <a:normAutofit/>
          </a:bodyPr>
          <a:lstStyle/>
          <a:p>
            <a:pPr algn="ctr" eaLnBrk="1" hangingPunct="1"/>
            <a:r>
              <a:rPr lang="en-US" altLang="en-US" b="1" dirty="0">
                <a:solidFill>
                  <a:srgbClr val="694117"/>
                </a:solidFill>
                <a:latin typeface="+mn-lt"/>
              </a:rPr>
              <a:t>OUTLINE OF JAMES</a:t>
            </a:r>
          </a:p>
        </p:txBody>
      </p:sp>
      <p:sp>
        <p:nvSpPr>
          <p:cNvPr id="44035" name="Rectangle 3">
            <a:extLst>
              <a:ext uri="{FF2B5EF4-FFF2-40B4-BE49-F238E27FC236}">
                <a16:creationId xmlns:a16="http://schemas.microsoft.com/office/drawing/2014/main" id="{1E81B12F-9783-4722-90F0-FD4B7C85D772}"/>
              </a:ext>
            </a:extLst>
          </p:cNvPr>
          <p:cNvSpPr>
            <a:spLocks noGrp="1" noChangeArrowheads="1"/>
          </p:cNvSpPr>
          <p:nvPr>
            <p:ph idx="1"/>
          </p:nvPr>
        </p:nvSpPr>
        <p:spPr/>
        <p:txBody>
          <a:bodyPr/>
          <a:lstStyle/>
          <a:p>
            <a:pPr marL="0" indent="0" algn="ctr">
              <a:buNone/>
            </a:pPr>
            <a:r>
              <a:rPr lang="en-US" altLang="en-US" b="1" dirty="0">
                <a:solidFill>
                  <a:srgbClr val="AA4700"/>
                </a:solidFill>
              </a:rPr>
              <a:t>Chapter 1 - Stand With Confidence</a:t>
            </a:r>
          </a:p>
          <a:p>
            <a:pPr marL="0" indent="0" algn="ctr">
              <a:buNone/>
            </a:pPr>
            <a:endParaRPr lang="en-US" altLang="en-US" dirty="0">
              <a:solidFill>
                <a:schemeClr val="tx1"/>
              </a:solidFill>
            </a:endParaRPr>
          </a:p>
          <a:p>
            <a:pPr marL="0" indent="0" algn="ctr">
              <a:buNone/>
            </a:pPr>
            <a:r>
              <a:rPr lang="en-US" altLang="en-US" dirty="0">
                <a:solidFill>
                  <a:schemeClr val="tx1"/>
                </a:solidFill>
              </a:rPr>
              <a:t>Chapter 2 - Stand With Compassion</a:t>
            </a:r>
          </a:p>
          <a:p>
            <a:pPr marL="0" indent="0" algn="ctr">
              <a:buNone/>
            </a:pPr>
            <a:endParaRPr lang="en-US" altLang="en-US" dirty="0">
              <a:solidFill>
                <a:schemeClr val="tx1"/>
              </a:solidFill>
            </a:endParaRPr>
          </a:p>
          <a:p>
            <a:pPr marL="0" indent="0" algn="ctr">
              <a:buNone/>
            </a:pPr>
            <a:r>
              <a:rPr lang="en-US" altLang="en-US" dirty="0">
                <a:solidFill>
                  <a:schemeClr val="tx1"/>
                </a:solidFill>
              </a:rPr>
              <a:t>Chapter 3 - Speak With Care</a:t>
            </a:r>
          </a:p>
          <a:p>
            <a:pPr marL="0" indent="0" algn="ctr">
              <a:buNone/>
            </a:pPr>
            <a:endParaRPr lang="en-US" altLang="en-US" dirty="0">
              <a:solidFill>
                <a:schemeClr val="tx1"/>
              </a:solidFill>
            </a:endParaRPr>
          </a:p>
          <a:p>
            <a:pPr marL="0" indent="0" algn="ctr">
              <a:buNone/>
            </a:pPr>
            <a:r>
              <a:rPr lang="en-US" altLang="en-US" dirty="0">
                <a:solidFill>
                  <a:schemeClr val="tx1"/>
                </a:solidFill>
              </a:rPr>
              <a:t>Chapter 4 - Submit with Contrition</a:t>
            </a:r>
          </a:p>
          <a:p>
            <a:pPr marL="0" indent="0" algn="ctr">
              <a:buNone/>
            </a:pPr>
            <a:endParaRPr lang="en-US" altLang="en-US" dirty="0">
              <a:solidFill>
                <a:schemeClr val="tx1"/>
              </a:solidFill>
            </a:endParaRPr>
          </a:p>
          <a:p>
            <a:pPr marL="0" indent="0" algn="ctr">
              <a:buNone/>
            </a:pPr>
            <a:r>
              <a:rPr lang="en-US" altLang="en-US" dirty="0">
                <a:solidFill>
                  <a:schemeClr val="tx1"/>
                </a:solidFill>
              </a:rPr>
              <a:t>Chapter 5 - Share With Concern</a:t>
            </a:r>
          </a:p>
        </p:txBody>
      </p:sp>
      <p:sp>
        <p:nvSpPr>
          <p:cNvPr id="17410" name="Slide Number Placeholder 5">
            <a:extLst>
              <a:ext uri="{FF2B5EF4-FFF2-40B4-BE49-F238E27FC236}">
                <a16:creationId xmlns:a16="http://schemas.microsoft.com/office/drawing/2014/main" id="{0D42228D-9C94-4E74-A811-83004112F96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2400">
                <a:solidFill>
                  <a:schemeClr val="tx1"/>
                </a:solidFill>
                <a:latin typeface="Tahoma" panose="020B0604030504040204" pitchFamily="34" charset="0"/>
              </a:defRPr>
            </a:lvl1pPr>
            <a:lvl2pPr marL="557213" indent="-214313">
              <a:spcBef>
                <a:spcPct val="20000"/>
              </a:spcBef>
              <a:buClr>
                <a:schemeClr val="hlink"/>
              </a:buClr>
              <a:buChar char="–"/>
              <a:defRPr sz="2100">
                <a:solidFill>
                  <a:schemeClr val="tx1"/>
                </a:solidFill>
                <a:latin typeface="Tahoma" panose="020B0604030504040204" pitchFamily="34" charset="0"/>
              </a:defRPr>
            </a:lvl2pPr>
            <a:lvl3pPr marL="857250" indent="-171450">
              <a:spcBef>
                <a:spcPct val="20000"/>
              </a:spcBef>
              <a:buClr>
                <a:schemeClr val="accent1"/>
              </a:buClr>
              <a:buChar char="•"/>
              <a:defRPr sz="1800">
                <a:solidFill>
                  <a:schemeClr val="tx1"/>
                </a:solidFill>
                <a:latin typeface="Tahoma" panose="020B0604030504040204" pitchFamily="34" charset="0"/>
              </a:defRPr>
            </a:lvl3pPr>
            <a:lvl4pPr marL="1200150" indent="-171450">
              <a:spcBef>
                <a:spcPct val="20000"/>
              </a:spcBef>
              <a:buClr>
                <a:schemeClr val="folHlink"/>
              </a:buClr>
              <a:buChar char="–"/>
              <a:defRPr sz="1500">
                <a:solidFill>
                  <a:schemeClr val="tx1"/>
                </a:solidFill>
                <a:latin typeface="Tahoma" panose="020B0604030504040204" pitchFamily="34" charset="0"/>
              </a:defRPr>
            </a:lvl4pPr>
            <a:lvl5pPr marL="1543050" indent="-171450">
              <a:spcBef>
                <a:spcPct val="20000"/>
              </a:spcBef>
              <a:buClr>
                <a:schemeClr val="accent1"/>
              </a:buClr>
              <a:buChar char="»"/>
              <a:defRPr sz="1500">
                <a:solidFill>
                  <a:schemeClr val="tx1"/>
                </a:solidFill>
                <a:latin typeface="Tahoma" panose="020B0604030504040204" pitchFamily="34" charset="0"/>
              </a:defRPr>
            </a:lvl5pPr>
            <a:lvl6pPr marL="1885950" indent="-171450" eaLnBrk="0" fontAlgn="base" hangingPunct="0">
              <a:spcBef>
                <a:spcPct val="20000"/>
              </a:spcBef>
              <a:spcAft>
                <a:spcPct val="0"/>
              </a:spcAft>
              <a:buClr>
                <a:schemeClr val="accent1"/>
              </a:buClr>
              <a:buChar char="»"/>
              <a:defRPr sz="1500">
                <a:solidFill>
                  <a:schemeClr val="tx1"/>
                </a:solidFill>
                <a:latin typeface="Tahoma" panose="020B0604030504040204" pitchFamily="34" charset="0"/>
              </a:defRPr>
            </a:lvl6pPr>
            <a:lvl7pPr marL="2228850" indent="-171450" eaLnBrk="0" fontAlgn="base" hangingPunct="0">
              <a:spcBef>
                <a:spcPct val="20000"/>
              </a:spcBef>
              <a:spcAft>
                <a:spcPct val="0"/>
              </a:spcAft>
              <a:buClr>
                <a:schemeClr val="accent1"/>
              </a:buClr>
              <a:buChar char="»"/>
              <a:defRPr sz="1500">
                <a:solidFill>
                  <a:schemeClr val="tx1"/>
                </a:solidFill>
                <a:latin typeface="Tahoma" panose="020B0604030504040204" pitchFamily="34" charset="0"/>
              </a:defRPr>
            </a:lvl7pPr>
            <a:lvl8pPr marL="2571750" indent="-171450" eaLnBrk="0" fontAlgn="base" hangingPunct="0">
              <a:spcBef>
                <a:spcPct val="20000"/>
              </a:spcBef>
              <a:spcAft>
                <a:spcPct val="0"/>
              </a:spcAft>
              <a:buClr>
                <a:schemeClr val="accent1"/>
              </a:buClr>
              <a:buChar char="»"/>
              <a:defRPr sz="1500">
                <a:solidFill>
                  <a:schemeClr val="tx1"/>
                </a:solidFill>
                <a:latin typeface="Tahoma" panose="020B0604030504040204" pitchFamily="34" charset="0"/>
              </a:defRPr>
            </a:lvl8pPr>
            <a:lvl9pPr marL="2914650" indent="-171450" eaLnBrk="0" fontAlgn="base" hangingPunct="0">
              <a:spcBef>
                <a:spcPct val="20000"/>
              </a:spcBef>
              <a:spcAft>
                <a:spcPct val="0"/>
              </a:spcAft>
              <a:buClr>
                <a:schemeClr val="accent1"/>
              </a:buClr>
              <a:buChar char="»"/>
              <a:defRPr sz="1500">
                <a:solidFill>
                  <a:schemeClr val="tx1"/>
                </a:solidFill>
                <a:latin typeface="Tahoma" panose="020B0604030504040204" pitchFamily="34" charset="0"/>
              </a:defRPr>
            </a:lvl9pPr>
          </a:lstStyle>
          <a:p>
            <a:pPr>
              <a:spcBef>
                <a:spcPct val="0"/>
              </a:spcBef>
              <a:buClrTx/>
              <a:buFontTx/>
              <a:buNone/>
            </a:pPr>
            <a:fld id="{AEA18C05-DE5E-4F46-ABA4-26D093D0024F}" type="slidenum">
              <a:rPr lang="en-US" altLang="en-US" sz="1050">
                <a:latin typeface="Times New Roman" panose="02020603050405020304" pitchFamily="18" charset="0"/>
              </a:rPr>
              <a:pPr>
                <a:spcBef>
                  <a:spcPct val="0"/>
                </a:spcBef>
                <a:buClrTx/>
                <a:buFontTx/>
                <a:buNone/>
              </a:pPr>
              <a:t>3</a:t>
            </a:fld>
            <a:endParaRPr lang="en-US" altLang="en-US" sz="1050">
              <a:latin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anim calcmode="lin" valueType="num">
                                      <p:cBhvr additive="base">
                                        <p:cTn id="13" dur="500" fill="hold"/>
                                        <p:tgtEl>
                                          <p:spTgt spid="4403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035">
                                            <p:txEl>
                                              <p:pRg st="4" end="4"/>
                                            </p:txEl>
                                          </p:spTgt>
                                        </p:tgtEl>
                                        <p:attrNameLst>
                                          <p:attrName>style.visibility</p:attrName>
                                        </p:attrNameLst>
                                      </p:cBhvr>
                                      <p:to>
                                        <p:strVal val="visible"/>
                                      </p:to>
                                    </p:set>
                                    <p:anim calcmode="lin" valueType="num">
                                      <p:cBhvr additive="base">
                                        <p:cTn id="19" dur="500" fill="hold"/>
                                        <p:tgtEl>
                                          <p:spTgt spid="4403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0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4035">
                                            <p:txEl>
                                              <p:pRg st="6" end="6"/>
                                            </p:txEl>
                                          </p:spTgt>
                                        </p:tgtEl>
                                        <p:attrNameLst>
                                          <p:attrName>style.visibility</p:attrName>
                                        </p:attrNameLst>
                                      </p:cBhvr>
                                      <p:to>
                                        <p:strVal val="visible"/>
                                      </p:to>
                                    </p:set>
                                    <p:anim calcmode="lin" valueType="num">
                                      <p:cBhvr additive="base">
                                        <p:cTn id="25" dur="500" fill="hold"/>
                                        <p:tgtEl>
                                          <p:spTgt spid="4403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03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4035">
                                            <p:txEl>
                                              <p:pRg st="8" end="8"/>
                                            </p:txEl>
                                          </p:spTgt>
                                        </p:tgtEl>
                                        <p:attrNameLst>
                                          <p:attrName>style.visibility</p:attrName>
                                        </p:attrNameLst>
                                      </p:cBhvr>
                                      <p:to>
                                        <p:strVal val="visible"/>
                                      </p:to>
                                    </p:set>
                                    <p:anim calcmode="lin" valueType="num">
                                      <p:cBhvr additive="base">
                                        <p:cTn id="31" dur="500" fill="hold"/>
                                        <p:tgtEl>
                                          <p:spTgt spid="4403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403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xfrm>
            <a:off x="1709519" y="296108"/>
            <a:ext cx="5724959" cy="628650"/>
          </a:xfrm>
        </p:spPr>
        <p:txBody>
          <a:bodyPr>
            <a:normAutofit/>
          </a:bodyPr>
          <a:lstStyle/>
          <a:p>
            <a:pPr algn="ctr"/>
            <a:r>
              <a:rPr lang="en-US" altLang="en-US" b="1" dirty="0">
                <a:solidFill>
                  <a:srgbClr val="694117"/>
                </a:solidFill>
                <a:latin typeface="+mn-lt"/>
              </a:rPr>
              <a:t>JAMES CHAPTER 1</a:t>
            </a:r>
          </a:p>
        </p:txBody>
      </p:sp>
      <p:sp>
        <p:nvSpPr>
          <p:cNvPr id="9219" name="Rectangle 3"/>
          <p:cNvSpPr>
            <a:spLocks noGrp="1" noChangeArrowheads="1"/>
          </p:cNvSpPr>
          <p:nvPr>
            <p:ph type="body" idx="1"/>
          </p:nvPr>
        </p:nvSpPr>
        <p:spPr>
          <a:xfrm>
            <a:off x="401716" y="988556"/>
            <a:ext cx="8340567" cy="4726443"/>
          </a:xfrm>
        </p:spPr>
        <p:txBody>
          <a:bodyPr>
            <a:normAutofit/>
          </a:bodyPr>
          <a:lstStyle/>
          <a:p>
            <a:pPr marL="0" indent="0">
              <a:lnSpc>
                <a:spcPct val="90000"/>
              </a:lnSpc>
              <a:buNone/>
            </a:pPr>
            <a:r>
              <a:rPr lang="en-US" altLang="en-US" b="1" dirty="0">
                <a:solidFill>
                  <a:srgbClr val="694117"/>
                </a:solidFill>
              </a:rPr>
              <a:t>TRIALS (1:1-12)</a:t>
            </a:r>
          </a:p>
          <a:p>
            <a:pPr lvl="1">
              <a:lnSpc>
                <a:spcPct val="85000"/>
              </a:lnSpc>
            </a:pPr>
            <a:r>
              <a:rPr lang="en-US" altLang="en-US" sz="2000" u="sng" dirty="0"/>
              <a:t>Attitude</a:t>
            </a:r>
            <a:r>
              <a:rPr lang="en-US" altLang="en-US" sz="2000" dirty="0"/>
              <a:t> - Striking Paradox - Joy in Trials?</a:t>
            </a:r>
          </a:p>
          <a:p>
            <a:pPr lvl="1">
              <a:lnSpc>
                <a:spcPct val="85000"/>
              </a:lnSpc>
            </a:pPr>
            <a:r>
              <a:rPr lang="en-US" altLang="en-US" sz="2000" u="sng" dirty="0"/>
              <a:t>Advantage</a:t>
            </a:r>
            <a:r>
              <a:rPr lang="en-US" altLang="en-US" sz="2000" dirty="0"/>
              <a:t> - What do they produce?</a:t>
            </a:r>
          </a:p>
          <a:p>
            <a:pPr lvl="1">
              <a:lnSpc>
                <a:spcPct val="85000"/>
              </a:lnSpc>
            </a:pPr>
            <a:r>
              <a:rPr lang="en-US" altLang="en-US" sz="2000" u="sng" dirty="0"/>
              <a:t>Assistance</a:t>
            </a:r>
            <a:r>
              <a:rPr lang="en-US" altLang="en-US" sz="2000" dirty="0"/>
              <a:t> - If we endure trails, what will we receive?</a:t>
            </a:r>
          </a:p>
          <a:p>
            <a:pPr marL="0" indent="0">
              <a:lnSpc>
                <a:spcPct val="90000"/>
              </a:lnSpc>
              <a:buNone/>
            </a:pPr>
            <a:r>
              <a:rPr lang="en-US" altLang="en-US" b="1" dirty="0">
                <a:solidFill>
                  <a:srgbClr val="694117"/>
                </a:solidFill>
              </a:rPr>
              <a:t>TEMPTATIONS (1:13-18)</a:t>
            </a:r>
          </a:p>
          <a:p>
            <a:pPr lvl="1">
              <a:lnSpc>
                <a:spcPct val="85000"/>
              </a:lnSpc>
            </a:pPr>
            <a:r>
              <a:rPr lang="en-US" altLang="en-US" sz="2000" u="sng" dirty="0"/>
              <a:t>Source</a:t>
            </a:r>
            <a:r>
              <a:rPr lang="en-US" altLang="en-US" sz="2000" dirty="0"/>
              <a:t> - Where do temptations come from?</a:t>
            </a:r>
          </a:p>
          <a:p>
            <a:pPr lvl="1">
              <a:lnSpc>
                <a:spcPct val="85000"/>
              </a:lnSpc>
            </a:pPr>
            <a:r>
              <a:rPr lang="en-US" altLang="en-US" sz="2000" u="sng" dirty="0"/>
              <a:t>Steps</a:t>
            </a:r>
            <a:r>
              <a:rPr lang="en-US" altLang="en-US" sz="2000" dirty="0"/>
              <a:t> - Who is to blame for these temptations</a:t>
            </a:r>
          </a:p>
          <a:p>
            <a:pPr lvl="1">
              <a:lnSpc>
                <a:spcPct val="85000"/>
              </a:lnSpc>
            </a:pPr>
            <a:r>
              <a:rPr lang="en-US" altLang="en-US" sz="2000" u="sng" dirty="0"/>
              <a:t>Solution</a:t>
            </a:r>
            <a:r>
              <a:rPr lang="en-US" altLang="en-US" sz="2000" dirty="0"/>
              <a:t> - What then does God give us?</a:t>
            </a:r>
          </a:p>
          <a:p>
            <a:pPr lvl="2">
              <a:lnSpc>
                <a:spcPct val="85000"/>
              </a:lnSpc>
            </a:pPr>
            <a:r>
              <a:rPr lang="en-US" altLang="en-US" sz="1800" i="1" dirty="0"/>
              <a:t>What is the greatest gift we’ve been given?</a:t>
            </a:r>
          </a:p>
          <a:p>
            <a:pPr marL="0" indent="0">
              <a:buNone/>
            </a:pPr>
            <a:r>
              <a:rPr lang="en-US" altLang="en-US" b="1" dirty="0">
                <a:solidFill>
                  <a:srgbClr val="AA4700"/>
                </a:solidFill>
              </a:rPr>
              <a:t>RESPONSE (1:19-27)</a:t>
            </a:r>
          </a:p>
          <a:p>
            <a:pPr lvl="1">
              <a:lnSpc>
                <a:spcPct val="85000"/>
              </a:lnSpc>
            </a:pPr>
            <a:r>
              <a:rPr lang="en-US" altLang="en-US" sz="2000" u="sng" dirty="0"/>
              <a:t>Reception </a:t>
            </a:r>
            <a:r>
              <a:rPr lang="en-US" altLang="en-US" sz="2000" dirty="0"/>
              <a:t>- What should we be quick to hear? Why (Vs 21)?</a:t>
            </a:r>
          </a:p>
          <a:p>
            <a:pPr lvl="1">
              <a:lnSpc>
                <a:spcPct val="85000"/>
              </a:lnSpc>
            </a:pPr>
            <a:r>
              <a:rPr lang="en-US" altLang="en-US" sz="2000" u="sng" dirty="0"/>
              <a:t>Respond</a:t>
            </a:r>
            <a:r>
              <a:rPr lang="en-US" altLang="en-US" sz="2000" dirty="0"/>
              <a:t> - Is just hearing God’s word enough?  What is the mirror?</a:t>
            </a:r>
          </a:p>
          <a:p>
            <a:pPr lvl="1">
              <a:lnSpc>
                <a:spcPct val="85000"/>
              </a:lnSpc>
            </a:pPr>
            <a:r>
              <a:rPr lang="en-US" altLang="en-US" sz="2000" u="sng" dirty="0"/>
              <a:t>Resignation</a:t>
            </a:r>
            <a:r>
              <a:rPr lang="en-US" altLang="en-US" sz="2000" dirty="0"/>
              <a:t> - Are we under law today?  If so which one?</a:t>
            </a:r>
          </a:p>
          <a:p>
            <a:pPr lvl="1">
              <a:lnSpc>
                <a:spcPct val="85000"/>
              </a:lnSpc>
            </a:pPr>
            <a:r>
              <a:rPr lang="en-US" altLang="en-US" sz="2000" u="sng" dirty="0"/>
              <a:t>Resolve</a:t>
            </a:r>
            <a:r>
              <a:rPr lang="en-US" altLang="en-US" sz="2000" dirty="0"/>
              <a:t> - What is Pure and Undefiled Religion?</a:t>
            </a:r>
          </a:p>
          <a:p>
            <a:pPr lvl="1">
              <a:lnSpc>
                <a:spcPct val="90000"/>
              </a:lnSpc>
            </a:pPr>
            <a:endParaRPr lang="en-US" altLang="en-US" dirty="0"/>
          </a:p>
        </p:txBody>
      </p:sp>
    </p:spTree>
    <p:extLst>
      <p:ext uri="{BB962C8B-B14F-4D97-AF65-F5344CB8AC3E}">
        <p14:creationId xmlns:p14="http://schemas.microsoft.com/office/powerpoint/2010/main" val="3524062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anim calcmode="lin" valueType="num">
                                      <p:cBhvr additive="base">
                                        <p:cTn id="11"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21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anim calcmode="lin" valueType="num">
                                      <p:cBhvr additive="base">
                                        <p:cTn id="15"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21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anim calcmode="lin" valueType="num">
                                      <p:cBhvr additive="base">
                                        <p:cTn id="19"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9">
                                            <p:txEl>
                                              <p:pRg st="4" end="4"/>
                                            </p:txEl>
                                          </p:spTgt>
                                        </p:tgtEl>
                                        <p:attrNameLst>
                                          <p:attrName>style.visibility</p:attrName>
                                        </p:attrNameLst>
                                      </p:cBhvr>
                                      <p:to>
                                        <p:strVal val="visible"/>
                                      </p:to>
                                    </p:set>
                                    <p:anim calcmode="lin" valueType="num">
                                      <p:cBhvr additive="base">
                                        <p:cTn id="25"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219">
                                            <p:txEl>
                                              <p:pRg st="5" end="5"/>
                                            </p:txEl>
                                          </p:spTgt>
                                        </p:tgtEl>
                                        <p:attrNameLst>
                                          <p:attrName>style.visibility</p:attrName>
                                        </p:attrNameLst>
                                      </p:cBhvr>
                                      <p:to>
                                        <p:strVal val="visible"/>
                                      </p:to>
                                    </p:set>
                                    <p:anim calcmode="lin" valueType="num">
                                      <p:cBhvr additive="base">
                                        <p:cTn id="29"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219">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219">
                                            <p:txEl>
                                              <p:pRg st="6" end="6"/>
                                            </p:txEl>
                                          </p:spTgt>
                                        </p:tgtEl>
                                        <p:attrNameLst>
                                          <p:attrName>style.visibility</p:attrName>
                                        </p:attrNameLst>
                                      </p:cBhvr>
                                      <p:to>
                                        <p:strVal val="visible"/>
                                      </p:to>
                                    </p:set>
                                    <p:anim calcmode="lin" valueType="num">
                                      <p:cBhvr additive="base">
                                        <p:cTn id="33"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219">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219">
                                            <p:txEl>
                                              <p:pRg st="7" end="7"/>
                                            </p:txEl>
                                          </p:spTgt>
                                        </p:tgtEl>
                                        <p:attrNameLst>
                                          <p:attrName>style.visibility</p:attrName>
                                        </p:attrNameLst>
                                      </p:cBhvr>
                                      <p:to>
                                        <p:strVal val="visible"/>
                                      </p:to>
                                    </p:set>
                                    <p:anim calcmode="lin" valueType="num">
                                      <p:cBhvr additive="base">
                                        <p:cTn id="37" dur="500" fill="hold"/>
                                        <p:tgtEl>
                                          <p:spTgt spid="9219">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19">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219">
                                            <p:txEl>
                                              <p:pRg st="8" end="8"/>
                                            </p:txEl>
                                          </p:spTgt>
                                        </p:tgtEl>
                                        <p:attrNameLst>
                                          <p:attrName>style.visibility</p:attrName>
                                        </p:attrNameLst>
                                      </p:cBhvr>
                                      <p:to>
                                        <p:strVal val="visible"/>
                                      </p:to>
                                    </p:set>
                                    <p:anim calcmode="lin" valueType="num">
                                      <p:cBhvr additive="base">
                                        <p:cTn id="41" dur="500" fill="hold"/>
                                        <p:tgtEl>
                                          <p:spTgt spid="9219">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21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219">
                                            <p:txEl>
                                              <p:pRg st="9" end="9"/>
                                            </p:txEl>
                                          </p:spTgt>
                                        </p:tgtEl>
                                        <p:attrNameLst>
                                          <p:attrName>style.visibility</p:attrName>
                                        </p:attrNameLst>
                                      </p:cBhvr>
                                      <p:to>
                                        <p:strVal val="visible"/>
                                      </p:to>
                                    </p:set>
                                    <p:anim calcmode="lin" valueType="num">
                                      <p:cBhvr additive="base">
                                        <p:cTn id="47" dur="500" fill="hold"/>
                                        <p:tgtEl>
                                          <p:spTgt spid="9219">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219">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9219">
                                            <p:txEl>
                                              <p:pRg st="10" end="10"/>
                                            </p:txEl>
                                          </p:spTgt>
                                        </p:tgtEl>
                                        <p:attrNameLst>
                                          <p:attrName>style.visibility</p:attrName>
                                        </p:attrNameLst>
                                      </p:cBhvr>
                                      <p:to>
                                        <p:strVal val="visible"/>
                                      </p:to>
                                    </p:set>
                                    <p:anim calcmode="lin" valueType="num">
                                      <p:cBhvr additive="base">
                                        <p:cTn id="51" dur="500" fill="hold"/>
                                        <p:tgtEl>
                                          <p:spTgt spid="9219">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9219">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9219">
                                            <p:txEl>
                                              <p:pRg st="11" end="11"/>
                                            </p:txEl>
                                          </p:spTgt>
                                        </p:tgtEl>
                                        <p:attrNameLst>
                                          <p:attrName>style.visibility</p:attrName>
                                        </p:attrNameLst>
                                      </p:cBhvr>
                                      <p:to>
                                        <p:strVal val="visible"/>
                                      </p:to>
                                    </p:set>
                                    <p:anim calcmode="lin" valueType="num">
                                      <p:cBhvr additive="base">
                                        <p:cTn id="55" dur="500" fill="hold"/>
                                        <p:tgtEl>
                                          <p:spTgt spid="9219">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219">
                                            <p:txEl>
                                              <p:pRg st="11" end="11"/>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9219">
                                            <p:txEl>
                                              <p:pRg st="12" end="12"/>
                                            </p:txEl>
                                          </p:spTgt>
                                        </p:tgtEl>
                                        <p:attrNameLst>
                                          <p:attrName>style.visibility</p:attrName>
                                        </p:attrNameLst>
                                      </p:cBhvr>
                                      <p:to>
                                        <p:strVal val="visible"/>
                                      </p:to>
                                    </p:set>
                                    <p:anim calcmode="lin" valueType="num">
                                      <p:cBhvr additive="base">
                                        <p:cTn id="59" dur="500" fill="hold"/>
                                        <p:tgtEl>
                                          <p:spTgt spid="9219">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9219">
                                            <p:txEl>
                                              <p:pRg st="12" end="12"/>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9219">
                                            <p:txEl>
                                              <p:pRg st="13" end="13"/>
                                            </p:txEl>
                                          </p:spTgt>
                                        </p:tgtEl>
                                        <p:attrNameLst>
                                          <p:attrName>style.visibility</p:attrName>
                                        </p:attrNameLst>
                                      </p:cBhvr>
                                      <p:to>
                                        <p:strVal val="visible"/>
                                      </p:to>
                                    </p:set>
                                    <p:anim calcmode="lin" valueType="num">
                                      <p:cBhvr additive="base">
                                        <p:cTn id="63" dur="500" fill="hold"/>
                                        <p:tgtEl>
                                          <p:spTgt spid="9219">
                                            <p:txEl>
                                              <p:pRg st="13" end="1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9219">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197815" y="1343416"/>
            <a:ext cx="8848578" cy="4183856"/>
          </a:xfrm>
        </p:spPr>
        <p:txBody>
          <a:bodyPr>
            <a:normAutofit fontScale="92500" lnSpcReduction="10000"/>
          </a:bodyPr>
          <a:lstStyle/>
          <a:p>
            <a:r>
              <a:rPr lang="en-US" altLang="en-US" dirty="0">
                <a:highlight>
                  <a:srgbClr val="EFDFC3"/>
                </a:highlight>
              </a:rPr>
              <a:t>Swift to Hear (19)</a:t>
            </a:r>
          </a:p>
          <a:p>
            <a:pPr lvl="1"/>
            <a:r>
              <a:rPr lang="en-US" altLang="en-US" sz="2100" b="1" dirty="0"/>
              <a:t>As a Mother Listens for her Baby’s Cry</a:t>
            </a:r>
          </a:p>
          <a:p>
            <a:pPr lvl="1"/>
            <a:r>
              <a:rPr lang="en-US" altLang="en-US" sz="2100" b="1" dirty="0"/>
              <a:t>As A Deer Listens for the rustle of the Leaves</a:t>
            </a:r>
          </a:p>
          <a:p>
            <a:pPr lvl="1"/>
            <a:r>
              <a:rPr lang="en-US" altLang="en-US" sz="2100" b="1" dirty="0"/>
              <a:t>Mark 8:18; </a:t>
            </a:r>
            <a:r>
              <a:rPr lang="en-US" altLang="en-US" sz="2100" b="1" dirty="0" err="1"/>
              <a:t>Heb</a:t>
            </a:r>
            <a:r>
              <a:rPr lang="en-US" altLang="en-US" sz="2100" b="1" dirty="0"/>
              <a:t> 5:11-14; </a:t>
            </a:r>
            <a:r>
              <a:rPr lang="en-US" altLang="en-US" sz="2100" b="1" dirty="0" err="1"/>
              <a:t>Eph</a:t>
            </a:r>
            <a:r>
              <a:rPr lang="en-US" altLang="en-US" sz="2100" b="1" dirty="0"/>
              <a:t> 5:17</a:t>
            </a:r>
          </a:p>
          <a:p>
            <a:r>
              <a:rPr lang="en-US" altLang="en-US" dirty="0">
                <a:highlight>
                  <a:srgbClr val="EFDFC3"/>
                </a:highlight>
              </a:rPr>
              <a:t>Slow To Speak (19)</a:t>
            </a:r>
          </a:p>
          <a:p>
            <a:pPr lvl="1"/>
            <a:r>
              <a:rPr lang="en-US" altLang="en-US" sz="2100" b="1" dirty="0" err="1"/>
              <a:t>Prov</a:t>
            </a:r>
            <a:r>
              <a:rPr lang="en-US" altLang="en-US" sz="2100" b="1" dirty="0"/>
              <a:t> 13:3; </a:t>
            </a:r>
            <a:r>
              <a:rPr lang="en-US" altLang="en-US" sz="2100" b="1" dirty="0" err="1"/>
              <a:t>Prov</a:t>
            </a:r>
            <a:r>
              <a:rPr lang="en-US" altLang="en-US" sz="2100" b="1" dirty="0"/>
              <a:t> 10:19; </a:t>
            </a:r>
            <a:r>
              <a:rPr lang="en-US" altLang="en-US" sz="2100" b="1" dirty="0" err="1"/>
              <a:t>Prov</a:t>
            </a:r>
            <a:r>
              <a:rPr lang="en-US" altLang="en-US" sz="2100" b="1" dirty="0"/>
              <a:t> 17:27-28; Eccl 5:2</a:t>
            </a:r>
          </a:p>
          <a:p>
            <a:r>
              <a:rPr lang="en-US" altLang="en-US" dirty="0">
                <a:highlight>
                  <a:srgbClr val="EFDFC3"/>
                </a:highlight>
              </a:rPr>
              <a:t>Slow To Wrath (19)</a:t>
            </a:r>
          </a:p>
          <a:p>
            <a:pPr lvl="1"/>
            <a:r>
              <a:rPr lang="en-US" altLang="en-US" sz="2100" b="1" dirty="0" err="1"/>
              <a:t>Prov</a:t>
            </a:r>
            <a:r>
              <a:rPr lang="en-US" altLang="en-US" sz="2100" b="1" dirty="0"/>
              <a:t> 14:29; </a:t>
            </a:r>
            <a:r>
              <a:rPr lang="en-US" altLang="en-US" sz="2100" b="1" dirty="0" err="1"/>
              <a:t>Prov</a:t>
            </a:r>
            <a:r>
              <a:rPr lang="en-US" altLang="en-US" sz="2100" b="1" dirty="0"/>
              <a:t> 16:32; Eccl 7:9; </a:t>
            </a:r>
            <a:r>
              <a:rPr lang="en-US" altLang="en-US" sz="2100" b="1" dirty="0" err="1"/>
              <a:t>Eph</a:t>
            </a:r>
            <a:r>
              <a:rPr lang="en-US" altLang="en-US" sz="2100" b="1" dirty="0"/>
              <a:t> 4:31-32</a:t>
            </a:r>
          </a:p>
          <a:p>
            <a:pPr lvl="1"/>
            <a:r>
              <a:rPr lang="en-US" altLang="en-US" sz="2100" b="1" dirty="0"/>
              <a:t>This does Not Promote righteousness (20)</a:t>
            </a:r>
          </a:p>
          <a:p>
            <a:r>
              <a:rPr lang="en-US" altLang="en-US" sz="2400" b="1" dirty="0">
                <a:highlight>
                  <a:srgbClr val="EFDFC3"/>
                </a:highlight>
              </a:rPr>
              <a:t>Righteousness (20)</a:t>
            </a:r>
          </a:p>
          <a:p>
            <a:pPr lvl="1"/>
            <a:r>
              <a:rPr lang="en-US" altLang="en-US" sz="2100" b="1" dirty="0"/>
              <a:t>Right-Way-Ness (Acts 10.35; 1 John 3.7)</a:t>
            </a:r>
          </a:p>
          <a:p>
            <a:r>
              <a:rPr lang="en-US" altLang="en-US" dirty="0">
                <a:highlight>
                  <a:srgbClr val="EFDFC3"/>
                </a:highlight>
              </a:rPr>
              <a:t>Put Off Wickedness &amp; Received The Word (21)</a:t>
            </a:r>
          </a:p>
          <a:p>
            <a:pPr lvl="1"/>
            <a:r>
              <a:rPr lang="en-US" altLang="en-US" sz="2100" b="1" dirty="0"/>
              <a:t>Able to “KEEP YOUR SOULS SAVED”</a:t>
            </a:r>
          </a:p>
        </p:txBody>
      </p:sp>
      <p:sp>
        <p:nvSpPr>
          <p:cNvPr id="3" name="TextBox 2">
            <a:extLst>
              <a:ext uri="{FF2B5EF4-FFF2-40B4-BE49-F238E27FC236}">
                <a16:creationId xmlns:a16="http://schemas.microsoft.com/office/drawing/2014/main" id="{28E896A9-37A9-14C5-CF6C-45F79B9AF1D8}"/>
              </a:ext>
            </a:extLst>
          </p:cNvPr>
          <p:cNvSpPr txBox="1"/>
          <p:nvPr/>
        </p:nvSpPr>
        <p:spPr>
          <a:xfrm>
            <a:off x="5738102" y="1282146"/>
            <a:ext cx="3258187" cy="4262705"/>
          </a:xfrm>
          <a:prstGeom prst="rect">
            <a:avLst/>
          </a:prstGeom>
          <a:solidFill>
            <a:srgbClr val="EFDFC3"/>
          </a:solidFill>
          <a:ln w="25400">
            <a:solidFill>
              <a:srgbClr val="8D501E"/>
            </a:solidFill>
          </a:ln>
        </p:spPr>
        <p:txBody>
          <a:bodyPr wrap="square" rtlCol="0">
            <a:spAutoFit/>
          </a:bodyPr>
          <a:lstStyle/>
          <a:p>
            <a:pPr algn="ctr"/>
            <a:r>
              <a:rPr lang="en-US" sz="2000" b="1" dirty="0">
                <a:solidFill>
                  <a:srgbClr val="AA4700"/>
                </a:solidFill>
              </a:rPr>
              <a:t>HOW?</a:t>
            </a:r>
            <a:br>
              <a:rPr lang="en-US" sz="1700" dirty="0">
                <a:solidFill>
                  <a:srgbClr val="AA4700"/>
                </a:solidFill>
              </a:rPr>
            </a:br>
            <a:br>
              <a:rPr lang="en-US" sz="1700" dirty="0">
                <a:solidFill>
                  <a:srgbClr val="AA4700"/>
                </a:solidFill>
              </a:rPr>
            </a:br>
            <a:r>
              <a:rPr lang="en-US" sz="1800" b="1" dirty="0">
                <a:solidFill>
                  <a:schemeClr val="tx1"/>
                </a:solidFill>
              </a:rPr>
              <a:t>Lay Aside </a:t>
            </a:r>
            <a:r>
              <a:rPr lang="en-US" sz="1800" i="1" dirty="0">
                <a:solidFill>
                  <a:schemeClr val="tx1"/>
                </a:solidFill>
              </a:rPr>
              <a:t>– Stripping off</a:t>
            </a:r>
          </a:p>
          <a:p>
            <a:pPr algn="ctr"/>
            <a:endParaRPr lang="en-US" sz="1800" b="1" dirty="0">
              <a:solidFill>
                <a:schemeClr val="tx1"/>
              </a:solidFill>
            </a:endParaRPr>
          </a:p>
          <a:p>
            <a:pPr algn="ctr"/>
            <a:r>
              <a:rPr lang="en-US" sz="1800" b="1" dirty="0">
                <a:solidFill>
                  <a:schemeClr val="tx1"/>
                </a:solidFill>
              </a:rPr>
              <a:t>Filthiness </a:t>
            </a:r>
            <a:r>
              <a:rPr lang="en-US" sz="1800" i="1" dirty="0">
                <a:solidFill>
                  <a:schemeClr val="tx1"/>
                </a:solidFill>
              </a:rPr>
              <a:t>– Wax in the Ear</a:t>
            </a:r>
          </a:p>
          <a:p>
            <a:pPr algn="ctr"/>
            <a:endParaRPr lang="en-US" sz="1800" b="1" dirty="0">
              <a:solidFill>
                <a:schemeClr val="tx1"/>
              </a:solidFill>
            </a:endParaRPr>
          </a:p>
          <a:p>
            <a:pPr algn="ctr"/>
            <a:r>
              <a:rPr lang="en-US" sz="1800" b="1" dirty="0">
                <a:solidFill>
                  <a:schemeClr val="tx1"/>
                </a:solidFill>
              </a:rPr>
              <a:t>Wickedness </a:t>
            </a:r>
            <a:r>
              <a:rPr lang="en-US" sz="1800" i="1" dirty="0">
                <a:solidFill>
                  <a:schemeClr val="tx1"/>
                </a:solidFill>
              </a:rPr>
              <a:t>– Badness</a:t>
            </a:r>
          </a:p>
          <a:p>
            <a:pPr algn="ctr"/>
            <a:endParaRPr lang="en-US" sz="1800" b="1" dirty="0">
              <a:solidFill>
                <a:schemeClr val="tx1"/>
              </a:solidFill>
            </a:endParaRPr>
          </a:p>
          <a:p>
            <a:pPr algn="ctr"/>
            <a:r>
              <a:rPr lang="en-US" sz="1800" b="1" dirty="0">
                <a:solidFill>
                  <a:schemeClr val="tx1"/>
                </a:solidFill>
              </a:rPr>
              <a:t>Overflow &amp; Remains </a:t>
            </a:r>
            <a:r>
              <a:rPr lang="en-US" sz="1800" i="1" dirty="0">
                <a:solidFill>
                  <a:schemeClr val="tx1"/>
                </a:solidFill>
              </a:rPr>
              <a:t>– All of it</a:t>
            </a:r>
          </a:p>
          <a:p>
            <a:pPr algn="ctr"/>
            <a:endParaRPr lang="en-US" sz="1800" b="1" dirty="0">
              <a:solidFill>
                <a:schemeClr val="tx1"/>
              </a:solidFill>
            </a:endParaRPr>
          </a:p>
          <a:p>
            <a:pPr algn="ctr"/>
            <a:r>
              <a:rPr lang="en-US" sz="1800" b="1" dirty="0">
                <a:solidFill>
                  <a:schemeClr val="tx1"/>
                </a:solidFill>
              </a:rPr>
              <a:t>Receive the Implanted Word – </a:t>
            </a:r>
          </a:p>
          <a:p>
            <a:pPr algn="ctr"/>
            <a:endParaRPr lang="en-US" sz="1800" b="1" dirty="0">
              <a:solidFill>
                <a:schemeClr val="tx1"/>
              </a:solidFill>
            </a:endParaRPr>
          </a:p>
          <a:p>
            <a:pPr algn="ctr"/>
            <a:r>
              <a:rPr lang="en-US" sz="1800" b="1" dirty="0">
                <a:solidFill>
                  <a:schemeClr val="tx1"/>
                </a:solidFill>
              </a:rPr>
              <a:t>Meekness</a:t>
            </a:r>
          </a:p>
          <a:p>
            <a:pPr algn="ctr"/>
            <a:endParaRPr lang="en-US" sz="1800" b="1" dirty="0">
              <a:solidFill>
                <a:schemeClr val="tx1"/>
              </a:solidFill>
            </a:endParaRPr>
          </a:p>
          <a:p>
            <a:pPr algn="ctr"/>
            <a:r>
              <a:rPr lang="en-US" sz="1800" b="1" dirty="0">
                <a:solidFill>
                  <a:schemeClr val="tx1"/>
                </a:solidFill>
              </a:rPr>
              <a:t>Able to Keep Your Souls Saved </a:t>
            </a:r>
          </a:p>
        </p:txBody>
      </p:sp>
      <p:sp>
        <p:nvSpPr>
          <p:cNvPr id="7" name="Rectangle 2">
            <a:extLst>
              <a:ext uri="{FF2B5EF4-FFF2-40B4-BE49-F238E27FC236}">
                <a16:creationId xmlns:a16="http://schemas.microsoft.com/office/drawing/2014/main" id="{D2071C15-A4BB-3B71-9F92-CC999807627B}"/>
              </a:ext>
            </a:extLst>
          </p:cNvPr>
          <p:cNvSpPr>
            <a:spLocks noGrp="1" noChangeArrowheads="1"/>
          </p:cNvSpPr>
          <p:nvPr>
            <p:ph type="title"/>
          </p:nvPr>
        </p:nvSpPr>
        <p:spPr>
          <a:xfrm>
            <a:off x="457201" y="457200"/>
            <a:ext cx="8348870" cy="1105786"/>
          </a:xfrm>
        </p:spPr>
        <p:txBody>
          <a:bodyPr>
            <a:normAutofit/>
          </a:bodyPr>
          <a:lstStyle/>
          <a:p>
            <a:pPr algn="ctr"/>
            <a:r>
              <a:rPr lang="en-US" altLang="en-US" dirty="0">
                <a:solidFill>
                  <a:srgbClr val="694117"/>
                </a:solidFill>
              </a:rPr>
              <a:t>Receive The Word</a:t>
            </a:r>
          </a:p>
        </p:txBody>
      </p:sp>
      <p:sp>
        <p:nvSpPr>
          <p:cNvPr id="8" name="Rounded Rectangle 7">
            <a:extLst>
              <a:ext uri="{FF2B5EF4-FFF2-40B4-BE49-F238E27FC236}">
                <a16:creationId xmlns:a16="http://schemas.microsoft.com/office/drawing/2014/main" id="{6F9B72ED-4E20-461F-5975-54D0C51A1B6F}"/>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1:18-21</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9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98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98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98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987">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987">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987">
                                            <p:txEl>
                                              <p:pRg st="10" end="10"/>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1987">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987">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1+#ppt_w/2"/>
                                          </p:val>
                                        </p:tav>
                                        <p:tav tm="100000">
                                          <p:val>
                                            <p:strVal val="#ppt_x"/>
                                          </p:val>
                                        </p:tav>
                                      </p:tavLst>
                                    </p:anim>
                                    <p:anim calcmode="lin" valueType="num">
                                      <p:cBhvr additive="base">
                                        <p:cTn id="4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EBC86699-A1CB-78C0-E9B8-25190B4E505B}"/>
              </a:ext>
            </a:extLst>
          </p:cNvPr>
          <p:cNvSpPr/>
          <p:nvPr/>
        </p:nvSpPr>
        <p:spPr>
          <a:xfrm>
            <a:off x="628650" y="3236447"/>
            <a:ext cx="2205054" cy="409694"/>
          </a:xfrm>
          <a:prstGeom prst="roundRect">
            <a:avLst>
              <a:gd name="adj" fmla="val 50000"/>
            </a:avLst>
          </a:prstGeom>
          <a:noFill/>
          <a:ln>
            <a:solidFill>
              <a:srgbClr val="7C46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b="1" i="1" dirty="0">
                <a:solidFill>
                  <a:srgbClr val="694117"/>
                </a:solidFill>
              </a:rPr>
              <a:t>Good News</a:t>
            </a:r>
          </a:p>
        </p:txBody>
      </p:sp>
      <p:sp>
        <p:nvSpPr>
          <p:cNvPr id="7" name="Rectangle 2">
            <a:extLst>
              <a:ext uri="{FF2B5EF4-FFF2-40B4-BE49-F238E27FC236}">
                <a16:creationId xmlns:a16="http://schemas.microsoft.com/office/drawing/2014/main" id="{257B7C69-39AD-F30B-8EE0-5C41D0E8DE96}"/>
              </a:ext>
            </a:extLst>
          </p:cNvPr>
          <p:cNvSpPr txBox="1">
            <a:spLocks noChangeArrowheads="1"/>
          </p:cNvSpPr>
          <p:nvPr/>
        </p:nvSpPr>
        <p:spPr>
          <a:xfrm>
            <a:off x="457201" y="457200"/>
            <a:ext cx="8348870" cy="11057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dirty="0">
                <a:solidFill>
                  <a:srgbClr val="694117"/>
                </a:solidFill>
              </a:rPr>
              <a:t>Receive The Word: “Quick To Hear”</a:t>
            </a:r>
          </a:p>
        </p:txBody>
      </p:sp>
      <p:sp>
        <p:nvSpPr>
          <p:cNvPr id="8" name="Rounded Rectangle 7">
            <a:extLst>
              <a:ext uri="{FF2B5EF4-FFF2-40B4-BE49-F238E27FC236}">
                <a16:creationId xmlns:a16="http://schemas.microsoft.com/office/drawing/2014/main" id="{B0D1C68C-5C5E-EC60-3B01-1CFBF7D2ACB2}"/>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1:18-21</a:t>
            </a:r>
          </a:p>
        </p:txBody>
      </p:sp>
      <p:sp>
        <p:nvSpPr>
          <p:cNvPr id="4" name="Rectangle 3">
            <a:extLst>
              <a:ext uri="{FF2B5EF4-FFF2-40B4-BE49-F238E27FC236}">
                <a16:creationId xmlns:a16="http://schemas.microsoft.com/office/drawing/2014/main" id="{E005DC5C-5B6C-B29E-D3E4-4DA9AEECC1CB}"/>
              </a:ext>
            </a:extLst>
          </p:cNvPr>
          <p:cNvSpPr txBox="1">
            <a:spLocks noChangeArrowheads="1"/>
          </p:cNvSpPr>
          <p:nvPr/>
        </p:nvSpPr>
        <p:spPr>
          <a:xfrm>
            <a:off x="628650" y="1562986"/>
            <a:ext cx="8005970" cy="187830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altLang="en-US" sz="3200" dirty="0">
                <a:solidFill>
                  <a:srgbClr val="AA4700"/>
                </a:solidFill>
              </a:rPr>
              <a:t>Self-Examination: </a:t>
            </a:r>
            <a:br>
              <a:rPr lang="en-US" altLang="en-US" sz="3200" dirty="0">
                <a:solidFill>
                  <a:srgbClr val="AA4700"/>
                </a:solidFill>
              </a:rPr>
            </a:br>
            <a:r>
              <a:rPr lang="en-US" altLang="en-US" sz="3200" dirty="0">
                <a:solidFill>
                  <a:srgbClr val="AA4700"/>
                </a:solidFill>
              </a:rPr>
              <a:t>When am I most inclined to be</a:t>
            </a:r>
            <a:br>
              <a:rPr lang="en-US" altLang="en-US" sz="3200" dirty="0">
                <a:solidFill>
                  <a:srgbClr val="AA4700"/>
                </a:solidFill>
              </a:rPr>
            </a:br>
            <a:r>
              <a:rPr lang="en-US" altLang="en-US" sz="3200" dirty="0">
                <a:solidFill>
                  <a:srgbClr val="AA4700"/>
                </a:solidFill>
              </a:rPr>
              <a:t> “quick to hear?”</a:t>
            </a:r>
          </a:p>
        </p:txBody>
      </p:sp>
      <p:sp>
        <p:nvSpPr>
          <p:cNvPr id="5" name="Rounded Rectangle 4">
            <a:extLst>
              <a:ext uri="{FF2B5EF4-FFF2-40B4-BE49-F238E27FC236}">
                <a16:creationId xmlns:a16="http://schemas.microsoft.com/office/drawing/2014/main" id="{72BCBF01-8FC9-D85E-0C9A-BD19FBBF4770}"/>
              </a:ext>
            </a:extLst>
          </p:cNvPr>
          <p:cNvSpPr/>
          <p:nvPr/>
        </p:nvSpPr>
        <p:spPr>
          <a:xfrm>
            <a:off x="3095955" y="3236447"/>
            <a:ext cx="2205054" cy="409694"/>
          </a:xfrm>
          <a:prstGeom prst="roundRect">
            <a:avLst>
              <a:gd name="adj" fmla="val 50000"/>
            </a:avLst>
          </a:prstGeom>
          <a:noFill/>
          <a:ln>
            <a:solidFill>
              <a:srgbClr val="7C46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b="1" i="1" dirty="0">
                <a:solidFill>
                  <a:srgbClr val="694117"/>
                </a:solidFill>
              </a:rPr>
              <a:t>Kind &amp; Helpful</a:t>
            </a:r>
          </a:p>
        </p:txBody>
      </p:sp>
      <p:sp>
        <p:nvSpPr>
          <p:cNvPr id="6" name="Rounded Rectangle 5">
            <a:extLst>
              <a:ext uri="{FF2B5EF4-FFF2-40B4-BE49-F238E27FC236}">
                <a16:creationId xmlns:a16="http://schemas.microsoft.com/office/drawing/2014/main" id="{7A98B9D5-D057-9D30-BB9D-D945A339F606}"/>
              </a:ext>
            </a:extLst>
          </p:cNvPr>
          <p:cNvSpPr/>
          <p:nvPr/>
        </p:nvSpPr>
        <p:spPr>
          <a:xfrm>
            <a:off x="803370" y="3912108"/>
            <a:ext cx="4369880" cy="409694"/>
          </a:xfrm>
          <a:prstGeom prst="roundRect">
            <a:avLst>
              <a:gd name="adj" fmla="val 50000"/>
            </a:avLst>
          </a:prstGeom>
          <a:noFill/>
          <a:ln>
            <a:solidFill>
              <a:srgbClr val="7C46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b="1" i="1" dirty="0">
                <a:solidFill>
                  <a:srgbClr val="694117"/>
                </a:solidFill>
              </a:rPr>
              <a:t>Solutions to Uncomfortable Problems</a:t>
            </a:r>
          </a:p>
        </p:txBody>
      </p:sp>
      <p:sp>
        <p:nvSpPr>
          <p:cNvPr id="9" name="Rounded Rectangle 8">
            <a:extLst>
              <a:ext uri="{FF2B5EF4-FFF2-40B4-BE49-F238E27FC236}">
                <a16:creationId xmlns:a16="http://schemas.microsoft.com/office/drawing/2014/main" id="{549A3983-BFAA-8F36-113A-33D018BCB765}"/>
              </a:ext>
            </a:extLst>
          </p:cNvPr>
          <p:cNvSpPr/>
          <p:nvPr/>
        </p:nvSpPr>
        <p:spPr>
          <a:xfrm>
            <a:off x="5563260" y="3237514"/>
            <a:ext cx="3025167" cy="409694"/>
          </a:xfrm>
          <a:prstGeom prst="roundRect">
            <a:avLst>
              <a:gd name="adj" fmla="val 50000"/>
            </a:avLst>
          </a:prstGeom>
          <a:noFill/>
          <a:ln>
            <a:solidFill>
              <a:srgbClr val="7C46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b="1" i="1" dirty="0">
                <a:solidFill>
                  <a:srgbClr val="694117"/>
                </a:solidFill>
              </a:rPr>
              <a:t>Someone Who Loves Me</a:t>
            </a:r>
          </a:p>
        </p:txBody>
      </p:sp>
      <p:sp>
        <p:nvSpPr>
          <p:cNvPr id="10" name="Rounded Rectangle 9">
            <a:extLst>
              <a:ext uri="{FF2B5EF4-FFF2-40B4-BE49-F238E27FC236}">
                <a16:creationId xmlns:a16="http://schemas.microsoft.com/office/drawing/2014/main" id="{D84C9F08-6171-ECA3-55A5-2A4B7F061A3C}"/>
              </a:ext>
            </a:extLst>
          </p:cNvPr>
          <p:cNvSpPr/>
          <p:nvPr/>
        </p:nvSpPr>
        <p:spPr>
          <a:xfrm>
            <a:off x="5535213" y="3912108"/>
            <a:ext cx="2381236" cy="409694"/>
          </a:xfrm>
          <a:prstGeom prst="roundRect">
            <a:avLst>
              <a:gd name="adj" fmla="val 50000"/>
            </a:avLst>
          </a:prstGeom>
          <a:noFill/>
          <a:ln>
            <a:solidFill>
              <a:srgbClr val="7C46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b="1" i="1" dirty="0">
                <a:solidFill>
                  <a:srgbClr val="694117"/>
                </a:solidFill>
              </a:rPr>
              <a:t>“Favorite” Writer</a:t>
            </a:r>
          </a:p>
        </p:txBody>
      </p:sp>
      <p:sp>
        <p:nvSpPr>
          <p:cNvPr id="11" name="Rounded Rectangle 10">
            <a:extLst>
              <a:ext uri="{FF2B5EF4-FFF2-40B4-BE49-F238E27FC236}">
                <a16:creationId xmlns:a16="http://schemas.microsoft.com/office/drawing/2014/main" id="{5AAD821A-4219-8CA3-CB3A-EB740FA82546}"/>
              </a:ext>
            </a:extLst>
          </p:cNvPr>
          <p:cNvSpPr/>
          <p:nvPr/>
        </p:nvSpPr>
        <p:spPr>
          <a:xfrm>
            <a:off x="2731966" y="4547080"/>
            <a:ext cx="3680067" cy="409694"/>
          </a:xfrm>
          <a:prstGeom prst="roundRect">
            <a:avLst>
              <a:gd name="adj" fmla="val 50000"/>
            </a:avLst>
          </a:prstGeom>
          <a:noFill/>
          <a:ln>
            <a:solidFill>
              <a:srgbClr val="7C46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b="1" i="1" dirty="0">
                <a:solidFill>
                  <a:srgbClr val="694117"/>
                </a:solidFill>
              </a:rPr>
              <a:t>Answers to Burning Questions</a:t>
            </a:r>
          </a:p>
        </p:txBody>
      </p:sp>
    </p:spTree>
    <p:extLst>
      <p:ext uri="{BB962C8B-B14F-4D97-AF65-F5344CB8AC3E}">
        <p14:creationId xmlns:p14="http://schemas.microsoft.com/office/powerpoint/2010/main" val="31684207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162838" y="1338797"/>
            <a:ext cx="9144000" cy="4200526"/>
          </a:xfrm>
        </p:spPr>
        <p:txBody>
          <a:bodyPr>
            <a:normAutofit/>
          </a:bodyPr>
          <a:lstStyle/>
          <a:p>
            <a:pPr>
              <a:buFont typeface="Wingdings" pitchFamily="2" charset="2"/>
              <a:buChar char="ü"/>
            </a:pPr>
            <a:r>
              <a:rPr lang="en-US" altLang="en-US" b="1" u="sng" dirty="0">
                <a:solidFill>
                  <a:srgbClr val="8D501E"/>
                </a:solidFill>
                <a:highlight>
                  <a:srgbClr val="EFDFC3"/>
                </a:highlight>
              </a:rPr>
              <a:t>“DO”</a:t>
            </a:r>
            <a:r>
              <a:rPr lang="en-US" altLang="en-US" dirty="0">
                <a:solidFill>
                  <a:srgbClr val="694117"/>
                </a:solidFill>
                <a:highlight>
                  <a:srgbClr val="EFDFC3"/>
                </a:highlight>
              </a:rPr>
              <a:t> </a:t>
            </a:r>
            <a:r>
              <a:rPr lang="en-US" altLang="en-US" dirty="0">
                <a:highlight>
                  <a:srgbClr val="EFDFC3"/>
                </a:highlight>
              </a:rPr>
              <a:t>- Be “DOERS”  (</a:t>
            </a:r>
            <a:r>
              <a:rPr lang="en-US" altLang="en-US" dirty="0" err="1">
                <a:highlight>
                  <a:srgbClr val="EFDFC3"/>
                </a:highlight>
              </a:rPr>
              <a:t>poietai</a:t>
            </a:r>
            <a:r>
              <a:rPr lang="en-US" altLang="en-US" dirty="0">
                <a:highlight>
                  <a:srgbClr val="EFDFC3"/>
                </a:highlight>
              </a:rPr>
              <a:t>) and Not “HEARERS” Only (22-24)</a:t>
            </a:r>
          </a:p>
          <a:p>
            <a:pPr lvl="1"/>
            <a:r>
              <a:rPr lang="en-US" altLang="en-US" dirty="0" err="1"/>
              <a:t>Poietai</a:t>
            </a:r>
            <a:r>
              <a:rPr lang="en-US" altLang="en-US" dirty="0"/>
              <a:t> – Poet.  Creative, Beautiful.  Not out of habit – but from the heart</a:t>
            </a:r>
          </a:p>
          <a:p>
            <a:pPr lvl="1"/>
            <a:r>
              <a:rPr lang="en-US" altLang="en-US" sz="2100" dirty="0"/>
              <a:t>The Mirror of God’s Word Will Show You What Needs Correcting</a:t>
            </a:r>
          </a:p>
          <a:p>
            <a:pPr lvl="1"/>
            <a:r>
              <a:rPr lang="en-US" altLang="en-US" sz="2100" u="sng" dirty="0"/>
              <a:t>Look Intently /Observe/Behold </a:t>
            </a:r>
            <a:r>
              <a:rPr lang="en-US" altLang="en-US" sz="2100" dirty="0"/>
              <a:t>(</a:t>
            </a:r>
            <a:r>
              <a:rPr lang="en-US" altLang="en-US" sz="2100" dirty="0" err="1"/>
              <a:t>katanoeo</a:t>
            </a:r>
            <a:r>
              <a:rPr lang="en-US" altLang="en-US" sz="2100" dirty="0"/>
              <a:t>) Your </a:t>
            </a:r>
            <a:r>
              <a:rPr lang="en-US" altLang="en-US" sz="2100" u="sng" dirty="0"/>
              <a:t>Natural Face</a:t>
            </a:r>
          </a:p>
          <a:p>
            <a:pPr lvl="1"/>
            <a:r>
              <a:rPr lang="en-US" altLang="en-US" sz="2100" dirty="0"/>
              <a:t>Don’t Walk Away</a:t>
            </a:r>
          </a:p>
          <a:p>
            <a:pPr lvl="1"/>
            <a:r>
              <a:rPr lang="en-US" altLang="en-US" sz="2100" dirty="0"/>
              <a:t>DO - But You Must Act On What You See</a:t>
            </a:r>
          </a:p>
          <a:p>
            <a:pPr>
              <a:buFont typeface="Wingdings" pitchFamily="2" charset="2"/>
              <a:buChar char="ü"/>
            </a:pPr>
            <a:r>
              <a:rPr lang="en-US" altLang="en-US" b="1" dirty="0">
                <a:solidFill>
                  <a:srgbClr val="8D501E"/>
                </a:solidFill>
                <a:highlight>
                  <a:srgbClr val="EFDFC3"/>
                </a:highlight>
              </a:rPr>
              <a:t>“</a:t>
            </a:r>
            <a:r>
              <a:rPr lang="en-US" altLang="en-US" b="1" u="sng" dirty="0">
                <a:solidFill>
                  <a:srgbClr val="8D501E"/>
                </a:solidFill>
                <a:highlight>
                  <a:srgbClr val="EFDFC3"/>
                </a:highlight>
              </a:rPr>
              <a:t>LOOK</a:t>
            </a:r>
            <a:r>
              <a:rPr lang="en-US" altLang="en-US" b="1" dirty="0">
                <a:solidFill>
                  <a:srgbClr val="8D501E"/>
                </a:solidFill>
                <a:highlight>
                  <a:srgbClr val="EFDFC3"/>
                </a:highlight>
              </a:rPr>
              <a:t>”</a:t>
            </a:r>
            <a:r>
              <a:rPr lang="en-US" altLang="en-US" dirty="0">
                <a:solidFill>
                  <a:srgbClr val="C00000"/>
                </a:solidFill>
                <a:highlight>
                  <a:srgbClr val="EFDFC3"/>
                </a:highlight>
              </a:rPr>
              <a:t> </a:t>
            </a:r>
            <a:r>
              <a:rPr lang="en-US" altLang="en-US" b="0" i="1" dirty="0">
                <a:highlight>
                  <a:srgbClr val="EFDFC3"/>
                </a:highlight>
              </a:rPr>
              <a:t>(</a:t>
            </a:r>
            <a:r>
              <a:rPr lang="en-US" altLang="en-US" b="0" i="1" dirty="0" err="1">
                <a:highlight>
                  <a:srgbClr val="EFDFC3"/>
                </a:highlight>
              </a:rPr>
              <a:t>parakupsas</a:t>
            </a:r>
            <a:r>
              <a:rPr lang="en-US" altLang="en-US" b="0" i="1" dirty="0">
                <a:highlight>
                  <a:srgbClr val="EFDFC3"/>
                </a:highlight>
              </a:rPr>
              <a:t>) </a:t>
            </a:r>
            <a:r>
              <a:rPr lang="en-US" altLang="en-US" dirty="0">
                <a:highlight>
                  <a:srgbClr val="EFDFC3"/>
                </a:highlight>
              </a:rPr>
              <a:t>At the Perfect Law of Liberty (25)</a:t>
            </a:r>
          </a:p>
          <a:p>
            <a:pPr lvl="1"/>
            <a:r>
              <a:rPr lang="en-US" altLang="en-US" sz="2100" dirty="0"/>
              <a:t>Studies, Gazes Intently, To look Into The Perfect Law of Liberty</a:t>
            </a:r>
          </a:p>
          <a:p>
            <a:pPr lvl="1"/>
            <a:r>
              <a:rPr lang="en-US" altLang="en-US" sz="2100" dirty="0"/>
              <a:t>Denotes Humility – a stooping down to study</a:t>
            </a:r>
          </a:p>
          <a:p>
            <a:pPr>
              <a:buFont typeface="Wingdings" pitchFamily="2" charset="2"/>
              <a:buChar char="ü"/>
            </a:pPr>
            <a:r>
              <a:rPr lang="en-US" altLang="en-US" b="1" dirty="0">
                <a:solidFill>
                  <a:srgbClr val="8D501E"/>
                </a:solidFill>
                <a:highlight>
                  <a:srgbClr val="EFDFC3"/>
                </a:highlight>
              </a:rPr>
              <a:t>“</a:t>
            </a:r>
            <a:r>
              <a:rPr lang="en-US" altLang="en-US" b="1" u="sng" dirty="0">
                <a:solidFill>
                  <a:srgbClr val="8D501E"/>
                </a:solidFill>
                <a:highlight>
                  <a:srgbClr val="EFDFC3"/>
                </a:highlight>
              </a:rPr>
              <a:t>ABIDE” / “Continues”</a:t>
            </a:r>
            <a:r>
              <a:rPr lang="en-US" altLang="en-US" b="1" dirty="0">
                <a:solidFill>
                  <a:srgbClr val="C00000"/>
                </a:solidFill>
                <a:highlight>
                  <a:srgbClr val="EFDFC3"/>
                </a:highlight>
              </a:rPr>
              <a:t> </a:t>
            </a:r>
            <a:r>
              <a:rPr lang="en-US" altLang="en-US" dirty="0">
                <a:highlight>
                  <a:srgbClr val="EFDFC3"/>
                </a:highlight>
              </a:rPr>
              <a:t>In The Law (See Flaws in Yourself) – Perseveres (25)</a:t>
            </a:r>
          </a:p>
          <a:p>
            <a:pPr lvl="1"/>
            <a:r>
              <a:rPr lang="en-US" altLang="en-US" sz="2100" dirty="0"/>
              <a:t>To Stay Close</a:t>
            </a:r>
          </a:p>
          <a:p>
            <a:pPr lvl="1"/>
            <a:r>
              <a:rPr lang="en-US" altLang="en-US" sz="2100" dirty="0"/>
              <a:t>In Contrast To The  “One Who Walks Away”</a:t>
            </a:r>
          </a:p>
        </p:txBody>
      </p:sp>
      <p:sp>
        <p:nvSpPr>
          <p:cNvPr id="7" name="Rectangle 2">
            <a:extLst>
              <a:ext uri="{FF2B5EF4-FFF2-40B4-BE49-F238E27FC236}">
                <a16:creationId xmlns:a16="http://schemas.microsoft.com/office/drawing/2014/main" id="{B57C9ECB-78C4-AC9D-1299-D2B8BF303D07}"/>
              </a:ext>
            </a:extLst>
          </p:cNvPr>
          <p:cNvSpPr>
            <a:spLocks noGrp="1" noChangeArrowheads="1"/>
          </p:cNvSpPr>
          <p:nvPr>
            <p:ph type="title"/>
          </p:nvPr>
        </p:nvSpPr>
        <p:spPr>
          <a:xfrm>
            <a:off x="457201" y="457200"/>
            <a:ext cx="8348870" cy="1105786"/>
          </a:xfrm>
        </p:spPr>
        <p:txBody>
          <a:bodyPr>
            <a:normAutofit/>
          </a:bodyPr>
          <a:lstStyle/>
          <a:p>
            <a:pPr algn="ctr"/>
            <a:r>
              <a:rPr lang="en-US" altLang="en-US" dirty="0">
                <a:solidFill>
                  <a:srgbClr val="694117"/>
                </a:solidFill>
              </a:rPr>
              <a:t>Respond To The Word</a:t>
            </a:r>
          </a:p>
        </p:txBody>
      </p:sp>
      <p:sp>
        <p:nvSpPr>
          <p:cNvPr id="8" name="Rounded Rectangle 7">
            <a:extLst>
              <a:ext uri="{FF2B5EF4-FFF2-40B4-BE49-F238E27FC236}">
                <a16:creationId xmlns:a16="http://schemas.microsoft.com/office/drawing/2014/main" id="{2D252D31-F28F-F9CE-E2C9-843291630F56}"/>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1:22-25</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0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0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0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01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01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01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01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011">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3011">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011">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0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5196C644-8B62-A09D-83ED-3B6186BCDEAE}"/>
              </a:ext>
            </a:extLst>
          </p:cNvPr>
          <p:cNvSpPr/>
          <p:nvPr/>
        </p:nvSpPr>
        <p:spPr>
          <a:xfrm>
            <a:off x="1339812" y="1884538"/>
            <a:ext cx="6441261" cy="409694"/>
          </a:xfrm>
          <a:prstGeom prst="roundRect">
            <a:avLst>
              <a:gd name="adj" fmla="val 50000"/>
            </a:avLst>
          </a:prstGeom>
          <a:noFill/>
          <a:ln>
            <a:solidFill>
              <a:srgbClr val="7C46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b="1" i="1" dirty="0">
                <a:solidFill>
                  <a:srgbClr val="694117"/>
                </a:solidFill>
              </a:rPr>
              <a:t>Observation – What Does The Text Say?</a:t>
            </a:r>
          </a:p>
        </p:txBody>
      </p:sp>
      <p:sp>
        <p:nvSpPr>
          <p:cNvPr id="2" name="Rounded Rectangle 1">
            <a:extLst>
              <a:ext uri="{FF2B5EF4-FFF2-40B4-BE49-F238E27FC236}">
                <a16:creationId xmlns:a16="http://schemas.microsoft.com/office/drawing/2014/main" id="{0D845C9B-18FF-3361-F116-49F5BC1E3372}"/>
              </a:ext>
            </a:extLst>
          </p:cNvPr>
          <p:cNvSpPr/>
          <p:nvPr/>
        </p:nvSpPr>
        <p:spPr>
          <a:xfrm>
            <a:off x="1351369" y="2652653"/>
            <a:ext cx="6441261" cy="409694"/>
          </a:xfrm>
          <a:prstGeom prst="roundRect">
            <a:avLst>
              <a:gd name="adj" fmla="val 50000"/>
            </a:avLst>
          </a:prstGeom>
          <a:noFill/>
          <a:ln>
            <a:solidFill>
              <a:srgbClr val="7C46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b="1" i="1" dirty="0">
                <a:solidFill>
                  <a:srgbClr val="694117"/>
                </a:solidFill>
              </a:rPr>
              <a:t>Interpretation – What Does The Text Mean?</a:t>
            </a:r>
          </a:p>
        </p:txBody>
      </p:sp>
      <p:sp>
        <p:nvSpPr>
          <p:cNvPr id="3" name="Rounded Rectangle 2">
            <a:extLst>
              <a:ext uri="{FF2B5EF4-FFF2-40B4-BE49-F238E27FC236}">
                <a16:creationId xmlns:a16="http://schemas.microsoft.com/office/drawing/2014/main" id="{EBC86699-A1CB-78C0-E9B8-25190B4E505B}"/>
              </a:ext>
            </a:extLst>
          </p:cNvPr>
          <p:cNvSpPr/>
          <p:nvPr/>
        </p:nvSpPr>
        <p:spPr>
          <a:xfrm>
            <a:off x="1339812" y="3441294"/>
            <a:ext cx="6441261" cy="409694"/>
          </a:xfrm>
          <a:prstGeom prst="roundRect">
            <a:avLst>
              <a:gd name="adj" fmla="val 50000"/>
            </a:avLst>
          </a:prstGeom>
          <a:noFill/>
          <a:ln>
            <a:solidFill>
              <a:srgbClr val="7C46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b="1" i="1" dirty="0">
                <a:solidFill>
                  <a:srgbClr val="694117"/>
                </a:solidFill>
              </a:rPr>
              <a:t>Application – What Does God Desire In My Life?</a:t>
            </a:r>
          </a:p>
        </p:txBody>
      </p:sp>
      <p:sp>
        <p:nvSpPr>
          <p:cNvPr id="7" name="Rectangle 2">
            <a:extLst>
              <a:ext uri="{FF2B5EF4-FFF2-40B4-BE49-F238E27FC236}">
                <a16:creationId xmlns:a16="http://schemas.microsoft.com/office/drawing/2014/main" id="{257B7C69-39AD-F30B-8EE0-5C41D0E8DE96}"/>
              </a:ext>
            </a:extLst>
          </p:cNvPr>
          <p:cNvSpPr txBox="1">
            <a:spLocks noChangeArrowheads="1"/>
          </p:cNvSpPr>
          <p:nvPr/>
        </p:nvSpPr>
        <p:spPr>
          <a:xfrm>
            <a:off x="457201" y="457200"/>
            <a:ext cx="8348870" cy="11057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dirty="0">
                <a:solidFill>
                  <a:srgbClr val="694117"/>
                </a:solidFill>
              </a:rPr>
              <a:t>Respond To The Word: “Look Intently”</a:t>
            </a:r>
          </a:p>
        </p:txBody>
      </p:sp>
      <p:sp>
        <p:nvSpPr>
          <p:cNvPr id="8" name="Rounded Rectangle 7">
            <a:extLst>
              <a:ext uri="{FF2B5EF4-FFF2-40B4-BE49-F238E27FC236}">
                <a16:creationId xmlns:a16="http://schemas.microsoft.com/office/drawing/2014/main" id="{B0D1C68C-5C5E-EC60-3B01-1CFBF7D2ACB2}"/>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1:22-25</a:t>
            </a:r>
          </a:p>
        </p:txBody>
      </p:sp>
    </p:spTree>
    <p:extLst>
      <p:ext uri="{BB962C8B-B14F-4D97-AF65-F5344CB8AC3E}">
        <p14:creationId xmlns:p14="http://schemas.microsoft.com/office/powerpoint/2010/main" val="37845053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57B7C69-39AD-F30B-8EE0-5C41D0E8DE96}"/>
              </a:ext>
            </a:extLst>
          </p:cNvPr>
          <p:cNvSpPr txBox="1">
            <a:spLocks noChangeArrowheads="1"/>
          </p:cNvSpPr>
          <p:nvPr/>
        </p:nvSpPr>
        <p:spPr>
          <a:xfrm>
            <a:off x="457201" y="457200"/>
            <a:ext cx="8348870" cy="11057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dirty="0">
                <a:solidFill>
                  <a:srgbClr val="694117"/>
                </a:solidFill>
              </a:rPr>
              <a:t>Respond To The Word: Hearers Only</a:t>
            </a:r>
          </a:p>
        </p:txBody>
      </p:sp>
      <p:sp>
        <p:nvSpPr>
          <p:cNvPr id="8" name="Rounded Rectangle 7">
            <a:extLst>
              <a:ext uri="{FF2B5EF4-FFF2-40B4-BE49-F238E27FC236}">
                <a16:creationId xmlns:a16="http://schemas.microsoft.com/office/drawing/2014/main" id="{B0D1C68C-5C5E-EC60-3B01-1CFBF7D2ACB2}"/>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1:22-25</a:t>
            </a:r>
          </a:p>
        </p:txBody>
      </p:sp>
      <p:sp>
        <p:nvSpPr>
          <p:cNvPr id="3" name="Content Placeholder 2">
            <a:extLst>
              <a:ext uri="{FF2B5EF4-FFF2-40B4-BE49-F238E27FC236}">
                <a16:creationId xmlns:a16="http://schemas.microsoft.com/office/drawing/2014/main" id="{BA15516A-1C18-DDE7-95E9-784390C56558}"/>
              </a:ext>
            </a:extLst>
          </p:cNvPr>
          <p:cNvSpPr>
            <a:spLocks noGrp="1"/>
          </p:cNvSpPr>
          <p:nvPr>
            <p:ph idx="1"/>
          </p:nvPr>
        </p:nvSpPr>
        <p:spPr>
          <a:xfrm>
            <a:off x="1109472" y="1741746"/>
            <a:ext cx="7405878" cy="3405723"/>
          </a:xfrm>
        </p:spPr>
        <p:txBody>
          <a:bodyPr>
            <a:normAutofit/>
          </a:bodyPr>
          <a:lstStyle/>
          <a:p>
            <a:r>
              <a:rPr lang="en-US" sz="2400" i="1" dirty="0">
                <a:solidFill>
                  <a:srgbClr val="8D501E"/>
                </a:solidFill>
              </a:rPr>
              <a:t>Only Read About It…</a:t>
            </a:r>
          </a:p>
          <a:p>
            <a:r>
              <a:rPr lang="en-US" sz="2400" i="1" dirty="0">
                <a:solidFill>
                  <a:srgbClr val="8D501E"/>
                </a:solidFill>
              </a:rPr>
              <a:t>Only Think About It…</a:t>
            </a:r>
          </a:p>
          <a:p>
            <a:r>
              <a:rPr lang="en-US" sz="2400" i="1" dirty="0">
                <a:solidFill>
                  <a:srgbClr val="8D501E"/>
                </a:solidFill>
              </a:rPr>
              <a:t>Only Intend To Do It…</a:t>
            </a:r>
          </a:p>
          <a:p>
            <a:r>
              <a:rPr lang="en-US" sz="2400" i="1" dirty="0">
                <a:solidFill>
                  <a:srgbClr val="8D501E"/>
                </a:solidFill>
              </a:rPr>
              <a:t>Only Plan To Do It…</a:t>
            </a:r>
          </a:p>
          <a:p>
            <a:r>
              <a:rPr lang="en-US" sz="2400" i="1" dirty="0">
                <a:solidFill>
                  <a:srgbClr val="8D501E"/>
                </a:solidFill>
              </a:rPr>
              <a:t>Only Delay Doing It…</a:t>
            </a:r>
          </a:p>
          <a:p>
            <a:r>
              <a:rPr lang="en-US" sz="2400" i="1" dirty="0">
                <a:solidFill>
                  <a:srgbClr val="8D501E"/>
                </a:solidFill>
              </a:rPr>
              <a:t>Only Offer Excuses…</a:t>
            </a:r>
          </a:p>
          <a:p>
            <a:r>
              <a:rPr lang="en-US" sz="2400" i="1" dirty="0">
                <a:solidFill>
                  <a:srgbClr val="8D501E"/>
                </a:solidFill>
              </a:rPr>
              <a:t>Only Have Regret…</a:t>
            </a:r>
          </a:p>
        </p:txBody>
      </p:sp>
      <p:sp>
        <p:nvSpPr>
          <p:cNvPr id="5" name="Rounded Rectangle 4">
            <a:extLst>
              <a:ext uri="{FF2B5EF4-FFF2-40B4-BE49-F238E27FC236}">
                <a16:creationId xmlns:a16="http://schemas.microsoft.com/office/drawing/2014/main" id="{77B1510C-15BF-F23A-18CA-18E64F4DE69D}"/>
              </a:ext>
            </a:extLst>
          </p:cNvPr>
          <p:cNvSpPr/>
          <p:nvPr/>
        </p:nvSpPr>
        <p:spPr>
          <a:xfrm>
            <a:off x="4401312" y="1644209"/>
            <a:ext cx="3706368" cy="3405723"/>
          </a:xfrm>
          <a:prstGeom prst="roundRect">
            <a:avLst>
              <a:gd name="adj" fmla="val 50000"/>
            </a:avLst>
          </a:prstGeom>
          <a:noFill/>
          <a:ln>
            <a:solidFill>
              <a:srgbClr val="7C46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400" i="1" dirty="0">
                <a:solidFill>
                  <a:srgbClr val="694117"/>
                </a:solidFill>
              </a:rPr>
              <a:t>It hurts to read this list and see my own good intentions! </a:t>
            </a:r>
            <a:br>
              <a:rPr lang="en-US" altLang="en-US" sz="2400" i="1" dirty="0">
                <a:solidFill>
                  <a:srgbClr val="694117"/>
                </a:solidFill>
              </a:rPr>
            </a:br>
            <a:r>
              <a:rPr lang="en-US" altLang="en-US" sz="2400" i="1" dirty="0">
                <a:solidFill>
                  <a:srgbClr val="694117"/>
                </a:solidFill>
              </a:rPr>
              <a:t>I want to be a doer of the word!</a:t>
            </a:r>
          </a:p>
        </p:txBody>
      </p:sp>
    </p:spTree>
    <p:extLst>
      <p:ext uri="{BB962C8B-B14F-4D97-AF65-F5344CB8AC3E}">
        <p14:creationId xmlns:p14="http://schemas.microsoft.com/office/powerpoint/2010/main" val="37683969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1279</TotalTime>
  <Words>4263</Words>
  <Application>Microsoft Macintosh PowerPoint</Application>
  <PresentationFormat>On-screen Show (16:10)</PresentationFormat>
  <Paragraphs>445</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Papyrus</vt:lpstr>
      <vt:lpstr>Times New Roman</vt:lpstr>
      <vt:lpstr>Wingdings</vt:lpstr>
      <vt:lpstr>Office Theme</vt:lpstr>
      <vt:lpstr>Common Ground Question…</vt:lpstr>
      <vt:lpstr>PowerPoint Presentation</vt:lpstr>
      <vt:lpstr>OUTLINE OF JAMES</vt:lpstr>
      <vt:lpstr>JAMES CHAPTER 1</vt:lpstr>
      <vt:lpstr>Receive The Word</vt:lpstr>
      <vt:lpstr>PowerPoint Presentation</vt:lpstr>
      <vt:lpstr>Respond To The Word</vt:lpstr>
      <vt:lpstr>PowerPoint Presentation</vt:lpstr>
      <vt:lpstr>PowerPoint Presentation</vt:lpstr>
      <vt:lpstr>PowerPoint Presentation</vt:lpstr>
      <vt:lpstr>Respond To The Word</vt:lpstr>
      <vt:lpstr>Question: What Does Hearing &amp; Doing Look Like?</vt:lpstr>
      <vt:lpstr>Question: Are We Under Law Today?</vt:lpstr>
      <vt:lpstr>PowerPoint Presentation</vt:lpstr>
      <vt:lpstr>PowerPoint Presentation</vt:lpstr>
      <vt:lpstr>PowerPoint Presentation</vt:lpstr>
      <vt:lpstr>PowerPoint Presentation</vt:lpstr>
      <vt:lpstr>Chapter One: Review of Main Ideas</vt:lpstr>
      <vt:lpstr>Chapter One: Review of Main Ideas</vt:lpstr>
      <vt:lpstr>Stand With Conviction:  Rejoicing In Trials, Resisting Temptation,  Living The Message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James</dc:title>
  <dc:creator>Phillip Shumake</dc:creator>
  <cp:lastModifiedBy>Phillip Shumake</cp:lastModifiedBy>
  <cp:revision>113</cp:revision>
  <cp:lastPrinted>2023-07-26T20:42:04Z</cp:lastPrinted>
  <dcterms:created xsi:type="dcterms:W3CDTF">2023-07-26T01:51:16Z</dcterms:created>
  <dcterms:modified xsi:type="dcterms:W3CDTF">2023-08-02T19:00:24Z</dcterms:modified>
</cp:coreProperties>
</file>