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59" r:id="rId3"/>
    <p:sldId id="260" r:id="rId4"/>
    <p:sldId id="261" r:id="rId5"/>
    <p:sldId id="262" r:id="rId6"/>
    <p:sldId id="263"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5"/>
    <p:restoredTop sz="52767"/>
  </p:normalViewPr>
  <p:slideViewPr>
    <p:cSldViewPr snapToGrid="0">
      <p:cViewPr varScale="1">
        <p:scale>
          <a:sx n="74" d="100"/>
          <a:sy n="74" d="100"/>
        </p:scale>
        <p:origin x="1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E20A04-5FE2-8C47-8153-B0A7DDDBA728}" type="datetimeFigureOut">
              <a:rPr lang="en-US" smtClean="0"/>
              <a:t>8/6/2023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1FC3D6-9946-C340-A56D-7F5590D0FEE2}" type="slidenum">
              <a:rPr lang="en-US" smtClean="0"/>
              <a:t>‹#›</a:t>
            </a:fld>
            <a:endParaRPr lang="en-US"/>
          </a:p>
        </p:txBody>
      </p:sp>
    </p:spTree>
    <p:extLst>
      <p:ext uri="{BB962C8B-B14F-4D97-AF65-F5344CB8AC3E}">
        <p14:creationId xmlns:p14="http://schemas.microsoft.com/office/powerpoint/2010/main" val="3874288444"/>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1FC3D6-9946-C340-A56D-7F5590D0FEE2}" type="slidenum">
              <a:rPr lang="en-US" smtClean="0"/>
              <a:t>1</a:t>
            </a:fld>
            <a:endParaRPr lang="en-US"/>
          </a:p>
        </p:txBody>
      </p:sp>
    </p:spTree>
    <p:extLst>
      <p:ext uri="{BB962C8B-B14F-4D97-AF65-F5344CB8AC3E}">
        <p14:creationId xmlns:p14="http://schemas.microsoft.com/office/powerpoint/2010/main" val="781518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Ch 25, The Ministry of </a:t>
            </a:r>
            <a:r>
              <a:rPr lang="en-US" sz="1200" kern="100" dirty="0" err="1" smtClean="0">
                <a:effectLst/>
                <a:latin typeface="Calibri" panose="020F0502020204030204" pitchFamily="34" charset="0"/>
                <a:ea typeface="Calibri" panose="020F0502020204030204" pitchFamily="34" charset="0"/>
                <a:cs typeface="Times New Roman" panose="02020603050405020304" pitchFamily="18" charset="0"/>
              </a:rPr>
              <a:t>Jeremías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Says A Lot About How We Serve…</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True in Action &amp; Word – </a:t>
            </a:r>
            <a:r>
              <a:rPr lang="en-US" sz="1200" kern="100" dirty="0" err="1" smtClean="0">
                <a:effectLst/>
                <a:latin typeface="Calibri" panose="020F0502020204030204" pitchFamily="34" charset="0"/>
                <a:ea typeface="Calibri" panose="020F0502020204030204" pitchFamily="34" charset="0"/>
                <a:cs typeface="Times New Roman" panose="02020603050405020304" pitchFamily="18" charset="0"/>
              </a:rPr>
              <a:t>Jeremías</a:t>
            </a:r>
            <a:r>
              <a:rPr lang="en-US" sz="1200" kern="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did not deliver the message of his age, but of his GOD. </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Perseverance – It is possible to labor decade after decade delivering a message people reject.</a:t>
            </a:r>
          </a:p>
          <a:p>
            <a:r>
              <a:rPr lang="en-US" sz="1200" dirty="0">
                <a:effectLst/>
                <a:latin typeface="Calibri" panose="020F0502020204030204" pitchFamily="34" charset="0"/>
                <a:ea typeface="Calibri" panose="020F0502020204030204" pitchFamily="34" charset="0"/>
                <a:cs typeface="Times New Roman" panose="02020603050405020304" pitchFamily="18" charset="0"/>
              </a:rPr>
              <a:t>Earnestness – </a:t>
            </a:r>
            <a:r>
              <a:rPr lang="en-US" sz="1200" dirty="0" err="1" smtClean="0">
                <a:effectLst/>
                <a:latin typeface="Calibri" panose="020F0502020204030204" pitchFamily="34" charset="0"/>
                <a:ea typeface="Calibri" panose="020F0502020204030204" pitchFamily="34" charset="0"/>
                <a:cs typeface="Times New Roman" panose="02020603050405020304" pitchFamily="18" charset="0"/>
              </a:rPr>
              <a:t>Jeremías</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isn’t passive and isn’t neutral. He is a doer who takes the message with boldness and courage.  He is not a paid spokesman, but a devoted servant to His Heavenly King.</a:t>
            </a:r>
            <a:r>
              <a:rPr lang="en-US" dirty="0">
                <a:effectLst/>
              </a:rPr>
              <a:t> </a:t>
            </a:r>
            <a:endParaRPr lang="en-US" dirty="0"/>
          </a:p>
        </p:txBody>
      </p:sp>
      <p:sp>
        <p:nvSpPr>
          <p:cNvPr id="4" name="Slide Number Placeholder 3"/>
          <p:cNvSpPr>
            <a:spLocks noGrp="1"/>
          </p:cNvSpPr>
          <p:nvPr>
            <p:ph type="sldNum" sz="quarter" idx="5"/>
          </p:nvPr>
        </p:nvSpPr>
        <p:spPr/>
        <p:txBody>
          <a:bodyPr/>
          <a:lstStyle/>
          <a:p>
            <a:fld id="{851FC3D6-9946-C340-A56D-7F5590D0FEE2}" type="slidenum">
              <a:rPr lang="en-US" smtClean="0"/>
              <a:t>2</a:t>
            </a:fld>
            <a:endParaRPr lang="en-US"/>
          </a:p>
        </p:txBody>
      </p:sp>
    </p:spTree>
    <p:extLst>
      <p:ext uri="{BB962C8B-B14F-4D97-AF65-F5344CB8AC3E}">
        <p14:creationId xmlns:p14="http://schemas.microsoft.com/office/powerpoint/2010/main" val="2341893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Says A Lot About How We Listen…</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hearer is responsible for producing fruit.</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hearer can prevent any fruit, even after many years.</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hearer will reap the reward of how they have responded.</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Says A Lot About God’s Message…</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God is always asking for Repentance.</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Men must be told about their condition: You are in Sin.</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Men must be told about their need: You must turn and change.</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Men must be told about their ability: You can choose and change.</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Men must be told about their future: You can accept God’s grace and be blessed.</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Says A Lot About God’s Rule…</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God’s authority is over all the earth.</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God can use people who know very little of Him.</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God does use even bad people for His purposes.</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God is not defeated by even the darkest of times.</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Says A Lot About God’s Wrath…</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It is certain. God will pour out His judgment.</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It is global. God will judge all people and all nations.</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It is just. Only appeased with a punishment, repentance, or atonement.</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It is personal. God begins with Jerusalem. They are the most accountable, and He will surely judge others next!</a:t>
            </a:r>
          </a:p>
          <a:p>
            <a:endParaRPr lang="en-US" dirty="0"/>
          </a:p>
          <a:p>
            <a:endParaRPr lang="en-US" dirty="0"/>
          </a:p>
        </p:txBody>
      </p:sp>
      <p:sp>
        <p:nvSpPr>
          <p:cNvPr id="4" name="Slide Number Placeholder 3"/>
          <p:cNvSpPr>
            <a:spLocks noGrp="1"/>
          </p:cNvSpPr>
          <p:nvPr>
            <p:ph type="sldNum" sz="quarter" idx="5"/>
          </p:nvPr>
        </p:nvSpPr>
        <p:spPr/>
        <p:txBody>
          <a:bodyPr/>
          <a:lstStyle/>
          <a:p>
            <a:fld id="{851FC3D6-9946-C340-A56D-7F5590D0FEE2}" type="slidenum">
              <a:rPr lang="en-US" smtClean="0"/>
              <a:t>3</a:t>
            </a:fld>
            <a:endParaRPr lang="en-US"/>
          </a:p>
        </p:txBody>
      </p:sp>
    </p:spTree>
    <p:extLst>
      <p:ext uri="{BB962C8B-B14F-4D97-AF65-F5344CB8AC3E}">
        <p14:creationId xmlns:p14="http://schemas.microsoft.com/office/powerpoint/2010/main" val="2692556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200" kern="100" dirty="0" err="1" smtClean="0">
                <a:effectLst/>
                <a:latin typeface="Calibri" panose="020F0502020204030204" pitchFamily="34" charset="0"/>
                <a:ea typeface="Calibri" panose="020F0502020204030204" pitchFamily="34" charset="0"/>
                <a:cs typeface="Times New Roman" panose="02020603050405020304" pitchFamily="18" charset="0"/>
              </a:rPr>
              <a:t>Jeremías’s</a:t>
            </a:r>
            <a:r>
              <a:rPr lang="en-US" sz="1200" kern="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Duty To Deliver Every Word. (26:2)</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He had a duty to deliver the WHOLE truth and we must not back away from a single word.</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Our Fear – we might not want to tell everyone what God says.</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Our Doubts – we might not think people will use what we are teaching.</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Our Preferences – we might not see the usefulness of certain parts.</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Our Difficulties – we might not teach the parts that are hard to understand.</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We must reject all of these obstacles: “God’s ambassador, commissioned to declare His Master’s message entire, unmutilated, whatever opinion he may have of the utility of it.”</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851FC3D6-9946-C340-A56D-7F5590D0FEE2}" type="slidenum">
              <a:rPr lang="en-US" smtClean="0"/>
              <a:t>4</a:t>
            </a:fld>
            <a:endParaRPr lang="en-US"/>
          </a:p>
        </p:txBody>
      </p:sp>
    </p:spTree>
    <p:extLst>
      <p:ext uri="{BB962C8B-B14F-4D97-AF65-F5344CB8AC3E}">
        <p14:creationId xmlns:p14="http://schemas.microsoft.com/office/powerpoint/2010/main" val="2472880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spcBef>
                <a:spcPts val="0"/>
              </a:spcBef>
              <a:spcAft>
                <a:spcPts val="0"/>
              </a:spcAft>
              <a:buFont typeface="Courier New" panose="02070309020205020404" pitchFamily="49" charset="0"/>
              <a:buChar char="o"/>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He was Just.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He knew </a:t>
            </a:r>
            <a:r>
              <a:rPr lang="en-US" sz="1800" kern="100" dirty="0" err="1" smtClean="0">
                <a:effectLst/>
                <a:latin typeface="Calibri" panose="020F0502020204030204" pitchFamily="34" charset="0"/>
                <a:ea typeface="Calibri" panose="020F0502020204030204" pitchFamily="34" charset="0"/>
                <a:cs typeface="Times New Roman" panose="02020603050405020304" pitchFamily="18" charset="0"/>
              </a:rPr>
              <a:t>Jeremías</a:t>
            </a:r>
            <a:r>
              <a:rPr lang="en-US" sz="1800" kern="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to be innocent and spoke up in his defense. He did not sit quietly on the sidelines. He came to his friend’s defense.</a:t>
            </a:r>
          </a:p>
          <a:p>
            <a:pPr marL="742950" marR="0" lvl="1" indent="-285750">
              <a:spcBef>
                <a:spcPts val="0"/>
              </a:spcBef>
              <a:spcAft>
                <a:spcPts val="0"/>
              </a:spcAft>
              <a:buFont typeface="Courier New" panose="02070309020205020404" pitchFamily="49" charset="0"/>
              <a:buChar char="o"/>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He was Independent.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He was not persuaded by the crowds. </a:t>
            </a:r>
            <a:r>
              <a:rPr lang="en-US" sz="1800" kern="100" dirty="0" err="1" smtClean="0">
                <a:effectLst/>
                <a:latin typeface="Calibri" panose="020F0502020204030204" pitchFamily="34" charset="0"/>
                <a:ea typeface="Calibri" panose="020F0502020204030204" pitchFamily="34" charset="0"/>
                <a:cs typeface="Times New Roman" panose="02020603050405020304" pitchFamily="18" charset="0"/>
              </a:rPr>
              <a:t>Jeremías</a:t>
            </a:r>
            <a:r>
              <a:rPr lang="en-US" sz="1800" kern="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was unpopular, but this true friend stood by him regardless of the crowd’s opinion.</a:t>
            </a:r>
          </a:p>
          <a:p>
            <a:pPr marL="742950" marR="0" lvl="1" indent="-285750">
              <a:spcBef>
                <a:spcPts val="0"/>
              </a:spcBef>
              <a:spcAft>
                <a:spcPts val="0"/>
              </a:spcAft>
              <a:buFont typeface="Courier New" panose="02070309020205020404" pitchFamily="49" charset="0"/>
              <a:buChar char="o"/>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He was Courageous.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He risked his own life by speaking up for the unliked prophet. He didn’t run, didn’t stay quiet, and didn’t stay neutral. By protecting </a:t>
            </a:r>
            <a:r>
              <a:rPr lang="en-US" sz="1800" kern="100" dirty="0" err="1" smtClean="0">
                <a:effectLst/>
                <a:latin typeface="Calibri" panose="020F0502020204030204" pitchFamily="34" charset="0"/>
                <a:ea typeface="Calibri" panose="020F0502020204030204" pitchFamily="34" charset="0"/>
                <a:cs typeface="Times New Roman" panose="02020603050405020304" pitchFamily="18" charset="0"/>
              </a:rPr>
              <a:t>Jeremías</a:t>
            </a:r>
            <a:r>
              <a:rPr lang="en-US" sz="1800" kern="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he allowed himself to be associated with God’s servant and God’s message – but at great risk.</a:t>
            </a:r>
          </a:p>
          <a:p>
            <a:pPr marL="742950" marR="0" lvl="1" indent="-285750">
              <a:spcBef>
                <a:spcPts val="0"/>
              </a:spcBef>
              <a:spcAft>
                <a:spcPts val="0"/>
              </a:spcAft>
              <a:buFont typeface="Courier New" panose="02070309020205020404" pitchFamily="49" charset="0"/>
              <a:buChar char="o"/>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He was Useful.</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He was not a prophet, but he was a great protector. </a:t>
            </a:r>
          </a:p>
          <a:p>
            <a:pPr marL="742950" marR="0" lvl="1" indent="-285750">
              <a:spcBef>
                <a:spcPts val="0"/>
              </a:spcBef>
              <a:spcAft>
                <a:spcPts val="0"/>
              </a:spcAft>
              <a:buFont typeface="Courier New" panose="02070309020205020404" pitchFamily="49" charset="0"/>
              <a:buChar char="o"/>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He was Honorable.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We learn in 2 Kings 22:12-14 that he was part of king Josiah’s team of experts to inquire of the prophetess, Huldah, what the outcome of their breaking God’s covenant would be.  He had an honorable father who set a good example, and he belonged in honorable work among honorable men.  He was a good man among good men.</a:t>
            </a:r>
          </a:p>
          <a:p>
            <a:endParaRPr lang="en-US" dirty="0"/>
          </a:p>
        </p:txBody>
      </p:sp>
      <p:sp>
        <p:nvSpPr>
          <p:cNvPr id="4" name="Slide Number Placeholder 3"/>
          <p:cNvSpPr>
            <a:spLocks noGrp="1"/>
          </p:cNvSpPr>
          <p:nvPr>
            <p:ph type="sldNum" sz="quarter" idx="5"/>
          </p:nvPr>
        </p:nvSpPr>
        <p:spPr/>
        <p:txBody>
          <a:bodyPr/>
          <a:lstStyle/>
          <a:p>
            <a:fld id="{851FC3D6-9946-C340-A56D-7F5590D0FEE2}" type="slidenum">
              <a:rPr lang="en-US" smtClean="0"/>
              <a:t>5</a:t>
            </a:fld>
            <a:endParaRPr lang="en-US"/>
          </a:p>
        </p:txBody>
      </p:sp>
    </p:spTree>
    <p:extLst>
      <p:ext uri="{BB962C8B-B14F-4D97-AF65-F5344CB8AC3E}">
        <p14:creationId xmlns:p14="http://schemas.microsoft.com/office/powerpoint/2010/main" val="1486861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1FC3D6-9946-C340-A56D-7F5590D0FEE2}" type="slidenum">
              <a:rPr lang="en-US" smtClean="0"/>
              <a:t>6</a:t>
            </a:fld>
            <a:endParaRPr lang="en-US"/>
          </a:p>
        </p:txBody>
      </p:sp>
    </p:spTree>
    <p:extLst>
      <p:ext uri="{BB962C8B-B14F-4D97-AF65-F5344CB8AC3E}">
        <p14:creationId xmlns:p14="http://schemas.microsoft.com/office/powerpoint/2010/main" val="148700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F5FDC2-DC2C-2549-A27B-F5B6E558B29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324823985"/>
      </p:ext>
    </p:extLst>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F5FDC2-DC2C-2549-A27B-F5B6E558B29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470496088"/>
      </p:ext>
    </p:extLst>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F5FDC2-DC2C-2549-A27B-F5B6E558B29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986970940"/>
      </p:ext>
    </p:extLst>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36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6F5FDC2-DC2C-2549-A27B-F5B6E558B29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2792552726"/>
      </p:ext>
    </p:extLst>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F5FDC2-DC2C-2549-A27B-F5B6E558B294}"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266377482"/>
      </p:ext>
    </p:extLst>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F5FDC2-DC2C-2549-A27B-F5B6E558B294}"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2265471857"/>
      </p:ext>
    </p:extLst>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F5FDC2-DC2C-2549-A27B-F5B6E558B294}" type="datetimeFigureOut">
              <a:rPr lang="en-US" smtClean="0"/>
              <a:t>8/6/2023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2298156101"/>
      </p:ext>
    </p:extLst>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F5FDC2-DC2C-2549-A27B-F5B6E558B294}" type="datetimeFigureOut">
              <a:rPr lang="en-US" smtClean="0"/>
              <a:t>8/6/2023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385932257"/>
      </p:ext>
    </p:extLst>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5FDC2-DC2C-2549-A27B-F5B6E558B294}" type="datetimeFigureOut">
              <a:rPr lang="en-US" smtClean="0"/>
              <a:t>8/6/2023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103610473"/>
      </p:ext>
    </p:extLst>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6F5FDC2-DC2C-2549-A27B-F5B6E558B294}"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4055612664"/>
      </p:ext>
    </p:extLst>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6F5FDC2-DC2C-2549-A27B-F5B6E558B294}"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3721581787"/>
      </p:ext>
    </p:extLst>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46F5FDC2-DC2C-2549-A27B-F5B6E558B294}" type="datetimeFigureOut">
              <a:rPr lang="en-US" smtClean="0"/>
              <a:t>8/6/2023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F754A47E-F6EC-7C45-B2EF-D1C60C0809BA}" type="slidenum">
              <a:rPr lang="en-US" smtClean="0"/>
              <a:t>‹#›</a:t>
            </a:fld>
            <a:endParaRPr lang="en-US"/>
          </a:p>
        </p:txBody>
      </p:sp>
    </p:spTree>
    <p:extLst>
      <p:ext uri="{BB962C8B-B14F-4D97-AF65-F5344CB8AC3E}">
        <p14:creationId xmlns:p14="http://schemas.microsoft.com/office/powerpoint/2010/main" val="1829733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A218FA-53C0-E55C-FC45-C0E8577252AF}"/>
              </a:ext>
            </a:extLst>
          </p:cNvPr>
          <p:cNvSpPr>
            <a:spLocks noGrp="1"/>
          </p:cNvSpPr>
          <p:nvPr>
            <p:ph type="ctrTitle"/>
          </p:nvPr>
        </p:nvSpPr>
        <p:spPr/>
        <p:txBody>
          <a:bodyPr/>
          <a:lstStyle/>
          <a:p>
            <a:r>
              <a:rPr lang="en-US" dirty="0" err="1" smtClean="0"/>
              <a:t>Jeremías</a:t>
            </a:r>
            <a:endParaRPr lang="en-US" dirty="0"/>
          </a:p>
        </p:txBody>
      </p:sp>
      <p:sp>
        <p:nvSpPr>
          <p:cNvPr id="3" name="Subtitle 2">
            <a:extLst>
              <a:ext uri="{FF2B5EF4-FFF2-40B4-BE49-F238E27FC236}">
                <a16:creationId xmlns:a16="http://schemas.microsoft.com/office/drawing/2014/main" xmlns="" id="{8EB1C64F-3E0B-9FC1-C982-47B253E00905}"/>
              </a:ext>
            </a:extLst>
          </p:cNvPr>
          <p:cNvSpPr>
            <a:spLocks noGrp="1"/>
          </p:cNvSpPr>
          <p:nvPr>
            <p:ph type="subTitle" idx="1"/>
          </p:nvPr>
        </p:nvSpPr>
        <p:spPr/>
        <p:txBody>
          <a:bodyPr/>
          <a:lstStyle/>
          <a:p>
            <a:endParaRPr lang="en-US"/>
          </a:p>
        </p:txBody>
      </p:sp>
      <p:pic>
        <p:nvPicPr>
          <p:cNvPr id="5" name="Picture 4" descr="A storm clouds and lightning&#10;&#10;Description automatically generated with medium confidence">
            <a:extLst>
              <a:ext uri="{FF2B5EF4-FFF2-40B4-BE49-F238E27FC236}">
                <a16:creationId xmlns:a16="http://schemas.microsoft.com/office/drawing/2014/main" xmlns="" id="{410C6F95-76DC-FA2B-EB64-A7A6B79DA62B}"/>
              </a:ext>
            </a:extLst>
          </p:cNvPr>
          <p:cNvPicPr>
            <a:picLocks noChangeAspect="1"/>
          </p:cNvPicPr>
          <p:nvPr/>
        </p:nvPicPr>
        <p:blipFill>
          <a:blip r:embed="rId3"/>
          <a:stretch>
            <a:fillRect/>
          </a:stretch>
        </p:blipFill>
        <p:spPr>
          <a:xfrm>
            <a:off x="0" y="0"/>
            <a:ext cx="9144000" cy="5715000"/>
          </a:xfrm>
          <a:prstGeom prst="rect">
            <a:avLst/>
          </a:prstGeom>
        </p:spPr>
      </p:pic>
      <p:sp>
        <p:nvSpPr>
          <p:cNvPr id="4" name="TextBox 3"/>
          <p:cNvSpPr txBox="1"/>
          <p:nvPr/>
        </p:nvSpPr>
        <p:spPr>
          <a:xfrm>
            <a:off x="1945256" y="1578634"/>
            <a:ext cx="5253487" cy="830997"/>
          </a:xfrm>
          <a:prstGeom prst="rect">
            <a:avLst/>
          </a:prstGeom>
          <a:solidFill>
            <a:schemeClr val="tx2">
              <a:lumMod val="75000"/>
            </a:schemeClr>
          </a:solidFill>
        </p:spPr>
        <p:txBody>
          <a:bodyPr wrap="square" rtlCol="0">
            <a:spAutoFit/>
          </a:bodyPr>
          <a:lstStyle/>
          <a:p>
            <a:pPr algn="ctr"/>
            <a:r>
              <a:rPr lang="en-US" sz="4800" dirty="0" smtClean="0">
                <a:solidFill>
                  <a:schemeClr val="bg1"/>
                </a:solidFill>
              </a:rPr>
              <a:t>LA PREDICACI</a:t>
            </a:r>
            <a:r>
              <a:rPr lang="es-ES" sz="4800" dirty="0" smtClean="0">
                <a:solidFill>
                  <a:schemeClr val="bg1"/>
                </a:solidFill>
              </a:rPr>
              <a:t>ÓN DE </a:t>
            </a:r>
            <a:endParaRPr lang="en-US" sz="4800" dirty="0">
              <a:solidFill>
                <a:schemeClr val="bg1"/>
              </a:solidFill>
            </a:endParaRPr>
          </a:p>
        </p:txBody>
      </p:sp>
      <p:sp>
        <p:nvSpPr>
          <p:cNvPr id="6" name="TextBox 5"/>
          <p:cNvSpPr txBox="1"/>
          <p:nvPr/>
        </p:nvSpPr>
        <p:spPr>
          <a:xfrm>
            <a:off x="750497" y="2434791"/>
            <a:ext cx="7643004" cy="1862048"/>
          </a:xfrm>
          <a:prstGeom prst="rect">
            <a:avLst/>
          </a:prstGeom>
          <a:solidFill>
            <a:schemeClr val="bg1"/>
          </a:solidFill>
        </p:spPr>
        <p:txBody>
          <a:bodyPr wrap="square" rtlCol="0">
            <a:spAutoFit/>
          </a:bodyPr>
          <a:lstStyle/>
          <a:p>
            <a:pPr algn="ctr"/>
            <a:r>
              <a:rPr lang="es-ES" sz="11500" b="1" dirty="0" smtClean="0">
                <a:solidFill>
                  <a:schemeClr val="tx1">
                    <a:lumMod val="65000"/>
                    <a:lumOff val="35000"/>
                  </a:schemeClr>
                </a:solidFill>
              </a:rPr>
              <a:t>JEREMÍAS</a:t>
            </a:r>
            <a:endParaRPr lang="en-US" sz="11500" b="1" dirty="0">
              <a:solidFill>
                <a:schemeClr val="tx1">
                  <a:lumMod val="65000"/>
                  <a:lumOff val="35000"/>
                </a:schemeClr>
              </a:solidFill>
            </a:endParaRPr>
          </a:p>
        </p:txBody>
      </p:sp>
    </p:spTree>
    <p:extLst>
      <p:ext uri="{BB962C8B-B14F-4D97-AF65-F5344CB8AC3E}">
        <p14:creationId xmlns:p14="http://schemas.microsoft.com/office/powerpoint/2010/main" val="148004173"/>
      </p:ext>
    </p:extLst>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clouds&#10;&#10;Description automatically generated">
            <a:extLst>
              <a:ext uri="{FF2B5EF4-FFF2-40B4-BE49-F238E27FC236}">
                <a16:creationId xmlns:a16="http://schemas.microsoft.com/office/drawing/2014/main" xmlns="" id="{004320C3-8C43-1EDD-1E66-72199F7F6486}"/>
              </a:ext>
            </a:extLst>
          </p:cNvPr>
          <p:cNvPicPr>
            <a:picLocks noChangeAspect="1"/>
          </p:cNvPicPr>
          <p:nvPr/>
        </p:nvPicPr>
        <p:blipFill>
          <a:blip r:embed="rId3"/>
          <a:stretch>
            <a:fillRect/>
          </a:stretch>
        </p:blipFill>
        <p:spPr>
          <a:xfrm>
            <a:off x="0" y="0"/>
            <a:ext cx="9144000" cy="5715000"/>
          </a:xfrm>
          <a:prstGeom prst="rect">
            <a:avLst/>
          </a:prstGeom>
        </p:spPr>
      </p:pic>
      <p:sp>
        <p:nvSpPr>
          <p:cNvPr id="6" name="Title 5">
            <a:extLst>
              <a:ext uri="{FF2B5EF4-FFF2-40B4-BE49-F238E27FC236}">
                <a16:creationId xmlns:a16="http://schemas.microsoft.com/office/drawing/2014/main" xmlns="" id="{8B2E608C-9DC5-4869-32B5-4E3743331174}"/>
              </a:ext>
            </a:extLst>
          </p:cNvPr>
          <p:cNvSpPr>
            <a:spLocks noGrp="1"/>
          </p:cNvSpPr>
          <p:nvPr>
            <p:ph type="title"/>
          </p:nvPr>
        </p:nvSpPr>
        <p:spPr>
          <a:xfrm>
            <a:off x="4937760" y="304271"/>
            <a:ext cx="3877056" cy="1104636"/>
          </a:xfrm>
        </p:spPr>
        <p:txBody>
          <a:bodyPr/>
          <a:lstStyle/>
          <a:p>
            <a:r>
              <a:rPr lang="en-US" i="1" dirty="0" smtClean="0"/>
              <a:t>Pone un </a:t>
            </a:r>
            <a:r>
              <a:rPr lang="en-US" i="1" dirty="0" err="1" smtClean="0"/>
              <a:t>ejemplo</a:t>
            </a:r>
            <a:r>
              <a:rPr lang="en-US" i="1" dirty="0" smtClean="0"/>
              <a:t> </a:t>
            </a:r>
            <a:r>
              <a:rPr lang="en-US" i="1" dirty="0" err="1" smtClean="0"/>
              <a:t>poderoso</a:t>
            </a:r>
            <a:endParaRPr lang="en-US" i="1" dirty="0"/>
          </a:p>
        </p:txBody>
      </p:sp>
      <p:sp>
        <p:nvSpPr>
          <p:cNvPr id="7" name="Content Placeholder 6">
            <a:extLst>
              <a:ext uri="{FF2B5EF4-FFF2-40B4-BE49-F238E27FC236}">
                <a16:creationId xmlns:a16="http://schemas.microsoft.com/office/drawing/2014/main" xmlns="" id="{35FBB0E8-143E-919A-6C17-E30B08EADBC6}"/>
              </a:ext>
            </a:extLst>
          </p:cNvPr>
          <p:cNvSpPr>
            <a:spLocks noGrp="1"/>
          </p:cNvSpPr>
          <p:nvPr>
            <p:ph idx="1"/>
          </p:nvPr>
        </p:nvSpPr>
        <p:spPr>
          <a:xfrm>
            <a:off x="4937759" y="1521354"/>
            <a:ext cx="4075611" cy="3626115"/>
          </a:xfrm>
        </p:spPr>
        <p:txBody>
          <a:bodyPr/>
          <a:lstStyle/>
          <a:p>
            <a:pPr>
              <a:buFont typeface="Wingdings" pitchFamily="2" charset="2"/>
              <a:buChar char="§"/>
            </a:pPr>
            <a:r>
              <a:rPr lang="en-US" dirty="0"/>
              <a:t> </a:t>
            </a:r>
            <a:r>
              <a:rPr lang="en-US" dirty="0" err="1" smtClean="0"/>
              <a:t>Verdadero</a:t>
            </a:r>
            <a:r>
              <a:rPr lang="en-US" dirty="0" smtClean="0"/>
              <a:t> </a:t>
            </a:r>
            <a:r>
              <a:rPr lang="en-US" dirty="0" err="1" smtClean="0"/>
              <a:t>en</a:t>
            </a:r>
            <a:r>
              <a:rPr lang="en-US" dirty="0" smtClean="0"/>
              <a:t> </a:t>
            </a:r>
            <a:r>
              <a:rPr lang="en-US" dirty="0" err="1" smtClean="0"/>
              <a:t>acción</a:t>
            </a:r>
            <a:r>
              <a:rPr lang="en-US" dirty="0" smtClean="0"/>
              <a:t> y palabra</a:t>
            </a:r>
            <a:r>
              <a:rPr lang="en-US" dirty="0"/>
              <a:t/>
            </a:r>
            <a:br>
              <a:rPr lang="en-US" dirty="0"/>
            </a:br>
            <a:endParaRPr lang="en-US" dirty="0"/>
          </a:p>
          <a:p>
            <a:pPr>
              <a:buFont typeface="Wingdings" pitchFamily="2" charset="2"/>
              <a:buChar char="§"/>
            </a:pPr>
            <a:r>
              <a:rPr lang="en-US" dirty="0"/>
              <a:t> </a:t>
            </a:r>
            <a:r>
              <a:rPr lang="en-US" dirty="0" err="1" smtClean="0"/>
              <a:t>Lleno</a:t>
            </a:r>
            <a:r>
              <a:rPr lang="en-US" dirty="0" smtClean="0"/>
              <a:t> de </a:t>
            </a:r>
            <a:r>
              <a:rPr lang="en-US" dirty="0" err="1" smtClean="0"/>
              <a:t>perseverancia</a:t>
            </a:r>
            <a:r>
              <a:rPr lang="en-US" dirty="0"/>
              <a:t/>
            </a:r>
            <a:br>
              <a:rPr lang="en-US" dirty="0"/>
            </a:br>
            <a:endParaRPr lang="en-US" dirty="0"/>
          </a:p>
          <a:p>
            <a:pPr>
              <a:buFont typeface="Wingdings" pitchFamily="2" charset="2"/>
              <a:buChar char="§"/>
            </a:pPr>
            <a:r>
              <a:rPr lang="en-US" dirty="0"/>
              <a:t> </a:t>
            </a:r>
            <a:r>
              <a:rPr lang="en-US" dirty="0" err="1" smtClean="0"/>
              <a:t>Más</a:t>
            </a:r>
            <a:r>
              <a:rPr lang="en-US" dirty="0" smtClean="0"/>
              <a:t> que un </a:t>
            </a:r>
            <a:r>
              <a:rPr lang="en-US" dirty="0" err="1" smtClean="0"/>
              <a:t>mensajero</a:t>
            </a:r>
            <a:r>
              <a:rPr lang="en-US" dirty="0" smtClean="0"/>
              <a:t>. </a:t>
            </a:r>
            <a:endParaRPr lang="en-US" dirty="0"/>
          </a:p>
        </p:txBody>
      </p:sp>
      <p:sp>
        <p:nvSpPr>
          <p:cNvPr id="8" name="TextBox 7">
            <a:extLst>
              <a:ext uri="{FF2B5EF4-FFF2-40B4-BE49-F238E27FC236}">
                <a16:creationId xmlns:a16="http://schemas.microsoft.com/office/drawing/2014/main" xmlns="" id="{16B124E9-8427-C3E3-06B5-C64F8D01F04C}"/>
              </a:ext>
            </a:extLst>
          </p:cNvPr>
          <p:cNvSpPr txBox="1"/>
          <p:nvPr/>
        </p:nvSpPr>
        <p:spPr>
          <a:xfrm>
            <a:off x="499871" y="856589"/>
            <a:ext cx="3560065" cy="3785652"/>
          </a:xfrm>
          <a:prstGeom prst="rect">
            <a:avLst/>
          </a:prstGeom>
          <a:noFill/>
        </p:spPr>
        <p:txBody>
          <a:bodyPr wrap="square" rtlCol="0">
            <a:spAutoFit/>
          </a:bodyPr>
          <a:lstStyle/>
          <a:p>
            <a:pPr algn="ctr"/>
            <a:r>
              <a:rPr lang="en-US" sz="2400" b="0" i="0" dirty="0" smtClean="0">
                <a:solidFill>
                  <a:schemeClr val="bg1"/>
                </a:solidFill>
                <a:effectLst/>
                <a:latin typeface="+mj-lt"/>
              </a:rPr>
              <a:t>“</a:t>
            </a:r>
            <a:r>
              <a:rPr lang="es-ES" sz="2400" dirty="0">
                <a:solidFill>
                  <a:schemeClr val="bg1"/>
                </a:solidFill>
                <a:latin typeface="+mj-lt"/>
              </a:rPr>
              <a:t>Desde el año trece de Josías, hijo de Amón, rey de Judá, hasta hoy, en estos veintitrés años ha venido a mí la palabra del SEÑOR, y les he hablado repetidas veces, pero no han </a:t>
            </a:r>
            <a:r>
              <a:rPr lang="es-ES" sz="2400" dirty="0" smtClean="0">
                <a:solidFill>
                  <a:schemeClr val="bg1"/>
                </a:solidFill>
                <a:latin typeface="+mj-lt"/>
              </a:rPr>
              <a:t>escuchado</a:t>
            </a:r>
            <a:r>
              <a:rPr lang="en-US" sz="2400" b="0" i="0" dirty="0" smtClean="0">
                <a:solidFill>
                  <a:schemeClr val="bg1"/>
                </a:solidFill>
                <a:effectLst/>
                <a:latin typeface="+mj-lt"/>
              </a:rPr>
              <a:t>”.</a:t>
            </a:r>
            <a:r>
              <a:rPr lang="en-US" sz="2400" b="0" i="0" dirty="0">
                <a:solidFill>
                  <a:schemeClr val="bg1"/>
                </a:solidFill>
                <a:effectLst/>
                <a:latin typeface="+mj-lt"/>
              </a:rPr>
              <a:t/>
            </a:r>
            <a:br>
              <a:rPr lang="en-US" sz="2400" b="0" i="0" dirty="0">
                <a:solidFill>
                  <a:schemeClr val="bg1"/>
                </a:solidFill>
                <a:effectLst/>
                <a:latin typeface="+mj-lt"/>
              </a:rPr>
            </a:br>
            <a:endParaRPr lang="en-US" sz="2400" b="0" i="0" dirty="0">
              <a:solidFill>
                <a:schemeClr val="bg1"/>
              </a:solidFill>
              <a:effectLst/>
              <a:latin typeface="+mj-lt"/>
            </a:endParaRPr>
          </a:p>
          <a:p>
            <a:pPr algn="ctr"/>
            <a:r>
              <a:rPr lang="en-US" sz="2400" b="1" dirty="0" err="1" smtClean="0">
                <a:solidFill>
                  <a:schemeClr val="bg1"/>
                </a:solidFill>
                <a:latin typeface="+mj-lt"/>
              </a:rPr>
              <a:t>Jeremías</a:t>
            </a:r>
            <a:r>
              <a:rPr lang="en-US" sz="2400" b="1" dirty="0" smtClean="0">
                <a:solidFill>
                  <a:schemeClr val="bg1"/>
                </a:solidFill>
                <a:latin typeface="+mj-lt"/>
              </a:rPr>
              <a:t> </a:t>
            </a:r>
            <a:r>
              <a:rPr lang="en-US" sz="2400" b="1" dirty="0">
                <a:solidFill>
                  <a:schemeClr val="bg1"/>
                </a:solidFill>
                <a:latin typeface="+mj-lt"/>
              </a:rPr>
              <a:t>25:3</a:t>
            </a:r>
          </a:p>
        </p:txBody>
      </p:sp>
    </p:spTree>
    <p:extLst>
      <p:ext uri="{BB962C8B-B14F-4D97-AF65-F5344CB8AC3E}">
        <p14:creationId xmlns:p14="http://schemas.microsoft.com/office/powerpoint/2010/main" val="3669205563"/>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mparison of a storm&#10;&#10;Description automatically generated with medium confidence">
            <a:extLst>
              <a:ext uri="{FF2B5EF4-FFF2-40B4-BE49-F238E27FC236}">
                <a16:creationId xmlns:a16="http://schemas.microsoft.com/office/drawing/2014/main" xmlns="" id="{0E74CD28-9A3C-A544-18FC-02A2CA1EE189}"/>
              </a:ext>
            </a:extLst>
          </p:cNvPr>
          <p:cNvPicPr>
            <a:picLocks noChangeAspect="1"/>
          </p:cNvPicPr>
          <p:nvPr/>
        </p:nvPicPr>
        <p:blipFill>
          <a:blip r:embed="rId3"/>
          <a:stretch>
            <a:fillRect/>
          </a:stretch>
        </p:blipFill>
        <p:spPr>
          <a:xfrm>
            <a:off x="0" y="0"/>
            <a:ext cx="9144000" cy="5715000"/>
          </a:xfrm>
          <a:prstGeom prst="rect">
            <a:avLst/>
          </a:prstGeom>
        </p:spPr>
      </p:pic>
      <p:sp>
        <p:nvSpPr>
          <p:cNvPr id="6" name="Title 5">
            <a:extLst>
              <a:ext uri="{FF2B5EF4-FFF2-40B4-BE49-F238E27FC236}">
                <a16:creationId xmlns:a16="http://schemas.microsoft.com/office/drawing/2014/main" xmlns="" id="{5DBEE6DA-D7F3-92D1-A87E-756076ABD6EE}"/>
              </a:ext>
            </a:extLst>
          </p:cNvPr>
          <p:cNvSpPr>
            <a:spLocks noGrp="1"/>
          </p:cNvSpPr>
          <p:nvPr>
            <p:ph type="title"/>
          </p:nvPr>
        </p:nvSpPr>
        <p:spPr>
          <a:xfrm>
            <a:off x="341376" y="304271"/>
            <a:ext cx="3962400" cy="1104636"/>
          </a:xfrm>
        </p:spPr>
        <p:txBody>
          <a:bodyPr/>
          <a:lstStyle/>
          <a:p>
            <a:r>
              <a:rPr lang="en-US" i="1" dirty="0" err="1" smtClean="0"/>
              <a:t>Declara</a:t>
            </a:r>
            <a:r>
              <a:rPr lang="en-US" i="1" dirty="0" smtClean="0"/>
              <a:t> la palabra </a:t>
            </a:r>
            <a:r>
              <a:rPr lang="en-US" i="1" dirty="0" err="1" smtClean="0"/>
              <a:t>inmutable</a:t>
            </a:r>
            <a:r>
              <a:rPr lang="en-US" i="1" dirty="0" smtClean="0"/>
              <a:t> de Dios</a:t>
            </a:r>
            <a:endParaRPr lang="en-US" i="1" dirty="0"/>
          </a:p>
        </p:txBody>
      </p:sp>
      <p:sp>
        <p:nvSpPr>
          <p:cNvPr id="7" name="Content Placeholder 6">
            <a:extLst>
              <a:ext uri="{FF2B5EF4-FFF2-40B4-BE49-F238E27FC236}">
                <a16:creationId xmlns:a16="http://schemas.microsoft.com/office/drawing/2014/main" xmlns="" id="{EAF7A389-BCB5-5BDF-59F2-E0B01CA8F3E5}"/>
              </a:ext>
            </a:extLst>
          </p:cNvPr>
          <p:cNvSpPr>
            <a:spLocks noGrp="1"/>
          </p:cNvSpPr>
          <p:nvPr>
            <p:ph idx="1"/>
          </p:nvPr>
        </p:nvSpPr>
        <p:spPr>
          <a:xfrm>
            <a:off x="341376" y="1521354"/>
            <a:ext cx="3962400" cy="4001622"/>
          </a:xfrm>
        </p:spPr>
        <p:txBody>
          <a:bodyPr>
            <a:normAutofit/>
          </a:bodyPr>
          <a:lstStyle/>
          <a:p>
            <a:r>
              <a:rPr lang="en-US" dirty="0" err="1" smtClean="0"/>
              <a:t>Debemos</a:t>
            </a:r>
            <a:r>
              <a:rPr lang="en-US" dirty="0" smtClean="0"/>
              <a:t> </a:t>
            </a:r>
            <a:r>
              <a:rPr lang="en-US" dirty="0" err="1" smtClean="0"/>
              <a:t>escuchar</a:t>
            </a:r>
            <a:r>
              <a:rPr lang="en-US" dirty="0" smtClean="0"/>
              <a:t>.</a:t>
            </a:r>
            <a:endParaRPr lang="en-US" dirty="0"/>
          </a:p>
          <a:p>
            <a:pPr lvl="1"/>
            <a:r>
              <a:rPr lang="en-US" dirty="0" err="1" smtClean="0"/>
              <a:t>Jeremías</a:t>
            </a:r>
            <a:r>
              <a:rPr lang="en-US" dirty="0" smtClean="0"/>
              <a:t> </a:t>
            </a:r>
            <a:r>
              <a:rPr lang="en-US" dirty="0"/>
              <a:t>25:4</a:t>
            </a:r>
          </a:p>
          <a:p>
            <a:r>
              <a:rPr lang="en-US" dirty="0" err="1" smtClean="0"/>
              <a:t>Debemos</a:t>
            </a:r>
            <a:r>
              <a:rPr lang="en-US" dirty="0" smtClean="0"/>
              <a:t> </a:t>
            </a:r>
            <a:r>
              <a:rPr lang="en-US" dirty="0" err="1" smtClean="0"/>
              <a:t>arrepentirnos</a:t>
            </a:r>
            <a:r>
              <a:rPr lang="en-US" dirty="0" smtClean="0"/>
              <a:t>.</a:t>
            </a:r>
            <a:endParaRPr lang="en-US" dirty="0"/>
          </a:p>
          <a:p>
            <a:pPr lvl="1"/>
            <a:r>
              <a:rPr lang="en-US" dirty="0" err="1" smtClean="0"/>
              <a:t>Jeremías</a:t>
            </a:r>
            <a:r>
              <a:rPr lang="en-US" dirty="0" smtClean="0"/>
              <a:t> </a:t>
            </a:r>
            <a:r>
              <a:rPr lang="en-US" dirty="0"/>
              <a:t>25:5</a:t>
            </a:r>
          </a:p>
          <a:p>
            <a:r>
              <a:rPr lang="en-US" dirty="0" err="1" smtClean="0"/>
              <a:t>Debemos</a:t>
            </a:r>
            <a:r>
              <a:rPr lang="en-US" dirty="0" smtClean="0"/>
              <a:t> </a:t>
            </a:r>
            <a:r>
              <a:rPr lang="en-US" dirty="0" err="1" smtClean="0"/>
              <a:t>prepararnos</a:t>
            </a:r>
            <a:r>
              <a:rPr lang="en-US" dirty="0" smtClean="0"/>
              <a:t> para la </a:t>
            </a:r>
            <a:r>
              <a:rPr lang="en-US" dirty="0" err="1" smtClean="0"/>
              <a:t>ira</a:t>
            </a:r>
            <a:r>
              <a:rPr lang="en-US" dirty="0" smtClean="0"/>
              <a:t> de Dios.</a:t>
            </a:r>
            <a:endParaRPr lang="en-US" dirty="0"/>
          </a:p>
          <a:p>
            <a:pPr lvl="1"/>
            <a:r>
              <a:rPr lang="en-US" dirty="0" err="1" smtClean="0"/>
              <a:t>Jeremías</a:t>
            </a:r>
            <a:r>
              <a:rPr lang="en-US" dirty="0" smtClean="0"/>
              <a:t> </a:t>
            </a:r>
            <a:r>
              <a:rPr lang="en-US" dirty="0"/>
              <a:t>25:11, </a:t>
            </a:r>
            <a:br>
              <a:rPr lang="en-US" dirty="0"/>
            </a:br>
            <a:r>
              <a:rPr lang="en-US" dirty="0" err="1" smtClean="0"/>
              <a:t>Jeremías</a:t>
            </a:r>
            <a:r>
              <a:rPr lang="en-US" dirty="0" smtClean="0"/>
              <a:t> </a:t>
            </a:r>
            <a:r>
              <a:rPr lang="en-US" dirty="0"/>
              <a:t>25:15-16, </a:t>
            </a:r>
            <a:br>
              <a:rPr lang="en-US" dirty="0"/>
            </a:br>
            <a:r>
              <a:rPr lang="en-US" dirty="0" err="1" smtClean="0"/>
              <a:t>Jeremías</a:t>
            </a:r>
            <a:r>
              <a:rPr lang="en-US" dirty="0" smtClean="0"/>
              <a:t> 25:28-29</a:t>
            </a:r>
            <a:endParaRPr lang="en-US" dirty="0"/>
          </a:p>
          <a:p>
            <a:endParaRPr lang="en-US" dirty="0"/>
          </a:p>
        </p:txBody>
      </p:sp>
      <p:sp>
        <p:nvSpPr>
          <p:cNvPr id="8" name="TextBox 7">
            <a:extLst>
              <a:ext uri="{FF2B5EF4-FFF2-40B4-BE49-F238E27FC236}">
                <a16:creationId xmlns:a16="http://schemas.microsoft.com/office/drawing/2014/main" xmlns="" id="{0E2CF669-25DA-B37A-55AF-81BF89F2BA97}"/>
              </a:ext>
            </a:extLst>
          </p:cNvPr>
          <p:cNvSpPr txBox="1"/>
          <p:nvPr/>
        </p:nvSpPr>
        <p:spPr>
          <a:xfrm>
            <a:off x="5242559" y="856589"/>
            <a:ext cx="3560065" cy="4154984"/>
          </a:xfrm>
          <a:prstGeom prst="rect">
            <a:avLst/>
          </a:prstGeom>
          <a:noFill/>
        </p:spPr>
        <p:txBody>
          <a:bodyPr wrap="square" rtlCol="0">
            <a:spAutoFit/>
          </a:bodyPr>
          <a:lstStyle/>
          <a:p>
            <a:pPr algn="ctr"/>
            <a:r>
              <a:rPr lang="en-US" sz="2400" b="0" i="0" dirty="0" smtClean="0">
                <a:solidFill>
                  <a:schemeClr val="bg1"/>
                </a:solidFill>
                <a:effectLst/>
                <a:latin typeface="+mj-lt"/>
              </a:rPr>
              <a:t>“</a:t>
            </a:r>
            <a:r>
              <a:rPr lang="es-ES" sz="2400" dirty="0">
                <a:solidFill>
                  <a:schemeClr val="bg1"/>
                </a:solidFill>
                <a:latin typeface="+mj-lt"/>
              </a:rPr>
              <a:t>Y el SEÑOR les envió repetidas veces a todos Sus siervos los profetas, pero ustedes no escucharon ni pusieron atención. </a:t>
            </a:r>
            <a:r>
              <a:rPr lang="es-ES" sz="2400" dirty="0" smtClean="0">
                <a:solidFill>
                  <a:schemeClr val="bg1"/>
                </a:solidFill>
                <a:latin typeface="+mj-lt"/>
              </a:rPr>
              <a:t>Ellos </a:t>
            </a:r>
            <a:r>
              <a:rPr lang="es-ES" sz="2400" dirty="0">
                <a:solidFill>
                  <a:schemeClr val="bg1"/>
                </a:solidFill>
                <a:latin typeface="+mj-lt"/>
              </a:rPr>
              <a:t>les decían: “Vuélvase ahora cada uno de su camino y de la maldad de sus </a:t>
            </a:r>
            <a:r>
              <a:rPr lang="es-ES" sz="2400" dirty="0" smtClean="0">
                <a:solidFill>
                  <a:schemeClr val="bg1"/>
                </a:solidFill>
                <a:latin typeface="+mj-lt"/>
              </a:rPr>
              <a:t>obras…</a:t>
            </a:r>
            <a:r>
              <a:rPr lang="en-US" sz="2400" b="0" i="0" dirty="0" smtClean="0">
                <a:solidFill>
                  <a:schemeClr val="bg1"/>
                </a:solidFill>
                <a:effectLst/>
                <a:latin typeface="+mj-lt"/>
              </a:rPr>
              <a:t>”</a:t>
            </a:r>
            <a:r>
              <a:rPr lang="en-US" sz="2400" b="0" i="0" dirty="0">
                <a:solidFill>
                  <a:schemeClr val="bg1"/>
                </a:solidFill>
                <a:effectLst/>
                <a:latin typeface="+mj-lt"/>
              </a:rPr>
              <a:t/>
            </a:r>
            <a:br>
              <a:rPr lang="en-US" sz="2400" b="0" i="0" dirty="0">
                <a:solidFill>
                  <a:schemeClr val="bg1"/>
                </a:solidFill>
                <a:effectLst/>
                <a:latin typeface="+mj-lt"/>
              </a:rPr>
            </a:br>
            <a:endParaRPr lang="en-US" sz="2400" b="0" i="0" dirty="0">
              <a:solidFill>
                <a:schemeClr val="bg1"/>
              </a:solidFill>
              <a:effectLst/>
              <a:latin typeface="+mj-lt"/>
            </a:endParaRPr>
          </a:p>
          <a:p>
            <a:pPr algn="ctr"/>
            <a:r>
              <a:rPr lang="en-US" sz="2400" b="1" dirty="0" err="1" smtClean="0">
                <a:solidFill>
                  <a:schemeClr val="bg1"/>
                </a:solidFill>
                <a:latin typeface="+mj-lt"/>
              </a:rPr>
              <a:t>Jeremías</a:t>
            </a:r>
            <a:r>
              <a:rPr lang="en-US" sz="2400" b="1" dirty="0" smtClean="0">
                <a:solidFill>
                  <a:schemeClr val="bg1"/>
                </a:solidFill>
                <a:latin typeface="+mj-lt"/>
              </a:rPr>
              <a:t> </a:t>
            </a:r>
            <a:r>
              <a:rPr lang="en-US" sz="2400" b="1" dirty="0">
                <a:solidFill>
                  <a:schemeClr val="bg1"/>
                </a:solidFill>
                <a:latin typeface="+mj-lt"/>
              </a:rPr>
              <a:t>25:4-5</a:t>
            </a:r>
          </a:p>
        </p:txBody>
      </p:sp>
    </p:spTree>
    <p:extLst>
      <p:ext uri="{BB962C8B-B14F-4D97-AF65-F5344CB8AC3E}">
        <p14:creationId xmlns:p14="http://schemas.microsoft.com/office/powerpoint/2010/main" val="1277920285"/>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additive="base">
                                        <p:cTn id="16"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 calcmode="lin" valueType="num">
                                      <p:cBhvr additive="base">
                                        <p:cTn id="26"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 calcmode="lin" valueType="num">
                                      <p:cBhvr additive="base">
                                        <p:cTn id="32"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 calcmode="lin" valueType="num">
                                      <p:cBhvr additive="base">
                                        <p:cTn id="36"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clouds&#10;&#10;Description automatically generated">
            <a:extLst>
              <a:ext uri="{FF2B5EF4-FFF2-40B4-BE49-F238E27FC236}">
                <a16:creationId xmlns:a16="http://schemas.microsoft.com/office/drawing/2014/main" xmlns="" id="{004320C3-8C43-1EDD-1E66-72199F7F6486}"/>
              </a:ext>
            </a:extLst>
          </p:cNvPr>
          <p:cNvPicPr>
            <a:picLocks noChangeAspect="1"/>
          </p:cNvPicPr>
          <p:nvPr/>
        </p:nvPicPr>
        <p:blipFill>
          <a:blip r:embed="rId3"/>
          <a:stretch>
            <a:fillRect/>
          </a:stretch>
        </p:blipFill>
        <p:spPr>
          <a:xfrm>
            <a:off x="0" y="0"/>
            <a:ext cx="9144000" cy="5715000"/>
          </a:xfrm>
          <a:prstGeom prst="rect">
            <a:avLst/>
          </a:prstGeom>
        </p:spPr>
      </p:pic>
      <p:sp>
        <p:nvSpPr>
          <p:cNvPr id="6" name="Title 5">
            <a:extLst>
              <a:ext uri="{FF2B5EF4-FFF2-40B4-BE49-F238E27FC236}">
                <a16:creationId xmlns:a16="http://schemas.microsoft.com/office/drawing/2014/main" xmlns="" id="{8B2E608C-9DC5-4869-32B5-4E3743331174}"/>
              </a:ext>
            </a:extLst>
          </p:cNvPr>
          <p:cNvSpPr>
            <a:spLocks noGrp="1"/>
          </p:cNvSpPr>
          <p:nvPr>
            <p:ph type="title"/>
          </p:nvPr>
        </p:nvSpPr>
        <p:spPr>
          <a:xfrm>
            <a:off x="4773168" y="304271"/>
            <a:ext cx="4206240" cy="1104636"/>
          </a:xfrm>
        </p:spPr>
        <p:txBody>
          <a:bodyPr>
            <a:normAutofit/>
          </a:bodyPr>
          <a:lstStyle/>
          <a:p>
            <a:r>
              <a:rPr lang="en-US" i="1" dirty="0" err="1" smtClean="0"/>
              <a:t>Incluye</a:t>
            </a:r>
            <a:r>
              <a:rPr lang="en-US" i="1" dirty="0" smtClean="0"/>
              <a:t> </a:t>
            </a:r>
            <a:r>
              <a:rPr lang="en-US" i="1" u="sng" dirty="0" err="1" smtClean="0"/>
              <a:t>cada</a:t>
            </a:r>
            <a:r>
              <a:rPr lang="en-US" i="1" dirty="0" smtClean="0"/>
              <a:t> </a:t>
            </a:r>
            <a:r>
              <a:rPr lang="en-US" i="1" u="sng" dirty="0" smtClean="0"/>
              <a:t>palabra</a:t>
            </a:r>
            <a:r>
              <a:rPr lang="en-US" i="1" dirty="0" smtClean="0"/>
              <a:t> del </a:t>
            </a:r>
            <a:r>
              <a:rPr lang="en-US" i="1" dirty="0" err="1" smtClean="0"/>
              <a:t>mensaje</a:t>
            </a:r>
            <a:r>
              <a:rPr lang="en-US" i="1" dirty="0" smtClean="0"/>
              <a:t> de Dios.</a:t>
            </a:r>
            <a:endParaRPr lang="en-US" i="1" dirty="0"/>
          </a:p>
        </p:txBody>
      </p:sp>
      <p:sp>
        <p:nvSpPr>
          <p:cNvPr id="7" name="Content Placeholder 6">
            <a:extLst>
              <a:ext uri="{FF2B5EF4-FFF2-40B4-BE49-F238E27FC236}">
                <a16:creationId xmlns:a16="http://schemas.microsoft.com/office/drawing/2014/main" xmlns="" id="{35FBB0E8-143E-919A-6C17-E30B08EADBC6}"/>
              </a:ext>
            </a:extLst>
          </p:cNvPr>
          <p:cNvSpPr>
            <a:spLocks noGrp="1"/>
          </p:cNvSpPr>
          <p:nvPr>
            <p:ph idx="1"/>
          </p:nvPr>
        </p:nvSpPr>
        <p:spPr>
          <a:xfrm>
            <a:off x="4937760" y="1521354"/>
            <a:ext cx="3877056" cy="3626115"/>
          </a:xfrm>
        </p:spPr>
        <p:txBody>
          <a:bodyPr>
            <a:normAutofit/>
          </a:bodyPr>
          <a:lstStyle/>
          <a:p>
            <a:pPr>
              <a:buFont typeface="Wingdings" pitchFamily="2" charset="2"/>
              <a:buChar char="§"/>
            </a:pPr>
            <a:r>
              <a:rPr lang="en-US" dirty="0"/>
              <a:t> </a:t>
            </a:r>
            <a:r>
              <a:rPr lang="en-US" dirty="0" smtClean="0"/>
              <a:t>¿</a:t>
            </a:r>
            <a:r>
              <a:rPr lang="en-US" dirty="0" err="1" smtClean="0"/>
              <a:t>Por</a:t>
            </a:r>
            <a:r>
              <a:rPr lang="en-US" dirty="0" smtClean="0"/>
              <a:t> </a:t>
            </a:r>
            <a:r>
              <a:rPr lang="en-US" dirty="0" err="1" smtClean="0"/>
              <a:t>qué</a:t>
            </a:r>
            <a:r>
              <a:rPr lang="en-US" dirty="0" smtClean="0"/>
              <a:t> </a:t>
            </a:r>
            <a:r>
              <a:rPr lang="en-US" dirty="0" err="1" smtClean="0"/>
              <a:t>vacilamos</a:t>
            </a:r>
            <a:r>
              <a:rPr lang="en-US" dirty="0" smtClean="0"/>
              <a:t> a la hora de </a:t>
            </a:r>
            <a:r>
              <a:rPr lang="en-US" dirty="0" err="1" smtClean="0"/>
              <a:t>predicar</a:t>
            </a:r>
            <a:r>
              <a:rPr lang="en-US" dirty="0" smtClean="0"/>
              <a:t> </a:t>
            </a:r>
            <a:r>
              <a:rPr lang="en-US" dirty="0" err="1" smtClean="0"/>
              <a:t>toda</a:t>
            </a:r>
            <a:r>
              <a:rPr lang="en-US" dirty="0" smtClean="0"/>
              <a:t> la palabra de Dios?</a:t>
            </a:r>
            <a:r>
              <a:rPr lang="en-US" dirty="0"/>
              <a:t/>
            </a:r>
            <a:br>
              <a:rPr lang="en-US" dirty="0"/>
            </a:br>
            <a:endParaRPr lang="en-US" dirty="0"/>
          </a:p>
          <a:p>
            <a:pPr>
              <a:buFont typeface="Wingdings" pitchFamily="2" charset="2"/>
              <a:buChar char="§"/>
            </a:pPr>
            <a:r>
              <a:rPr lang="en-US" dirty="0" smtClean="0"/>
              <a:t> </a:t>
            </a:r>
            <a:r>
              <a:rPr lang="en-US" dirty="0" err="1" smtClean="0"/>
              <a:t>Debemos</a:t>
            </a:r>
            <a:r>
              <a:rPr lang="en-US" dirty="0" smtClean="0"/>
              <a:t> </a:t>
            </a:r>
            <a:r>
              <a:rPr lang="en-US" dirty="0" err="1" smtClean="0"/>
              <a:t>recordar</a:t>
            </a:r>
            <a:r>
              <a:rPr lang="en-US" dirty="0" smtClean="0"/>
              <a:t> el </a:t>
            </a:r>
            <a:r>
              <a:rPr lang="en-US" dirty="0" err="1" smtClean="0"/>
              <a:t>corazón</a:t>
            </a:r>
            <a:r>
              <a:rPr lang="en-US" dirty="0" smtClean="0"/>
              <a:t> de </a:t>
            </a:r>
            <a:r>
              <a:rPr lang="en-US" dirty="0" err="1" smtClean="0"/>
              <a:t>Jeremías</a:t>
            </a:r>
            <a:r>
              <a:rPr lang="en-US" dirty="0" smtClean="0"/>
              <a:t>.</a:t>
            </a:r>
            <a:endParaRPr lang="en-US" dirty="0"/>
          </a:p>
          <a:p>
            <a:pPr lvl="1">
              <a:buFont typeface="Wingdings" pitchFamily="2" charset="2"/>
              <a:buChar char="§"/>
            </a:pPr>
            <a:r>
              <a:rPr lang="en-US" dirty="0" err="1" smtClean="0"/>
              <a:t>Capítulo</a:t>
            </a:r>
            <a:r>
              <a:rPr lang="en-US" dirty="0" smtClean="0"/>
              <a:t> </a:t>
            </a:r>
            <a:r>
              <a:rPr lang="en-US" dirty="0"/>
              <a:t>26:12-15</a:t>
            </a:r>
          </a:p>
        </p:txBody>
      </p:sp>
      <p:sp>
        <p:nvSpPr>
          <p:cNvPr id="8" name="TextBox 7">
            <a:extLst>
              <a:ext uri="{FF2B5EF4-FFF2-40B4-BE49-F238E27FC236}">
                <a16:creationId xmlns:a16="http://schemas.microsoft.com/office/drawing/2014/main" xmlns="" id="{16B124E9-8427-C3E3-06B5-C64F8D01F04C}"/>
              </a:ext>
            </a:extLst>
          </p:cNvPr>
          <p:cNvSpPr txBox="1"/>
          <p:nvPr/>
        </p:nvSpPr>
        <p:spPr>
          <a:xfrm>
            <a:off x="499871" y="856589"/>
            <a:ext cx="3560065" cy="4154984"/>
          </a:xfrm>
          <a:prstGeom prst="rect">
            <a:avLst/>
          </a:prstGeom>
          <a:noFill/>
        </p:spPr>
        <p:txBody>
          <a:bodyPr wrap="square" rtlCol="0">
            <a:spAutoFit/>
          </a:bodyPr>
          <a:lstStyle/>
          <a:p>
            <a:pPr algn="ctr"/>
            <a:r>
              <a:rPr lang="en-US" sz="2400" b="0" i="0" dirty="0" smtClean="0">
                <a:solidFill>
                  <a:schemeClr val="bg1"/>
                </a:solidFill>
                <a:effectLst/>
                <a:latin typeface="+mj-lt"/>
              </a:rPr>
              <a:t>“</a:t>
            </a:r>
            <a:r>
              <a:rPr lang="es-ES" sz="2400" dirty="0">
                <a:solidFill>
                  <a:schemeClr val="bg1"/>
                </a:solidFill>
                <a:latin typeface="+mj-lt"/>
              </a:rPr>
              <a:t>Así dice el SEÑOR: “Ponte en el atrio de la casa del SEÑOR, y habla a todas las ciudades de Judá que vienen a adorar en la casa del SEÑOR, todas las palabras que te he mandado decirles. No omitas ni una </a:t>
            </a:r>
            <a:r>
              <a:rPr lang="es-ES" sz="2400" dirty="0" smtClean="0">
                <a:solidFill>
                  <a:schemeClr val="bg1"/>
                </a:solidFill>
                <a:latin typeface="+mj-lt"/>
              </a:rPr>
              <a:t>palabra</a:t>
            </a:r>
            <a:r>
              <a:rPr lang="en-US" sz="2400" b="0" i="0" dirty="0" smtClean="0">
                <a:solidFill>
                  <a:schemeClr val="bg1"/>
                </a:solidFill>
                <a:effectLst/>
                <a:latin typeface="+mj-lt"/>
              </a:rPr>
              <a:t>”.</a:t>
            </a:r>
            <a:r>
              <a:rPr lang="en-US" sz="2400" b="0" i="0" dirty="0">
                <a:solidFill>
                  <a:schemeClr val="bg1"/>
                </a:solidFill>
                <a:effectLst/>
                <a:latin typeface="+mj-lt"/>
              </a:rPr>
              <a:t/>
            </a:r>
            <a:br>
              <a:rPr lang="en-US" sz="2400" b="0" i="0" dirty="0">
                <a:solidFill>
                  <a:schemeClr val="bg1"/>
                </a:solidFill>
                <a:effectLst/>
                <a:latin typeface="+mj-lt"/>
              </a:rPr>
            </a:br>
            <a:endParaRPr lang="en-US" sz="2400" b="0" i="0" dirty="0">
              <a:solidFill>
                <a:schemeClr val="bg1"/>
              </a:solidFill>
              <a:effectLst/>
              <a:latin typeface="+mj-lt"/>
            </a:endParaRPr>
          </a:p>
          <a:p>
            <a:pPr algn="ctr"/>
            <a:r>
              <a:rPr lang="en-US" sz="2400" b="1" dirty="0" err="1" smtClean="0">
                <a:solidFill>
                  <a:schemeClr val="bg1"/>
                </a:solidFill>
                <a:latin typeface="+mj-lt"/>
              </a:rPr>
              <a:t>Jeremías</a:t>
            </a:r>
            <a:r>
              <a:rPr lang="en-US" sz="2400" b="1" dirty="0" smtClean="0">
                <a:solidFill>
                  <a:schemeClr val="bg1"/>
                </a:solidFill>
                <a:latin typeface="+mj-lt"/>
              </a:rPr>
              <a:t> </a:t>
            </a:r>
            <a:r>
              <a:rPr lang="en-US" sz="2400" b="1" dirty="0">
                <a:solidFill>
                  <a:schemeClr val="bg1"/>
                </a:solidFill>
                <a:latin typeface="+mj-lt"/>
              </a:rPr>
              <a:t>26:2</a:t>
            </a:r>
          </a:p>
        </p:txBody>
      </p:sp>
    </p:spTree>
    <p:extLst>
      <p:ext uri="{BB962C8B-B14F-4D97-AF65-F5344CB8AC3E}">
        <p14:creationId xmlns:p14="http://schemas.microsoft.com/office/powerpoint/2010/main" val="1073606976"/>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mparison of a storm&#10;&#10;Description automatically generated with medium confidence">
            <a:extLst>
              <a:ext uri="{FF2B5EF4-FFF2-40B4-BE49-F238E27FC236}">
                <a16:creationId xmlns:a16="http://schemas.microsoft.com/office/drawing/2014/main" xmlns="" id="{0E74CD28-9A3C-A544-18FC-02A2CA1EE189}"/>
              </a:ext>
            </a:extLst>
          </p:cNvPr>
          <p:cNvPicPr>
            <a:picLocks noChangeAspect="1"/>
          </p:cNvPicPr>
          <p:nvPr/>
        </p:nvPicPr>
        <p:blipFill>
          <a:blip r:embed="rId3"/>
          <a:stretch>
            <a:fillRect/>
          </a:stretch>
        </p:blipFill>
        <p:spPr>
          <a:xfrm>
            <a:off x="0" y="0"/>
            <a:ext cx="9144000" cy="5715000"/>
          </a:xfrm>
          <a:prstGeom prst="rect">
            <a:avLst/>
          </a:prstGeom>
        </p:spPr>
      </p:pic>
      <p:sp>
        <p:nvSpPr>
          <p:cNvPr id="6" name="Title 5">
            <a:extLst>
              <a:ext uri="{FF2B5EF4-FFF2-40B4-BE49-F238E27FC236}">
                <a16:creationId xmlns:a16="http://schemas.microsoft.com/office/drawing/2014/main" xmlns="" id="{5DBEE6DA-D7F3-92D1-A87E-756076ABD6EE}"/>
              </a:ext>
            </a:extLst>
          </p:cNvPr>
          <p:cNvSpPr>
            <a:spLocks noGrp="1"/>
          </p:cNvSpPr>
          <p:nvPr>
            <p:ph type="title"/>
          </p:nvPr>
        </p:nvSpPr>
        <p:spPr>
          <a:xfrm>
            <a:off x="172528" y="304271"/>
            <a:ext cx="4131248" cy="1104636"/>
          </a:xfrm>
        </p:spPr>
        <p:txBody>
          <a:bodyPr>
            <a:normAutofit/>
          </a:bodyPr>
          <a:lstStyle/>
          <a:p>
            <a:r>
              <a:rPr lang="en-US" i="1" dirty="0" err="1" smtClean="0"/>
              <a:t>Persistió</a:t>
            </a:r>
            <a:r>
              <a:rPr lang="en-US" i="1" dirty="0" smtClean="0"/>
              <a:t> con la </a:t>
            </a:r>
            <a:r>
              <a:rPr lang="en-US" i="1" dirty="0" err="1" smtClean="0"/>
              <a:t>ayuda</a:t>
            </a:r>
            <a:r>
              <a:rPr lang="en-US" i="1" dirty="0" smtClean="0"/>
              <a:t> de </a:t>
            </a:r>
            <a:r>
              <a:rPr lang="en-US" i="1" dirty="0" err="1" smtClean="0"/>
              <a:t>sus</a:t>
            </a:r>
            <a:r>
              <a:rPr lang="en-US" i="1" dirty="0" smtClean="0"/>
              <a:t> amigos</a:t>
            </a:r>
            <a:endParaRPr lang="en-US" i="1" dirty="0"/>
          </a:p>
        </p:txBody>
      </p:sp>
      <p:sp>
        <p:nvSpPr>
          <p:cNvPr id="7" name="Content Placeholder 6">
            <a:extLst>
              <a:ext uri="{FF2B5EF4-FFF2-40B4-BE49-F238E27FC236}">
                <a16:creationId xmlns:a16="http://schemas.microsoft.com/office/drawing/2014/main" xmlns="" id="{EAF7A389-BCB5-5BDF-59F2-E0B01CA8F3E5}"/>
              </a:ext>
            </a:extLst>
          </p:cNvPr>
          <p:cNvSpPr>
            <a:spLocks noGrp="1"/>
          </p:cNvSpPr>
          <p:nvPr>
            <p:ph idx="1"/>
          </p:nvPr>
        </p:nvSpPr>
        <p:spPr>
          <a:xfrm>
            <a:off x="341376" y="1521354"/>
            <a:ext cx="4230624" cy="4001622"/>
          </a:xfrm>
        </p:spPr>
        <p:txBody>
          <a:bodyPr>
            <a:normAutofit/>
          </a:bodyPr>
          <a:lstStyle/>
          <a:p>
            <a:r>
              <a:rPr lang="en-US" dirty="0" err="1" smtClean="0"/>
              <a:t>Ahicam</a:t>
            </a:r>
            <a:r>
              <a:rPr lang="en-US" dirty="0" smtClean="0"/>
              <a:t> era </a:t>
            </a:r>
            <a:r>
              <a:rPr lang="en-US" dirty="0" err="1" smtClean="0"/>
              <a:t>justo</a:t>
            </a:r>
            <a:r>
              <a:rPr lang="en-US" dirty="0" smtClean="0"/>
              <a:t>.</a:t>
            </a:r>
            <a:endParaRPr lang="en-US" dirty="0"/>
          </a:p>
          <a:p>
            <a:r>
              <a:rPr lang="en-US" dirty="0" err="1" smtClean="0"/>
              <a:t>Ahicam</a:t>
            </a:r>
            <a:r>
              <a:rPr lang="en-US" dirty="0" smtClean="0"/>
              <a:t> era </a:t>
            </a:r>
            <a:r>
              <a:rPr lang="en-US" dirty="0" err="1" smtClean="0"/>
              <a:t>independiente</a:t>
            </a:r>
            <a:r>
              <a:rPr lang="en-US" dirty="0" smtClean="0"/>
              <a:t>.</a:t>
            </a:r>
            <a:endParaRPr lang="en-US" dirty="0"/>
          </a:p>
          <a:p>
            <a:r>
              <a:rPr lang="en-US" dirty="0" err="1" smtClean="0"/>
              <a:t>Ahicam</a:t>
            </a:r>
            <a:r>
              <a:rPr lang="en-US" dirty="0" smtClean="0"/>
              <a:t> era </a:t>
            </a:r>
            <a:r>
              <a:rPr lang="en-US" dirty="0" err="1" smtClean="0"/>
              <a:t>valiente</a:t>
            </a:r>
            <a:r>
              <a:rPr lang="en-US" dirty="0" smtClean="0"/>
              <a:t>.</a:t>
            </a:r>
            <a:endParaRPr lang="en-US" dirty="0"/>
          </a:p>
          <a:p>
            <a:r>
              <a:rPr lang="en-US" dirty="0" err="1" smtClean="0"/>
              <a:t>Ahicam</a:t>
            </a:r>
            <a:r>
              <a:rPr lang="en-US" dirty="0" smtClean="0"/>
              <a:t> era </a:t>
            </a:r>
            <a:r>
              <a:rPr lang="en-US" dirty="0" err="1" smtClean="0"/>
              <a:t>útil</a:t>
            </a:r>
            <a:r>
              <a:rPr lang="en-US" dirty="0" smtClean="0"/>
              <a:t>.</a:t>
            </a:r>
            <a:endParaRPr lang="en-US" dirty="0"/>
          </a:p>
          <a:p>
            <a:r>
              <a:rPr lang="en-US" dirty="0" err="1" smtClean="0"/>
              <a:t>Ahicam</a:t>
            </a:r>
            <a:r>
              <a:rPr lang="en-US" dirty="0" smtClean="0"/>
              <a:t> era honorable.</a:t>
            </a:r>
            <a:endParaRPr lang="en-US" dirty="0"/>
          </a:p>
          <a:p>
            <a:pPr lvl="1"/>
            <a:r>
              <a:rPr lang="en-US" dirty="0"/>
              <a:t>2 </a:t>
            </a:r>
            <a:r>
              <a:rPr lang="en-US" dirty="0" smtClean="0"/>
              <a:t>Reyes </a:t>
            </a:r>
            <a:r>
              <a:rPr lang="en-US" dirty="0"/>
              <a:t>22:12-14</a:t>
            </a:r>
          </a:p>
        </p:txBody>
      </p:sp>
      <p:sp>
        <p:nvSpPr>
          <p:cNvPr id="8" name="TextBox 7">
            <a:extLst>
              <a:ext uri="{FF2B5EF4-FFF2-40B4-BE49-F238E27FC236}">
                <a16:creationId xmlns:a16="http://schemas.microsoft.com/office/drawing/2014/main" xmlns="" id="{0E2CF669-25DA-B37A-55AF-81BF89F2BA97}"/>
              </a:ext>
            </a:extLst>
          </p:cNvPr>
          <p:cNvSpPr txBox="1"/>
          <p:nvPr/>
        </p:nvSpPr>
        <p:spPr>
          <a:xfrm>
            <a:off x="5242559" y="856589"/>
            <a:ext cx="3560065" cy="3970318"/>
          </a:xfrm>
          <a:prstGeom prst="rect">
            <a:avLst/>
          </a:prstGeom>
          <a:noFill/>
        </p:spPr>
        <p:txBody>
          <a:bodyPr wrap="square" rtlCol="0">
            <a:spAutoFit/>
          </a:bodyPr>
          <a:lstStyle/>
          <a:p>
            <a:pPr algn="ctr"/>
            <a:r>
              <a:rPr lang="en-US" sz="2800" b="0" i="0" dirty="0" smtClean="0">
                <a:solidFill>
                  <a:schemeClr val="bg1"/>
                </a:solidFill>
                <a:effectLst/>
                <a:latin typeface="+mj-lt"/>
              </a:rPr>
              <a:t>“</a:t>
            </a:r>
            <a:r>
              <a:rPr lang="es-ES" sz="2800" dirty="0">
                <a:solidFill>
                  <a:schemeClr val="bg1"/>
                </a:solidFill>
                <a:latin typeface="+mj-lt"/>
              </a:rPr>
              <a:t>Pero la mano de </a:t>
            </a:r>
            <a:r>
              <a:rPr lang="es-ES" sz="2800" dirty="0" err="1">
                <a:solidFill>
                  <a:schemeClr val="bg1"/>
                </a:solidFill>
                <a:latin typeface="+mj-lt"/>
              </a:rPr>
              <a:t>Ahicam</a:t>
            </a:r>
            <a:r>
              <a:rPr lang="es-ES" sz="2800" dirty="0">
                <a:solidFill>
                  <a:schemeClr val="bg1"/>
                </a:solidFill>
                <a:latin typeface="+mj-lt"/>
              </a:rPr>
              <a:t>, hijo de </a:t>
            </a:r>
            <a:r>
              <a:rPr lang="es-ES" sz="2800" dirty="0" err="1">
                <a:solidFill>
                  <a:schemeClr val="bg1"/>
                </a:solidFill>
                <a:latin typeface="+mj-lt"/>
              </a:rPr>
              <a:t>Safán</a:t>
            </a:r>
            <a:r>
              <a:rPr lang="es-ES" sz="2800" dirty="0">
                <a:solidFill>
                  <a:schemeClr val="bg1"/>
                </a:solidFill>
                <a:latin typeface="+mj-lt"/>
              </a:rPr>
              <a:t>, estaba con Jeremías, de manera que no fue entregado en manos del pueblo para que le dieran </a:t>
            </a:r>
            <a:r>
              <a:rPr lang="es-ES" sz="2800" dirty="0" smtClean="0">
                <a:solidFill>
                  <a:schemeClr val="bg1"/>
                </a:solidFill>
                <a:latin typeface="+mj-lt"/>
              </a:rPr>
              <a:t>muerte</a:t>
            </a:r>
            <a:r>
              <a:rPr lang="en-US" sz="2800" b="0" i="0" dirty="0" smtClean="0">
                <a:solidFill>
                  <a:schemeClr val="bg1"/>
                </a:solidFill>
                <a:effectLst/>
                <a:latin typeface="+mj-lt"/>
              </a:rPr>
              <a:t>”.</a:t>
            </a:r>
            <a:r>
              <a:rPr lang="en-US" sz="2800" b="0" i="0" dirty="0">
                <a:solidFill>
                  <a:schemeClr val="bg1"/>
                </a:solidFill>
                <a:effectLst/>
                <a:latin typeface="+mj-lt"/>
              </a:rPr>
              <a:t/>
            </a:r>
            <a:br>
              <a:rPr lang="en-US" sz="2800" b="0" i="0" dirty="0">
                <a:solidFill>
                  <a:schemeClr val="bg1"/>
                </a:solidFill>
                <a:effectLst/>
                <a:latin typeface="+mj-lt"/>
              </a:rPr>
            </a:br>
            <a:endParaRPr lang="en-US" sz="2800" b="0" i="0" dirty="0">
              <a:solidFill>
                <a:schemeClr val="bg1"/>
              </a:solidFill>
              <a:effectLst/>
              <a:latin typeface="+mj-lt"/>
            </a:endParaRPr>
          </a:p>
          <a:p>
            <a:pPr algn="ctr"/>
            <a:r>
              <a:rPr lang="en-US" sz="2800" b="1" dirty="0" err="1" smtClean="0">
                <a:solidFill>
                  <a:schemeClr val="bg1"/>
                </a:solidFill>
                <a:latin typeface="+mj-lt"/>
              </a:rPr>
              <a:t>Jeremías</a:t>
            </a:r>
            <a:r>
              <a:rPr lang="en-US" sz="2800" b="1" dirty="0" smtClean="0">
                <a:solidFill>
                  <a:schemeClr val="bg1"/>
                </a:solidFill>
                <a:latin typeface="+mj-lt"/>
              </a:rPr>
              <a:t> </a:t>
            </a:r>
            <a:r>
              <a:rPr lang="en-US" sz="2800" b="1" dirty="0">
                <a:solidFill>
                  <a:schemeClr val="bg1"/>
                </a:solidFill>
                <a:latin typeface="+mj-lt"/>
              </a:rPr>
              <a:t>26:24</a:t>
            </a:r>
          </a:p>
        </p:txBody>
      </p:sp>
    </p:spTree>
    <p:extLst>
      <p:ext uri="{BB962C8B-B14F-4D97-AF65-F5344CB8AC3E}">
        <p14:creationId xmlns:p14="http://schemas.microsoft.com/office/powerpoint/2010/main" val="2905035326"/>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 calcmode="lin" valueType="num">
                                      <p:cBhvr additive="base">
                                        <p:cTn id="40"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A218FA-53C0-E55C-FC45-C0E8577252AF}"/>
              </a:ext>
            </a:extLst>
          </p:cNvPr>
          <p:cNvSpPr>
            <a:spLocks noGrp="1"/>
          </p:cNvSpPr>
          <p:nvPr>
            <p:ph type="ctrTitle"/>
          </p:nvPr>
        </p:nvSpPr>
        <p:spPr/>
        <p:txBody>
          <a:bodyPr/>
          <a:lstStyle/>
          <a:p>
            <a:r>
              <a:rPr lang="en-US" dirty="0" err="1" smtClean="0"/>
              <a:t>Jeremías</a:t>
            </a:r>
            <a:endParaRPr lang="en-US" dirty="0"/>
          </a:p>
        </p:txBody>
      </p:sp>
      <p:sp>
        <p:nvSpPr>
          <p:cNvPr id="3" name="Subtitle 2">
            <a:extLst>
              <a:ext uri="{FF2B5EF4-FFF2-40B4-BE49-F238E27FC236}">
                <a16:creationId xmlns:a16="http://schemas.microsoft.com/office/drawing/2014/main" xmlns="" id="{8EB1C64F-3E0B-9FC1-C982-47B253E00905}"/>
              </a:ext>
            </a:extLst>
          </p:cNvPr>
          <p:cNvSpPr>
            <a:spLocks noGrp="1"/>
          </p:cNvSpPr>
          <p:nvPr>
            <p:ph type="subTitle" idx="1"/>
          </p:nvPr>
        </p:nvSpPr>
        <p:spPr/>
        <p:txBody>
          <a:bodyPr/>
          <a:lstStyle/>
          <a:p>
            <a:endParaRPr lang="en-US"/>
          </a:p>
        </p:txBody>
      </p:sp>
      <p:pic>
        <p:nvPicPr>
          <p:cNvPr id="5" name="Picture 4" descr="A storm clouds and lightning&#10;&#10;Description automatically generated with medium confidence">
            <a:extLst>
              <a:ext uri="{FF2B5EF4-FFF2-40B4-BE49-F238E27FC236}">
                <a16:creationId xmlns:a16="http://schemas.microsoft.com/office/drawing/2014/main" xmlns="" id="{410C6F95-76DC-FA2B-EB64-A7A6B79DA62B}"/>
              </a:ext>
            </a:extLst>
          </p:cNvPr>
          <p:cNvPicPr>
            <a:picLocks noChangeAspect="1"/>
          </p:cNvPicPr>
          <p:nvPr/>
        </p:nvPicPr>
        <p:blipFill>
          <a:blip r:embed="rId3"/>
          <a:stretch>
            <a:fillRect/>
          </a:stretch>
        </p:blipFill>
        <p:spPr>
          <a:xfrm>
            <a:off x="0" y="0"/>
            <a:ext cx="9144000" cy="5715000"/>
          </a:xfrm>
          <a:prstGeom prst="rect">
            <a:avLst/>
          </a:prstGeom>
        </p:spPr>
      </p:pic>
      <p:sp>
        <p:nvSpPr>
          <p:cNvPr id="4" name="TextBox 3"/>
          <p:cNvSpPr txBox="1"/>
          <p:nvPr/>
        </p:nvSpPr>
        <p:spPr>
          <a:xfrm>
            <a:off x="1945256" y="1578634"/>
            <a:ext cx="5253487" cy="830997"/>
          </a:xfrm>
          <a:prstGeom prst="rect">
            <a:avLst/>
          </a:prstGeom>
          <a:solidFill>
            <a:schemeClr val="tx2">
              <a:lumMod val="75000"/>
            </a:schemeClr>
          </a:solidFill>
        </p:spPr>
        <p:txBody>
          <a:bodyPr wrap="square" rtlCol="0">
            <a:spAutoFit/>
          </a:bodyPr>
          <a:lstStyle/>
          <a:p>
            <a:pPr algn="ctr"/>
            <a:r>
              <a:rPr lang="en-US" sz="4800" dirty="0" smtClean="0">
                <a:solidFill>
                  <a:schemeClr val="bg1"/>
                </a:solidFill>
              </a:rPr>
              <a:t>LA PREDICACI</a:t>
            </a:r>
            <a:r>
              <a:rPr lang="es-ES" sz="4800" dirty="0" smtClean="0">
                <a:solidFill>
                  <a:schemeClr val="bg1"/>
                </a:solidFill>
              </a:rPr>
              <a:t>ÓN DE </a:t>
            </a:r>
            <a:endParaRPr lang="en-US" sz="4800" dirty="0">
              <a:solidFill>
                <a:schemeClr val="bg1"/>
              </a:solidFill>
            </a:endParaRPr>
          </a:p>
        </p:txBody>
      </p:sp>
      <p:sp>
        <p:nvSpPr>
          <p:cNvPr id="6" name="TextBox 5"/>
          <p:cNvSpPr txBox="1"/>
          <p:nvPr/>
        </p:nvSpPr>
        <p:spPr>
          <a:xfrm>
            <a:off x="750497" y="2434791"/>
            <a:ext cx="7643004" cy="1862048"/>
          </a:xfrm>
          <a:prstGeom prst="rect">
            <a:avLst/>
          </a:prstGeom>
          <a:solidFill>
            <a:schemeClr val="bg1"/>
          </a:solidFill>
        </p:spPr>
        <p:txBody>
          <a:bodyPr wrap="square" rtlCol="0">
            <a:spAutoFit/>
          </a:bodyPr>
          <a:lstStyle/>
          <a:p>
            <a:pPr algn="ctr"/>
            <a:r>
              <a:rPr lang="es-ES" sz="11500" b="1" dirty="0" smtClean="0">
                <a:solidFill>
                  <a:schemeClr val="tx1">
                    <a:lumMod val="65000"/>
                    <a:lumOff val="35000"/>
                  </a:schemeClr>
                </a:solidFill>
              </a:rPr>
              <a:t>JEREMÍAS</a:t>
            </a:r>
            <a:endParaRPr lang="en-US" sz="11500" b="1" dirty="0">
              <a:solidFill>
                <a:schemeClr val="tx1">
                  <a:lumMod val="65000"/>
                  <a:lumOff val="35000"/>
                </a:schemeClr>
              </a:solidFill>
            </a:endParaRPr>
          </a:p>
        </p:txBody>
      </p:sp>
    </p:spTree>
    <p:extLst>
      <p:ext uri="{BB962C8B-B14F-4D97-AF65-F5344CB8AC3E}">
        <p14:creationId xmlns:p14="http://schemas.microsoft.com/office/powerpoint/2010/main" val="2315936347"/>
      </p:ext>
    </p:extLst>
  </p:cSld>
  <p:clrMapOvr>
    <a:masterClrMapping/>
  </p:clrMapOvr>
  <p:transition spd="med">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74</TotalTime>
  <Words>707</Words>
  <Application>Microsoft Office PowerPoint</Application>
  <PresentationFormat>On-screen Show (16:10)</PresentationFormat>
  <Paragraphs>79</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Courier New</vt:lpstr>
      <vt:lpstr>Symbol</vt:lpstr>
      <vt:lpstr>Times New Roman</vt:lpstr>
      <vt:lpstr>Wingdings</vt:lpstr>
      <vt:lpstr>Office Theme</vt:lpstr>
      <vt:lpstr>Jeremías</vt:lpstr>
      <vt:lpstr>Pone un ejemplo poderoso</vt:lpstr>
      <vt:lpstr>Declara la palabra inmutable de Dios</vt:lpstr>
      <vt:lpstr>Incluye cada palabra del mensaje de Dios.</vt:lpstr>
      <vt:lpstr>Persistió con la ayuda de sus amigos</vt:lpstr>
      <vt:lpstr>Jeremías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Jeremiah</dc:title>
  <dc:creator>Phillip Shumake</dc:creator>
  <cp:lastModifiedBy>Esther Eubanks</cp:lastModifiedBy>
  <cp:revision>13</cp:revision>
  <dcterms:created xsi:type="dcterms:W3CDTF">2023-08-06T17:35:41Z</dcterms:created>
  <dcterms:modified xsi:type="dcterms:W3CDTF">2023-08-06T19:11:19Z</dcterms:modified>
</cp:coreProperties>
</file>