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7" r:id="rId2"/>
    <p:sldId id="258" r:id="rId3"/>
    <p:sldId id="259" r:id="rId4"/>
    <p:sldId id="260" r:id="rId5"/>
    <p:sldId id="261" r:id="rId6"/>
    <p:sldId id="262" r:id="rId7"/>
    <p:sldId id="256"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3"/>
    <p:restoredTop sz="94694"/>
  </p:normalViewPr>
  <p:slideViewPr>
    <p:cSldViewPr snapToGrid="0">
      <p:cViewPr varScale="1">
        <p:scale>
          <a:sx n="139" d="100"/>
          <a:sy n="139" d="100"/>
        </p:scale>
        <p:origin x="176"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C30168-DCA4-B54F-861E-58F0D69F25E6}" type="datetimeFigureOut">
              <a:rPr lang="en-US" smtClean="0"/>
              <a:t>9/2/23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EF3C8-1684-1A43-9B5D-F68014C25A09}" type="slidenum">
              <a:rPr lang="en-US" smtClean="0"/>
              <a:t>‹#›</a:t>
            </a:fld>
            <a:endParaRPr lang="en-US"/>
          </a:p>
        </p:txBody>
      </p:sp>
    </p:spTree>
    <p:extLst>
      <p:ext uri="{BB962C8B-B14F-4D97-AF65-F5344CB8AC3E}">
        <p14:creationId xmlns:p14="http://schemas.microsoft.com/office/powerpoint/2010/main" val="803603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C30168-DCA4-B54F-861E-58F0D69F25E6}" type="datetimeFigureOut">
              <a:rPr lang="en-US" smtClean="0"/>
              <a:t>9/2/23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EF3C8-1684-1A43-9B5D-F68014C25A09}" type="slidenum">
              <a:rPr lang="en-US" smtClean="0"/>
              <a:t>‹#›</a:t>
            </a:fld>
            <a:endParaRPr lang="en-US"/>
          </a:p>
        </p:txBody>
      </p:sp>
    </p:spTree>
    <p:extLst>
      <p:ext uri="{BB962C8B-B14F-4D97-AF65-F5344CB8AC3E}">
        <p14:creationId xmlns:p14="http://schemas.microsoft.com/office/powerpoint/2010/main" val="2571107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C30168-DCA4-B54F-861E-58F0D69F25E6}" type="datetimeFigureOut">
              <a:rPr lang="en-US" smtClean="0"/>
              <a:t>9/2/23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EF3C8-1684-1A43-9B5D-F68014C25A09}" type="slidenum">
              <a:rPr lang="en-US" smtClean="0"/>
              <a:t>‹#›</a:t>
            </a:fld>
            <a:endParaRPr lang="en-US"/>
          </a:p>
        </p:txBody>
      </p:sp>
    </p:spTree>
    <p:extLst>
      <p:ext uri="{BB962C8B-B14F-4D97-AF65-F5344CB8AC3E}">
        <p14:creationId xmlns:p14="http://schemas.microsoft.com/office/powerpoint/2010/main" val="3283392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C30168-DCA4-B54F-861E-58F0D69F25E6}" type="datetimeFigureOut">
              <a:rPr lang="en-US" smtClean="0"/>
              <a:t>9/2/23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EF3C8-1684-1A43-9B5D-F68014C25A09}" type="slidenum">
              <a:rPr lang="en-US" smtClean="0"/>
              <a:t>‹#›</a:t>
            </a:fld>
            <a:endParaRPr lang="en-US"/>
          </a:p>
        </p:txBody>
      </p:sp>
    </p:spTree>
    <p:extLst>
      <p:ext uri="{BB962C8B-B14F-4D97-AF65-F5344CB8AC3E}">
        <p14:creationId xmlns:p14="http://schemas.microsoft.com/office/powerpoint/2010/main" val="491148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C30168-DCA4-B54F-861E-58F0D69F25E6}" type="datetimeFigureOut">
              <a:rPr lang="en-US" smtClean="0"/>
              <a:t>9/2/23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EF3C8-1684-1A43-9B5D-F68014C25A09}" type="slidenum">
              <a:rPr lang="en-US" smtClean="0"/>
              <a:t>‹#›</a:t>
            </a:fld>
            <a:endParaRPr lang="en-US"/>
          </a:p>
        </p:txBody>
      </p:sp>
    </p:spTree>
    <p:extLst>
      <p:ext uri="{BB962C8B-B14F-4D97-AF65-F5344CB8AC3E}">
        <p14:creationId xmlns:p14="http://schemas.microsoft.com/office/powerpoint/2010/main" val="3296034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C30168-DCA4-B54F-861E-58F0D69F25E6}" type="datetimeFigureOut">
              <a:rPr lang="en-US" smtClean="0"/>
              <a:t>9/2/23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EF3C8-1684-1A43-9B5D-F68014C25A09}" type="slidenum">
              <a:rPr lang="en-US" smtClean="0"/>
              <a:t>‹#›</a:t>
            </a:fld>
            <a:endParaRPr lang="en-US"/>
          </a:p>
        </p:txBody>
      </p:sp>
    </p:spTree>
    <p:extLst>
      <p:ext uri="{BB962C8B-B14F-4D97-AF65-F5344CB8AC3E}">
        <p14:creationId xmlns:p14="http://schemas.microsoft.com/office/powerpoint/2010/main" val="3944724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C30168-DCA4-B54F-861E-58F0D69F25E6}" type="datetimeFigureOut">
              <a:rPr lang="en-US" smtClean="0"/>
              <a:t>9/2/23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6EF3C8-1684-1A43-9B5D-F68014C25A09}" type="slidenum">
              <a:rPr lang="en-US" smtClean="0"/>
              <a:t>‹#›</a:t>
            </a:fld>
            <a:endParaRPr lang="en-US"/>
          </a:p>
        </p:txBody>
      </p:sp>
    </p:spTree>
    <p:extLst>
      <p:ext uri="{BB962C8B-B14F-4D97-AF65-F5344CB8AC3E}">
        <p14:creationId xmlns:p14="http://schemas.microsoft.com/office/powerpoint/2010/main" val="1029367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C30168-DCA4-B54F-861E-58F0D69F25E6}" type="datetimeFigureOut">
              <a:rPr lang="en-US" smtClean="0"/>
              <a:t>9/2/23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6EF3C8-1684-1A43-9B5D-F68014C25A09}" type="slidenum">
              <a:rPr lang="en-US" smtClean="0"/>
              <a:t>‹#›</a:t>
            </a:fld>
            <a:endParaRPr lang="en-US"/>
          </a:p>
        </p:txBody>
      </p:sp>
    </p:spTree>
    <p:extLst>
      <p:ext uri="{BB962C8B-B14F-4D97-AF65-F5344CB8AC3E}">
        <p14:creationId xmlns:p14="http://schemas.microsoft.com/office/powerpoint/2010/main" val="2347650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C30168-DCA4-B54F-861E-58F0D69F25E6}" type="datetimeFigureOut">
              <a:rPr lang="en-US" smtClean="0"/>
              <a:t>9/2/23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6EF3C8-1684-1A43-9B5D-F68014C25A09}" type="slidenum">
              <a:rPr lang="en-US" smtClean="0"/>
              <a:t>‹#›</a:t>
            </a:fld>
            <a:endParaRPr lang="en-US"/>
          </a:p>
        </p:txBody>
      </p:sp>
    </p:spTree>
    <p:extLst>
      <p:ext uri="{BB962C8B-B14F-4D97-AF65-F5344CB8AC3E}">
        <p14:creationId xmlns:p14="http://schemas.microsoft.com/office/powerpoint/2010/main" val="25664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FC30168-DCA4-B54F-861E-58F0D69F25E6}" type="datetimeFigureOut">
              <a:rPr lang="en-US" smtClean="0"/>
              <a:t>9/2/23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EF3C8-1684-1A43-9B5D-F68014C25A09}" type="slidenum">
              <a:rPr lang="en-US" smtClean="0"/>
              <a:t>‹#›</a:t>
            </a:fld>
            <a:endParaRPr lang="en-US"/>
          </a:p>
        </p:txBody>
      </p:sp>
    </p:spTree>
    <p:extLst>
      <p:ext uri="{BB962C8B-B14F-4D97-AF65-F5344CB8AC3E}">
        <p14:creationId xmlns:p14="http://schemas.microsoft.com/office/powerpoint/2010/main" val="147754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FC30168-DCA4-B54F-861E-58F0D69F25E6}" type="datetimeFigureOut">
              <a:rPr lang="en-US" smtClean="0"/>
              <a:t>9/2/23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EF3C8-1684-1A43-9B5D-F68014C25A09}" type="slidenum">
              <a:rPr lang="en-US" smtClean="0"/>
              <a:t>‹#›</a:t>
            </a:fld>
            <a:endParaRPr lang="en-US"/>
          </a:p>
        </p:txBody>
      </p:sp>
    </p:spTree>
    <p:extLst>
      <p:ext uri="{BB962C8B-B14F-4D97-AF65-F5344CB8AC3E}">
        <p14:creationId xmlns:p14="http://schemas.microsoft.com/office/powerpoint/2010/main" val="2896423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3FC30168-DCA4-B54F-861E-58F0D69F25E6}" type="datetimeFigureOut">
              <a:rPr lang="en-US" smtClean="0"/>
              <a:t>9/2/23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796EF3C8-1684-1A43-9B5D-F68014C25A09}" type="slidenum">
              <a:rPr lang="en-US" smtClean="0"/>
              <a:t>‹#›</a:t>
            </a:fld>
            <a:endParaRPr lang="en-US"/>
          </a:p>
        </p:txBody>
      </p:sp>
    </p:spTree>
    <p:extLst>
      <p:ext uri="{BB962C8B-B14F-4D97-AF65-F5344CB8AC3E}">
        <p14:creationId xmlns:p14="http://schemas.microsoft.com/office/powerpoint/2010/main" val="1023391491"/>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90E693-AAD8-3D90-466D-41DD668042DC}"/>
              </a:ext>
            </a:extLst>
          </p:cNvPr>
          <p:cNvSpPr>
            <a:spLocks noGrp="1"/>
          </p:cNvSpPr>
          <p:nvPr>
            <p:ph idx="1"/>
          </p:nvPr>
        </p:nvSpPr>
        <p:spPr>
          <a:xfrm>
            <a:off x="628650" y="666231"/>
            <a:ext cx="7886700" cy="4382538"/>
          </a:xfrm>
        </p:spPr>
        <p:txBody>
          <a:bodyPr anchor="ctr">
            <a:normAutofit/>
          </a:bodyPr>
          <a:lstStyle/>
          <a:p>
            <a:pPr marL="0" indent="0" algn="ctr">
              <a:buNone/>
            </a:pPr>
            <a:r>
              <a:rPr lang="en-US" sz="3600" dirty="0">
                <a:effectLst/>
                <a:latin typeface="Calibri" panose="020F0502020204030204" pitchFamily="34" charset="0"/>
                <a:ea typeface="Calibri" panose="020F0502020204030204" pitchFamily="34" charset="0"/>
                <a:cs typeface="Calibri" panose="020F0502020204030204" pitchFamily="34" charset="0"/>
              </a:rPr>
              <a:t>Luke 6:47 Everyone who comes to Me and hears My words and acts on them, I will show you whom he is like: 48 he is like a man building a house, who dug deep and laid a foundation on the rock; and when a flood occurred, the torrent burst against that house and could not shake it, because it had been well built</a:t>
            </a:r>
            <a:r>
              <a:rPr lang="en-US" sz="3600" dirty="0">
                <a:effectLst/>
                <a:latin typeface="Calibri" panose="020F0502020204030204" pitchFamily="34" charset="0"/>
                <a:cs typeface="Calibri" panose="020F0502020204030204" pitchFamily="34" charset="0"/>
              </a:rPr>
              <a:t> </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38395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BF686-C074-973B-40DA-D0EC2D97D16F}"/>
              </a:ext>
            </a:extLst>
          </p:cNvPr>
          <p:cNvSpPr>
            <a:spLocks noGrp="1"/>
          </p:cNvSpPr>
          <p:nvPr>
            <p:ph type="title"/>
          </p:nvPr>
        </p:nvSpPr>
        <p:spPr>
          <a:xfrm>
            <a:off x="628650" y="130535"/>
            <a:ext cx="7886700" cy="1104636"/>
          </a:xfrm>
        </p:spPr>
        <p:txBody>
          <a:bodyPr/>
          <a:lstStyle/>
          <a:p>
            <a:pPr algn="ctr"/>
            <a:r>
              <a:rPr lang="en-US" dirty="0"/>
              <a:t>The congregants of the people who went to Ezekiel’s house</a:t>
            </a:r>
          </a:p>
        </p:txBody>
      </p:sp>
      <p:sp>
        <p:nvSpPr>
          <p:cNvPr id="3" name="Content Placeholder 2">
            <a:extLst>
              <a:ext uri="{FF2B5EF4-FFF2-40B4-BE49-F238E27FC236}">
                <a16:creationId xmlns:a16="http://schemas.microsoft.com/office/drawing/2014/main" id="{85679E69-7254-3C2A-E54E-81E95EA9EAB0}"/>
              </a:ext>
            </a:extLst>
          </p:cNvPr>
          <p:cNvSpPr>
            <a:spLocks noGrp="1"/>
          </p:cNvSpPr>
          <p:nvPr>
            <p:ph idx="1"/>
          </p:nvPr>
        </p:nvSpPr>
        <p:spPr>
          <a:xfrm>
            <a:off x="1032129" y="1521353"/>
            <a:ext cx="7079742" cy="4063112"/>
          </a:xfrm>
          <a:ln w="25400">
            <a:solidFill>
              <a:schemeClr val="accent3">
                <a:lumMod val="75000"/>
              </a:schemeClr>
            </a:solidFill>
          </a:ln>
        </p:spPr>
        <p:txBody>
          <a:bodyPr anchor="ctr">
            <a:normAutofit/>
          </a:bodyPr>
          <a:lstStyle/>
          <a:p>
            <a:pPr marL="0" indent="0" algn="ctr">
              <a:buNone/>
            </a:pPr>
            <a:endParaRPr lang="en-US" sz="2400" dirty="0"/>
          </a:p>
          <a:p>
            <a:pPr marL="0" indent="0" algn="ctr">
              <a:buNone/>
            </a:pPr>
            <a:endParaRPr lang="en-US" sz="2400" dirty="0"/>
          </a:p>
          <a:p>
            <a:pPr marL="0" indent="0" algn="ctr">
              <a:buNone/>
            </a:pPr>
            <a:r>
              <a:rPr lang="en-US" sz="2400" dirty="0"/>
              <a:t>Ez. 14:1 </a:t>
            </a:r>
            <a:r>
              <a:rPr lang="en-US" sz="2400" b="0" i="0" u="none" strike="noStrike" dirty="0">
                <a:effectLst/>
                <a:latin typeface="Calibri" panose="020F0502020204030204" pitchFamily="34" charset="0"/>
                <a:cs typeface="Calibri" panose="020F0502020204030204" pitchFamily="34" charset="0"/>
              </a:rPr>
              <a:t>Then some elders of Israel </a:t>
            </a:r>
            <a:r>
              <a:rPr lang="en-US" sz="2400" b="0" i="0" u="sng" strike="noStrike" dirty="0">
                <a:effectLst/>
                <a:latin typeface="Calibri" panose="020F0502020204030204" pitchFamily="34" charset="0"/>
                <a:cs typeface="Calibri" panose="020F0502020204030204" pitchFamily="34" charset="0"/>
              </a:rPr>
              <a:t>came to me and sat down before me</a:t>
            </a:r>
            <a:r>
              <a:rPr lang="en-US" sz="2400" b="0" i="0" u="none" strike="noStrike" dirty="0">
                <a:effectLst/>
                <a:latin typeface="Calibri" panose="020F0502020204030204" pitchFamily="34" charset="0"/>
                <a:cs typeface="Calibri" panose="020F0502020204030204" pitchFamily="34" charset="0"/>
              </a:rPr>
              <a:t>. </a:t>
            </a:r>
            <a:r>
              <a:rPr lang="en-US" sz="2400" b="1" i="0" u="none" strike="noStrike" baseline="30000" dirty="0">
                <a:effectLst/>
                <a:latin typeface="Calibri" panose="020F0502020204030204" pitchFamily="34" charset="0"/>
                <a:cs typeface="Calibri" panose="020F0502020204030204" pitchFamily="34" charset="0"/>
              </a:rPr>
              <a:t>2 </a:t>
            </a:r>
            <a:r>
              <a:rPr lang="en-US" sz="2400" b="0" i="0" u="none" strike="noStrike" dirty="0">
                <a:effectLst/>
                <a:latin typeface="Calibri" panose="020F0502020204030204" pitchFamily="34" charset="0"/>
                <a:cs typeface="Calibri" panose="020F0502020204030204" pitchFamily="34" charset="0"/>
              </a:rPr>
              <a:t>And the word of the Lord came to me, saying, </a:t>
            </a:r>
            <a:r>
              <a:rPr lang="en-US" sz="2400" b="1" i="0" u="none" strike="noStrike" baseline="30000" dirty="0">
                <a:effectLst/>
                <a:latin typeface="Calibri" panose="020F0502020204030204" pitchFamily="34" charset="0"/>
                <a:cs typeface="Calibri" panose="020F0502020204030204" pitchFamily="34" charset="0"/>
              </a:rPr>
              <a:t>3 </a:t>
            </a:r>
            <a:r>
              <a:rPr lang="en-US" sz="2400" b="0" i="0" u="none" strike="noStrike" dirty="0">
                <a:effectLst/>
                <a:latin typeface="Calibri" panose="020F0502020204030204" pitchFamily="34" charset="0"/>
                <a:cs typeface="Calibri" panose="020F0502020204030204" pitchFamily="34" charset="0"/>
              </a:rPr>
              <a:t>“Son of man, </a:t>
            </a:r>
            <a:r>
              <a:rPr lang="en-US" sz="2400" b="0" i="0" u="none" strike="noStrike" dirty="0">
                <a:solidFill>
                  <a:srgbClr val="FFFF00"/>
                </a:solidFill>
                <a:effectLst/>
                <a:latin typeface="Calibri" panose="020F0502020204030204" pitchFamily="34" charset="0"/>
                <a:cs typeface="Calibri" panose="020F0502020204030204" pitchFamily="34" charset="0"/>
              </a:rPr>
              <a:t>these men have set up their idols in their hearts</a:t>
            </a:r>
            <a:r>
              <a:rPr lang="en-US" sz="2400" b="0" i="0" u="none" strike="noStrike" dirty="0">
                <a:effectLst/>
                <a:latin typeface="Calibri" panose="020F0502020204030204" pitchFamily="34" charset="0"/>
                <a:cs typeface="Calibri" panose="020F0502020204030204" pitchFamily="34" charset="0"/>
              </a:rPr>
              <a:t> and have put right before their faces the stumbling block of their iniquity. Should I be consulted by them at all?</a:t>
            </a:r>
            <a:r>
              <a:rPr lang="en-US" sz="2400" dirty="0"/>
              <a:t>’…v.5&amp;7 </a:t>
            </a:r>
            <a:r>
              <a:rPr lang="en-US" sz="2400" dirty="0">
                <a:solidFill>
                  <a:srgbClr val="FFFF00"/>
                </a:solidFill>
              </a:rPr>
              <a:t>sets up his idols in his heart, </a:t>
            </a:r>
            <a:r>
              <a:rPr lang="en-US" sz="2400" dirty="0"/>
              <a:t>puts right before his face the stumbling block of his iniquity, and </a:t>
            </a:r>
            <a:r>
              <a:rPr lang="en-US" sz="2400" u="sng" dirty="0"/>
              <a:t>then comes to the prophet to inquire of Me for himself</a:t>
            </a:r>
          </a:p>
        </p:txBody>
      </p:sp>
      <p:sp>
        <p:nvSpPr>
          <p:cNvPr id="5" name="Content Placeholder 2">
            <a:extLst>
              <a:ext uri="{FF2B5EF4-FFF2-40B4-BE49-F238E27FC236}">
                <a16:creationId xmlns:a16="http://schemas.microsoft.com/office/drawing/2014/main" id="{5B17C8BE-3120-FB3A-CABF-48309CB370ED}"/>
              </a:ext>
            </a:extLst>
          </p:cNvPr>
          <p:cNvSpPr txBox="1">
            <a:spLocks/>
          </p:cNvSpPr>
          <p:nvPr/>
        </p:nvSpPr>
        <p:spPr>
          <a:xfrm>
            <a:off x="1032129" y="1521754"/>
            <a:ext cx="7079742" cy="636230"/>
          </a:xfrm>
          <a:prstGeom prst="rect">
            <a:avLst/>
          </a:prstGeom>
          <a:ln w="25400">
            <a:solidFill>
              <a:schemeClr val="accent3">
                <a:lumMod val="75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u="sng" dirty="0"/>
              <a:t>Heard with no intention of changing</a:t>
            </a:r>
            <a:endParaRPr lang="en-US" sz="2800" dirty="0"/>
          </a:p>
        </p:txBody>
      </p:sp>
    </p:spTree>
    <p:extLst>
      <p:ext uri="{BB962C8B-B14F-4D97-AF65-F5344CB8AC3E}">
        <p14:creationId xmlns:p14="http://schemas.microsoft.com/office/powerpoint/2010/main" val="24934432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BF686-C074-973B-40DA-D0EC2D97D16F}"/>
              </a:ext>
            </a:extLst>
          </p:cNvPr>
          <p:cNvSpPr>
            <a:spLocks noGrp="1"/>
          </p:cNvSpPr>
          <p:nvPr>
            <p:ph type="title"/>
          </p:nvPr>
        </p:nvSpPr>
        <p:spPr>
          <a:xfrm>
            <a:off x="628650" y="130535"/>
            <a:ext cx="7886700" cy="1104636"/>
          </a:xfrm>
        </p:spPr>
        <p:txBody>
          <a:bodyPr/>
          <a:lstStyle/>
          <a:p>
            <a:pPr algn="ctr"/>
            <a:r>
              <a:rPr lang="en-US" dirty="0"/>
              <a:t>The congregants of the people who went to Ezekiel’s house</a:t>
            </a:r>
          </a:p>
        </p:txBody>
      </p:sp>
      <p:sp>
        <p:nvSpPr>
          <p:cNvPr id="3" name="Content Placeholder 2">
            <a:extLst>
              <a:ext uri="{FF2B5EF4-FFF2-40B4-BE49-F238E27FC236}">
                <a16:creationId xmlns:a16="http://schemas.microsoft.com/office/drawing/2014/main" id="{85679E69-7254-3C2A-E54E-81E95EA9EAB0}"/>
              </a:ext>
            </a:extLst>
          </p:cNvPr>
          <p:cNvSpPr>
            <a:spLocks noGrp="1"/>
          </p:cNvSpPr>
          <p:nvPr>
            <p:ph idx="1"/>
          </p:nvPr>
        </p:nvSpPr>
        <p:spPr>
          <a:xfrm>
            <a:off x="1032129" y="1521353"/>
            <a:ext cx="7079742" cy="4063112"/>
          </a:xfrm>
          <a:ln w="25400">
            <a:solidFill>
              <a:schemeClr val="accent2">
                <a:lumMod val="75000"/>
              </a:schemeClr>
            </a:solidFill>
          </a:ln>
        </p:spPr>
        <p:txBody>
          <a:bodyPr anchor="ctr">
            <a:normAutofit/>
          </a:bodyPr>
          <a:lstStyle/>
          <a:p>
            <a:pPr marL="0" indent="0" algn="ctr">
              <a:buNone/>
            </a:pPr>
            <a:endParaRPr lang="en-US" sz="2400" dirty="0"/>
          </a:p>
          <a:p>
            <a:pPr marL="0" indent="0" algn="ctr">
              <a:buNone/>
            </a:pPr>
            <a:endParaRPr lang="en-US" sz="2400" dirty="0"/>
          </a:p>
          <a:p>
            <a:pPr marL="0" indent="0" algn="ctr">
              <a:buNone/>
            </a:pPr>
            <a:r>
              <a:rPr lang="en-US" sz="2400" dirty="0"/>
              <a:t>Ez. 18:1 </a:t>
            </a:r>
            <a:r>
              <a:rPr lang="en-US" sz="2400" b="0" i="0" u="none" strike="noStrike" dirty="0">
                <a:effectLst/>
                <a:latin typeface="Calibri" panose="020F0502020204030204" pitchFamily="34" charset="0"/>
                <a:cs typeface="Calibri" panose="020F0502020204030204" pitchFamily="34" charset="0"/>
              </a:rPr>
              <a:t>Then the word of the Lord came to me, saying, </a:t>
            </a:r>
            <a:r>
              <a:rPr lang="en-US" sz="2400" b="1" i="0" u="none" strike="noStrike" baseline="30000" dirty="0">
                <a:effectLst/>
                <a:latin typeface="Calibri" panose="020F0502020204030204" pitchFamily="34" charset="0"/>
                <a:cs typeface="Calibri" panose="020F0502020204030204" pitchFamily="34" charset="0"/>
              </a:rPr>
              <a:t>2 </a:t>
            </a:r>
            <a:r>
              <a:rPr lang="en-US" sz="2400" b="0" i="0" u="none" strike="noStrike" dirty="0">
                <a:effectLst/>
                <a:latin typeface="Calibri" panose="020F0502020204030204" pitchFamily="34" charset="0"/>
                <a:cs typeface="Calibri" panose="020F0502020204030204" pitchFamily="34" charset="0"/>
              </a:rPr>
              <a:t>“What do you mean by using this proverb concerning the land of Israel, saying, ‘</a:t>
            </a:r>
            <a:r>
              <a:rPr lang="en-US" sz="2400" b="0" i="0" u="none" strike="noStrike" dirty="0">
                <a:solidFill>
                  <a:srgbClr val="FFFF00"/>
                </a:solidFill>
                <a:effectLst/>
                <a:latin typeface="Calibri" panose="020F0502020204030204" pitchFamily="34" charset="0"/>
                <a:cs typeface="Calibri" panose="020F0502020204030204" pitchFamily="34" charset="0"/>
              </a:rPr>
              <a:t>The fathers eat the sour grapes, but the children’s teeth are set on edge’</a:t>
            </a:r>
            <a:r>
              <a:rPr lang="en-US" sz="2400" b="0" i="0" u="none" strike="noStrike" dirty="0">
                <a:effectLst/>
                <a:latin typeface="Calibri" panose="020F0502020204030204" pitchFamily="34" charset="0"/>
                <a:cs typeface="Calibri" panose="020F0502020204030204" pitchFamily="34" charset="0"/>
              </a:rPr>
              <a:t>? </a:t>
            </a:r>
            <a:r>
              <a:rPr lang="en-US" sz="2400" b="1" i="0" u="none" strike="noStrike" baseline="30000" dirty="0">
                <a:effectLst/>
                <a:latin typeface="Calibri" panose="020F0502020204030204" pitchFamily="34" charset="0"/>
                <a:cs typeface="Calibri" panose="020F0502020204030204" pitchFamily="34" charset="0"/>
              </a:rPr>
              <a:t>3 </a:t>
            </a:r>
            <a:r>
              <a:rPr lang="en-US" sz="2400" b="0" i="0" u="none" strike="noStrike" dirty="0">
                <a:effectLst/>
                <a:latin typeface="Calibri" panose="020F0502020204030204" pitchFamily="34" charset="0"/>
                <a:cs typeface="Calibri" panose="020F0502020204030204" pitchFamily="34" charset="0"/>
              </a:rPr>
              <a:t>As I live,” declares the Lord God, “you are surely not going to use this proverb in Israel anymore. </a:t>
            </a:r>
            <a:r>
              <a:rPr lang="en-US" sz="2400" b="1" i="0" u="none" strike="noStrike" baseline="30000" dirty="0">
                <a:effectLst/>
                <a:latin typeface="Calibri" panose="020F0502020204030204" pitchFamily="34" charset="0"/>
                <a:cs typeface="Calibri" panose="020F0502020204030204" pitchFamily="34" charset="0"/>
              </a:rPr>
              <a:t>4 </a:t>
            </a:r>
            <a:r>
              <a:rPr lang="en-US" sz="2400" b="0" i="0" u="none" strike="noStrike" dirty="0">
                <a:effectLst/>
                <a:latin typeface="Calibri" panose="020F0502020204030204" pitchFamily="34" charset="0"/>
                <a:cs typeface="Calibri" panose="020F0502020204030204" pitchFamily="34" charset="0"/>
              </a:rPr>
              <a:t>Behold, all souls are Mine; the soul of the father as well as the soul of the son is Mine. </a:t>
            </a:r>
            <a:r>
              <a:rPr lang="en-US" sz="2400" b="0" i="0" u="sng" strike="noStrike" dirty="0">
                <a:effectLst/>
                <a:latin typeface="Calibri" panose="020F0502020204030204" pitchFamily="34" charset="0"/>
                <a:cs typeface="Calibri" panose="020F0502020204030204" pitchFamily="34" charset="0"/>
              </a:rPr>
              <a:t>The soul who sins will die</a:t>
            </a:r>
            <a:r>
              <a:rPr lang="en-US" sz="2400" b="0" i="0" u="none" strike="noStrike" dirty="0">
                <a:effectLst/>
                <a:latin typeface="Calibri" panose="020F0502020204030204" pitchFamily="34" charset="0"/>
                <a:cs typeface="Calibri" panose="020F0502020204030204" pitchFamily="34" charset="0"/>
              </a:rPr>
              <a:t>. </a:t>
            </a:r>
          </a:p>
        </p:txBody>
      </p:sp>
      <p:sp>
        <p:nvSpPr>
          <p:cNvPr id="5" name="Content Placeholder 2">
            <a:extLst>
              <a:ext uri="{FF2B5EF4-FFF2-40B4-BE49-F238E27FC236}">
                <a16:creationId xmlns:a16="http://schemas.microsoft.com/office/drawing/2014/main" id="{5B17C8BE-3120-FB3A-CABF-48309CB370ED}"/>
              </a:ext>
            </a:extLst>
          </p:cNvPr>
          <p:cNvSpPr txBox="1">
            <a:spLocks/>
          </p:cNvSpPr>
          <p:nvPr/>
        </p:nvSpPr>
        <p:spPr>
          <a:xfrm>
            <a:off x="1032129" y="1521754"/>
            <a:ext cx="7079742" cy="636230"/>
          </a:xfrm>
          <a:prstGeom prst="rect">
            <a:avLst/>
          </a:prstGeom>
          <a:ln w="25400">
            <a:solidFill>
              <a:schemeClr val="accent2">
                <a:lumMod val="75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u="sng" dirty="0"/>
              <a:t>Heard but applied it to others</a:t>
            </a:r>
            <a:endParaRPr lang="en-US" sz="2800" dirty="0"/>
          </a:p>
        </p:txBody>
      </p:sp>
    </p:spTree>
    <p:extLst>
      <p:ext uri="{BB962C8B-B14F-4D97-AF65-F5344CB8AC3E}">
        <p14:creationId xmlns:p14="http://schemas.microsoft.com/office/powerpoint/2010/main" val="36750365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BF686-C074-973B-40DA-D0EC2D97D16F}"/>
              </a:ext>
            </a:extLst>
          </p:cNvPr>
          <p:cNvSpPr>
            <a:spLocks noGrp="1"/>
          </p:cNvSpPr>
          <p:nvPr>
            <p:ph type="title"/>
          </p:nvPr>
        </p:nvSpPr>
        <p:spPr>
          <a:xfrm>
            <a:off x="628650" y="130535"/>
            <a:ext cx="7886700" cy="1104636"/>
          </a:xfrm>
        </p:spPr>
        <p:txBody>
          <a:bodyPr/>
          <a:lstStyle/>
          <a:p>
            <a:pPr algn="ctr"/>
            <a:r>
              <a:rPr lang="en-US" dirty="0"/>
              <a:t>The congregants of the people who went to Ezekiel’s house</a:t>
            </a:r>
          </a:p>
        </p:txBody>
      </p:sp>
      <p:sp>
        <p:nvSpPr>
          <p:cNvPr id="3" name="Content Placeholder 2">
            <a:extLst>
              <a:ext uri="{FF2B5EF4-FFF2-40B4-BE49-F238E27FC236}">
                <a16:creationId xmlns:a16="http://schemas.microsoft.com/office/drawing/2014/main" id="{85679E69-7254-3C2A-E54E-81E95EA9EAB0}"/>
              </a:ext>
            </a:extLst>
          </p:cNvPr>
          <p:cNvSpPr>
            <a:spLocks noGrp="1"/>
          </p:cNvSpPr>
          <p:nvPr>
            <p:ph idx="1"/>
          </p:nvPr>
        </p:nvSpPr>
        <p:spPr>
          <a:xfrm>
            <a:off x="1032129" y="1521353"/>
            <a:ext cx="7079742" cy="4063112"/>
          </a:xfrm>
          <a:ln w="25400">
            <a:solidFill>
              <a:schemeClr val="accent5">
                <a:lumMod val="75000"/>
              </a:schemeClr>
            </a:solidFill>
          </a:ln>
        </p:spPr>
        <p:txBody>
          <a:bodyPr anchor="ctr">
            <a:normAutofit fontScale="92500" lnSpcReduction="10000"/>
          </a:bodyPr>
          <a:lstStyle/>
          <a:p>
            <a:pPr marL="0" indent="0" algn="ctr">
              <a:buNone/>
            </a:pPr>
            <a:endParaRPr lang="en-US" sz="2400" dirty="0"/>
          </a:p>
          <a:p>
            <a:pPr marL="0" indent="0" algn="ctr">
              <a:buNone/>
            </a:pPr>
            <a:endParaRPr lang="en-US" sz="2400" dirty="0"/>
          </a:p>
          <a:p>
            <a:pPr marL="0" indent="0" algn="ctr">
              <a:buNone/>
            </a:pPr>
            <a:r>
              <a:rPr lang="en-US" sz="2400" dirty="0"/>
              <a:t>Ez. 33:</a:t>
            </a:r>
            <a:r>
              <a:rPr lang="en-US" sz="2400" b="0" i="0" u="none" strike="noStrike" dirty="0">
                <a:effectLst/>
                <a:latin typeface="Calibri" panose="020F0502020204030204" pitchFamily="34" charset="0"/>
                <a:cs typeface="Calibri" panose="020F0502020204030204" pitchFamily="34" charset="0"/>
              </a:rPr>
              <a:t>30 “But as for you, son of man, your fellow citizens who talk about you by the walls and in the doorways of the houses, speak to one another, each to his brother, saying, ‘</a:t>
            </a:r>
            <a:r>
              <a:rPr lang="en-US" sz="2400" b="0" i="0" strike="noStrike" dirty="0">
                <a:effectLst/>
                <a:latin typeface="Calibri" panose="020F0502020204030204" pitchFamily="34" charset="0"/>
                <a:cs typeface="Calibri" panose="020F0502020204030204" pitchFamily="34" charset="0"/>
              </a:rPr>
              <a:t>Come now and hear what the message is which comes forth from the Lord</a:t>
            </a:r>
            <a:r>
              <a:rPr lang="en-US" sz="2400" b="0" i="0" u="none" strike="noStrike" dirty="0">
                <a:effectLst/>
                <a:latin typeface="Calibri" panose="020F0502020204030204" pitchFamily="34" charset="0"/>
                <a:cs typeface="Calibri" panose="020F0502020204030204" pitchFamily="34" charset="0"/>
              </a:rPr>
              <a:t>.’ 31 They come to you as people come, and sit before you as My people and hear your words, </a:t>
            </a:r>
            <a:r>
              <a:rPr lang="en-US" sz="2400" b="0" i="0" u="none" strike="noStrike" dirty="0">
                <a:solidFill>
                  <a:srgbClr val="FFFF00"/>
                </a:solidFill>
                <a:effectLst/>
                <a:latin typeface="Calibri" panose="020F0502020204030204" pitchFamily="34" charset="0"/>
                <a:cs typeface="Calibri" panose="020F0502020204030204" pitchFamily="34" charset="0"/>
              </a:rPr>
              <a:t>but they do not do them</a:t>
            </a:r>
            <a:r>
              <a:rPr lang="en-US" sz="2400" b="0" i="0" u="none" strike="noStrike" dirty="0">
                <a:effectLst/>
                <a:latin typeface="Calibri" panose="020F0502020204030204" pitchFamily="34" charset="0"/>
                <a:cs typeface="Calibri" panose="020F0502020204030204" pitchFamily="34" charset="0"/>
              </a:rPr>
              <a:t>, for </a:t>
            </a:r>
            <a:r>
              <a:rPr lang="en-US" sz="2400" b="0" i="0" u="none" strike="noStrike" dirty="0">
                <a:solidFill>
                  <a:srgbClr val="FFFF00"/>
                </a:solidFill>
                <a:effectLst/>
                <a:latin typeface="Calibri" panose="020F0502020204030204" pitchFamily="34" charset="0"/>
                <a:cs typeface="Calibri" panose="020F0502020204030204" pitchFamily="34" charset="0"/>
              </a:rPr>
              <a:t>they do the lustful desires expressed by their mouth</a:t>
            </a:r>
            <a:r>
              <a:rPr lang="en-US" sz="2400" b="0" i="0" u="none" strike="noStrike" dirty="0">
                <a:effectLst/>
                <a:latin typeface="Calibri" panose="020F0502020204030204" pitchFamily="34" charset="0"/>
                <a:cs typeface="Calibri" panose="020F0502020204030204" pitchFamily="34" charset="0"/>
              </a:rPr>
              <a:t>, and their heart goes after their gain. 32 Behold, </a:t>
            </a:r>
            <a:r>
              <a:rPr lang="en-US" sz="2400" b="0" i="0" u="sng" strike="noStrike" dirty="0">
                <a:solidFill>
                  <a:srgbClr val="FFFF00"/>
                </a:solidFill>
                <a:effectLst/>
                <a:latin typeface="Calibri" panose="020F0502020204030204" pitchFamily="34" charset="0"/>
                <a:cs typeface="Calibri" panose="020F0502020204030204" pitchFamily="34" charset="0"/>
              </a:rPr>
              <a:t>you are to them like a sensual song by one who has a beautiful voice and plays well on an instrument</a:t>
            </a:r>
            <a:r>
              <a:rPr lang="en-US" sz="2400" b="0" i="0" u="none" strike="noStrike" dirty="0">
                <a:effectLst/>
                <a:latin typeface="Calibri" panose="020F0502020204030204" pitchFamily="34" charset="0"/>
                <a:cs typeface="Calibri" panose="020F0502020204030204" pitchFamily="34" charset="0"/>
              </a:rPr>
              <a:t>; for </a:t>
            </a:r>
            <a:r>
              <a:rPr lang="en-US" sz="2400" b="0" i="0" u="none" strike="noStrike" dirty="0">
                <a:solidFill>
                  <a:srgbClr val="FFFF00"/>
                </a:solidFill>
                <a:effectLst/>
                <a:latin typeface="Calibri" panose="020F0502020204030204" pitchFamily="34" charset="0"/>
                <a:cs typeface="Calibri" panose="020F0502020204030204" pitchFamily="34" charset="0"/>
              </a:rPr>
              <a:t>they hear your words but they do not practice them</a:t>
            </a:r>
            <a:r>
              <a:rPr lang="en-US" sz="2400" b="0" i="0" u="none" strike="noStrike" dirty="0">
                <a:effectLst/>
                <a:latin typeface="Calibri" panose="020F0502020204030204" pitchFamily="34" charset="0"/>
                <a:cs typeface="Calibri" panose="020F0502020204030204" pitchFamily="34" charset="0"/>
              </a:rPr>
              <a:t>.</a:t>
            </a:r>
            <a:endParaRPr lang="en-US" sz="2400" u="sng" dirty="0"/>
          </a:p>
        </p:txBody>
      </p:sp>
      <p:sp>
        <p:nvSpPr>
          <p:cNvPr id="5" name="Content Placeholder 2">
            <a:extLst>
              <a:ext uri="{FF2B5EF4-FFF2-40B4-BE49-F238E27FC236}">
                <a16:creationId xmlns:a16="http://schemas.microsoft.com/office/drawing/2014/main" id="{5B17C8BE-3120-FB3A-CABF-48309CB370ED}"/>
              </a:ext>
            </a:extLst>
          </p:cNvPr>
          <p:cNvSpPr txBox="1">
            <a:spLocks/>
          </p:cNvSpPr>
          <p:nvPr/>
        </p:nvSpPr>
        <p:spPr>
          <a:xfrm>
            <a:off x="1032129" y="1521754"/>
            <a:ext cx="7079742" cy="636230"/>
          </a:xfrm>
          <a:prstGeom prst="rect">
            <a:avLst/>
          </a:prstGeom>
          <a:ln w="25400">
            <a:solidFill>
              <a:schemeClr val="accent5">
                <a:lumMod val="75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u="sng" dirty="0"/>
              <a:t>Heard but viewed it as a performance</a:t>
            </a:r>
            <a:endParaRPr lang="en-US" sz="2800" dirty="0"/>
          </a:p>
        </p:txBody>
      </p:sp>
    </p:spTree>
    <p:extLst>
      <p:ext uri="{BB962C8B-B14F-4D97-AF65-F5344CB8AC3E}">
        <p14:creationId xmlns:p14="http://schemas.microsoft.com/office/powerpoint/2010/main" val="41761267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14F11BC-4670-5AD9-0772-F08AF1B98B31}"/>
              </a:ext>
            </a:extLst>
          </p:cNvPr>
          <p:cNvSpPr txBox="1"/>
          <p:nvPr/>
        </p:nvSpPr>
        <p:spPr>
          <a:xfrm>
            <a:off x="432124" y="1394318"/>
            <a:ext cx="3861816" cy="2926359"/>
          </a:xfrm>
          <a:prstGeom prst="rect">
            <a:avLst/>
          </a:prstGeom>
          <a:noFill/>
          <a:ln w="38100">
            <a:solidFill>
              <a:srgbClr val="ED7D31">
                <a:lumMod val="75000"/>
              </a:srgbClr>
            </a:solidFill>
          </a:ln>
        </p:spPr>
        <p:txBody>
          <a:bodyPr wrap="square" rtlCol="0" anchor="ctr">
            <a:noAutofit/>
          </a:bodyPr>
          <a:lstStyle/>
          <a:p>
            <a:pPr marL="0" marR="0" lvl="0" indent="0" algn="ctr" defTabSz="54864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Our struggle with listening</a:t>
            </a:r>
            <a:r>
              <a:rPr kumimoji="0" lang="en-US" sz="4000" b="0" i="0" u="none" strike="noStrike" kern="0" cap="none" spc="0" normalizeH="0" noProof="0" dirty="0">
                <a:ln>
                  <a:noFill/>
                </a:ln>
                <a:solidFill>
                  <a:prstClr val="white"/>
                </a:solidFill>
                <a:effectLst/>
                <a:uLnTx/>
                <a:uFillTx/>
              </a:rPr>
              <a:t> to sermons</a:t>
            </a:r>
            <a:endParaRPr kumimoji="0" lang="en-US" sz="4000" b="0" i="0" u="none" strike="noStrike" kern="0" cap="none" spc="0" normalizeH="0" baseline="0" noProof="0" dirty="0">
              <a:ln>
                <a:noFill/>
              </a:ln>
              <a:solidFill>
                <a:prstClr val="white"/>
              </a:solidFill>
              <a:effectLst/>
              <a:uLnTx/>
              <a:uFillTx/>
            </a:endParaRPr>
          </a:p>
        </p:txBody>
      </p:sp>
      <p:sp>
        <p:nvSpPr>
          <p:cNvPr id="5" name="TextBox 4">
            <a:extLst>
              <a:ext uri="{FF2B5EF4-FFF2-40B4-BE49-F238E27FC236}">
                <a16:creationId xmlns:a16="http://schemas.microsoft.com/office/drawing/2014/main" id="{A3D5A737-172D-C4AE-3550-8B3C9D2BD545}"/>
              </a:ext>
            </a:extLst>
          </p:cNvPr>
          <p:cNvSpPr txBox="1"/>
          <p:nvPr/>
        </p:nvSpPr>
        <p:spPr>
          <a:xfrm>
            <a:off x="4850062" y="1394318"/>
            <a:ext cx="3861816" cy="2926359"/>
          </a:xfrm>
          <a:prstGeom prst="rect">
            <a:avLst/>
          </a:prstGeom>
          <a:noFill/>
          <a:ln w="38100">
            <a:solidFill>
              <a:schemeClr val="accent1">
                <a:lumMod val="75000"/>
              </a:schemeClr>
            </a:solidFill>
          </a:ln>
        </p:spPr>
        <p:txBody>
          <a:bodyPr wrap="square" rtlCol="0" anchor="ctr">
            <a:noAutofit/>
          </a:bodyPr>
          <a:lstStyle/>
          <a:p>
            <a:pPr marL="0" marR="0" lvl="0" indent="0" algn="ctr" defTabSz="54864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A model of proper sermon hearing</a:t>
            </a:r>
          </a:p>
        </p:txBody>
      </p:sp>
      <p:sp>
        <p:nvSpPr>
          <p:cNvPr id="6" name="TextBox 5">
            <a:extLst>
              <a:ext uri="{FF2B5EF4-FFF2-40B4-BE49-F238E27FC236}">
                <a16:creationId xmlns:a16="http://schemas.microsoft.com/office/drawing/2014/main" id="{0048A842-7621-7CFA-0620-E4FE48CC1B32}"/>
              </a:ext>
            </a:extLst>
          </p:cNvPr>
          <p:cNvSpPr txBox="1"/>
          <p:nvPr/>
        </p:nvSpPr>
        <p:spPr>
          <a:xfrm>
            <a:off x="432122" y="1394318"/>
            <a:ext cx="3861816" cy="2926359"/>
          </a:xfrm>
          <a:prstGeom prst="rect">
            <a:avLst/>
          </a:prstGeom>
          <a:solidFill>
            <a:schemeClr val="bg1"/>
          </a:solidFill>
          <a:ln w="38100">
            <a:solidFill>
              <a:schemeClr val="accent5">
                <a:lumMod val="75000"/>
              </a:schemeClr>
            </a:solidFill>
          </a:ln>
        </p:spPr>
        <p:txBody>
          <a:bodyPr wrap="square" rtlCol="0" anchor="ctr">
            <a:noAutofit/>
          </a:bodyPr>
          <a:lstStyle/>
          <a:p>
            <a:pPr marL="0" marR="0" lvl="0" indent="0" algn="ctr" defTabSz="548640" eaLnBrk="1" fontAlgn="auto" latinLnBrk="0" hangingPunct="1">
              <a:lnSpc>
                <a:spcPct val="100000"/>
              </a:lnSpc>
              <a:spcBef>
                <a:spcPts val="0"/>
              </a:spcBef>
              <a:spcAft>
                <a:spcPts val="0"/>
              </a:spcAft>
              <a:buClrTx/>
              <a:buSzTx/>
              <a:buFontTx/>
              <a:buNone/>
              <a:tabLst/>
              <a:defRPr/>
            </a:pPr>
            <a:r>
              <a:rPr kumimoji="0" lang="en-US" sz="3800" b="0" i="0" u="none" strike="noStrike" kern="0" cap="none" spc="0" normalizeH="0" baseline="0" noProof="0" dirty="0">
                <a:ln>
                  <a:noFill/>
                </a:ln>
                <a:solidFill>
                  <a:prstClr val="white"/>
                </a:solidFill>
                <a:effectLst/>
                <a:uLnTx/>
                <a:uFillTx/>
              </a:rPr>
              <a:t>Our struggle with listening</a:t>
            </a:r>
            <a:r>
              <a:rPr kumimoji="0" lang="en-US" sz="3800" b="0" i="0" u="none" strike="noStrike" kern="0" cap="none" spc="0" normalizeH="0" noProof="0" dirty="0">
                <a:ln>
                  <a:noFill/>
                </a:ln>
                <a:solidFill>
                  <a:prstClr val="white"/>
                </a:solidFill>
                <a:effectLst/>
                <a:uLnTx/>
                <a:uFillTx/>
              </a:rPr>
              <a:t> to sermons will eventually lead to our captivity.</a:t>
            </a:r>
            <a:endParaRPr kumimoji="0" lang="en-US" sz="3800" b="0" i="0" u="none" strike="noStrike" kern="0" cap="none" spc="0" normalizeH="0" baseline="0" noProof="0" dirty="0">
              <a:ln>
                <a:noFill/>
              </a:ln>
              <a:solidFill>
                <a:prstClr val="white"/>
              </a:solidFill>
              <a:effectLst/>
              <a:uLnTx/>
              <a:uFillTx/>
            </a:endParaRPr>
          </a:p>
        </p:txBody>
      </p:sp>
    </p:spTree>
    <p:extLst>
      <p:ext uri="{BB962C8B-B14F-4D97-AF65-F5344CB8AC3E}">
        <p14:creationId xmlns:p14="http://schemas.microsoft.com/office/powerpoint/2010/main" val="35341947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BF686-C074-973B-40DA-D0EC2D97D16F}"/>
              </a:ext>
            </a:extLst>
          </p:cNvPr>
          <p:cNvSpPr>
            <a:spLocks noGrp="1"/>
          </p:cNvSpPr>
          <p:nvPr>
            <p:ph type="title"/>
          </p:nvPr>
        </p:nvSpPr>
        <p:spPr>
          <a:xfrm>
            <a:off x="628650" y="130535"/>
            <a:ext cx="7886700" cy="1104636"/>
          </a:xfrm>
        </p:spPr>
        <p:txBody>
          <a:bodyPr/>
          <a:lstStyle/>
          <a:p>
            <a:pPr algn="ctr"/>
            <a:r>
              <a:rPr lang="en-US" dirty="0"/>
              <a:t>The congregants of the people who heard Ezra’s sermon</a:t>
            </a:r>
          </a:p>
        </p:txBody>
      </p:sp>
      <p:sp>
        <p:nvSpPr>
          <p:cNvPr id="3" name="Content Placeholder 2">
            <a:extLst>
              <a:ext uri="{FF2B5EF4-FFF2-40B4-BE49-F238E27FC236}">
                <a16:creationId xmlns:a16="http://schemas.microsoft.com/office/drawing/2014/main" id="{85679E69-7254-3C2A-E54E-81E95EA9EAB0}"/>
              </a:ext>
            </a:extLst>
          </p:cNvPr>
          <p:cNvSpPr>
            <a:spLocks noGrp="1"/>
          </p:cNvSpPr>
          <p:nvPr>
            <p:ph idx="1"/>
          </p:nvPr>
        </p:nvSpPr>
        <p:spPr>
          <a:xfrm>
            <a:off x="1032129" y="1521353"/>
            <a:ext cx="7079742" cy="4063112"/>
          </a:xfrm>
          <a:ln w="25400">
            <a:solidFill>
              <a:schemeClr val="accent1">
                <a:lumMod val="20000"/>
                <a:lumOff val="80000"/>
              </a:schemeClr>
            </a:solidFill>
          </a:ln>
        </p:spPr>
        <p:txBody>
          <a:bodyPr anchor="ctr">
            <a:normAutofit fontScale="92500" lnSpcReduction="10000"/>
          </a:bodyPr>
          <a:lstStyle/>
          <a:p>
            <a:pPr marL="0" indent="0" algn="ctr">
              <a:buNone/>
            </a:pPr>
            <a:endParaRPr lang="en-US" sz="2400" dirty="0"/>
          </a:p>
          <a:p>
            <a:pPr marL="0" indent="0" algn="ctr">
              <a:buNone/>
            </a:pPr>
            <a:endParaRPr lang="en-US" sz="2400" dirty="0"/>
          </a:p>
          <a:p>
            <a:pPr marL="0" indent="0" algn="ctr">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Nehemiah 8:1 “And all the people gathered as one man at the square which was in front of the Water Gate, and they asked Ezra the scribe to bring the book of the law of Moses which the Lord had given to Israel. 2 Then Ezra the priest brought the law before the assembly of men, women and all who </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could listen with understanding</a:t>
            </a:r>
            <a:r>
              <a:rPr lang="en-US" sz="2400" dirty="0">
                <a:effectLst/>
                <a:latin typeface="Calibri" panose="020F0502020204030204" pitchFamily="34" charset="0"/>
                <a:ea typeface="Calibri" panose="020F0502020204030204" pitchFamily="34" charset="0"/>
                <a:cs typeface="Times New Roman" panose="02020603050405020304" pitchFamily="18" charset="0"/>
              </a:rPr>
              <a:t>, on the first day of the seventh month. 3 He read from it before the square which was in front of the Water Gate from </a:t>
            </a:r>
            <a:r>
              <a:rPr lang="en-US" sz="2400" u="sng" dirty="0">
                <a:effectLst/>
                <a:latin typeface="Calibri" panose="020F0502020204030204" pitchFamily="34" charset="0"/>
                <a:ea typeface="Calibri" panose="020F0502020204030204" pitchFamily="34" charset="0"/>
                <a:cs typeface="Times New Roman" panose="02020603050405020304" pitchFamily="18" charset="0"/>
              </a:rPr>
              <a:t>early morning until midday</a:t>
            </a:r>
            <a:r>
              <a:rPr lang="en-US" sz="2400" dirty="0">
                <a:effectLst/>
                <a:latin typeface="Calibri" panose="020F0502020204030204" pitchFamily="34" charset="0"/>
                <a:ea typeface="Calibri" panose="020F0502020204030204" pitchFamily="34" charset="0"/>
                <a:cs typeface="Times New Roman" panose="02020603050405020304" pitchFamily="18" charset="0"/>
              </a:rPr>
              <a:t>, in the presence of men and women, </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those who could understand</a:t>
            </a:r>
            <a:r>
              <a:rPr lang="en-US" sz="2400" dirty="0">
                <a:effectLst/>
                <a:latin typeface="Calibri" panose="020F0502020204030204" pitchFamily="34" charset="0"/>
                <a:ea typeface="Calibri" panose="020F0502020204030204" pitchFamily="34" charset="0"/>
                <a:cs typeface="Times New Roman" panose="02020603050405020304" pitchFamily="18" charset="0"/>
              </a:rPr>
              <a:t>; and </a:t>
            </a:r>
            <a:r>
              <a:rPr lang="en-US" sz="2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all the people were attentive</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to the book of the law.”</a:t>
            </a:r>
            <a:r>
              <a:rPr lang="en-US" sz="2400" dirty="0">
                <a:effectLst/>
              </a:rPr>
              <a:t> </a:t>
            </a:r>
            <a:endParaRPr lang="en-US" sz="2400" u="sng" dirty="0"/>
          </a:p>
        </p:txBody>
      </p:sp>
      <p:sp>
        <p:nvSpPr>
          <p:cNvPr id="5" name="Content Placeholder 2">
            <a:extLst>
              <a:ext uri="{FF2B5EF4-FFF2-40B4-BE49-F238E27FC236}">
                <a16:creationId xmlns:a16="http://schemas.microsoft.com/office/drawing/2014/main" id="{5B17C8BE-3120-FB3A-CABF-48309CB370ED}"/>
              </a:ext>
            </a:extLst>
          </p:cNvPr>
          <p:cNvSpPr txBox="1">
            <a:spLocks/>
          </p:cNvSpPr>
          <p:nvPr/>
        </p:nvSpPr>
        <p:spPr>
          <a:xfrm>
            <a:off x="1032129" y="1521754"/>
            <a:ext cx="7079742" cy="636230"/>
          </a:xfrm>
          <a:prstGeom prst="rect">
            <a:avLst/>
          </a:prstGeom>
          <a:ln w="25400">
            <a:solidFill>
              <a:schemeClr val="accent1">
                <a:lumMod val="20000"/>
                <a:lumOff val="8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u="sng" dirty="0"/>
              <a:t>Listened with understanding</a:t>
            </a:r>
            <a:endParaRPr lang="en-US" sz="2800" dirty="0"/>
          </a:p>
        </p:txBody>
      </p:sp>
    </p:spTree>
    <p:extLst>
      <p:ext uri="{BB962C8B-B14F-4D97-AF65-F5344CB8AC3E}">
        <p14:creationId xmlns:p14="http://schemas.microsoft.com/office/powerpoint/2010/main" val="32372962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BF686-C074-973B-40DA-D0EC2D97D16F}"/>
              </a:ext>
            </a:extLst>
          </p:cNvPr>
          <p:cNvSpPr>
            <a:spLocks noGrp="1"/>
          </p:cNvSpPr>
          <p:nvPr>
            <p:ph type="title"/>
          </p:nvPr>
        </p:nvSpPr>
        <p:spPr>
          <a:xfrm>
            <a:off x="628650" y="130535"/>
            <a:ext cx="7886700" cy="1104636"/>
          </a:xfrm>
        </p:spPr>
        <p:txBody>
          <a:bodyPr/>
          <a:lstStyle/>
          <a:p>
            <a:pPr algn="ctr"/>
            <a:r>
              <a:rPr lang="en-US" dirty="0"/>
              <a:t>The congregants of the people who heard Ezra’s sermon</a:t>
            </a:r>
          </a:p>
        </p:txBody>
      </p:sp>
      <p:sp>
        <p:nvSpPr>
          <p:cNvPr id="3" name="Content Placeholder 2">
            <a:extLst>
              <a:ext uri="{FF2B5EF4-FFF2-40B4-BE49-F238E27FC236}">
                <a16:creationId xmlns:a16="http://schemas.microsoft.com/office/drawing/2014/main" id="{85679E69-7254-3C2A-E54E-81E95EA9EAB0}"/>
              </a:ext>
            </a:extLst>
          </p:cNvPr>
          <p:cNvSpPr>
            <a:spLocks noGrp="1"/>
          </p:cNvSpPr>
          <p:nvPr>
            <p:ph idx="1"/>
          </p:nvPr>
        </p:nvSpPr>
        <p:spPr>
          <a:xfrm>
            <a:off x="1032129" y="1521353"/>
            <a:ext cx="7079742" cy="4063112"/>
          </a:xfrm>
          <a:ln w="25400">
            <a:solidFill>
              <a:schemeClr val="accent1">
                <a:lumMod val="40000"/>
                <a:lumOff val="60000"/>
              </a:schemeClr>
            </a:solidFill>
          </a:ln>
        </p:spPr>
        <p:txBody>
          <a:bodyPr anchor="ctr">
            <a:normAutofit/>
          </a:bodyPr>
          <a:lstStyle/>
          <a:p>
            <a:pPr marL="0" indent="0" algn="ctr">
              <a:buNone/>
            </a:pPr>
            <a:endParaRPr lang="en-US" sz="2400" dirty="0"/>
          </a:p>
          <a:p>
            <a:pPr marL="0" indent="0" algn="ctr">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Nehemiah 8:5 Ezra opened the book in the sight of all the people for he was standing above all the people; and when he opened it, all the people stood up. 6 Then Ezra blessed the Lord the great God. And all the people answered, “</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Amen, Amen</a:t>
            </a:r>
            <a:r>
              <a:rPr lang="en-US" sz="2400" dirty="0">
                <a:effectLst/>
                <a:latin typeface="Calibri" panose="020F0502020204030204" pitchFamily="34" charset="0"/>
                <a:ea typeface="Calibri" panose="020F0502020204030204" pitchFamily="34" charset="0"/>
                <a:cs typeface="Times New Roman" panose="02020603050405020304" pitchFamily="18" charset="0"/>
              </a:rPr>
              <a:t>!” while lifting up their hands; then </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they bowed low and worshiped the Lord </a:t>
            </a:r>
            <a:r>
              <a:rPr lang="en-US" sz="2400" dirty="0">
                <a:effectLst/>
                <a:latin typeface="Calibri" panose="020F0502020204030204" pitchFamily="34" charset="0"/>
                <a:ea typeface="Calibri" panose="020F0502020204030204" pitchFamily="34" charset="0"/>
                <a:cs typeface="Times New Roman" panose="02020603050405020304" pitchFamily="18" charset="0"/>
              </a:rPr>
              <a:t>with their faces to the ground.”</a:t>
            </a:r>
            <a:r>
              <a:rPr lang="en-US" sz="2400" dirty="0">
                <a:effectLst/>
              </a:rPr>
              <a:t>  </a:t>
            </a:r>
          </a:p>
          <a:p>
            <a:pPr marL="0" indent="0" algn="ctr">
              <a:buNone/>
            </a:pPr>
            <a:r>
              <a:rPr lang="en-US" sz="2400" dirty="0"/>
              <a:t>*Feast of Booths celebrated (8:13-18)</a:t>
            </a:r>
          </a:p>
        </p:txBody>
      </p:sp>
      <p:sp>
        <p:nvSpPr>
          <p:cNvPr id="5" name="Content Placeholder 2">
            <a:extLst>
              <a:ext uri="{FF2B5EF4-FFF2-40B4-BE49-F238E27FC236}">
                <a16:creationId xmlns:a16="http://schemas.microsoft.com/office/drawing/2014/main" id="{5B17C8BE-3120-FB3A-CABF-48309CB370ED}"/>
              </a:ext>
            </a:extLst>
          </p:cNvPr>
          <p:cNvSpPr txBox="1">
            <a:spLocks/>
          </p:cNvSpPr>
          <p:nvPr/>
        </p:nvSpPr>
        <p:spPr>
          <a:xfrm>
            <a:off x="1032129" y="1521754"/>
            <a:ext cx="7079742" cy="636230"/>
          </a:xfrm>
          <a:prstGeom prst="rect">
            <a:avLst/>
          </a:prstGeom>
          <a:ln w="25400">
            <a:solidFill>
              <a:schemeClr val="accent1">
                <a:lumMod val="40000"/>
                <a:lumOff val="6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u="sng" dirty="0"/>
              <a:t>Listened with reverence looking to worship</a:t>
            </a:r>
            <a:endParaRPr lang="en-US" sz="2800" dirty="0"/>
          </a:p>
        </p:txBody>
      </p:sp>
    </p:spTree>
    <p:extLst>
      <p:ext uri="{BB962C8B-B14F-4D97-AF65-F5344CB8AC3E}">
        <p14:creationId xmlns:p14="http://schemas.microsoft.com/office/powerpoint/2010/main" val="25358896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BF686-C074-973B-40DA-D0EC2D97D16F}"/>
              </a:ext>
            </a:extLst>
          </p:cNvPr>
          <p:cNvSpPr>
            <a:spLocks noGrp="1"/>
          </p:cNvSpPr>
          <p:nvPr>
            <p:ph type="title"/>
          </p:nvPr>
        </p:nvSpPr>
        <p:spPr>
          <a:xfrm>
            <a:off x="628650" y="130535"/>
            <a:ext cx="7886700" cy="1104636"/>
          </a:xfrm>
        </p:spPr>
        <p:txBody>
          <a:bodyPr/>
          <a:lstStyle/>
          <a:p>
            <a:pPr algn="ctr"/>
            <a:r>
              <a:rPr lang="en-US" dirty="0"/>
              <a:t>The congregants of the people who heard Ezra’s sermon</a:t>
            </a:r>
          </a:p>
        </p:txBody>
      </p:sp>
      <p:sp>
        <p:nvSpPr>
          <p:cNvPr id="3" name="Content Placeholder 2">
            <a:extLst>
              <a:ext uri="{FF2B5EF4-FFF2-40B4-BE49-F238E27FC236}">
                <a16:creationId xmlns:a16="http://schemas.microsoft.com/office/drawing/2014/main" id="{85679E69-7254-3C2A-E54E-81E95EA9EAB0}"/>
              </a:ext>
            </a:extLst>
          </p:cNvPr>
          <p:cNvSpPr>
            <a:spLocks noGrp="1"/>
          </p:cNvSpPr>
          <p:nvPr>
            <p:ph idx="1"/>
          </p:nvPr>
        </p:nvSpPr>
        <p:spPr>
          <a:xfrm>
            <a:off x="1032129" y="1521353"/>
            <a:ext cx="7079742" cy="4063112"/>
          </a:xfrm>
          <a:ln w="25400">
            <a:solidFill>
              <a:schemeClr val="accent1">
                <a:lumMod val="60000"/>
                <a:lumOff val="40000"/>
              </a:schemeClr>
            </a:solidFill>
          </a:ln>
        </p:spPr>
        <p:txBody>
          <a:bodyPr anchor="ctr">
            <a:normAutofit lnSpcReduction="10000"/>
          </a:bodyPr>
          <a:lstStyle/>
          <a:p>
            <a:pPr marL="0" indent="0" algn="ctr">
              <a:buNone/>
            </a:pPr>
            <a:endParaRPr lang="en-US" sz="2400" dirty="0"/>
          </a:p>
          <a:p>
            <a:pPr marL="0" indent="0" algn="ctr">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Nehemiah 8:9 Then Nehemiah, who was the governor, and Ezra the priest and scribe, and the Levites who taught the people said to all the people, “</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This day is holy to the Lord your God; do not mourn or weep</a:t>
            </a:r>
            <a:r>
              <a:rPr lang="en-US" sz="2400" dirty="0">
                <a:effectLst/>
                <a:latin typeface="Calibri" panose="020F0502020204030204" pitchFamily="34" charset="0"/>
                <a:ea typeface="Calibri" panose="020F0502020204030204" pitchFamily="34" charset="0"/>
                <a:cs typeface="Times New Roman" panose="02020603050405020304" pitchFamily="18" charset="0"/>
              </a:rPr>
              <a:t>.” For all the people were weeping when they heard the words of the law. 10 Then he said to them, “Go, eat of the fat, drink of the sweet, and send portions to him who has nothing prepared; </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for this day is holy to our Lord. Do not be grieved, for the joy of the Lord is your strength</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r>
              <a:rPr lang="en-US" sz="2400" dirty="0">
                <a:effectLst/>
              </a:rPr>
              <a:t> </a:t>
            </a:r>
            <a:endParaRPr lang="en-US" sz="2400" u="sng" dirty="0"/>
          </a:p>
        </p:txBody>
      </p:sp>
      <p:sp>
        <p:nvSpPr>
          <p:cNvPr id="5" name="Content Placeholder 2">
            <a:extLst>
              <a:ext uri="{FF2B5EF4-FFF2-40B4-BE49-F238E27FC236}">
                <a16:creationId xmlns:a16="http://schemas.microsoft.com/office/drawing/2014/main" id="{5B17C8BE-3120-FB3A-CABF-48309CB370ED}"/>
              </a:ext>
            </a:extLst>
          </p:cNvPr>
          <p:cNvSpPr txBox="1">
            <a:spLocks/>
          </p:cNvSpPr>
          <p:nvPr/>
        </p:nvSpPr>
        <p:spPr>
          <a:xfrm>
            <a:off x="1032129" y="1521754"/>
            <a:ext cx="7079742" cy="636230"/>
          </a:xfrm>
          <a:prstGeom prst="rect">
            <a:avLst/>
          </a:prstGeom>
          <a:ln w="25400">
            <a:solidFill>
              <a:schemeClr val="accent1">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u="sng" dirty="0"/>
              <a:t>Listened, which eventually brought joy</a:t>
            </a:r>
            <a:endParaRPr lang="en-US" sz="2800" dirty="0"/>
          </a:p>
        </p:txBody>
      </p:sp>
    </p:spTree>
    <p:extLst>
      <p:ext uri="{BB962C8B-B14F-4D97-AF65-F5344CB8AC3E}">
        <p14:creationId xmlns:p14="http://schemas.microsoft.com/office/powerpoint/2010/main" val="11794589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BF686-C074-973B-40DA-D0EC2D97D16F}"/>
              </a:ext>
            </a:extLst>
          </p:cNvPr>
          <p:cNvSpPr>
            <a:spLocks noGrp="1"/>
          </p:cNvSpPr>
          <p:nvPr>
            <p:ph type="title"/>
          </p:nvPr>
        </p:nvSpPr>
        <p:spPr>
          <a:xfrm>
            <a:off x="628650" y="130535"/>
            <a:ext cx="7886700" cy="1104636"/>
          </a:xfrm>
        </p:spPr>
        <p:txBody>
          <a:bodyPr/>
          <a:lstStyle/>
          <a:p>
            <a:pPr algn="ctr"/>
            <a:r>
              <a:rPr lang="en-US" dirty="0"/>
              <a:t>The congregants of the people who heard Ezra’s sermon</a:t>
            </a:r>
          </a:p>
        </p:txBody>
      </p:sp>
      <p:sp>
        <p:nvSpPr>
          <p:cNvPr id="3" name="Content Placeholder 2">
            <a:extLst>
              <a:ext uri="{FF2B5EF4-FFF2-40B4-BE49-F238E27FC236}">
                <a16:creationId xmlns:a16="http://schemas.microsoft.com/office/drawing/2014/main" id="{85679E69-7254-3C2A-E54E-81E95EA9EAB0}"/>
              </a:ext>
            </a:extLst>
          </p:cNvPr>
          <p:cNvSpPr>
            <a:spLocks noGrp="1"/>
          </p:cNvSpPr>
          <p:nvPr>
            <p:ph idx="1"/>
          </p:nvPr>
        </p:nvSpPr>
        <p:spPr>
          <a:xfrm>
            <a:off x="1032129" y="1521353"/>
            <a:ext cx="7079742" cy="4063112"/>
          </a:xfrm>
          <a:ln w="25400">
            <a:solidFill>
              <a:schemeClr val="accent1">
                <a:lumMod val="75000"/>
              </a:schemeClr>
            </a:solidFill>
          </a:ln>
        </p:spPr>
        <p:txBody>
          <a:bodyPr anchor="ctr">
            <a:normAutofit/>
          </a:bodyPr>
          <a:lstStyle/>
          <a:p>
            <a:pPr marL="0" indent="0" algn="ctr">
              <a:buNone/>
            </a:pPr>
            <a:endParaRPr lang="en-US" sz="2400" dirty="0"/>
          </a:p>
          <a:p>
            <a:pPr marL="0" indent="0" algn="ctr">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Nehemiah 9:1 </a:t>
            </a:r>
            <a:r>
              <a:rPr lang="en-US" sz="2400" b="0" i="0" u="none" strike="noStrike" dirty="0">
                <a:effectLst/>
                <a:latin typeface="Calibri" panose="020F0502020204030204" pitchFamily="34" charset="0"/>
                <a:cs typeface="Calibri" panose="020F0502020204030204" pitchFamily="34" charset="0"/>
              </a:rPr>
              <a:t>Now on the twenty-fourth day of this month the sons of Israel assembled with fasting, in sackcloth and with dirt upon them. </a:t>
            </a:r>
            <a:r>
              <a:rPr lang="en-US" sz="2400" b="1" i="0" u="none" strike="noStrike" baseline="30000" dirty="0">
                <a:effectLst/>
                <a:latin typeface="Calibri" panose="020F0502020204030204" pitchFamily="34" charset="0"/>
                <a:cs typeface="Calibri" panose="020F0502020204030204" pitchFamily="34" charset="0"/>
              </a:rPr>
              <a:t>2 </a:t>
            </a:r>
            <a:r>
              <a:rPr lang="en-US" sz="2400" b="0" i="0" u="none" strike="noStrike" dirty="0">
                <a:effectLst/>
                <a:latin typeface="Calibri" panose="020F0502020204030204" pitchFamily="34" charset="0"/>
                <a:cs typeface="Calibri" panose="020F0502020204030204" pitchFamily="34" charset="0"/>
              </a:rPr>
              <a:t>The descendants of Israel separated themselves from all foreigners, and stood and </a:t>
            </a:r>
            <a:r>
              <a:rPr lang="en-US" sz="2400" b="0" i="0" u="none" strike="noStrike" dirty="0">
                <a:solidFill>
                  <a:srgbClr val="FFFF00"/>
                </a:solidFill>
                <a:effectLst/>
                <a:latin typeface="Calibri" panose="020F0502020204030204" pitchFamily="34" charset="0"/>
                <a:cs typeface="Calibri" panose="020F0502020204030204" pitchFamily="34" charset="0"/>
              </a:rPr>
              <a:t>confessed their sins and the iniquities of their fathers</a:t>
            </a:r>
            <a:r>
              <a:rPr lang="en-US" sz="2400" b="0" i="0" u="none" strike="noStrike" dirty="0">
                <a:effectLst/>
                <a:latin typeface="Calibri" panose="020F0502020204030204" pitchFamily="34" charset="0"/>
                <a:cs typeface="Calibri" panose="020F0502020204030204" pitchFamily="34" charset="0"/>
              </a:rPr>
              <a:t>. </a:t>
            </a:r>
            <a:r>
              <a:rPr lang="en-US" sz="2400" b="1" i="0" u="none" strike="noStrike" baseline="30000" dirty="0">
                <a:effectLst/>
                <a:latin typeface="Calibri" panose="020F0502020204030204" pitchFamily="34" charset="0"/>
                <a:cs typeface="Calibri" panose="020F0502020204030204" pitchFamily="34" charset="0"/>
              </a:rPr>
              <a:t>3 </a:t>
            </a:r>
            <a:r>
              <a:rPr lang="en-US" sz="2400" b="0" i="0" u="none" strike="noStrike" dirty="0">
                <a:effectLst/>
                <a:latin typeface="Calibri" panose="020F0502020204030204" pitchFamily="34" charset="0"/>
                <a:cs typeface="Calibri" panose="020F0502020204030204" pitchFamily="34" charset="0"/>
              </a:rPr>
              <a:t>While they stood in their place, </a:t>
            </a:r>
            <a:r>
              <a:rPr lang="en-US" sz="2400" b="0" i="0" u="sng" strike="noStrike" dirty="0">
                <a:effectLst/>
                <a:latin typeface="Calibri" panose="020F0502020204030204" pitchFamily="34" charset="0"/>
                <a:cs typeface="Calibri" panose="020F0502020204030204" pitchFamily="34" charset="0"/>
              </a:rPr>
              <a:t>they read from the book of the law of the Lord their God </a:t>
            </a:r>
            <a:r>
              <a:rPr lang="en-US" sz="2400" b="0" i="0" u="none" strike="noStrike" dirty="0">
                <a:effectLst/>
                <a:latin typeface="Calibri" panose="020F0502020204030204" pitchFamily="34" charset="0"/>
                <a:cs typeface="Calibri" panose="020F0502020204030204" pitchFamily="34" charset="0"/>
              </a:rPr>
              <a:t>for a fourth of the day; and </a:t>
            </a:r>
            <a:r>
              <a:rPr lang="en-US" sz="2400" b="0" i="0" u="none" strike="noStrike" dirty="0">
                <a:solidFill>
                  <a:srgbClr val="FFFF00"/>
                </a:solidFill>
                <a:effectLst/>
                <a:latin typeface="Calibri" panose="020F0502020204030204" pitchFamily="34" charset="0"/>
                <a:cs typeface="Calibri" panose="020F0502020204030204" pitchFamily="34" charset="0"/>
              </a:rPr>
              <a:t>for </a:t>
            </a:r>
            <a:r>
              <a:rPr lang="en-US" sz="2400" b="0" i="1" u="none" strike="noStrike" dirty="0">
                <a:solidFill>
                  <a:srgbClr val="FFFF00"/>
                </a:solidFill>
                <a:effectLst/>
                <a:latin typeface="Calibri" panose="020F0502020204030204" pitchFamily="34" charset="0"/>
                <a:cs typeface="Calibri" panose="020F0502020204030204" pitchFamily="34" charset="0"/>
              </a:rPr>
              <a:t>another</a:t>
            </a:r>
            <a:r>
              <a:rPr lang="en-US" sz="2400" b="0" i="0" u="none" strike="noStrike" dirty="0">
                <a:solidFill>
                  <a:srgbClr val="FFFF00"/>
                </a:solidFill>
                <a:effectLst/>
                <a:latin typeface="Calibri" panose="020F0502020204030204" pitchFamily="34" charset="0"/>
                <a:cs typeface="Calibri" panose="020F0502020204030204" pitchFamily="34" charset="0"/>
              </a:rPr>
              <a:t> fourth they confessed and worshiped</a:t>
            </a:r>
            <a:r>
              <a:rPr lang="en-US" sz="2400" b="0" i="0" u="none" strike="noStrike" dirty="0">
                <a:effectLst/>
                <a:latin typeface="Calibri" panose="020F0502020204030204" pitchFamily="34" charset="0"/>
                <a:cs typeface="Calibri" panose="020F0502020204030204" pitchFamily="34" charset="0"/>
              </a:rPr>
              <a:t> the Lord their God.</a:t>
            </a:r>
            <a:endParaRPr lang="en-US" sz="2400" u="sng" dirty="0">
              <a:latin typeface="Calibri" panose="020F0502020204030204" pitchFamily="34" charset="0"/>
              <a:cs typeface="Calibri" panose="020F0502020204030204" pitchFamily="34" charset="0"/>
            </a:endParaRPr>
          </a:p>
        </p:txBody>
      </p:sp>
      <p:sp>
        <p:nvSpPr>
          <p:cNvPr id="5" name="Content Placeholder 2">
            <a:extLst>
              <a:ext uri="{FF2B5EF4-FFF2-40B4-BE49-F238E27FC236}">
                <a16:creationId xmlns:a16="http://schemas.microsoft.com/office/drawing/2014/main" id="{5B17C8BE-3120-FB3A-CABF-48309CB370ED}"/>
              </a:ext>
            </a:extLst>
          </p:cNvPr>
          <p:cNvSpPr txBox="1">
            <a:spLocks/>
          </p:cNvSpPr>
          <p:nvPr/>
        </p:nvSpPr>
        <p:spPr>
          <a:xfrm>
            <a:off x="1032129" y="1521754"/>
            <a:ext cx="7079742" cy="636230"/>
          </a:xfrm>
          <a:prstGeom prst="rect">
            <a:avLst/>
          </a:prstGeom>
          <a:ln w="25400">
            <a:solidFill>
              <a:schemeClr val="accent1">
                <a:lumMod val="75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u="sng" dirty="0"/>
              <a:t>Listened and (were) changed through the word.</a:t>
            </a:r>
            <a:endParaRPr lang="en-US" sz="2800" dirty="0"/>
          </a:p>
        </p:txBody>
      </p:sp>
    </p:spTree>
    <p:extLst>
      <p:ext uri="{BB962C8B-B14F-4D97-AF65-F5344CB8AC3E}">
        <p14:creationId xmlns:p14="http://schemas.microsoft.com/office/powerpoint/2010/main" val="38329452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BF686-C074-973B-40DA-D0EC2D97D16F}"/>
              </a:ext>
            </a:extLst>
          </p:cNvPr>
          <p:cNvSpPr>
            <a:spLocks noGrp="1"/>
          </p:cNvSpPr>
          <p:nvPr>
            <p:ph type="title"/>
          </p:nvPr>
        </p:nvSpPr>
        <p:spPr>
          <a:xfrm>
            <a:off x="628650" y="130535"/>
            <a:ext cx="7886700" cy="1104636"/>
          </a:xfrm>
        </p:spPr>
        <p:txBody>
          <a:bodyPr/>
          <a:lstStyle/>
          <a:p>
            <a:pPr algn="ctr"/>
            <a:r>
              <a:rPr lang="en-US" dirty="0"/>
              <a:t>The congregants of the people who heard Ezra’s sermon</a:t>
            </a:r>
          </a:p>
        </p:txBody>
      </p:sp>
      <p:sp>
        <p:nvSpPr>
          <p:cNvPr id="3" name="Content Placeholder 2">
            <a:extLst>
              <a:ext uri="{FF2B5EF4-FFF2-40B4-BE49-F238E27FC236}">
                <a16:creationId xmlns:a16="http://schemas.microsoft.com/office/drawing/2014/main" id="{85679E69-7254-3C2A-E54E-81E95EA9EAB0}"/>
              </a:ext>
            </a:extLst>
          </p:cNvPr>
          <p:cNvSpPr>
            <a:spLocks noGrp="1"/>
          </p:cNvSpPr>
          <p:nvPr>
            <p:ph idx="1"/>
          </p:nvPr>
        </p:nvSpPr>
        <p:spPr>
          <a:xfrm>
            <a:off x="1032129" y="1521353"/>
            <a:ext cx="7079742" cy="4063112"/>
          </a:xfrm>
          <a:ln w="25400">
            <a:solidFill>
              <a:schemeClr val="accent1">
                <a:lumMod val="75000"/>
              </a:schemeClr>
            </a:solidFill>
          </a:ln>
        </p:spPr>
        <p:txBody>
          <a:bodyPr anchor="ctr">
            <a:normAutofit/>
          </a:bodyPr>
          <a:lstStyle/>
          <a:p>
            <a:pPr marL="0" indent="0" algn="ctr">
              <a:buNone/>
            </a:pPr>
            <a:endParaRPr lang="en-US" sz="2400" dirty="0">
              <a:latin typeface="Calibri" panose="020F0502020204030204" pitchFamily="34" charset="0"/>
              <a:cs typeface="Times New Roman" panose="02020603050405020304" pitchFamily="18" charset="0"/>
            </a:endParaRPr>
          </a:p>
          <a:p>
            <a:pPr marL="0" indent="0" algn="ctr">
              <a:buNone/>
            </a:pPr>
            <a:r>
              <a:rPr lang="en-US" sz="2400" u="sng" dirty="0">
                <a:latin typeface="Calibri" panose="020F0502020204030204" pitchFamily="34" charset="0"/>
                <a:cs typeface="Times New Roman" panose="02020603050405020304" pitchFamily="18" charset="0"/>
              </a:rPr>
              <a:t>9:1-4</a:t>
            </a:r>
            <a:r>
              <a:rPr lang="en-US" sz="2400" dirty="0">
                <a:latin typeface="Calibri" panose="020F0502020204030204" pitchFamily="34" charset="0"/>
                <a:cs typeface="Times New Roman" panose="02020603050405020304" pitchFamily="18" charset="0"/>
              </a:rPr>
              <a:t> Confession of sins</a:t>
            </a:r>
          </a:p>
          <a:p>
            <a:pPr marL="0" indent="0" algn="ctr">
              <a:buNone/>
            </a:pPr>
            <a:r>
              <a:rPr lang="en-US" sz="2400" u="sng" dirty="0">
                <a:latin typeface="Calibri" panose="020F0502020204030204" pitchFamily="34" charset="0"/>
                <a:cs typeface="Times New Roman" panose="02020603050405020304" pitchFamily="18" charset="0"/>
              </a:rPr>
              <a:t>9:5-36</a:t>
            </a:r>
            <a:r>
              <a:rPr lang="en-US" sz="2400" dirty="0">
                <a:latin typeface="Calibri" panose="020F0502020204030204" pitchFamily="34" charset="0"/>
                <a:cs typeface="Times New Roman" panose="02020603050405020304" pitchFamily="18" charset="0"/>
              </a:rPr>
              <a:t> Acknowledgment of God’s patience, righteousness, grace, judgment, wisdom, compassion, power, and uniqueness</a:t>
            </a:r>
          </a:p>
          <a:p>
            <a:pPr marL="0" indent="0" algn="ctr">
              <a:buNone/>
            </a:pPr>
            <a:r>
              <a:rPr lang="en-US" sz="2400" u="sng" dirty="0">
                <a:latin typeface="Calibri" panose="020F0502020204030204" pitchFamily="34" charset="0"/>
                <a:cs typeface="Times New Roman" panose="02020603050405020304" pitchFamily="18" charset="0"/>
              </a:rPr>
              <a:t>9:37</a:t>
            </a:r>
            <a:r>
              <a:rPr lang="en-US" sz="2400" dirty="0">
                <a:latin typeface="Calibri" panose="020F0502020204030204" pitchFamily="34" charset="0"/>
                <a:cs typeface="Times New Roman" panose="02020603050405020304" pitchFamily="18" charset="0"/>
              </a:rPr>
              <a:t> Recommitment through a covenant to God </a:t>
            </a:r>
          </a:p>
          <a:p>
            <a:pPr marL="0" indent="0" algn="ctr">
              <a:buNone/>
            </a:pPr>
            <a:r>
              <a:rPr lang="en-US" sz="2400" u="sng" dirty="0"/>
              <a:t>10 – (End of Book)</a:t>
            </a:r>
            <a:r>
              <a:rPr lang="en-US" sz="2400" dirty="0"/>
              <a:t> Appreciating and seeking to live out the holy lives that God expects of them. </a:t>
            </a:r>
          </a:p>
        </p:txBody>
      </p:sp>
      <p:sp>
        <p:nvSpPr>
          <p:cNvPr id="5" name="Content Placeholder 2">
            <a:extLst>
              <a:ext uri="{FF2B5EF4-FFF2-40B4-BE49-F238E27FC236}">
                <a16:creationId xmlns:a16="http://schemas.microsoft.com/office/drawing/2014/main" id="{5B17C8BE-3120-FB3A-CABF-48309CB370ED}"/>
              </a:ext>
            </a:extLst>
          </p:cNvPr>
          <p:cNvSpPr txBox="1">
            <a:spLocks/>
          </p:cNvSpPr>
          <p:nvPr/>
        </p:nvSpPr>
        <p:spPr>
          <a:xfrm>
            <a:off x="1032129" y="1521754"/>
            <a:ext cx="7079742" cy="636230"/>
          </a:xfrm>
          <a:prstGeom prst="rect">
            <a:avLst/>
          </a:prstGeom>
          <a:ln w="25400">
            <a:solidFill>
              <a:schemeClr val="accent1">
                <a:lumMod val="75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u="sng" dirty="0"/>
              <a:t>Listened and (were) changed through the word.</a:t>
            </a:r>
            <a:endParaRPr lang="en-US" sz="2800" dirty="0"/>
          </a:p>
        </p:txBody>
      </p:sp>
    </p:spTree>
    <p:extLst>
      <p:ext uri="{BB962C8B-B14F-4D97-AF65-F5344CB8AC3E}">
        <p14:creationId xmlns:p14="http://schemas.microsoft.com/office/powerpoint/2010/main" val="24886531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14F11BC-4670-5AD9-0772-F08AF1B98B31}"/>
              </a:ext>
            </a:extLst>
          </p:cNvPr>
          <p:cNvSpPr txBox="1"/>
          <p:nvPr/>
        </p:nvSpPr>
        <p:spPr>
          <a:xfrm>
            <a:off x="432124" y="1394318"/>
            <a:ext cx="3861816" cy="2926359"/>
          </a:xfrm>
          <a:prstGeom prst="rect">
            <a:avLst/>
          </a:prstGeom>
          <a:noFill/>
          <a:ln w="38100">
            <a:solidFill>
              <a:srgbClr val="ED7D31">
                <a:lumMod val="75000"/>
              </a:srgbClr>
            </a:solidFill>
          </a:ln>
        </p:spPr>
        <p:txBody>
          <a:bodyPr wrap="square" rtlCol="0" anchor="ctr">
            <a:noAutofit/>
          </a:bodyPr>
          <a:lstStyle/>
          <a:p>
            <a:pPr marL="0" marR="0" lvl="0" indent="0" algn="ctr" defTabSz="54864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Our struggle with listening</a:t>
            </a:r>
            <a:r>
              <a:rPr kumimoji="0" lang="en-US" sz="4000" b="0" i="0" u="none" strike="noStrike" kern="0" cap="none" spc="0" normalizeH="0" noProof="0" dirty="0">
                <a:ln>
                  <a:noFill/>
                </a:ln>
                <a:solidFill>
                  <a:prstClr val="white"/>
                </a:solidFill>
                <a:effectLst/>
                <a:uLnTx/>
                <a:uFillTx/>
              </a:rPr>
              <a:t> to sermons</a:t>
            </a:r>
            <a:endParaRPr kumimoji="0" lang="en-US" sz="4000" b="0" i="0" u="none" strike="noStrike" kern="0" cap="none" spc="0" normalizeH="0" baseline="0" noProof="0" dirty="0">
              <a:ln>
                <a:noFill/>
              </a:ln>
              <a:solidFill>
                <a:prstClr val="white"/>
              </a:solidFill>
              <a:effectLst/>
              <a:uLnTx/>
              <a:uFillTx/>
            </a:endParaRPr>
          </a:p>
        </p:txBody>
      </p:sp>
      <p:sp>
        <p:nvSpPr>
          <p:cNvPr id="5" name="TextBox 4">
            <a:extLst>
              <a:ext uri="{FF2B5EF4-FFF2-40B4-BE49-F238E27FC236}">
                <a16:creationId xmlns:a16="http://schemas.microsoft.com/office/drawing/2014/main" id="{A3D5A737-172D-C4AE-3550-8B3C9D2BD545}"/>
              </a:ext>
            </a:extLst>
          </p:cNvPr>
          <p:cNvSpPr txBox="1"/>
          <p:nvPr/>
        </p:nvSpPr>
        <p:spPr>
          <a:xfrm>
            <a:off x="4850062" y="1394318"/>
            <a:ext cx="3861816" cy="2926359"/>
          </a:xfrm>
          <a:prstGeom prst="rect">
            <a:avLst/>
          </a:prstGeom>
          <a:noFill/>
          <a:ln w="38100">
            <a:solidFill>
              <a:schemeClr val="accent1">
                <a:lumMod val="75000"/>
              </a:schemeClr>
            </a:solidFill>
          </a:ln>
        </p:spPr>
        <p:txBody>
          <a:bodyPr wrap="square" rtlCol="0" anchor="ctr">
            <a:noAutofit/>
          </a:bodyPr>
          <a:lstStyle/>
          <a:p>
            <a:pPr marL="0" marR="0" lvl="0" indent="0" algn="ctr" defTabSz="54864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A model of proper sermon hearing</a:t>
            </a:r>
          </a:p>
        </p:txBody>
      </p:sp>
      <p:sp>
        <p:nvSpPr>
          <p:cNvPr id="6" name="TextBox 5">
            <a:extLst>
              <a:ext uri="{FF2B5EF4-FFF2-40B4-BE49-F238E27FC236}">
                <a16:creationId xmlns:a16="http://schemas.microsoft.com/office/drawing/2014/main" id="{0048A842-7621-7CFA-0620-E4FE48CC1B32}"/>
              </a:ext>
            </a:extLst>
          </p:cNvPr>
          <p:cNvSpPr txBox="1"/>
          <p:nvPr/>
        </p:nvSpPr>
        <p:spPr>
          <a:xfrm>
            <a:off x="432122" y="1394318"/>
            <a:ext cx="3861816" cy="2926359"/>
          </a:xfrm>
          <a:prstGeom prst="rect">
            <a:avLst/>
          </a:prstGeom>
          <a:solidFill>
            <a:schemeClr val="bg1"/>
          </a:solidFill>
          <a:ln w="38100">
            <a:solidFill>
              <a:schemeClr val="accent5">
                <a:lumMod val="75000"/>
              </a:schemeClr>
            </a:solidFill>
          </a:ln>
        </p:spPr>
        <p:txBody>
          <a:bodyPr wrap="square" rtlCol="0" anchor="ctr">
            <a:noAutofit/>
          </a:bodyPr>
          <a:lstStyle/>
          <a:p>
            <a:pPr marL="0" marR="0" lvl="0" indent="0" algn="ctr" defTabSz="548640" eaLnBrk="1" fontAlgn="auto" latinLnBrk="0" hangingPunct="1">
              <a:lnSpc>
                <a:spcPct val="100000"/>
              </a:lnSpc>
              <a:spcBef>
                <a:spcPts val="0"/>
              </a:spcBef>
              <a:spcAft>
                <a:spcPts val="0"/>
              </a:spcAft>
              <a:buClrTx/>
              <a:buSzTx/>
              <a:buFontTx/>
              <a:buNone/>
              <a:tabLst/>
              <a:defRPr/>
            </a:pPr>
            <a:r>
              <a:rPr kumimoji="0" lang="en-US" sz="3800" b="0" i="0" u="none" strike="noStrike" kern="0" cap="none" spc="0" normalizeH="0" baseline="0" noProof="0" dirty="0">
                <a:ln>
                  <a:noFill/>
                </a:ln>
                <a:solidFill>
                  <a:prstClr val="white"/>
                </a:solidFill>
                <a:effectLst/>
                <a:uLnTx/>
                <a:uFillTx/>
              </a:rPr>
              <a:t>Our struggle with listening</a:t>
            </a:r>
            <a:r>
              <a:rPr kumimoji="0" lang="en-US" sz="3800" b="0" i="0" u="none" strike="noStrike" kern="0" cap="none" spc="0" normalizeH="0" noProof="0" dirty="0">
                <a:ln>
                  <a:noFill/>
                </a:ln>
                <a:solidFill>
                  <a:prstClr val="white"/>
                </a:solidFill>
                <a:effectLst/>
                <a:uLnTx/>
                <a:uFillTx/>
              </a:rPr>
              <a:t> to sermons will eventually lead to our captivity.</a:t>
            </a:r>
            <a:endParaRPr kumimoji="0" lang="en-US" sz="3800" b="0" i="0" u="none" strike="noStrike" kern="0" cap="none" spc="0" normalizeH="0" baseline="0" noProof="0" dirty="0">
              <a:ln>
                <a:noFill/>
              </a:ln>
              <a:solidFill>
                <a:prstClr val="white"/>
              </a:solidFill>
              <a:effectLst/>
              <a:uLnTx/>
              <a:uFillTx/>
            </a:endParaRPr>
          </a:p>
        </p:txBody>
      </p:sp>
      <p:sp>
        <p:nvSpPr>
          <p:cNvPr id="2" name="TextBox 1">
            <a:extLst>
              <a:ext uri="{FF2B5EF4-FFF2-40B4-BE49-F238E27FC236}">
                <a16:creationId xmlns:a16="http://schemas.microsoft.com/office/drawing/2014/main" id="{D7D5BC1E-B297-40A3-9637-A16E3418DA9E}"/>
              </a:ext>
            </a:extLst>
          </p:cNvPr>
          <p:cNvSpPr txBox="1"/>
          <p:nvPr/>
        </p:nvSpPr>
        <p:spPr>
          <a:xfrm>
            <a:off x="4850060" y="1394317"/>
            <a:ext cx="3861816" cy="2926359"/>
          </a:xfrm>
          <a:prstGeom prst="rect">
            <a:avLst/>
          </a:prstGeom>
          <a:solidFill>
            <a:schemeClr val="bg1"/>
          </a:solidFill>
          <a:ln w="38100">
            <a:solidFill>
              <a:schemeClr val="accent1">
                <a:lumMod val="75000"/>
              </a:schemeClr>
            </a:solidFill>
          </a:ln>
        </p:spPr>
        <p:txBody>
          <a:bodyPr wrap="square" rtlCol="0" anchor="ctr">
            <a:noAutofit/>
          </a:bodyPr>
          <a:lstStyle/>
          <a:p>
            <a:pPr marL="0" marR="0" lvl="0" indent="0" algn="ctr" defTabSz="54864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A willingness to listen and change leads to life with God. </a:t>
            </a:r>
          </a:p>
        </p:txBody>
      </p:sp>
    </p:spTree>
    <p:extLst>
      <p:ext uri="{BB962C8B-B14F-4D97-AF65-F5344CB8AC3E}">
        <p14:creationId xmlns:p14="http://schemas.microsoft.com/office/powerpoint/2010/main" val="21154613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90E693-AAD8-3D90-466D-41DD668042DC}"/>
              </a:ext>
            </a:extLst>
          </p:cNvPr>
          <p:cNvSpPr>
            <a:spLocks noGrp="1"/>
          </p:cNvSpPr>
          <p:nvPr>
            <p:ph idx="1"/>
          </p:nvPr>
        </p:nvSpPr>
        <p:spPr>
          <a:xfrm>
            <a:off x="628650" y="666231"/>
            <a:ext cx="7886700" cy="4382538"/>
          </a:xfrm>
        </p:spPr>
        <p:txBody>
          <a:bodyPr anchor="ctr">
            <a:normAutofit/>
          </a:bodyPr>
          <a:lstStyle/>
          <a:p>
            <a:pPr marL="0" indent="0" algn="ctr">
              <a:buNone/>
            </a:pPr>
            <a:r>
              <a:rPr lang="en-US" sz="3600" dirty="0">
                <a:effectLst/>
                <a:latin typeface="Calibri" panose="020F0502020204030204" pitchFamily="34" charset="0"/>
                <a:ea typeface="Calibri" panose="020F0502020204030204" pitchFamily="34" charset="0"/>
                <a:cs typeface="Calibri" panose="020F0502020204030204" pitchFamily="34" charset="0"/>
              </a:rPr>
              <a:t>Luke 6:47 Everyone who comes to Me and hears My words and acts on them, I will show you whom he is like: 48 he is like a man building a house, who dug deep and laid a foundation on the rock; and when a flood occurred, the torrent burst against </a:t>
            </a:r>
            <a:r>
              <a:rPr lang="en-US" sz="36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that house </a:t>
            </a:r>
            <a:r>
              <a:rPr lang="en-US" sz="3600" dirty="0">
                <a:effectLst/>
                <a:latin typeface="Calibri" panose="020F0502020204030204" pitchFamily="34" charset="0"/>
                <a:ea typeface="Calibri" panose="020F0502020204030204" pitchFamily="34" charset="0"/>
                <a:cs typeface="Calibri" panose="020F0502020204030204" pitchFamily="34" charset="0"/>
              </a:rPr>
              <a:t>and could not shake it, because it </a:t>
            </a:r>
            <a:r>
              <a:rPr lang="en-US" sz="36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had been well built</a:t>
            </a:r>
            <a:r>
              <a:rPr lang="en-US" sz="3600" b="1" dirty="0">
                <a:solidFill>
                  <a:srgbClr val="FFFF00"/>
                </a:solidFill>
                <a:effectLst/>
                <a:latin typeface="Calibri" panose="020F0502020204030204" pitchFamily="34" charset="0"/>
                <a:cs typeface="Calibri" panose="020F0502020204030204" pitchFamily="34" charset="0"/>
              </a:rPr>
              <a:t> </a:t>
            </a:r>
            <a:endParaRPr lang="en-US" sz="36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865979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16F8E-D63F-49E2-5602-76D1A1DFC3C8}"/>
              </a:ext>
            </a:extLst>
          </p:cNvPr>
          <p:cNvSpPr>
            <a:spLocks noGrp="1"/>
          </p:cNvSpPr>
          <p:nvPr>
            <p:ph idx="1"/>
          </p:nvPr>
        </p:nvSpPr>
        <p:spPr>
          <a:xfrm>
            <a:off x="628650" y="1044442"/>
            <a:ext cx="7886700" cy="3626115"/>
          </a:xfrm>
        </p:spPr>
        <p:txBody>
          <a:bodyPr anchor="ctr">
            <a:normAutofit/>
          </a:bodyPr>
          <a:lstStyle/>
          <a:p>
            <a:pPr marL="0" indent="0" algn="ctr">
              <a:buNone/>
            </a:pPr>
            <a:r>
              <a:rPr lang="en-US" sz="3200" i="0" u="none" strike="noStrike" dirty="0">
                <a:effectLst/>
                <a:latin typeface="Calibri" panose="020F0502020204030204" pitchFamily="34" charset="0"/>
                <a:cs typeface="Calibri" panose="020F0502020204030204" pitchFamily="34" charset="0"/>
              </a:rPr>
              <a:t>Luke 11:27 </a:t>
            </a:r>
            <a:r>
              <a:rPr lang="en-US" sz="3200" b="0" i="0" u="none" strike="noStrike" dirty="0">
                <a:effectLst/>
                <a:latin typeface="Calibri" panose="020F0502020204030204" pitchFamily="34" charset="0"/>
                <a:cs typeface="Calibri" panose="020F0502020204030204" pitchFamily="34" charset="0"/>
              </a:rPr>
              <a:t>While Jesus was saying these things, one of the women in the crowd raised her voice and said to Him, “Blessed is the womb that bore You and the breasts at which You nursed.”</a:t>
            </a:r>
            <a:r>
              <a:rPr lang="en-US" sz="3200" i="0" u="none" strike="noStrike" dirty="0">
                <a:effectLst/>
                <a:latin typeface="Calibri" panose="020F0502020204030204" pitchFamily="34" charset="0"/>
                <a:cs typeface="Calibri" panose="020F0502020204030204" pitchFamily="34" charset="0"/>
              </a:rPr>
              <a:t>28</a:t>
            </a:r>
            <a:r>
              <a:rPr lang="en-US" sz="3200" b="1" i="0" u="none" strike="noStrike" baseline="30000" dirty="0">
                <a:effectLst/>
                <a:latin typeface="Calibri" panose="020F0502020204030204" pitchFamily="34" charset="0"/>
                <a:cs typeface="Calibri" panose="020F0502020204030204" pitchFamily="34" charset="0"/>
              </a:rPr>
              <a:t> </a:t>
            </a:r>
            <a:r>
              <a:rPr lang="en-US" sz="3200" b="0" i="0" u="none" strike="noStrike" dirty="0">
                <a:effectLst/>
                <a:latin typeface="Calibri" panose="020F0502020204030204" pitchFamily="34" charset="0"/>
                <a:cs typeface="Calibri" panose="020F0502020204030204" pitchFamily="34" charset="0"/>
              </a:rPr>
              <a:t>But He said, “On the contrary, </a:t>
            </a:r>
            <a:r>
              <a:rPr lang="en-US" sz="3200" b="0" i="0" u="none" strike="noStrike" dirty="0">
                <a:solidFill>
                  <a:srgbClr val="FFFF00"/>
                </a:solidFill>
                <a:effectLst/>
                <a:latin typeface="Calibri" panose="020F0502020204030204" pitchFamily="34" charset="0"/>
                <a:cs typeface="Calibri" panose="020F0502020204030204" pitchFamily="34" charset="0"/>
              </a:rPr>
              <a:t>blessed are those who hear the word of God and observe it</a:t>
            </a:r>
            <a:r>
              <a:rPr lang="en-US" sz="3200" b="0" i="0" u="none" strike="noStrike" dirty="0">
                <a:effectLst/>
                <a:latin typeface="Calibri" panose="020F0502020204030204" pitchFamily="34" charset="0"/>
                <a:cs typeface="Calibri" panose="020F0502020204030204" pitchFamily="34" charset="0"/>
              </a:rPr>
              <a:t>.”</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6127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90E693-AAD8-3D90-466D-41DD668042DC}"/>
              </a:ext>
            </a:extLst>
          </p:cNvPr>
          <p:cNvSpPr>
            <a:spLocks noGrp="1"/>
          </p:cNvSpPr>
          <p:nvPr>
            <p:ph idx="1"/>
          </p:nvPr>
        </p:nvSpPr>
        <p:spPr>
          <a:xfrm>
            <a:off x="628650" y="666231"/>
            <a:ext cx="7886700" cy="4382538"/>
          </a:xfrm>
        </p:spPr>
        <p:txBody>
          <a:bodyPr anchor="ctr">
            <a:normAutofit/>
          </a:bodyPr>
          <a:lstStyle/>
          <a:p>
            <a:pPr marL="0" indent="0" algn="ctr">
              <a:buNone/>
            </a:pPr>
            <a:r>
              <a:rPr lang="en-US" sz="3600" dirty="0">
                <a:effectLst/>
                <a:latin typeface="Calibri" panose="020F0502020204030204" pitchFamily="34" charset="0"/>
                <a:ea typeface="Calibri" panose="020F0502020204030204" pitchFamily="34" charset="0"/>
                <a:cs typeface="Calibri" panose="020F0502020204030204" pitchFamily="34" charset="0"/>
              </a:rPr>
              <a:t>Luke 6:47 Everyone who comes to Me and hears My words and acts on them, I will show you whom he is like: 48 he is like a man building a house, who dug deep and laid a foundation on the rock; and </a:t>
            </a:r>
            <a:r>
              <a:rPr lang="en-US" sz="36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when a flood occurred, the torrent burst against that house and could not shake it</a:t>
            </a:r>
            <a:r>
              <a:rPr lang="en-US" sz="3600" dirty="0">
                <a:effectLst/>
                <a:latin typeface="Calibri" panose="020F0502020204030204" pitchFamily="34" charset="0"/>
                <a:ea typeface="Calibri" panose="020F0502020204030204" pitchFamily="34" charset="0"/>
                <a:cs typeface="Calibri" panose="020F0502020204030204" pitchFamily="34" charset="0"/>
              </a:rPr>
              <a:t>, because it had been well built</a:t>
            </a:r>
            <a:r>
              <a:rPr lang="en-US" sz="3600" dirty="0">
                <a:effectLst/>
                <a:latin typeface="Calibri" panose="020F0502020204030204" pitchFamily="34" charset="0"/>
                <a:cs typeface="Calibri" panose="020F0502020204030204" pitchFamily="34" charset="0"/>
              </a:rPr>
              <a:t> </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241033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90E693-AAD8-3D90-466D-41DD668042DC}"/>
              </a:ext>
            </a:extLst>
          </p:cNvPr>
          <p:cNvSpPr>
            <a:spLocks noGrp="1"/>
          </p:cNvSpPr>
          <p:nvPr>
            <p:ph idx="1"/>
          </p:nvPr>
        </p:nvSpPr>
        <p:spPr>
          <a:xfrm>
            <a:off x="628650" y="666231"/>
            <a:ext cx="7886700" cy="4382538"/>
          </a:xfrm>
        </p:spPr>
        <p:txBody>
          <a:bodyPr anchor="ctr">
            <a:normAutofit/>
          </a:bodyPr>
          <a:lstStyle/>
          <a:p>
            <a:pPr marL="0" indent="0" algn="ctr">
              <a:buNone/>
            </a:pPr>
            <a:r>
              <a:rPr lang="en-US" sz="3600" dirty="0">
                <a:effectLst/>
                <a:latin typeface="Calibri" panose="020F0502020204030204" pitchFamily="34" charset="0"/>
                <a:ea typeface="Calibri" panose="020F0502020204030204" pitchFamily="34" charset="0"/>
                <a:cs typeface="Calibri" panose="020F0502020204030204" pitchFamily="34" charset="0"/>
              </a:rPr>
              <a:t>Luke 6:47 Everyone who </a:t>
            </a:r>
            <a:r>
              <a:rPr lang="en-US" sz="36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comes to Me and hears My words</a:t>
            </a:r>
            <a:r>
              <a:rPr lang="en-US" sz="3600" dirty="0">
                <a:effectLst/>
                <a:latin typeface="Calibri" panose="020F0502020204030204" pitchFamily="34" charset="0"/>
                <a:ea typeface="Calibri" panose="020F0502020204030204" pitchFamily="34" charset="0"/>
                <a:cs typeface="Calibri" panose="020F0502020204030204" pitchFamily="34" charset="0"/>
              </a:rPr>
              <a:t> and acts on them, I will show you whom he is like: 48 he is like a man building a house, who dug deep and laid a foundation on the rock; and when a flood occurred, the torrent burst against that house and could not shake it, because it had been well built</a:t>
            </a:r>
            <a:r>
              <a:rPr lang="en-US" sz="3600" dirty="0">
                <a:effectLst/>
                <a:latin typeface="Calibri" panose="020F0502020204030204" pitchFamily="34" charset="0"/>
                <a:cs typeface="Calibri" panose="020F0502020204030204" pitchFamily="34" charset="0"/>
              </a:rPr>
              <a:t> </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597182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90E693-AAD8-3D90-466D-41DD668042DC}"/>
              </a:ext>
            </a:extLst>
          </p:cNvPr>
          <p:cNvSpPr>
            <a:spLocks noGrp="1"/>
          </p:cNvSpPr>
          <p:nvPr>
            <p:ph idx="1"/>
          </p:nvPr>
        </p:nvSpPr>
        <p:spPr>
          <a:xfrm>
            <a:off x="628650" y="666231"/>
            <a:ext cx="7886700" cy="4382538"/>
          </a:xfrm>
        </p:spPr>
        <p:txBody>
          <a:bodyPr anchor="ctr">
            <a:normAutofit/>
          </a:bodyPr>
          <a:lstStyle/>
          <a:p>
            <a:pPr marL="0" indent="0" algn="ctr">
              <a:buNone/>
            </a:pPr>
            <a:r>
              <a:rPr lang="en-US" sz="3600" dirty="0">
                <a:effectLst/>
                <a:latin typeface="Calibri" panose="020F0502020204030204" pitchFamily="34" charset="0"/>
                <a:ea typeface="Calibri" panose="020F0502020204030204" pitchFamily="34" charset="0"/>
                <a:cs typeface="Calibri" panose="020F0502020204030204" pitchFamily="34" charset="0"/>
              </a:rPr>
              <a:t>Luke 6:47 Everyone who </a:t>
            </a:r>
            <a:r>
              <a:rPr lang="en-US" sz="36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comes to Me and hears My words</a:t>
            </a:r>
            <a:r>
              <a:rPr lang="en-US" sz="3600" dirty="0">
                <a:effectLst/>
                <a:latin typeface="Calibri" panose="020F0502020204030204" pitchFamily="34" charset="0"/>
                <a:ea typeface="Calibri" panose="020F0502020204030204" pitchFamily="34" charset="0"/>
                <a:cs typeface="Calibri" panose="020F0502020204030204" pitchFamily="34" charset="0"/>
              </a:rPr>
              <a:t> </a:t>
            </a:r>
            <a:r>
              <a:rPr lang="en-US" sz="36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and acts on them</a:t>
            </a:r>
            <a:r>
              <a:rPr lang="en-US" sz="3600" dirty="0">
                <a:effectLst/>
                <a:latin typeface="Calibri" panose="020F0502020204030204" pitchFamily="34" charset="0"/>
                <a:ea typeface="Calibri" panose="020F0502020204030204" pitchFamily="34" charset="0"/>
                <a:cs typeface="Calibri" panose="020F0502020204030204" pitchFamily="34" charset="0"/>
              </a:rPr>
              <a:t>, I will show you whom he is like: 48 he is like a man building a house, who dug deep and laid a foundation on the rock; and when a flood occurred, the torrent burst against that house and could not shake it, because it had been well built</a:t>
            </a:r>
            <a:r>
              <a:rPr lang="en-US" sz="3600" dirty="0">
                <a:effectLst/>
                <a:latin typeface="Calibri" panose="020F0502020204030204" pitchFamily="34" charset="0"/>
                <a:cs typeface="Calibri" panose="020F0502020204030204" pitchFamily="34" charset="0"/>
              </a:rPr>
              <a:t> </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21246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90E693-AAD8-3D90-466D-41DD668042DC}"/>
              </a:ext>
            </a:extLst>
          </p:cNvPr>
          <p:cNvSpPr>
            <a:spLocks noGrp="1"/>
          </p:cNvSpPr>
          <p:nvPr>
            <p:ph idx="1"/>
          </p:nvPr>
        </p:nvSpPr>
        <p:spPr>
          <a:xfrm>
            <a:off x="628650" y="666231"/>
            <a:ext cx="7886700" cy="4382538"/>
          </a:xfrm>
        </p:spPr>
        <p:txBody>
          <a:bodyPr anchor="ctr">
            <a:normAutofit/>
          </a:bodyPr>
          <a:lstStyle/>
          <a:p>
            <a:pPr marL="0" indent="0" algn="ctr">
              <a:buNone/>
            </a:pPr>
            <a:r>
              <a:rPr lang="en-US" sz="3600" dirty="0">
                <a:effectLst/>
                <a:latin typeface="Calibri" panose="020F0502020204030204" pitchFamily="34" charset="0"/>
                <a:ea typeface="Calibri" panose="020F0502020204030204" pitchFamily="34" charset="0"/>
                <a:cs typeface="Calibri" panose="020F0502020204030204" pitchFamily="34" charset="0"/>
              </a:rPr>
              <a:t>Luke 6:47 Everyone who </a:t>
            </a:r>
            <a:r>
              <a:rPr lang="en-US" sz="36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comes </a:t>
            </a:r>
            <a:r>
              <a:rPr lang="en-US" sz="3600" dirty="0">
                <a:effectLst/>
                <a:latin typeface="Calibri" panose="020F0502020204030204" pitchFamily="34" charset="0"/>
                <a:ea typeface="Calibri" panose="020F0502020204030204" pitchFamily="34" charset="0"/>
                <a:cs typeface="Calibri" panose="020F0502020204030204" pitchFamily="34" charset="0"/>
              </a:rPr>
              <a:t>to Me and</a:t>
            </a:r>
            <a:r>
              <a:rPr lang="en-US" sz="36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hears My words</a:t>
            </a:r>
            <a:r>
              <a:rPr lang="en-US" sz="3600" dirty="0">
                <a:effectLst/>
                <a:latin typeface="Calibri" panose="020F0502020204030204" pitchFamily="34" charset="0"/>
                <a:ea typeface="Calibri" panose="020F0502020204030204" pitchFamily="34" charset="0"/>
                <a:cs typeface="Calibri" panose="020F0502020204030204" pitchFamily="34" charset="0"/>
              </a:rPr>
              <a:t> and </a:t>
            </a:r>
            <a:r>
              <a:rPr lang="en-US" sz="36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acts on them</a:t>
            </a:r>
            <a:r>
              <a:rPr lang="en-US" sz="3600" dirty="0">
                <a:effectLst/>
                <a:latin typeface="Calibri" panose="020F0502020204030204" pitchFamily="34" charset="0"/>
                <a:ea typeface="Calibri" panose="020F0502020204030204" pitchFamily="34" charset="0"/>
                <a:cs typeface="Calibri" panose="020F0502020204030204" pitchFamily="34" charset="0"/>
              </a:rPr>
              <a:t>, I will show you whom he is like: 48 he is like a man building a house, who </a:t>
            </a:r>
            <a:r>
              <a:rPr lang="en-US" sz="36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dug deep and laid a foundation on the rock</a:t>
            </a:r>
            <a:r>
              <a:rPr lang="en-US" sz="3600" dirty="0">
                <a:effectLst/>
                <a:latin typeface="Calibri" panose="020F0502020204030204" pitchFamily="34" charset="0"/>
                <a:ea typeface="Calibri" panose="020F0502020204030204" pitchFamily="34" charset="0"/>
                <a:cs typeface="Calibri" panose="020F0502020204030204" pitchFamily="34" charset="0"/>
              </a:rPr>
              <a:t>; and when a flood occurred, the torrent burst against that house and could not shake it, because it had been well built</a:t>
            </a:r>
            <a:r>
              <a:rPr lang="en-US" sz="3600" dirty="0">
                <a:effectLst/>
                <a:latin typeface="Calibri" panose="020F0502020204030204" pitchFamily="34" charset="0"/>
                <a:cs typeface="Calibri" panose="020F0502020204030204" pitchFamily="34" charset="0"/>
              </a:rPr>
              <a:t> </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973975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516D-10B6-EA28-17EF-495098BD15D1}"/>
              </a:ext>
            </a:extLst>
          </p:cNvPr>
          <p:cNvSpPr>
            <a:spLocks noGrp="1"/>
          </p:cNvSpPr>
          <p:nvPr>
            <p:ph type="ctrTitle"/>
          </p:nvPr>
        </p:nvSpPr>
        <p:spPr/>
        <p:txBody>
          <a:bodyPr>
            <a:normAutofit/>
          </a:bodyPr>
          <a:lstStyle/>
          <a:p>
            <a:r>
              <a:rPr lang="en-US" sz="6000" dirty="0"/>
              <a:t>Am I listening?</a:t>
            </a:r>
          </a:p>
        </p:txBody>
      </p:sp>
      <p:sp>
        <p:nvSpPr>
          <p:cNvPr id="3" name="Subtitle 2">
            <a:extLst>
              <a:ext uri="{FF2B5EF4-FFF2-40B4-BE49-F238E27FC236}">
                <a16:creationId xmlns:a16="http://schemas.microsoft.com/office/drawing/2014/main" id="{698E767A-296F-218C-5C9C-1546E02BCC2F}"/>
              </a:ext>
            </a:extLst>
          </p:cNvPr>
          <p:cNvSpPr>
            <a:spLocks noGrp="1"/>
          </p:cNvSpPr>
          <p:nvPr>
            <p:ph type="subTitle" idx="1"/>
          </p:nvPr>
        </p:nvSpPr>
        <p:spPr/>
        <p:txBody>
          <a:bodyPr>
            <a:normAutofit/>
          </a:bodyPr>
          <a:lstStyle/>
          <a:p>
            <a:r>
              <a:rPr lang="en-US" sz="2800" dirty="0"/>
              <a:t>Learning to change by seeing our               struggle in hearing God’s word and               several ways to remedy it</a:t>
            </a:r>
          </a:p>
        </p:txBody>
      </p:sp>
      <p:cxnSp>
        <p:nvCxnSpPr>
          <p:cNvPr id="5" name="Straight Connector 4">
            <a:extLst>
              <a:ext uri="{FF2B5EF4-FFF2-40B4-BE49-F238E27FC236}">
                <a16:creationId xmlns:a16="http://schemas.microsoft.com/office/drawing/2014/main" id="{62193060-AF63-23E0-EC73-7F8ACB73BB93}"/>
              </a:ext>
            </a:extLst>
          </p:cNvPr>
          <p:cNvCxnSpPr/>
          <p:nvPr/>
        </p:nvCxnSpPr>
        <p:spPr>
          <a:xfrm>
            <a:off x="1525465" y="2916177"/>
            <a:ext cx="6093069"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75612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ECAF356-8D33-210A-CDDA-89B0138A7DFB}"/>
              </a:ext>
            </a:extLst>
          </p:cNvPr>
          <p:cNvSpPr txBox="1"/>
          <p:nvPr/>
        </p:nvSpPr>
        <p:spPr>
          <a:xfrm>
            <a:off x="432124" y="1394318"/>
            <a:ext cx="3861816" cy="2926359"/>
          </a:xfrm>
          <a:prstGeom prst="rect">
            <a:avLst/>
          </a:prstGeom>
          <a:noFill/>
          <a:ln w="38100">
            <a:solidFill>
              <a:srgbClr val="ED7D31">
                <a:lumMod val="75000"/>
              </a:srgbClr>
            </a:solidFill>
          </a:ln>
        </p:spPr>
        <p:txBody>
          <a:bodyPr wrap="square" rtlCol="0" anchor="ctr">
            <a:noAutofit/>
          </a:bodyPr>
          <a:lstStyle/>
          <a:p>
            <a:pPr marL="0" marR="0" lvl="0" indent="0" algn="ctr" defTabSz="54864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Our struggle with listening</a:t>
            </a:r>
            <a:r>
              <a:rPr kumimoji="0" lang="en-US" sz="4000" b="0" i="0" u="none" strike="noStrike" kern="0" cap="none" spc="0" normalizeH="0" noProof="0" dirty="0">
                <a:ln>
                  <a:noFill/>
                </a:ln>
                <a:solidFill>
                  <a:prstClr val="white"/>
                </a:solidFill>
                <a:effectLst/>
                <a:uLnTx/>
                <a:uFillTx/>
              </a:rPr>
              <a:t> to sermons</a:t>
            </a:r>
            <a:endParaRPr kumimoji="0" lang="en-US" sz="4000" b="0" i="0" u="none" strike="noStrike" kern="0" cap="none" spc="0" normalizeH="0" baseline="0" noProof="0" dirty="0">
              <a:ln>
                <a:noFill/>
              </a:ln>
              <a:solidFill>
                <a:prstClr val="white"/>
              </a:solidFill>
              <a:effectLst/>
              <a:uLnTx/>
              <a:uFillTx/>
            </a:endParaRPr>
          </a:p>
        </p:txBody>
      </p:sp>
      <p:sp>
        <p:nvSpPr>
          <p:cNvPr id="7" name="TextBox 6">
            <a:extLst>
              <a:ext uri="{FF2B5EF4-FFF2-40B4-BE49-F238E27FC236}">
                <a16:creationId xmlns:a16="http://schemas.microsoft.com/office/drawing/2014/main" id="{9CD34B9E-1FA2-4E83-860B-9CC3792F06CF}"/>
              </a:ext>
            </a:extLst>
          </p:cNvPr>
          <p:cNvSpPr txBox="1"/>
          <p:nvPr/>
        </p:nvSpPr>
        <p:spPr>
          <a:xfrm>
            <a:off x="4850062" y="1394318"/>
            <a:ext cx="3861816" cy="2926359"/>
          </a:xfrm>
          <a:prstGeom prst="rect">
            <a:avLst/>
          </a:prstGeom>
          <a:noFill/>
          <a:ln w="38100">
            <a:solidFill>
              <a:srgbClr val="FFC000">
                <a:lumMod val="60000"/>
                <a:lumOff val="40000"/>
              </a:srgbClr>
            </a:solidFill>
          </a:ln>
        </p:spPr>
        <p:txBody>
          <a:bodyPr wrap="square" rtlCol="0" anchor="ctr">
            <a:noAutofit/>
          </a:bodyPr>
          <a:lstStyle/>
          <a:p>
            <a:pPr marL="0" marR="0" lvl="0" indent="0" algn="ctr" defTabSz="54864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A model of proper sermon hearing</a:t>
            </a:r>
          </a:p>
        </p:txBody>
      </p:sp>
    </p:spTree>
    <p:extLst>
      <p:ext uri="{BB962C8B-B14F-4D97-AF65-F5344CB8AC3E}">
        <p14:creationId xmlns:p14="http://schemas.microsoft.com/office/powerpoint/2010/main" val="6463832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BF686-C074-973B-40DA-D0EC2D97D16F}"/>
              </a:ext>
            </a:extLst>
          </p:cNvPr>
          <p:cNvSpPr>
            <a:spLocks noGrp="1"/>
          </p:cNvSpPr>
          <p:nvPr>
            <p:ph type="title"/>
          </p:nvPr>
        </p:nvSpPr>
        <p:spPr>
          <a:xfrm>
            <a:off x="628650" y="130535"/>
            <a:ext cx="7886700" cy="1104636"/>
          </a:xfrm>
        </p:spPr>
        <p:txBody>
          <a:bodyPr/>
          <a:lstStyle/>
          <a:p>
            <a:pPr algn="ctr"/>
            <a:r>
              <a:rPr lang="en-US" dirty="0"/>
              <a:t>The congregants of the people who went to Ezekiel’s house</a:t>
            </a:r>
          </a:p>
        </p:txBody>
      </p:sp>
      <p:sp>
        <p:nvSpPr>
          <p:cNvPr id="3" name="Content Placeholder 2">
            <a:extLst>
              <a:ext uri="{FF2B5EF4-FFF2-40B4-BE49-F238E27FC236}">
                <a16:creationId xmlns:a16="http://schemas.microsoft.com/office/drawing/2014/main" id="{85679E69-7254-3C2A-E54E-81E95EA9EAB0}"/>
              </a:ext>
            </a:extLst>
          </p:cNvPr>
          <p:cNvSpPr>
            <a:spLocks noGrp="1"/>
          </p:cNvSpPr>
          <p:nvPr>
            <p:ph idx="1"/>
          </p:nvPr>
        </p:nvSpPr>
        <p:spPr>
          <a:xfrm>
            <a:off x="1032129" y="1521353"/>
            <a:ext cx="7079742" cy="4063112"/>
          </a:xfrm>
          <a:ln w="25400">
            <a:solidFill>
              <a:schemeClr val="bg2">
                <a:lumMod val="75000"/>
                <a:lumOff val="25000"/>
              </a:schemeClr>
            </a:solidFill>
          </a:ln>
        </p:spPr>
        <p:txBody>
          <a:bodyPr anchor="t">
            <a:normAutofit/>
          </a:bodyPr>
          <a:lstStyle/>
          <a:p>
            <a:pPr marL="0" indent="0" algn="ctr">
              <a:buNone/>
            </a:pPr>
            <a:endParaRPr lang="en-US" sz="2400" dirty="0"/>
          </a:p>
          <a:p>
            <a:pPr marL="0" indent="0" algn="ctr">
              <a:buNone/>
            </a:pPr>
            <a:endParaRPr lang="en-US" sz="2400" dirty="0"/>
          </a:p>
          <a:p>
            <a:pPr marL="0" indent="0" algn="ctr">
              <a:buNone/>
            </a:pPr>
            <a:r>
              <a:rPr lang="en-US" sz="2400" dirty="0"/>
              <a:t>Ez. 12:21 Then the word of the Lord came to me, saying, 22 “Son of man, what is this proverb you people have concerning the land of Israel, saying, ‘</a:t>
            </a:r>
            <a:r>
              <a:rPr lang="en-US" sz="2400" dirty="0">
                <a:solidFill>
                  <a:srgbClr val="FFFF00"/>
                </a:solidFill>
              </a:rPr>
              <a:t>The days are long and every vision fails</a:t>
            </a:r>
            <a:r>
              <a:rPr lang="en-US" sz="2400" dirty="0"/>
              <a:t>’?... </a:t>
            </a:r>
          </a:p>
          <a:p>
            <a:pPr marL="0" indent="0" algn="ctr">
              <a:buNone/>
            </a:pPr>
            <a:r>
              <a:rPr lang="en-US" sz="2400" dirty="0"/>
              <a:t>26 Furthermore, the word of the Lord came to me, saying, 27 “Son of man, behold, the house of Israel is saying, ‘The vision that he sees </a:t>
            </a:r>
            <a:r>
              <a:rPr lang="en-US" sz="2400" dirty="0">
                <a:solidFill>
                  <a:srgbClr val="FFFF00"/>
                </a:solidFill>
              </a:rPr>
              <a:t>is for many years from now</a:t>
            </a:r>
            <a:r>
              <a:rPr lang="en-US" sz="2400" dirty="0"/>
              <a:t>, and </a:t>
            </a:r>
            <a:r>
              <a:rPr lang="en-US" sz="2400" dirty="0">
                <a:solidFill>
                  <a:srgbClr val="FFFF00"/>
                </a:solidFill>
              </a:rPr>
              <a:t>he prophesies of times far off</a:t>
            </a:r>
            <a:r>
              <a:rPr lang="en-US" sz="2400" dirty="0"/>
              <a:t>.’ </a:t>
            </a:r>
          </a:p>
        </p:txBody>
      </p:sp>
      <p:sp>
        <p:nvSpPr>
          <p:cNvPr id="5" name="Content Placeholder 2">
            <a:extLst>
              <a:ext uri="{FF2B5EF4-FFF2-40B4-BE49-F238E27FC236}">
                <a16:creationId xmlns:a16="http://schemas.microsoft.com/office/drawing/2014/main" id="{5B17C8BE-3120-FB3A-CABF-48309CB370ED}"/>
              </a:ext>
            </a:extLst>
          </p:cNvPr>
          <p:cNvSpPr txBox="1">
            <a:spLocks/>
          </p:cNvSpPr>
          <p:nvPr/>
        </p:nvSpPr>
        <p:spPr>
          <a:xfrm>
            <a:off x="1032129" y="1521754"/>
            <a:ext cx="7079742" cy="636230"/>
          </a:xfrm>
          <a:prstGeom prst="rect">
            <a:avLst/>
          </a:prstGeom>
          <a:ln w="25400">
            <a:solidFill>
              <a:schemeClr val="tx2">
                <a:lumMod val="5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u="sng" dirty="0"/>
              <a:t>Heard but lacked urgency to act</a:t>
            </a:r>
            <a:endParaRPr lang="en-US" sz="2800" dirty="0"/>
          </a:p>
        </p:txBody>
      </p:sp>
    </p:spTree>
    <p:extLst>
      <p:ext uri="{BB962C8B-B14F-4D97-AF65-F5344CB8AC3E}">
        <p14:creationId xmlns:p14="http://schemas.microsoft.com/office/powerpoint/2010/main" val="8163324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m I listening" id="{B4DEAA6C-2483-CD49-83A9-0C4F482066DC}" vid="{1C8A1454-9376-2F44-B899-7DDF33FEF356}"/>
    </a:ext>
  </a:extLst>
</a:theme>
</file>

<file path=docProps/app.xml><?xml version="1.0" encoding="utf-8"?>
<Properties xmlns="http://schemas.openxmlformats.org/officeDocument/2006/extended-properties" xmlns:vt="http://schemas.openxmlformats.org/officeDocument/2006/docPropsVTypes">
  <Template/>
  <TotalTime>470</TotalTime>
  <Words>1641</Words>
  <Application>Microsoft Macintosh PowerPoint</Application>
  <PresentationFormat>On-screen Show (16:10)</PresentationFormat>
  <Paragraphs>66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Am I listening?</vt:lpstr>
      <vt:lpstr>PowerPoint Presentation</vt:lpstr>
      <vt:lpstr>The congregants of the people who went to Ezekiel’s house</vt:lpstr>
      <vt:lpstr>The congregants of the people who went to Ezekiel’s house</vt:lpstr>
      <vt:lpstr>The congregants of the people who went to Ezekiel’s house</vt:lpstr>
      <vt:lpstr>The congregants of the people who went to Ezekiel’s house</vt:lpstr>
      <vt:lpstr>PowerPoint Presentation</vt:lpstr>
      <vt:lpstr>The congregants of the people who heard Ezra’s sermon</vt:lpstr>
      <vt:lpstr>The congregants of the people who heard Ezra’s sermon</vt:lpstr>
      <vt:lpstr>The congregants of the people who heard Ezra’s sermon</vt:lpstr>
      <vt:lpstr>The congregants of the people who heard Ezra’s sermon</vt:lpstr>
      <vt:lpstr>The congregants of the people who heard Ezra’s sermon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Sanchez</dc:creator>
  <cp:lastModifiedBy>Bill Sanchez</cp:lastModifiedBy>
  <cp:revision>1</cp:revision>
  <dcterms:created xsi:type="dcterms:W3CDTF">2023-09-02T18:30:44Z</dcterms:created>
  <dcterms:modified xsi:type="dcterms:W3CDTF">2023-09-03T02:21:01Z</dcterms:modified>
</cp:coreProperties>
</file>