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1" r:id="rId3"/>
    <p:sldId id="277" r:id="rId4"/>
    <p:sldId id="280" r:id="rId5"/>
    <p:sldId id="278" r:id="rId6"/>
    <p:sldId id="279" r:id="rId7"/>
    <p:sldId id="263" r:id="rId8"/>
    <p:sldId id="282" r:id="rId9"/>
    <p:sldId id="283" r:id="rId10"/>
    <p:sldId id="269" r:id="rId11"/>
    <p:sldId id="270" r:id="rId12"/>
    <p:sldId id="271" r:id="rId13"/>
    <p:sldId id="272" r:id="rId14"/>
    <p:sldId id="267" r:id="rId15"/>
    <p:sldId id="266" r:id="rId16"/>
    <p:sldId id="265" r:id="rId17"/>
    <p:sldId id="284" r:id="rId18"/>
    <p:sldId id="274"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C6E31"/>
    <a:srgbClr val="D36405"/>
    <a:srgbClr val="FA5422"/>
    <a:srgbClr val="F8F6FC"/>
    <a:srgbClr val="F9CB9A"/>
    <a:srgbClr val="EBE8C8"/>
    <a:srgbClr val="402F5A"/>
    <a:srgbClr val="E59C7C"/>
    <a:srgbClr val="5A3721"/>
    <a:srgbClr val="7E5E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83" autoAdjust="0"/>
    <p:restoredTop sz="94572"/>
  </p:normalViewPr>
  <p:slideViewPr>
    <p:cSldViewPr snapToGrid="0" snapToObjects="1">
      <p:cViewPr varScale="1">
        <p:scale>
          <a:sx n="80" d="100"/>
          <a:sy n="80" d="100"/>
        </p:scale>
        <p:origin x="200" y="11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1929468" y="3330428"/>
            <a:ext cx="5276675" cy="159391"/>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929468" y="3330428"/>
            <a:ext cx="5276675" cy="159391"/>
          </a:xfrm>
        </p:spPr>
        <p:txBody>
          <a:bodyPr anchor="ctr">
            <a:normAutofit/>
          </a:bodyPr>
          <a:lstStyle>
            <a:lvl1pPr>
              <a:defRPr sz="1600"/>
            </a:lvl1pPr>
          </a:lstStyle>
          <a:p>
            <a:pPr lvl="0"/>
            <a:r>
              <a:rPr lang="en-US" dirty="0"/>
              <a:t>Add Your Subtitle</a:t>
            </a:r>
          </a:p>
        </p:txBody>
      </p:sp>
      <p:sp>
        <p:nvSpPr>
          <p:cNvPr id="5" name="Title 1"/>
          <p:cNvSpPr>
            <a:spLocks noGrp="1"/>
          </p:cNvSpPr>
          <p:nvPr>
            <p:ph type="title" hasCustomPrompt="1"/>
          </p:nvPr>
        </p:nvSpPr>
        <p:spPr>
          <a:xfrm>
            <a:off x="2793534" y="2181138"/>
            <a:ext cx="3573710" cy="931178"/>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468313" y="386226"/>
            <a:ext cx="8211824" cy="379149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68313" y="386226"/>
            <a:ext cx="8211824" cy="379149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2667698" y="4605556"/>
            <a:ext cx="3816991" cy="234892"/>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9/5/23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5" r:id="rId5"/>
  </p:sldLayoutIdLst>
  <p:txStyles>
    <p:titleStyle>
      <a:lvl1pPr algn="ctr" defTabSz="914400" rtl="0" eaLnBrk="1" latinLnBrk="0" hangingPunct="1">
        <a:spcBef>
          <a:spcPct val="0"/>
        </a:spcBef>
        <a:buNone/>
        <a:defRPr sz="4400" kern="1200">
          <a:solidFill>
            <a:srgbClr val="F8F6FC"/>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F8F6F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F8F6F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F8F6F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F8F6F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F8F6F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8" name="Picture 7" descr="A map of a city&#10;&#10;Description automatically generated">
            <a:extLst>
              <a:ext uri="{FF2B5EF4-FFF2-40B4-BE49-F238E27FC236}">
                <a16:creationId xmlns:a16="http://schemas.microsoft.com/office/drawing/2014/main" id="{3FFC0173-96FD-BE6E-66E3-AE3FE6FB5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901" y="750768"/>
            <a:ext cx="4076198" cy="3641964"/>
          </a:xfrm>
          <a:prstGeom prst="rect">
            <a:avLst/>
          </a:prstGeom>
        </p:spPr>
      </p:pic>
    </p:spTree>
    <p:extLst>
      <p:ext uri="{BB962C8B-B14F-4D97-AF65-F5344CB8AC3E}">
        <p14:creationId xmlns:p14="http://schemas.microsoft.com/office/powerpoint/2010/main" val="2672581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4352" y="106278"/>
            <a:ext cx="8875295" cy="4930943"/>
          </a:xfrm>
        </p:spPr>
        <p:txBody>
          <a:bodyPr lIns="0" tIns="0" rIns="0" bIns="0">
            <a:noAutofit/>
          </a:bodyPr>
          <a:lstStyle/>
          <a:p>
            <a:r>
              <a:rPr lang="en-US" sz="2400" b="1" dirty="0">
                <a:latin typeface="Garamond" panose="02020404030301010803" pitchFamily="18" charset="0"/>
              </a:rPr>
              <a:t>Luke 4:17 And the scroll of the prophet Isaiah was given to him. He unrolled the scroll and found the place where it was written,</a:t>
            </a:r>
            <a:br>
              <a:rPr lang="en-US" sz="2400" b="1" dirty="0">
                <a:latin typeface="Garamond" panose="02020404030301010803" pitchFamily="18" charset="0"/>
              </a:rPr>
            </a:br>
            <a:r>
              <a:rPr lang="en-US" sz="2400" b="1" dirty="0">
                <a:latin typeface="Garamond" panose="02020404030301010803" pitchFamily="18" charset="0"/>
              </a:rPr>
              <a:t>18 “The Spirit of the Lord is upon me, because he has anointed me to proclaim </a:t>
            </a:r>
            <a:r>
              <a:rPr lang="en-US" sz="2400" b="1" u="sng" dirty="0">
                <a:latin typeface="Garamond" panose="02020404030301010803" pitchFamily="18" charset="0"/>
              </a:rPr>
              <a:t>good news to the poor</a:t>
            </a:r>
            <a:r>
              <a:rPr lang="en-US" sz="2400" b="1" dirty="0">
                <a:latin typeface="Garamond" panose="02020404030301010803" pitchFamily="18" charset="0"/>
              </a:rPr>
              <a:t>. He has sent me to proclaim </a:t>
            </a:r>
            <a:r>
              <a:rPr lang="en-US" sz="2400" b="1" u="sng" dirty="0">
                <a:latin typeface="Garamond" panose="02020404030301010803" pitchFamily="18" charset="0"/>
              </a:rPr>
              <a:t>liberty to the captives and recovering of sight to the blind</a:t>
            </a:r>
            <a:r>
              <a:rPr lang="en-US" sz="2400" b="1" dirty="0">
                <a:latin typeface="Garamond" panose="02020404030301010803" pitchFamily="18" charset="0"/>
              </a:rPr>
              <a:t>, to </a:t>
            </a:r>
            <a:r>
              <a:rPr lang="en-US" sz="2400" b="1" u="sng" dirty="0">
                <a:latin typeface="Garamond" panose="02020404030301010803" pitchFamily="18" charset="0"/>
              </a:rPr>
              <a:t>set at liberty those who are oppressed</a:t>
            </a:r>
            <a:r>
              <a:rPr lang="en-US" sz="2400" b="1" dirty="0">
                <a:latin typeface="Garamond" panose="02020404030301010803" pitchFamily="18" charset="0"/>
              </a:rPr>
              <a:t>, 19 to proclaim the year of the Lord's favor.”</a:t>
            </a:r>
            <a:br>
              <a:rPr lang="en-US" sz="2400" b="1" dirty="0">
                <a:latin typeface="Garamond" panose="02020404030301010803" pitchFamily="18" charset="0"/>
              </a:rPr>
            </a:br>
            <a:r>
              <a:rPr lang="en-US" sz="2400" b="1" dirty="0">
                <a:latin typeface="Garamond" panose="02020404030301010803" pitchFamily="18" charset="0"/>
              </a:rPr>
              <a:t>20 And he rolled up the scroll and gave it back to the attendant and sat down. And the eyes of all in the synagogue were fixed on him. 21 And he began to say to them, “Today this Scripture has been fulfilled in your hearing.”…23 And he said to them, “Doubtless you will quote to me this proverb, ‘</a:t>
            </a:r>
            <a:r>
              <a:rPr lang="en-US" sz="2400" b="1" u="sng" dirty="0">
                <a:latin typeface="Garamond" panose="02020404030301010803" pitchFamily="18" charset="0"/>
              </a:rPr>
              <a:t>Physician, heal yourself</a:t>
            </a:r>
            <a:r>
              <a:rPr lang="en-US" sz="2400" b="1" dirty="0">
                <a:latin typeface="Garamond" panose="02020404030301010803" pitchFamily="18" charset="0"/>
              </a:rPr>
              <a:t>.’”</a:t>
            </a:r>
            <a:br>
              <a:rPr lang="en-US" sz="2400" b="1" dirty="0">
                <a:latin typeface="Garamond" panose="02020404030301010803" pitchFamily="18" charset="0"/>
              </a:rPr>
            </a:br>
            <a:endParaRPr lang="en-US" sz="2400" b="1" dirty="0">
              <a:latin typeface="Garamond" panose="02020404030301010803" pitchFamily="18" charset="0"/>
            </a:endParaRPr>
          </a:p>
        </p:txBody>
      </p:sp>
    </p:spTree>
    <p:extLst>
      <p:ext uri="{BB962C8B-B14F-4D97-AF65-F5344CB8AC3E}">
        <p14:creationId xmlns:p14="http://schemas.microsoft.com/office/powerpoint/2010/main" val="37441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4352" y="106278"/>
            <a:ext cx="8875295" cy="4930943"/>
          </a:xfrm>
        </p:spPr>
        <p:txBody>
          <a:bodyPr lIns="0" tIns="0" rIns="0" bIns="0">
            <a:noAutofit/>
          </a:bodyPr>
          <a:lstStyle/>
          <a:p>
            <a:r>
              <a:rPr lang="en-US" sz="2800" b="1" dirty="0">
                <a:latin typeface="Garamond" panose="02020404030301010803" pitchFamily="18" charset="0"/>
              </a:rPr>
              <a:t>Luke 5:29 And Levi made him a great feast in his house, and there was a large company of tax collectors and others reclining at table with them. 30 And the Pharisees and their scribes grumbled at his disciples, saying, “Why do you eat and drink with tax collectors and sinners?” 31 And Jesus answered them, “</a:t>
            </a:r>
            <a:r>
              <a:rPr lang="en-US" sz="2800" b="1" u="sng" dirty="0">
                <a:latin typeface="Garamond" panose="02020404030301010803" pitchFamily="18" charset="0"/>
              </a:rPr>
              <a:t>Those who are well have no need of a physician, but those who are sick</a:t>
            </a:r>
            <a:r>
              <a:rPr lang="en-US" sz="2800" b="1" dirty="0">
                <a:latin typeface="Garamond" panose="02020404030301010803" pitchFamily="18" charset="0"/>
              </a:rPr>
              <a:t>. 32 I have not come to call the righteous but </a:t>
            </a:r>
            <a:r>
              <a:rPr lang="en-US" sz="2800" b="1" u="sng" dirty="0">
                <a:latin typeface="Garamond" panose="02020404030301010803" pitchFamily="18" charset="0"/>
              </a:rPr>
              <a:t>sinners to repentance</a:t>
            </a:r>
            <a:r>
              <a:rPr lang="en-US" sz="2800" b="1" dirty="0">
                <a:latin typeface="Garamond" panose="02020404030301010803" pitchFamily="18" charset="0"/>
              </a:rPr>
              <a:t>.”</a:t>
            </a:r>
            <a:br>
              <a:rPr lang="en-US" sz="2800" b="1" dirty="0">
                <a:latin typeface="Garamond" panose="02020404030301010803" pitchFamily="18" charset="0"/>
              </a:rPr>
            </a:br>
            <a:endParaRPr lang="en-US" sz="2800" b="1" dirty="0">
              <a:latin typeface="Garamond" panose="02020404030301010803" pitchFamily="18" charset="0"/>
            </a:endParaRPr>
          </a:p>
        </p:txBody>
      </p:sp>
    </p:spTree>
    <p:extLst>
      <p:ext uri="{BB962C8B-B14F-4D97-AF65-F5344CB8AC3E}">
        <p14:creationId xmlns:p14="http://schemas.microsoft.com/office/powerpoint/2010/main" val="182759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9073" y="1253289"/>
            <a:ext cx="8325853" cy="2636922"/>
          </a:xfrm>
        </p:spPr>
        <p:txBody>
          <a:bodyPr lIns="0" tIns="0" rIns="0" bIns="0">
            <a:normAutofit/>
          </a:bodyPr>
          <a:lstStyle/>
          <a:p>
            <a:r>
              <a:rPr lang="en-US" sz="4800" b="1" dirty="0">
                <a:latin typeface="Garamond" panose="02020404030301010803" pitchFamily="18" charset="0"/>
              </a:rPr>
              <a:t>Once we become Christians, do we still need healing from Jesus the Physician?</a:t>
            </a:r>
          </a:p>
        </p:txBody>
      </p:sp>
    </p:spTree>
    <p:extLst>
      <p:ext uri="{BB962C8B-B14F-4D97-AF65-F5344CB8AC3E}">
        <p14:creationId xmlns:p14="http://schemas.microsoft.com/office/powerpoint/2010/main" val="160103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9073" y="1253289"/>
            <a:ext cx="8325853" cy="2636922"/>
          </a:xfrm>
        </p:spPr>
        <p:txBody>
          <a:bodyPr lIns="0" tIns="0" rIns="0" bIns="0">
            <a:normAutofit/>
          </a:bodyPr>
          <a:lstStyle/>
          <a:p>
            <a:r>
              <a:rPr lang="en-US" sz="4800" b="1" dirty="0">
                <a:latin typeface="Garamond" panose="02020404030301010803" pitchFamily="18" charset="0"/>
              </a:rPr>
              <a:t>If we think we don’t need Jesus the Physician, who are we most like according Luke 5?</a:t>
            </a:r>
          </a:p>
        </p:txBody>
      </p:sp>
    </p:spTree>
    <p:extLst>
      <p:ext uri="{BB962C8B-B14F-4D97-AF65-F5344CB8AC3E}">
        <p14:creationId xmlns:p14="http://schemas.microsoft.com/office/powerpoint/2010/main" val="32063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9073" y="90236"/>
            <a:ext cx="8325853" cy="2636922"/>
          </a:xfrm>
        </p:spPr>
        <p:txBody>
          <a:bodyPr lIns="0" tIns="0" rIns="0" bIns="0">
            <a:normAutofit/>
          </a:bodyPr>
          <a:lstStyle/>
          <a:p>
            <a:r>
              <a:rPr lang="en-US" sz="4800" b="1" dirty="0">
                <a:latin typeface="Garamond" panose="02020404030301010803" pitchFamily="18" charset="0"/>
              </a:rPr>
              <a:t>Is the Church a hotel for saints or hospital for sinners?</a:t>
            </a:r>
          </a:p>
        </p:txBody>
      </p:sp>
    </p:spTree>
    <p:extLst>
      <p:ext uri="{BB962C8B-B14F-4D97-AF65-F5344CB8AC3E}">
        <p14:creationId xmlns:p14="http://schemas.microsoft.com/office/powerpoint/2010/main" val="16752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9073" y="90236"/>
            <a:ext cx="8325853" cy="2636922"/>
          </a:xfrm>
        </p:spPr>
        <p:txBody>
          <a:bodyPr lIns="0" tIns="0" rIns="0" bIns="0">
            <a:normAutofit/>
          </a:bodyPr>
          <a:lstStyle/>
          <a:p>
            <a:r>
              <a:rPr lang="en-US" sz="4800" b="1" dirty="0">
                <a:latin typeface="Garamond" panose="02020404030301010803" pitchFamily="18" charset="0"/>
              </a:rPr>
              <a:t>Is the Church a hotel for saints or hospital for sinners?</a:t>
            </a:r>
          </a:p>
        </p:txBody>
      </p:sp>
      <p:sp>
        <p:nvSpPr>
          <p:cNvPr id="2" name="Title 3">
            <a:extLst>
              <a:ext uri="{FF2B5EF4-FFF2-40B4-BE49-F238E27FC236}">
                <a16:creationId xmlns:a16="http://schemas.microsoft.com/office/drawing/2014/main" id="{C6ABA93F-A52F-3BA8-6819-AD93DC6C23B3}"/>
              </a:ext>
            </a:extLst>
          </p:cNvPr>
          <p:cNvSpPr txBox="1">
            <a:spLocks/>
          </p:cNvSpPr>
          <p:nvPr/>
        </p:nvSpPr>
        <p:spPr>
          <a:xfrm>
            <a:off x="48124" y="3112168"/>
            <a:ext cx="4138865" cy="1812758"/>
          </a:xfrm>
          <a:prstGeom prst="rect">
            <a:avLst/>
          </a:prstGeom>
        </p:spPr>
        <p:txBody>
          <a:bodyPr vert="horz" lIns="0" tIns="0" rIns="0" bIns="0" rtlCol="0" anchor="ctr">
            <a:normAutofit/>
          </a:bodyPr>
          <a:lstStyle>
            <a:lvl1pPr algn="ctr" defTabSz="914400" rtl="0" eaLnBrk="1" latinLnBrk="0" hangingPunct="1">
              <a:spcBef>
                <a:spcPct val="0"/>
              </a:spcBef>
              <a:buNone/>
              <a:defRPr sz="4400" kern="1200">
                <a:solidFill>
                  <a:srgbClr val="F8F6FC"/>
                </a:solidFill>
                <a:latin typeface="+mj-lt"/>
                <a:ea typeface="+mj-ea"/>
                <a:cs typeface="Adelle-Regular"/>
              </a:defRPr>
            </a:lvl1pPr>
          </a:lstStyle>
          <a:p>
            <a:r>
              <a:rPr lang="en-US" sz="2800" b="1" dirty="0">
                <a:latin typeface="Garamond" panose="02020404030301010803" pitchFamily="18" charset="0"/>
              </a:rPr>
              <a:t>This changes how we treat and approach people outside the church</a:t>
            </a:r>
          </a:p>
        </p:txBody>
      </p:sp>
      <p:cxnSp>
        <p:nvCxnSpPr>
          <p:cNvPr id="6" name="Straight Arrow Connector 5">
            <a:extLst>
              <a:ext uri="{FF2B5EF4-FFF2-40B4-BE49-F238E27FC236}">
                <a16:creationId xmlns:a16="http://schemas.microsoft.com/office/drawing/2014/main" id="{110EEF9D-B32B-1585-9B27-BB60B52D647E}"/>
              </a:ext>
            </a:extLst>
          </p:cNvPr>
          <p:cNvCxnSpPr/>
          <p:nvPr/>
        </p:nvCxnSpPr>
        <p:spPr>
          <a:xfrm flipH="1">
            <a:off x="3015916" y="2117558"/>
            <a:ext cx="1395663" cy="121920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5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9073" y="90236"/>
            <a:ext cx="8325853" cy="2636922"/>
          </a:xfrm>
        </p:spPr>
        <p:txBody>
          <a:bodyPr lIns="0" tIns="0" rIns="0" bIns="0">
            <a:normAutofit/>
          </a:bodyPr>
          <a:lstStyle/>
          <a:p>
            <a:r>
              <a:rPr lang="en-US" sz="4800" b="1" dirty="0">
                <a:latin typeface="Garamond" panose="02020404030301010803" pitchFamily="18" charset="0"/>
              </a:rPr>
              <a:t>Is the Church a hotel for saints or hospital for sinners?</a:t>
            </a:r>
          </a:p>
        </p:txBody>
      </p:sp>
      <p:sp>
        <p:nvSpPr>
          <p:cNvPr id="2" name="Title 3">
            <a:extLst>
              <a:ext uri="{FF2B5EF4-FFF2-40B4-BE49-F238E27FC236}">
                <a16:creationId xmlns:a16="http://schemas.microsoft.com/office/drawing/2014/main" id="{C6ABA93F-A52F-3BA8-6819-AD93DC6C23B3}"/>
              </a:ext>
            </a:extLst>
          </p:cNvPr>
          <p:cNvSpPr txBox="1">
            <a:spLocks/>
          </p:cNvSpPr>
          <p:nvPr/>
        </p:nvSpPr>
        <p:spPr>
          <a:xfrm>
            <a:off x="48124" y="3112168"/>
            <a:ext cx="4138865" cy="1812758"/>
          </a:xfrm>
          <a:prstGeom prst="rect">
            <a:avLst/>
          </a:prstGeom>
        </p:spPr>
        <p:txBody>
          <a:bodyPr vert="horz" lIns="0" tIns="0" rIns="0" bIns="0" rtlCol="0" anchor="ctr">
            <a:normAutofit/>
          </a:bodyPr>
          <a:lstStyle>
            <a:lvl1pPr algn="ctr" defTabSz="914400" rtl="0" eaLnBrk="1" latinLnBrk="0" hangingPunct="1">
              <a:spcBef>
                <a:spcPct val="0"/>
              </a:spcBef>
              <a:buNone/>
              <a:defRPr sz="4400" kern="1200">
                <a:solidFill>
                  <a:srgbClr val="F8F6FC"/>
                </a:solidFill>
                <a:latin typeface="+mj-lt"/>
                <a:ea typeface="+mj-ea"/>
                <a:cs typeface="Adelle-Regular"/>
              </a:defRPr>
            </a:lvl1pPr>
          </a:lstStyle>
          <a:p>
            <a:r>
              <a:rPr lang="en-US" sz="2800" b="1" dirty="0">
                <a:latin typeface="Garamond" panose="02020404030301010803" pitchFamily="18" charset="0"/>
              </a:rPr>
              <a:t>This changes how we treat and approach people outside these walls</a:t>
            </a:r>
          </a:p>
        </p:txBody>
      </p:sp>
      <p:sp>
        <p:nvSpPr>
          <p:cNvPr id="3" name="Title 3">
            <a:extLst>
              <a:ext uri="{FF2B5EF4-FFF2-40B4-BE49-F238E27FC236}">
                <a16:creationId xmlns:a16="http://schemas.microsoft.com/office/drawing/2014/main" id="{7A417DC1-CE0A-756B-69CF-0B444306278B}"/>
              </a:ext>
            </a:extLst>
          </p:cNvPr>
          <p:cNvSpPr txBox="1">
            <a:spLocks/>
          </p:cNvSpPr>
          <p:nvPr/>
        </p:nvSpPr>
        <p:spPr>
          <a:xfrm>
            <a:off x="4957011" y="3112167"/>
            <a:ext cx="4138865" cy="1812757"/>
          </a:xfrm>
          <a:prstGeom prst="rect">
            <a:avLst/>
          </a:prstGeom>
        </p:spPr>
        <p:txBody>
          <a:bodyPr vert="horz" lIns="0" tIns="0" rIns="0" bIns="0" rtlCol="0" anchor="ctr">
            <a:normAutofit/>
          </a:bodyPr>
          <a:lstStyle>
            <a:lvl1pPr algn="ctr" defTabSz="914400" rtl="0" eaLnBrk="1" latinLnBrk="0" hangingPunct="1">
              <a:spcBef>
                <a:spcPct val="0"/>
              </a:spcBef>
              <a:buNone/>
              <a:defRPr sz="4400" kern="1200">
                <a:solidFill>
                  <a:srgbClr val="F8F6FC"/>
                </a:solidFill>
                <a:latin typeface="+mj-lt"/>
                <a:ea typeface="+mj-ea"/>
                <a:cs typeface="Adelle-Regular"/>
              </a:defRPr>
            </a:lvl1pPr>
          </a:lstStyle>
          <a:p>
            <a:r>
              <a:rPr lang="en-US" sz="2800" b="1" dirty="0">
                <a:latin typeface="Garamond" panose="02020404030301010803" pitchFamily="18" charset="0"/>
              </a:rPr>
              <a:t>This changes how we treat and approach people at this church</a:t>
            </a:r>
          </a:p>
        </p:txBody>
      </p:sp>
      <p:cxnSp>
        <p:nvCxnSpPr>
          <p:cNvPr id="6" name="Straight Arrow Connector 5">
            <a:extLst>
              <a:ext uri="{FF2B5EF4-FFF2-40B4-BE49-F238E27FC236}">
                <a16:creationId xmlns:a16="http://schemas.microsoft.com/office/drawing/2014/main" id="{110EEF9D-B32B-1585-9B27-BB60B52D647E}"/>
              </a:ext>
            </a:extLst>
          </p:cNvPr>
          <p:cNvCxnSpPr/>
          <p:nvPr/>
        </p:nvCxnSpPr>
        <p:spPr>
          <a:xfrm flipH="1">
            <a:off x="3015916" y="2117558"/>
            <a:ext cx="1395663" cy="121920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9813F4B-53E8-2DCF-853D-CB5713D5D1AE}"/>
              </a:ext>
            </a:extLst>
          </p:cNvPr>
          <p:cNvCxnSpPr>
            <a:cxnSpLocks/>
          </p:cNvCxnSpPr>
          <p:nvPr/>
        </p:nvCxnSpPr>
        <p:spPr>
          <a:xfrm flipH="1" flipV="1">
            <a:off x="4732419" y="2117558"/>
            <a:ext cx="1399032" cy="121615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62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64958" y="272716"/>
            <a:ext cx="8414084" cy="4748463"/>
          </a:xfrm>
        </p:spPr>
        <p:txBody>
          <a:bodyPr lIns="0" tIns="0" rIns="0" bIns="0" anchor="t" anchorCtr="0">
            <a:noAutofit/>
          </a:bodyPr>
          <a:lstStyle/>
          <a:p>
            <a:r>
              <a:rPr lang="en-US" sz="3600" b="1" dirty="0">
                <a:latin typeface="Garamond" panose="02020404030301010803" pitchFamily="18" charset="0"/>
              </a:rPr>
              <a:t>Continued Healing/Growth as a Church</a:t>
            </a:r>
          </a:p>
          <a:p>
            <a:pPr marL="457200" indent="-457200" algn="l">
              <a:spcBef>
                <a:spcPts val="0"/>
              </a:spcBef>
              <a:buFont typeface="Arial" panose="020B0604020202020204" pitchFamily="34" charset="0"/>
              <a:buChar char="•"/>
            </a:pPr>
            <a:r>
              <a:rPr lang="en-US" sz="3200" dirty="0">
                <a:latin typeface="Garamond" panose="02020404030301010803" pitchFamily="18" charset="0"/>
              </a:rPr>
              <a:t>Strive for purity and peace while not neglecting mercy</a:t>
            </a:r>
          </a:p>
          <a:p>
            <a:pPr marL="457200" indent="-457200" algn="l">
              <a:spcBef>
                <a:spcPts val="0"/>
              </a:spcBef>
              <a:buFont typeface="Arial" panose="020B0604020202020204" pitchFamily="34" charset="0"/>
              <a:buChar char="•"/>
            </a:pPr>
            <a:r>
              <a:rPr lang="en-US" sz="3200" dirty="0">
                <a:latin typeface="Garamond" panose="02020404030301010803" pitchFamily="18" charset="0"/>
              </a:rPr>
              <a:t>Reach maturity through knowledge of Jesus, but be patient with growth</a:t>
            </a:r>
          </a:p>
          <a:p>
            <a:pPr marL="457200" indent="-457200" algn="l">
              <a:spcBef>
                <a:spcPts val="0"/>
              </a:spcBef>
              <a:buFont typeface="Arial" panose="020B0604020202020204" pitchFamily="34" charset="0"/>
              <a:buChar char="•"/>
            </a:pPr>
            <a:r>
              <a:rPr lang="en-US" sz="3200" dirty="0">
                <a:latin typeface="Garamond" panose="02020404030301010803" pitchFamily="18" charset="0"/>
              </a:rPr>
              <a:t>Appoint and trust godly leaders while staying humble</a:t>
            </a:r>
          </a:p>
          <a:p>
            <a:pPr marL="457200" indent="-457200" algn="l">
              <a:spcBef>
                <a:spcPts val="0"/>
              </a:spcBef>
              <a:buFont typeface="Arial" panose="020B0604020202020204" pitchFamily="34" charset="0"/>
              <a:buChar char="•"/>
            </a:pPr>
            <a:r>
              <a:rPr lang="en-US" sz="3200" dirty="0">
                <a:latin typeface="Garamond" panose="02020404030301010803" pitchFamily="18" charset="0"/>
              </a:rPr>
              <a:t>Prioritize brotherly love and serving together without showing partiality</a:t>
            </a:r>
            <a:endParaRPr lang="en-US" sz="2800" dirty="0">
              <a:latin typeface="Garamond" panose="02020404030301010803" pitchFamily="18" charset="0"/>
            </a:endParaRPr>
          </a:p>
        </p:txBody>
      </p:sp>
    </p:spTree>
    <p:extLst>
      <p:ext uri="{BB962C8B-B14F-4D97-AF65-F5344CB8AC3E}">
        <p14:creationId xmlns:p14="http://schemas.microsoft.com/office/powerpoint/2010/main" val="20367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4352" y="106278"/>
            <a:ext cx="8875295" cy="4930943"/>
          </a:xfrm>
        </p:spPr>
        <p:txBody>
          <a:bodyPr lIns="0" tIns="0" rIns="0" bIns="0">
            <a:noAutofit/>
          </a:bodyPr>
          <a:lstStyle/>
          <a:p>
            <a:r>
              <a:rPr lang="en-US" sz="2800" b="1" dirty="0">
                <a:latin typeface="Garamond" panose="02020404030301010803" pitchFamily="18" charset="0"/>
              </a:rPr>
              <a:t>1 Peter 2:21 For to this you have been called, because Christ also suffered for you, leaving you an example, </a:t>
            </a:r>
            <a:r>
              <a:rPr lang="en-US" sz="2800" b="1" u="sng" dirty="0">
                <a:latin typeface="Garamond" panose="02020404030301010803" pitchFamily="18" charset="0"/>
              </a:rPr>
              <a:t>so that you might follow in his steps</a:t>
            </a:r>
            <a:r>
              <a:rPr lang="en-US" sz="2800" b="1" dirty="0">
                <a:latin typeface="Garamond" panose="02020404030301010803" pitchFamily="18" charset="0"/>
              </a:rPr>
              <a:t>. 22 He committed no sin, neither was deceit found in his mouth. 23 When he was reviled, he did not revile in return; when he suffered, he did not threaten, but continued entrusting himself to him who judges justly. 24 He himself bore our sins in his body on the tree, that we might die to sin and live to righteousness. </a:t>
            </a:r>
            <a:r>
              <a:rPr lang="en-US" sz="2800" b="1" u="sng" dirty="0">
                <a:latin typeface="Garamond" panose="02020404030301010803" pitchFamily="18" charset="0"/>
              </a:rPr>
              <a:t>By his wounds you have been healed</a:t>
            </a:r>
            <a:r>
              <a:rPr lang="en-US" sz="2800" b="1" dirty="0">
                <a:latin typeface="Garamond" panose="02020404030301010803" pitchFamily="18" charset="0"/>
              </a:rPr>
              <a:t>. 25 For you were straying like sheep, but have now returned to the Shepherd and Overseer of your souls.</a:t>
            </a:r>
          </a:p>
        </p:txBody>
      </p:sp>
    </p:spTree>
    <p:extLst>
      <p:ext uri="{BB962C8B-B14F-4D97-AF65-F5344CB8AC3E}">
        <p14:creationId xmlns:p14="http://schemas.microsoft.com/office/powerpoint/2010/main" val="52472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6" name="Picture 5" descr="A parking lot with a car parked in front of a building&#10;&#10;Description automatically generated">
            <a:extLst>
              <a:ext uri="{FF2B5EF4-FFF2-40B4-BE49-F238E27FC236}">
                <a16:creationId xmlns:a16="http://schemas.microsoft.com/office/drawing/2014/main" id="{E215E77A-C9A6-E6E6-A486-5F7DB7EB0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21083"/>
            <a:ext cx="7772400" cy="3501334"/>
          </a:xfrm>
          <a:prstGeom prst="rect">
            <a:avLst/>
          </a:prstGeom>
        </p:spPr>
      </p:pic>
    </p:spTree>
    <p:extLst>
      <p:ext uri="{BB962C8B-B14F-4D97-AF65-F5344CB8AC3E}">
        <p14:creationId xmlns:p14="http://schemas.microsoft.com/office/powerpoint/2010/main" val="1413101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5" name="Picture 4" descr="A parking lot with cars parked in front of a building&#10;&#10;Description automatically generated">
            <a:extLst>
              <a:ext uri="{FF2B5EF4-FFF2-40B4-BE49-F238E27FC236}">
                <a16:creationId xmlns:a16="http://schemas.microsoft.com/office/drawing/2014/main" id="{C55EB4B3-0FF5-7D66-8EA3-50AB87C70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33865"/>
            <a:ext cx="7772400" cy="4075770"/>
          </a:xfrm>
          <a:prstGeom prst="rect">
            <a:avLst/>
          </a:prstGeom>
        </p:spPr>
      </p:pic>
    </p:spTree>
    <p:extLst>
      <p:ext uri="{BB962C8B-B14F-4D97-AF65-F5344CB8AC3E}">
        <p14:creationId xmlns:p14="http://schemas.microsoft.com/office/powerpoint/2010/main" val="111320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12" name="Picture 11" descr="A room with black walls and a black tile wall&#10;&#10;Description automatically generated">
            <a:extLst>
              <a:ext uri="{FF2B5EF4-FFF2-40B4-BE49-F238E27FC236}">
                <a16:creationId xmlns:a16="http://schemas.microsoft.com/office/drawing/2014/main" id="{D81A550E-1764-FCF5-34E0-6F106FFAA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85948" cy="3368842"/>
          </a:xfrm>
          <a:prstGeom prst="rect">
            <a:avLst/>
          </a:prstGeom>
        </p:spPr>
      </p:pic>
      <p:pic>
        <p:nvPicPr>
          <p:cNvPr id="3" name="Picture 2" descr="A black brick wall with a black counter&#10;&#10;Description automatically generated with medium confidence">
            <a:extLst>
              <a:ext uri="{FF2B5EF4-FFF2-40B4-BE49-F238E27FC236}">
                <a16:creationId xmlns:a16="http://schemas.microsoft.com/office/drawing/2014/main" id="{56118BE7-18C9-E0DA-E88D-E67736F89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170" y="1036721"/>
            <a:ext cx="1897682" cy="4106779"/>
          </a:xfrm>
          <a:prstGeom prst="rect">
            <a:avLst/>
          </a:prstGeom>
        </p:spPr>
      </p:pic>
      <p:pic>
        <p:nvPicPr>
          <p:cNvPr id="5" name="Picture 4" descr="A room with a black wall and a glass case&#10;&#10;Description automatically generated with medium confidence">
            <a:extLst>
              <a:ext uri="{FF2B5EF4-FFF2-40B4-BE49-F238E27FC236}">
                <a16:creationId xmlns:a16="http://schemas.microsoft.com/office/drawing/2014/main" id="{767F3052-33E1-7874-BEF4-454B40717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811" y="0"/>
            <a:ext cx="2068177" cy="4475747"/>
          </a:xfrm>
          <a:prstGeom prst="rect">
            <a:avLst/>
          </a:prstGeom>
        </p:spPr>
      </p:pic>
    </p:spTree>
    <p:extLst>
      <p:ext uri="{BB962C8B-B14F-4D97-AF65-F5344CB8AC3E}">
        <p14:creationId xmlns:p14="http://schemas.microsoft.com/office/powerpoint/2010/main" val="404625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6" name="Picture 5" descr="A window on a building&#10;&#10;Description automatically generated">
            <a:extLst>
              <a:ext uri="{FF2B5EF4-FFF2-40B4-BE49-F238E27FC236}">
                <a16:creationId xmlns:a16="http://schemas.microsoft.com/office/drawing/2014/main" id="{EBF5F91E-D639-2D80-3C90-3E1DB4365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15055" cy="3240505"/>
          </a:xfrm>
          <a:prstGeom prst="rect">
            <a:avLst/>
          </a:prstGeom>
        </p:spPr>
      </p:pic>
      <p:pic>
        <p:nvPicPr>
          <p:cNvPr id="8" name="Picture 7" descr="A room with boxes on the wall&#10;&#10;Description automatically generated">
            <a:extLst>
              <a:ext uri="{FF2B5EF4-FFF2-40B4-BE49-F238E27FC236}">
                <a16:creationId xmlns:a16="http://schemas.microsoft.com/office/drawing/2014/main" id="{4DC3796A-47B6-DEC0-DB3D-EA467484A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33" y="1902995"/>
            <a:ext cx="4315055" cy="3240505"/>
          </a:xfrm>
          <a:prstGeom prst="rect">
            <a:avLst/>
          </a:prstGeom>
        </p:spPr>
      </p:pic>
      <p:pic>
        <p:nvPicPr>
          <p:cNvPr id="14" name="Picture 13" descr="A person standing in a room with a tripod&#10;&#10;Description automatically generated">
            <a:extLst>
              <a:ext uri="{FF2B5EF4-FFF2-40B4-BE49-F238E27FC236}">
                <a16:creationId xmlns:a16="http://schemas.microsoft.com/office/drawing/2014/main" id="{B38A4AD2-0483-A2B9-B91F-620FE0231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626" y="0"/>
            <a:ext cx="4806374" cy="3609474"/>
          </a:xfrm>
          <a:prstGeom prst="rect">
            <a:avLst/>
          </a:prstGeom>
        </p:spPr>
      </p:pic>
    </p:spTree>
    <p:extLst>
      <p:ext uri="{BB962C8B-B14F-4D97-AF65-F5344CB8AC3E}">
        <p14:creationId xmlns:p14="http://schemas.microsoft.com/office/powerpoint/2010/main" val="125902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0578" y="1988386"/>
            <a:ext cx="7562843" cy="2070265"/>
          </a:xfrm>
        </p:spPr>
        <p:txBody>
          <a:bodyPr lIns="0" tIns="0" rIns="0" bIns="0">
            <a:normAutofit/>
          </a:bodyPr>
          <a:lstStyle/>
          <a:p>
            <a:r>
              <a:rPr lang="en-US" sz="6000" b="1" dirty="0">
                <a:latin typeface="Garamond" panose="02020404030301010803" pitchFamily="18" charset="0"/>
              </a:rPr>
              <a:t>Continued Healing within Our Church</a:t>
            </a:r>
          </a:p>
        </p:txBody>
      </p:sp>
    </p:spTree>
    <p:extLst>
      <p:ext uri="{BB962C8B-B14F-4D97-AF65-F5344CB8AC3E}">
        <p14:creationId xmlns:p14="http://schemas.microsoft.com/office/powerpoint/2010/main" val="95936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705" y="106278"/>
            <a:ext cx="8606590" cy="4930943"/>
          </a:xfrm>
        </p:spPr>
        <p:txBody>
          <a:bodyPr lIns="0" tIns="0" rIns="0" bIns="0">
            <a:noAutofit/>
          </a:bodyPr>
          <a:lstStyle/>
          <a:p>
            <a:r>
              <a:rPr lang="en-US" sz="2200" b="1" dirty="0">
                <a:latin typeface="Garamond" panose="02020404030301010803" pitchFamily="18" charset="0"/>
              </a:rPr>
              <a:t>Luke 4:17 And the scroll of the prophet Isaiah was given to him. He unrolled the scroll and found the place where it was written,</a:t>
            </a:r>
            <a:br>
              <a:rPr lang="en-US" sz="2200" b="1" dirty="0">
                <a:latin typeface="Garamond" panose="02020404030301010803" pitchFamily="18" charset="0"/>
              </a:rPr>
            </a:br>
            <a:r>
              <a:rPr lang="en-US" sz="2200" b="1" dirty="0">
                <a:latin typeface="Garamond" panose="02020404030301010803" pitchFamily="18" charset="0"/>
              </a:rPr>
              <a:t>18 “The Spirit of the Lord is upon me, because he has anointed me to proclaim </a:t>
            </a:r>
            <a:r>
              <a:rPr lang="en-US" sz="2200" b="1" u="sng" dirty="0">
                <a:latin typeface="Garamond" panose="02020404030301010803" pitchFamily="18" charset="0"/>
              </a:rPr>
              <a:t>good news to the poor</a:t>
            </a:r>
            <a:r>
              <a:rPr lang="en-US" sz="2200" b="1" dirty="0">
                <a:latin typeface="Garamond" panose="02020404030301010803" pitchFamily="18" charset="0"/>
              </a:rPr>
              <a:t>. He has sent me to proclaim </a:t>
            </a:r>
            <a:r>
              <a:rPr lang="en-US" sz="2200" b="1" u="sng" dirty="0">
                <a:latin typeface="Garamond" panose="02020404030301010803" pitchFamily="18" charset="0"/>
              </a:rPr>
              <a:t>liberty to the captives and recovering of sight to the blind</a:t>
            </a:r>
            <a:r>
              <a:rPr lang="en-US" sz="2200" b="1" dirty="0">
                <a:latin typeface="Garamond" panose="02020404030301010803" pitchFamily="18" charset="0"/>
              </a:rPr>
              <a:t>, to </a:t>
            </a:r>
            <a:r>
              <a:rPr lang="en-US" sz="2200" b="1" u="sng" dirty="0">
                <a:latin typeface="Garamond" panose="02020404030301010803" pitchFamily="18" charset="0"/>
              </a:rPr>
              <a:t>set at liberty those who are oppressed</a:t>
            </a:r>
            <a:r>
              <a:rPr lang="en-US" sz="2200" b="1" dirty="0">
                <a:latin typeface="Garamond" panose="02020404030301010803" pitchFamily="18" charset="0"/>
              </a:rPr>
              <a:t>, 19 to proclaim the year of the Lord's favor.”</a:t>
            </a:r>
            <a:br>
              <a:rPr lang="en-US" sz="2200" b="1" dirty="0">
                <a:latin typeface="Garamond" panose="02020404030301010803" pitchFamily="18" charset="0"/>
              </a:rPr>
            </a:br>
            <a:r>
              <a:rPr lang="en-US" sz="2200" b="1" dirty="0">
                <a:latin typeface="Garamond" panose="02020404030301010803" pitchFamily="18" charset="0"/>
              </a:rPr>
              <a:t>20 And he rolled up the scroll and gave it back to the attendant and sat down. And the eyes of all in the synagogue were fixed on him. 21 And he began to say to them, “Today this Scripture has been fulfilled in your hearing.” 22 And all spoke well of him and marveled at the gracious words that were coming from his mouth. And they said, “Is not this Joseph's son?” 23 And he said to them, “Doubtless you will quote to me this proverb, ‘</a:t>
            </a:r>
            <a:r>
              <a:rPr lang="en-US" sz="2200" b="1" u="sng" dirty="0">
                <a:latin typeface="Garamond" panose="02020404030301010803" pitchFamily="18" charset="0"/>
              </a:rPr>
              <a:t>Physician, heal yourself</a:t>
            </a:r>
            <a:r>
              <a:rPr lang="en-US" sz="2200" b="1" dirty="0">
                <a:latin typeface="Garamond" panose="02020404030301010803" pitchFamily="18" charset="0"/>
              </a:rPr>
              <a:t>.’”</a:t>
            </a:r>
            <a:br>
              <a:rPr lang="en-US" sz="2200" b="1" dirty="0">
                <a:latin typeface="Garamond" panose="02020404030301010803" pitchFamily="18" charset="0"/>
              </a:rPr>
            </a:br>
            <a:endParaRPr lang="en-US" sz="2200" b="1" dirty="0">
              <a:latin typeface="Garamond" panose="02020404030301010803" pitchFamily="18" charset="0"/>
            </a:endParaRPr>
          </a:p>
        </p:txBody>
      </p:sp>
    </p:spTree>
    <p:extLst>
      <p:ext uri="{BB962C8B-B14F-4D97-AF65-F5344CB8AC3E}">
        <p14:creationId xmlns:p14="http://schemas.microsoft.com/office/powerpoint/2010/main" val="403021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705" y="106278"/>
            <a:ext cx="8606590" cy="4930943"/>
          </a:xfrm>
        </p:spPr>
        <p:txBody>
          <a:bodyPr lIns="0" tIns="0" rIns="0" bIns="0">
            <a:noAutofit/>
          </a:bodyPr>
          <a:lstStyle/>
          <a:p>
            <a:r>
              <a:rPr lang="en-US" sz="2600" b="1" dirty="0">
                <a:latin typeface="Garamond" panose="02020404030301010803" pitchFamily="18" charset="0"/>
              </a:rPr>
              <a:t>Luke 4:17 And the scroll of the prophet Isaiah was given to him. He unrolled the scroll and found the place where it was written,</a:t>
            </a:r>
            <a:br>
              <a:rPr lang="en-US" sz="2600" b="1" dirty="0">
                <a:latin typeface="Garamond" panose="02020404030301010803" pitchFamily="18" charset="0"/>
              </a:rPr>
            </a:br>
            <a:r>
              <a:rPr lang="en-US" sz="2600" b="1" dirty="0">
                <a:latin typeface="Garamond" panose="02020404030301010803" pitchFamily="18" charset="0"/>
              </a:rPr>
              <a:t>18 “The Spirit of the Lord is upon me, because he has anointed me to proclaim </a:t>
            </a:r>
            <a:r>
              <a:rPr lang="en-US" sz="2600" b="1" u="sng" dirty="0">
                <a:latin typeface="Garamond" panose="02020404030301010803" pitchFamily="18" charset="0"/>
              </a:rPr>
              <a:t>good news to the poor</a:t>
            </a:r>
            <a:r>
              <a:rPr lang="en-US" sz="2600" b="1" dirty="0">
                <a:latin typeface="Garamond" panose="02020404030301010803" pitchFamily="18" charset="0"/>
              </a:rPr>
              <a:t>. He has sent me to proclaim </a:t>
            </a:r>
            <a:r>
              <a:rPr lang="en-US" sz="2600" b="1" u="sng" dirty="0">
                <a:latin typeface="Garamond" panose="02020404030301010803" pitchFamily="18" charset="0"/>
              </a:rPr>
              <a:t>liberty to the captives and recovering of sight to the blind</a:t>
            </a:r>
            <a:r>
              <a:rPr lang="en-US" sz="2600" b="1" dirty="0">
                <a:latin typeface="Garamond" panose="02020404030301010803" pitchFamily="18" charset="0"/>
              </a:rPr>
              <a:t>, to </a:t>
            </a:r>
            <a:r>
              <a:rPr lang="en-US" sz="2600" b="1" u="sng" dirty="0">
                <a:latin typeface="Garamond" panose="02020404030301010803" pitchFamily="18" charset="0"/>
              </a:rPr>
              <a:t>set at liberty those who are oppressed</a:t>
            </a:r>
            <a:r>
              <a:rPr lang="en-US" sz="2600" b="1" dirty="0">
                <a:latin typeface="Garamond" panose="02020404030301010803" pitchFamily="18" charset="0"/>
              </a:rPr>
              <a:t>, 19 to proclaim the year of the Lord's favor.”</a:t>
            </a:r>
            <a:br>
              <a:rPr lang="en-US" sz="2600" b="1" dirty="0">
                <a:latin typeface="Garamond" panose="02020404030301010803" pitchFamily="18" charset="0"/>
              </a:rPr>
            </a:br>
            <a:r>
              <a:rPr lang="en-US" sz="2600" b="1" dirty="0">
                <a:latin typeface="Garamond" panose="02020404030301010803" pitchFamily="18" charset="0"/>
              </a:rPr>
              <a:t>20 And he rolled up the scroll and gave it back to the attendant and sat down. And the eyes of all in the synagogue were fixed on him. </a:t>
            </a:r>
          </a:p>
        </p:txBody>
      </p:sp>
    </p:spTree>
    <p:extLst>
      <p:ext uri="{BB962C8B-B14F-4D97-AF65-F5344CB8AC3E}">
        <p14:creationId xmlns:p14="http://schemas.microsoft.com/office/powerpoint/2010/main" val="121485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705" y="106278"/>
            <a:ext cx="8606590" cy="4930943"/>
          </a:xfrm>
        </p:spPr>
        <p:txBody>
          <a:bodyPr lIns="0" tIns="0" rIns="0" bIns="0">
            <a:noAutofit/>
          </a:bodyPr>
          <a:lstStyle/>
          <a:p>
            <a:r>
              <a:rPr lang="en-US" sz="2800" b="1" dirty="0">
                <a:latin typeface="Garamond" panose="02020404030301010803" pitchFamily="18" charset="0"/>
              </a:rPr>
              <a:t>21 And he began to say to them, “Today this Scripture has been fulfilled in your hearing.” 22 And all spoke well of him and marveled at the gracious words that were coming from his mouth. And they said, “Is not this Joseph's son?” 23 And he said to them, “Doubtless you will quote to me this proverb, </a:t>
            </a:r>
            <a:br>
              <a:rPr lang="en-US" sz="2800" b="1" dirty="0">
                <a:latin typeface="Garamond" panose="02020404030301010803" pitchFamily="18" charset="0"/>
              </a:rPr>
            </a:br>
            <a:r>
              <a:rPr lang="en-US" sz="2800" b="1" dirty="0">
                <a:latin typeface="Garamond" panose="02020404030301010803" pitchFamily="18" charset="0"/>
              </a:rPr>
              <a:t>‘</a:t>
            </a:r>
            <a:r>
              <a:rPr lang="en-US" sz="2800" b="1" u="sng" dirty="0">
                <a:latin typeface="Garamond" panose="02020404030301010803" pitchFamily="18" charset="0"/>
              </a:rPr>
              <a:t>Physician, heal yourself</a:t>
            </a:r>
            <a:r>
              <a:rPr lang="en-US" sz="2800" b="1" dirty="0">
                <a:latin typeface="Garamond" panose="02020404030301010803" pitchFamily="18" charset="0"/>
              </a:rPr>
              <a:t>.’”</a:t>
            </a:r>
          </a:p>
        </p:txBody>
      </p:sp>
    </p:spTree>
    <p:extLst>
      <p:ext uri="{BB962C8B-B14F-4D97-AF65-F5344CB8AC3E}">
        <p14:creationId xmlns:p14="http://schemas.microsoft.com/office/powerpoint/2010/main" val="7025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1604</TotalTime>
  <Words>937</Words>
  <Application>Microsoft Macintosh PowerPoint</Application>
  <PresentationFormat>On-screen Show (16:9)</PresentationFormat>
  <Paragraphs>20</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Garamond</vt:lpstr>
      <vt:lpstr>Trebuchet MS</vt:lpstr>
      <vt:lpstr>Default</vt:lpstr>
      <vt:lpstr>PowerPoint Presentation</vt:lpstr>
      <vt:lpstr>PowerPoint Presentation</vt:lpstr>
      <vt:lpstr>PowerPoint Presentation</vt:lpstr>
      <vt:lpstr>PowerPoint Presentation</vt:lpstr>
      <vt:lpstr>PowerPoint Presentation</vt:lpstr>
      <vt:lpstr>Continued Healing within Our Church</vt:lpstr>
      <vt:lpstr>Luke 4:17 And the scroll of the prophet Isaiah was given to him. He unrolled the scroll and found the place where it was written, 18 “The Spirit of the Lord is upon me, because he has anointed me to proclaim good news to the poor. He has sent me to proclaim liberty to the captives and recovering of sight to the blind, to set at liberty those who are oppressed, 19 to proclaim the year of the Lord's favor.” 20 And he rolled up the scroll and gave it back to the attendant and sat down. And the eyes of all in the synagogue were fixed on him. 21 And he began to say to them, “Today this Scripture has been fulfilled in your hearing.” 22 And all spoke well of him and marveled at the gracious words that were coming from his mouth. And they said, “Is not this Joseph's son?” 23 And he said to them, “Doubtless you will quote to me this proverb, ‘Physician, heal yourself.’” </vt:lpstr>
      <vt:lpstr>Luke 4:17 And the scroll of the prophet Isaiah was given to him. He unrolled the scroll and found the place where it was written, 18 “The Spirit of the Lord is upon me, because he has anointed me to proclaim good news to the poor. He has sent me to proclaim liberty to the captives and recovering of sight to the blind, to set at liberty those who are oppressed, 19 to proclaim the year of the Lord's favor.” 20 And he rolled up the scroll and gave it back to the attendant and sat down. And the eyes of all in the synagogue were fixed on him. </vt:lpstr>
      <vt:lpstr>21 And he began to say to them, “Today this Scripture has been fulfilled in your hearing.” 22 And all spoke well of him and marveled at the gracious words that were coming from his mouth. And they said, “Is not this Joseph's son?” 23 And he said to them, “Doubtless you will quote to me this proverb,  ‘Physician, heal yourself.’”</vt:lpstr>
      <vt:lpstr>Luke 4:17 And the scroll of the prophet Isaiah was given to him. He unrolled the scroll and found the place where it was written, 18 “The Spirit of the Lord is upon me, because he has anointed me to proclaim good news to the poor. He has sent me to proclaim liberty to the captives and recovering of sight to the blind, to set at liberty those who are oppressed, 19 to proclaim the year of the Lord's favor.” 20 And he rolled up the scroll and gave it back to the attendant and sat down. And the eyes of all in the synagogue were fixed on him. 21 And he began to say to them, “Today this Scripture has been fulfilled in your hearing.”…23 And he said to them, “Doubtless you will quote to me this proverb, ‘Physician, heal yourself.’” </vt:lpstr>
      <vt:lpstr>Luke 5:29 And Levi made him a great feast in his house, and there was a large company of tax collectors and others reclining at table with them. 30 And the Pharisees and their scribes grumbled at his disciples, saying, “Why do you eat and drink with tax collectors and sinners?” 31 And Jesus answered them, “Those who are well have no need of a physician, but those who are sick. 32 I have not come to call the righteous but sinners to repentance.” </vt:lpstr>
      <vt:lpstr>Once we become Christians, do we still need healing from Jesus the Physician?</vt:lpstr>
      <vt:lpstr>If we think we don’t need Jesus the Physician, who are we most like according Luke 5?</vt:lpstr>
      <vt:lpstr>Is the Church a hotel for saints or hospital for sinners?</vt:lpstr>
      <vt:lpstr>Is the Church a hotel for saints or hospital for sinners?</vt:lpstr>
      <vt:lpstr>Is the Church a hotel for saints or hospital for sinners?</vt:lpstr>
      <vt:lpstr>PowerPoint Presentation</vt:lpstr>
      <vt:lpstr>1 Peter 2:21 For to this you have been called, because Christ also suffered for you, leaving you an example, so that you might follow in his steps. 22 He committed no sin, neither was deceit found in his mouth. 23 When he was reviled, he did not revile in return; when he suffered, he did not threaten, but continued entrusting himself to him who judges justly. 24 He himself bore our sins in his body on the tree, that we might die to sin and live to righteousness. By his wounds you have been healed. 25 For you were straying like sheep, but have now returned to the Shepherd and Overseer of your souls.</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Blake Edwards Edwards</cp:lastModifiedBy>
  <cp:revision>42</cp:revision>
  <dcterms:created xsi:type="dcterms:W3CDTF">2014-03-26T14:03:34Z</dcterms:created>
  <dcterms:modified xsi:type="dcterms:W3CDTF">2023-09-06T15:51:26Z</dcterms:modified>
</cp:coreProperties>
</file>