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8" r:id="rId5"/>
    <p:sldId id="259" r:id="rId6"/>
    <p:sldId id="270" r:id="rId7"/>
    <p:sldId id="262" r:id="rId8"/>
    <p:sldId id="263" r:id="rId9"/>
    <p:sldId id="264" r:id="rId10"/>
    <p:sldId id="269" r:id="rId11"/>
    <p:sldId id="271" r:id="rId12"/>
    <p:sldId id="274" r:id="rId13"/>
    <p:sldId id="272" r:id="rId14"/>
    <p:sldId id="277" r:id="rId15"/>
    <p:sldId id="275" r:id="rId16"/>
    <p:sldId id="278" r:id="rId17"/>
    <p:sldId id="279" r:id="rId18"/>
    <p:sldId id="276" r:id="rId19"/>
  </p:sldIdLst>
  <p:sldSz cx="9144000" cy="5715000" type="screen16x1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BA36AD-89F9-437A-A726-BD00B178C626}" v="1388" dt="2023-08-05T18:17:42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611" autoAdjust="0"/>
  </p:normalViewPr>
  <p:slideViewPr>
    <p:cSldViewPr snapToGrid="0">
      <p:cViewPr varScale="1">
        <p:scale>
          <a:sx n="129" d="100"/>
          <a:sy n="129" d="100"/>
        </p:scale>
        <p:origin x="11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A7EE-E7C7-41E3-9FEF-4748705322A8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94EB5-3065-4497-AA92-40B9843CE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4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71CF4F-1CAE-4183-B48D-1E3C11D5F54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5213" y="1200150"/>
            <a:ext cx="51847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75F535-FE66-42C6-931D-A1BC8A7B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E875F535-FE66-42C6-931D-A1BC8A7B5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1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0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7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9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53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2717FD-8B80-1871-6170-974AD677A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38884"/>
            <a:ext cx="6858000" cy="1989667"/>
          </a:xfrm>
        </p:spPr>
        <p:txBody>
          <a:bodyPr>
            <a:normAutofit fontScale="90000"/>
          </a:bodyPr>
          <a:lstStyle/>
          <a:p>
            <a:pPr rtl="0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Cuándo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es una iglesia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DE CRISTO?</a:t>
            </a:r>
          </a:p>
        </p:txBody>
      </p:sp>
    </p:spTree>
    <p:extLst>
      <p:ext uri="{BB962C8B-B14F-4D97-AF65-F5344CB8AC3E}">
        <p14:creationId xmlns:p14="http://schemas.microsoft.com/office/powerpoint/2010/main" val="23442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628D1-03C6-9790-AEA7-14772BD7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3" y="199188"/>
            <a:ext cx="8424241" cy="1104636"/>
          </a:xfrm>
        </p:spPr>
        <p:txBody>
          <a:bodyPr>
            <a:noAutofit/>
          </a:bodyPr>
          <a:lstStyle/>
          <a:p>
            <a:pPr algn="ctr" rtl="0"/>
            <a:r>
              <a:rPr lang="en-US" sz="4400" b="1" dirty="0"/>
              <a:t>¿Qué características son necesarias?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95E83EF-5802-3730-A467-3B7CCC6E8B67}"/>
              </a:ext>
            </a:extLst>
          </p:cNvPr>
          <p:cNvSpPr txBox="1"/>
          <p:nvPr/>
        </p:nvSpPr>
        <p:spPr>
          <a:xfrm>
            <a:off x="892889" y="2615488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Hechos 2:42 </a:t>
            </a:r>
            <a:r>
              <a:rPr lang="en-US" sz="2800" dirty="0" smtClean="0"/>
              <a:t>“</a:t>
            </a:r>
            <a:r>
              <a:rPr lang="es-ES" sz="2800" dirty="0"/>
              <a:t>Y se dedicaban continuamente a las enseñanzas de los apóstoles</a:t>
            </a:r>
            <a:r>
              <a:rPr lang="en-US" sz="2800" dirty="0" smtClean="0"/>
              <a:t>…”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B445D4A-8A18-A7E2-D32B-661158AB5D27}"/>
              </a:ext>
            </a:extLst>
          </p:cNvPr>
          <p:cNvSpPr txBox="1"/>
          <p:nvPr/>
        </p:nvSpPr>
        <p:spPr>
          <a:xfrm>
            <a:off x="405435" y="2071036"/>
            <a:ext cx="9369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/>
              <a:t>3. </a:t>
            </a:r>
            <a:r>
              <a:rPr lang="en-US" sz="3600" dirty="0" err="1"/>
              <a:t>Debe</a:t>
            </a:r>
            <a:r>
              <a:rPr lang="en-US" sz="3600" dirty="0"/>
              <a:t> </a:t>
            </a:r>
            <a:r>
              <a:rPr lang="en-US" sz="3600" dirty="0" err="1" smtClean="0"/>
              <a:t>seguir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doctrina</a:t>
            </a:r>
            <a:r>
              <a:rPr lang="en-US" sz="3600" dirty="0" smtClean="0"/>
              <a:t> </a:t>
            </a:r>
            <a:r>
              <a:rPr lang="en-US" sz="3600" dirty="0"/>
              <a:t>de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 smtClean="0"/>
              <a:t>apóstoles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D834164-09F1-33D5-823A-28F5AFB93CC7}"/>
              </a:ext>
            </a:extLst>
          </p:cNvPr>
          <p:cNvSpPr txBox="1"/>
          <p:nvPr/>
        </p:nvSpPr>
        <p:spPr>
          <a:xfrm>
            <a:off x="892889" y="3469035"/>
            <a:ext cx="7517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/>
              <a:t>Juan 16:13-14 “</a:t>
            </a:r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 smtClean="0"/>
              <a:t>Él</a:t>
            </a:r>
            <a:r>
              <a:rPr lang="en-US" sz="2800" dirty="0" smtClean="0"/>
              <a:t>, el </a:t>
            </a:r>
            <a:r>
              <a:rPr lang="en-US" sz="2800" dirty="0" err="1" smtClean="0"/>
              <a:t>Espíritu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 smtClean="0"/>
              <a:t>verdad</a:t>
            </a:r>
            <a:r>
              <a:rPr lang="en-US" sz="2800" dirty="0" smtClean="0"/>
              <a:t> </a:t>
            </a:r>
            <a:r>
              <a:rPr lang="en-US" sz="2800" dirty="0" err="1" smtClean="0"/>
              <a:t>venga</a:t>
            </a:r>
            <a:r>
              <a:rPr lang="en-US" sz="2800" dirty="0" smtClean="0"/>
              <a:t>,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/>
              <a:t>guiará a toda la verdad... </a:t>
            </a:r>
            <a:r>
              <a:rPr lang="en-US" sz="2800" b="1" i="1" dirty="0"/>
              <a:t>tomará de lo mío y </a:t>
            </a:r>
            <a:r>
              <a:rPr lang="en-US" sz="2800" b="1" i="1" dirty="0" smtClean="0"/>
              <a:t>se lo </a:t>
            </a:r>
            <a:r>
              <a:rPr lang="en-US" sz="2800" b="1" i="1" dirty="0" err="1" smtClean="0"/>
              <a:t>hará</a:t>
            </a:r>
            <a:r>
              <a:rPr lang="en-US" sz="2800" b="1" i="1" dirty="0" smtClean="0"/>
              <a:t> saber a </a:t>
            </a:r>
            <a:r>
              <a:rPr lang="en-US" sz="2800" b="1" i="1" dirty="0" err="1" smtClean="0"/>
              <a:t>ustedes</a:t>
            </a:r>
            <a:r>
              <a:rPr lang="en-US" sz="2800" dirty="0" smtClean="0"/>
              <a:t>”.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499779C-F1A2-5BFE-8CF1-460D3AD29106}"/>
              </a:ext>
            </a:extLst>
          </p:cNvPr>
          <p:cNvSpPr txBox="1"/>
          <p:nvPr/>
        </p:nvSpPr>
        <p:spPr>
          <a:xfrm>
            <a:off x="892889" y="4760893"/>
            <a:ext cx="7591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Cor. </a:t>
            </a:r>
            <a:r>
              <a:rPr lang="en-US" sz="2800" dirty="0" smtClean="0"/>
              <a:t>14:37 </a:t>
            </a:r>
            <a:r>
              <a:rPr lang="es-ES" sz="2800" dirty="0"/>
              <a:t>lo que les escribo es mandamiento del Señor. 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C354B83-668B-FFAC-AB6C-C16D94A5AFC6}"/>
              </a:ext>
            </a:extLst>
          </p:cNvPr>
          <p:cNvSpPr txBox="1"/>
          <p:nvPr/>
        </p:nvSpPr>
        <p:spPr>
          <a:xfrm>
            <a:off x="414961" y="823987"/>
            <a:ext cx="8454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 smtClean="0"/>
              <a:t>1. </a:t>
            </a:r>
            <a:r>
              <a:rPr lang="en-US" sz="3600" dirty="0" err="1" smtClean="0"/>
              <a:t>Debe</a:t>
            </a:r>
            <a:r>
              <a:rPr lang="en-US" sz="3600" dirty="0" smtClean="0"/>
              <a:t> </a:t>
            </a:r>
            <a:r>
              <a:rPr lang="en-US" sz="3600" dirty="0" err="1" smtClean="0"/>
              <a:t>ser</a:t>
            </a:r>
            <a:r>
              <a:rPr lang="en-US" sz="3600" dirty="0" smtClean="0"/>
              <a:t> </a:t>
            </a:r>
            <a:r>
              <a:rPr lang="en-US" sz="3600" dirty="0" err="1" smtClean="0"/>
              <a:t>totalmente</a:t>
            </a:r>
            <a:r>
              <a:rPr lang="en-US" sz="3600" dirty="0" smtClean="0"/>
              <a:t> </a:t>
            </a:r>
            <a:r>
              <a:rPr lang="en-US" sz="3600" dirty="0" err="1" smtClean="0"/>
              <a:t>acerca</a:t>
            </a:r>
            <a:r>
              <a:rPr lang="en-US" sz="3600" dirty="0" smtClean="0"/>
              <a:t> de </a:t>
            </a:r>
            <a:r>
              <a:rPr lang="en-US" sz="3600" dirty="0" err="1" smtClean="0"/>
              <a:t>Jesucristo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E3C4C0B-EEF8-761C-FE3F-73DB64F4D6BA}"/>
              </a:ext>
            </a:extLst>
          </p:cNvPr>
          <p:cNvSpPr txBox="1"/>
          <p:nvPr/>
        </p:nvSpPr>
        <p:spPr>
          <a:xfrm>
            <a:off x="405433" y="1467613"/>
            <a:ext cx="779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/>
              <a:t>2. Los miembros deben ser discípulos.</a:t>
            </a:r>
          </a:p>
        </p:txBody>
      </p:sp>
    </p:spTree>
    <p:extLst>
      <p:ext uri="{BB962C8B-B14F-4D97-AF65-F5344CB8AC3E}">
        <p14:creationId xmlns:p14="http://schemas.microsoft.com/office/powerpoint/2010/main" val="56080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8979B71-CD74-AA2B-4AD3-51FA2771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¿Puede una iglesia de Cristo DEJAR de ser “DE CRISTO”?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C71F77F-42B5-BA68-91AA-3BFAAFAAFD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1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216E617-7E69-46EF-8279-FE0C1D9A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22" y="246213"/>
            <a:ext cx="8816156" cy="1104636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¿Puede una iglesia de Cristo DEJAR de ser DE CRISTO?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82BC36-449D-F429-3FFA-0B84EB916027}"/>
              </a:ext>
            </a:extLst>
          </p:cNvPr>
          <p:cNvSpPr txBox="1"/>
          <p:nvPr/>
        </p:nvSpPr>
        <p:spPr>
          <a:xfrm>
            <a:off x="524780" y="1128235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1. Si le falta amor o </a:t>
            </a:r>
            <a:r>
              <a:rPr lang="en-US" sz="4000" dirty="0" err="1"/>
              <a:t>es</a:t>
            </a:r>
            <a:r>
              <a:rPr lang="en-US" sz="4000" dirty="0"/>
              <a:t> </a:t>
            </a:r>
            <a:r>
              <a:rPr lang="en-US" sz="4000" dirty="0" smtClean="0"/>
              <a:t>tibia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D133FF6-7CE5-CAA7-E830-A68F427B5F92}"/>
              </a:ext>
            </a:extLst>
          </p:cNvPr>
          <p:cNvSpPr txBox="1"/>
          <p:nvPr/>
        </p:nvSpPr>
        <p:spPr>
          <a:xfrm>
            <a:off x="970191" y="1725092"/>
            <a:ext cx="81738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Apocalipsis</a:t>
            </a:r>
            <a:r>
              <a:rPr lang="en-US" sz="2800" dirty="0"/>
              <a:t> </a:t>
            </a:r>
            <a:r>
              <a:rPr lang="en-US" sz="2800" dirty="0" smtClean="0"/>
              <a:t>2:4-5 </a:t>
            </a:r>
            <a:r>
              <a:rPr lang="en-US" sz="2800" b="1" i="0" baseline="30000" dirty="0" smtClean="0">
                <a:effectLst/>
              </a:rPr>
              <a:t>4</a:t>
            </a:r>
            <a:r>
              <a:rPr lang="es-ES" sz="2800" dirty="0" smtClean="0"/>
              <a:t>Pero </a:t>
            </a:r>
            <a:r>
              <a:rPr lang="es-ES" sz="2800" dirty="0"/>
              <a:t>tengo esto contra ti: que </a:t>
            </a:r>
            <a:r>
              <a:rPr lang="es-ES" sz="2800" b="1" dirty="0">
                <a:solidFill>
                  <a:srgbClr val="FFFF00"/>
                </a:solidFill>
              </a:rPr>
              <a:t>has dejado tu primer amor</a:t>
            </a:r>
            <a:r>
              <a:rPr lang="es-ES" sz="2800" dirty="0"/>
              <a:t>. </a:t>
            </a:r>
            <a:r>
              <a:rPr lang="es-ES" sz="2800" dirty="0" smtClean="0"/>
              <a:t>5</a:t>
            </a:r>
            <a:r>
              <a:rPr lang="es-ES" sz="2800" dirty="0"/>
              <a:t>  Recuerda, por tanto, de dónde has caído y arrepiéntete, y haz las </a:t>
            </a:r>
            <a:r>
              <a:rPr lang="es-ES" sz="2800" dirty="0" smtClean="0"/>
              <a:t>obras </a:t>
            </a:r>
            <a:r>
              <a:rPr lang="es-ES" sz="2800" dirty="0"/>
              <a:t>que hiciste al principio. Si no, vendré a ti y </a:t>
            </a:r>
            <a:r>
              <a:rPr lang="es-ES" sz="2800" b="1" dirty="0" smtClean="0">
                <a:solidFill>
                  <a:srgbClr val="FFFF00"/>
                </a:solidFill>
              </a:rPr>
              <a:t>quitaré </a:t>
            </a:r>
            <a:r>
              <a:rPr lang="es-ES" sz="2800" b="1" dirty="0">
                <a:solidFill>
                  <a:srgbClr val="FFFF00"/>
                </a:solidFill>
              </a:rPr>
              <a:t>tu candelabro</a:t>
            </a:r>
            <a:r>
              <a:rPr lang="es-ES" sz="2800" dirty="0"/>
              <a:t> de su lugar, si no te arrepientes. 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83D219-C3F1-B0A6-F3BE-AB0AF2A8247B}"/>
              </a:ext>
            </a:extLst>
          </p:cNvPr>
          <p:cNvSpPr txBox="1"/>
          <p:nvPr/>
        </p:nvSpPr>
        <p:spPr>
          <a:xfrm>
            <a:off x="970191" y="4075613"/>
            <a:ext cx="7649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Apocalipsis</a:t>
            </a:r>
            <a:r>
              <a:rPr lang="en-US" sz="2800" dirty="0"/>
              <a:t> </a:t>
            </a:r>
            <a:r>
              <a:rPr lang="en-US" sz="2800" dirty="0" smtClean="0"/>
              <a:t>3:16 “</a:t>
            </a:r>
            <a:r>
              <a:rPr lang="es-ES" sz="2800" dirty="0"/>
              <a:t>Así, puesto que eres </a:t>
            </a:r>
            <a:r>
              <a:rPr lang="es-ES" sz="2800" b="1" dirty="0">
                <a:solidFill>
                  <a:srgbClr val="FFFF00"/>
                </a:solidFill>
              </a:rPr>
              <a:t>tibio</a:t>
            </a:r>
            <a:r>
              <a:rPr lang="es-ES" sz="2800" dirty="0"/>
              <a:t>, y no frío ni caliente, </a:t>
            </a:r>
            <a:r>
              <a:rPr lang="es-ES" sz="2800" b="1" dirty="0">
                <a:solidFill>
                  <a:srgbClr val="FFFF00"/>
                </a:solidFill>
              </a:rPr>
              <a:t>te vomitaré de Mi </a:t>
            </a:r>
            <a:r>
              <a:rPr lang="es-ES" sz="2800" b="1" dirty="0" smtClean="0">
                <a:solidFill>
                  <a:srgbClr val="FFFF00"/>
                </a:solidFill>
              </a:rPr>
              <a:t>boca</a:t>
            </a:r>
            <a:r>
              <a:rPr lang="en-US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09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216E617-7E69-46EF-8279-FE0C1D9A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46" y="212566"/>
            <a:ext cx="8899754" cy="11049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¿Puede una iglesia de Cristo DEJAR de ser DE CRISTO?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82BC36-449D-F429-3FFA-0B84EB916027}"/>
              </a:ext>
            </a:extLst>
          </p:cNvPr>
          <p:cNvSpPr txBox="1"/>
          <p:nvPr/>
        </p:nvSpPr>
        <p:spPr>
          <a:xfrm>
            <a:off x="524780" y="1128235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1. Si le falta amor o </a:t>
            </a:r>
            <a:r>
              <a:rPr lang="en-US" sz="4000" dirty="0" err="1"/>
              <a:t>es</a:t>
            </a:r>
            <a:r>
              <a:rPr lang="en-US" sz="4000" dirty="0"/>
              <a:t> </a:t>
            </a:r>
            <a:r>
              <a:rPr lang="en-US" sz="4000" dirty="0" smtClean="0"/>
              <a:t>tibia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814567C-515B-E175-CDB8-3D396FF79F87}"/>
              </a:ext>
            </a:extLst>
          </p:cNvPr>
          <p:cNvSpPr txBox="1"/>
          <p:nvPr/>
        </p:nvSpPr>
        <p:spPr>
          <a:xfrm>
            <a:off x="524780" y="1680553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2. Si </a:t>
            </a:r>
            <a:r>
              <a:rPr lang="en-US" sz="4000" dirty="0" smtClean="0"/>
              <a:t>se </a:t>
            </a:r>
            <a:r>
              <a:rPr lang="en-US" sz="4000" dirty="0" err="1" smtClean="0"/>
              <a:t>somete</a:t>
            </a:r>
            <a:r>
              <a:rPr lang="en-US" sz="4000" dirty="0" smtClean="0"/>
              <a:t> a </a:t>
            </a:r>
            <a:r>
              <a:rPr lang="en-US" sz="4000" dirty="0" err="1"/>
              <a:t>o</a:t>
            </a:r>
            <a:r>
              <a:rPr lang="en-US" sz="4000" dirty="0" err="1" smtClean="0"/>
              <a:t>tras</a:t>
            </a:r>
            <a:r>
              <a:rPr lang="en-US" sz="4000" dirty="0" smtClean="0"/>
              <a:t> </a:t>
            </a:r>
            <a:r>
              <a:rPr lang="en-US" sz="4000" dirty="0" err="1" smtClean="0"/>
              <a:t>autoridades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D80160E-E9A2-2903-C33B-3B6A9A81D734}"/>
              </a:ext>
            </a:extLst>
          </p:cNvPr>
          <p:cNvSpPr txBox="1"/>
          <p:nvPr/>
        </p:nvSpPr>
        <p:spPr>
          <a:xfrm>
            <a:off x="916892" y="2402342"/>
            <a:ext cx="79828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</a:rPr>
              <a:t>2 Corintios 11:2-3 </a:t>
            </a:r>
            <a:r>
              <a:rPr lang="en-US" sz="2800" b="0" i="0" dirty="0" smtClean="0">
                <a:effectLst/>
              </a:rPr>
              <a:t>“</a:t>
            </a:r>
            <a:r>
              <a:rPr lang="es-ES" sz="2800" dirty="0"/>
              <a:t>Porque celoso estoy de ustedes con celo de Dios; pues los desposé a un esposo para presentarlos como virgen pura a Cristo. </a:t>
            </a:r>
            <a:r>
              <a:rPr lang="es-ES" sz="2800" dirty="0" smtClean="0"/>
              <a:t>3 </a:t>
            </a:r>
            <a:r>
              <a:rPr lang="es-ES" sz="2800" dirty="0"/>
              <a:t>Pero temo que, así como la serpiente con su astucia engañó a Eva, las mentes de ustedes sean desviadas de la sencillez y pureza de la devoción a </a:t>
            </a:r>
            <a:r>
              <a:rPr lang="es-ES" sz="2800" dirty="0" smtClean="0"/>
              <a:t>Cristo</a:t>
            </a:r>
            <a:r>
              <a:rPr lang="en-US" sz="2800" b="0" i="0" dirty="0" smtClean="0">
                <a:effectLst/>
              </a:rPr>
              <a:t>”.</a:t>
            </a:r>
            <a:endParaRPr lang="en-US" sz="28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0A9ACEFB-FB38-4C6E-87AC-140FD1CBBE0C}"/>
              </a:ext>
            </a:extLst>
          </p:cNvPr>
          <p:cNvCxnSpPr/>
          <p:nvPr/>
        </p:nvCxnSpPr>
        <p:spPr>
          <a:xfrm flipV="1">
            <a:off x="1037896" y="4974021"/>
            <a:ext cx="4645573" cy="1510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D27F9C4-DBF6-8469-0EC9-72C8CDF00F7C}"/>
              </a:ext>
            </a:extLst>
          </p:cNvPr>
          <p:cNvSpPr txBox="1"/>
          <p:nvPr/>
        </p:nvSpPr>
        <p:spPr>
          <a:xfrm>
            <a:off x="1886857" y="5066095"/>
            <a:ext cx="6628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/>
              <a:t>“devoción sincera y pura a Cristo”</a:t>
            </a:r>
          </a:p>
        </p:txBody>
      </p:sp>
    </p:spTree>
    <p:extLst>
      <p:ext uri="{BB962C8B-B14F-4D97-AF65-F5344CB8AC3E}">
        <p14:creationId xmlns:p14="http://schemas.microsoft.com/office/powerpoint/2010/main" val="139078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216E617-7E69-46EF-8279-FE0C1D9A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46" y="212566"/>
            <a:ext cx="8899754" cy="11049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¿Puede una iglesia de Cristo DEJAR de ser DE CRISTO?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82BC36-449D-F429-3FFA-0B84EB916027}"/>
              </a:ext>
            </a:extLst>
          </p:cNvPr>
          <p:cNvSpPr txBox="1"/>
          <p:nvPr/>
        </p:nvSpPr>
        <p:spPr>
          <a:xfrm>
            <a:off x="524780" y="1128235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1. Si le falta amor o </a:t>
            </a:r>
            <a:r>
              <a:rPr lang="en-US" sz="4000" dirty="0" err="1"/>
              <a:t>es</a:t>
            </a:r>
            <a:r>
              <a:rPr lang="en-US" sz="4000" dirty="0"/>
              <a:t> </a:t>
            </a:r>
            <a:r>
              <a:rPr lang="en-US" sz="4000" dirty="0" smtClean="0"/>
              <a:t>tibia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814567C-515B-E175-CDB8-3D396FF79F87}"/>
              </a:ext>
            </a:extLst>
          </p:cNvPr>
          <p:cNvSpPr txBox="1"/>
          <p:nvPr/>
        </p:nvSpPr>
        <p:spPr>
          <a:xfrm>
            <a:off x="524780" y="1680553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2. Si </a:t>
            </a:r>
            <a:r>
              <a:rPr lang="en-US" sz="4000" dirty="0" smtClean="0"/>
              <a:t>se </a:t>
            </a:r>
            <a:r>
              <a:rPr lang="en-US" sz="4000" dirty="0" err="1" smtClean="0"/>
              <a:t>somete</a:t>
            </a:r>
            <a:r>
              <a:rPr lang="en-US" sz="4000" dirty="0" smtClean="0"/>
              <a:t> a </a:t>
            </a:r>
            <a:r>
              <a:rPr lang="en-US" sz="4000" dirty="0" err="1"/>
              <a:t>o</a:t>
            </a:r>
            <a:r>
              <a:rPr lang="en-US" sz="4000" dirty="0" err="1" smtClean="0"/>
              <a:t>tras</a:t>
            </a:r>
            <a:r>
              <a:rPr lang="en-US" sz="4000" dirty="0" smtClean="0"/>
              <a:t> </a:t>
            </a:r>
            <a:r>
              <a:rPr lang="en-US" sz="4000" dirty="0" err="1" smtClean="0"/>
              <a:t>autoridades</a:t>
            </a:r>
            <a:endParaRPr lang="en-US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175C642-2D14-B82F-6B70-3FB31CB88225}"/>
              </a:ext>
            </a:extLst>
          </p:cNvPr>
          <p:cNvSpPr txBox="1"/>
          <p:nvPr/>
        </p:nvSpPr>
        <p:spPr>
          <a:xfrm>
            <a:off x="524781" y="2459138"/>
            <a:ext cx="4047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música</a:t>
            </a:r>
            <a:r>
              <a:rPr lang="en-US" sz="3200" dirty="0" smtClean="0"/>
              <a:t> instrumental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9A3B21C-747C-59C9-CAFA-AFF58D81D19E}"/>
              </a:ext>
            </a:extLst>
          </p:cNvPr>
          <p:cNvSpPr txBox="1"/>
          <p:nvPr/>
        </p:nvSpPr>
        <p:spPr>
          <a:xfrm>
            <a:off x="4828082" y="2465700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Los“jóvenes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4C9C0C2-D72E-62AF-1ED3-23CB30AF68F8}"/>
              </a:ext>
            </a:extLst>
          </p:cNvPr>
          <p:cNvSpPr txBox="1"/>
          <p:nvPr/>
        </p:nvSpPr>
        <p:spPr>
          <a:xfrm>
            <a:off x="524780" y="3114612"/>
            <a:ext cx="4090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Los </a:t>
            </a:r>
            <a:r>
              <a:rPr lang="en-US" sz="3200" dirty="0" err="1" smtClean="0"/>
              <a:t>papeles</a:t>
            </a:r>
            <a:r>
              <a:rPr lang="en-US" sz="3200" dirty="0" smtClean="0"/>
              <a:t> de la </a:t>
            </a:r>
            <a:r>
              <a:rPr lang="en-US" sz="3200" dirty="0" err="1" smtClean="0"/>
              <a:t>mujer</a:t>
            </a:r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FCA8EA3-3866-E7F7-7E1E-6BEB62FACE62}"/>
              </a:ext>
            </a:extLst>
          </p:cNvPr>
          <p:cNvSpPr txBox="1"/>
          <p:nvPr/>
        </p:nvSpPr>
        <p:spPr>
          <a:xfrm>
            <a:off x="4828082" y="3131465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 “</a:t>
            </a:r>
            <a:r>
              <a:rPr lang="en-US" sz="3200" dirty="0" err="1" smtClean="0"/>
              <a:t>cultura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461CEE5-FCAA-51B7-4F99-8914166E116E}"/>
              </a:ext>
            </a:extLst>
          </p:cNvPr>
          <p:cNvSpPr txBox="1"/>
          <p:nvPr/>
        </p:nvSpPr>
        <p:spPr>
          <a:xfrm>
            <a:off x="4828082" y="3798792"/>
            <a:ext cx="41106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Respetabilidad</a:t>
            </a:r>
            <a:r>
              <a:rPr lang="en-US" sz="3200" dirty="0" smtClean="0"/>
              <a:t> en</a:t>
            </a:r>
            <a:r>
              <a:rPr lang="en-US" sz="3200" dirty="0" smtClean="0"/>
              <a:t>tre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evangélicos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8681761-17D6-2DEC-E373-D35BA1D9DD2D}"/>
              </a:ext>
            </a:extLst>
          </p:cNvPr>
          <p:cNvSpPr txBox="1"/>
          <p:nvPr/>
        </p:nvSpPr>
        <p:spPr>
          <a:xfrm>
            <a:off x="524780" y="3798792"/>
            <a:ext cx="42504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Concesiones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cuanto</a:t>
            </a:r>
            <a:r>
              <a:rPr lang="en-US" sz="3200" dirty="0" smtClean="0"/>
              <a:t> al </a:t>
            </a:r>
            <a:r>
              <a:rPr lang="en-US" sz="3200" dirty="0" err="1" smtClean="0"/>
              <a:t>bautismo</a:t>
            </a:r>
            <a:endParaRPr lang="en-US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4E084D7-9F4F-3615-3317-BD112E3D00DE}"/>
              </a:ext>
            </a:extLst>
          </p:cNvPr>
          <p:cNvSpPr txBox="1"/>
          <p:nvPr/>
        </p:nvSpPr>
        <p:spPr>
          <a:xfrm>
            <a:off x="0" y="4917659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Predicadores</a:t>
            </a:r>
            <a:r>
              <a:rPr lang="en-US" sz="2800" dirty="0" smtClean="0"/>
              <a:t> </a:t>
            </a:r>
            <a:r>
              <a:rPr lang="en-US" sz="2800" dirty="0" err="1" smtClean="0"/>
              <a:t>prominentes</a:t>
            </a:r>
            <a:r>
              <a:rPr lang="en-US" sz="2800" dirty="0" smtClean="0"/>
              <a:t>, </a:t>
            </a:r>
            <a:r>
              <a:rPr lang="en-US" sz="2800" dirty="0" err="1" smtClean="0"/>
              <a:t>revistas</a:t>
            </a:r>
            <a:r>
              <a:rPr lang="en-US" sz="2800" dirty="0" smtClean="0"/>
              <a:t> </a:t>
            </a:r>
            <a:r>
              <a:rPr lang="en-US" sz="2800" dirty="0" err="1" smtClean="0"/>
              <a:t>religiosas</a:t>
            </a:r>
            <a:r>
              <a:rPr lang="en-US" sz="2800" dirty="0" smtClean="0"/>
              <a:t>, </a:t>
            </a:r>
            <a:r>
              <a:rPr lang="en-US" sz="2800" dirty="0" err="1" smtClean="0"/>
              <a:t>universidades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25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216E617-7E69-46EF-8279-FE0C1D9A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46" y="212566"/>
            <a:ext cx="8797278" cy="110490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¿Puede una iglesia de Cristo DEJAR de ser DE CRISTO?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82BC36-449D-F429-3FFA-0B84EB916027}"/>
              </a:ext>
            </a:extLst>
          </p:cNvPr>
          <p:cNvSpPr txBox="1"/>
          <p:nvPr/>
        </p:nvSpPr>
        <p:spPr>
          <a:xfrm>
            <a:off x="524780" y="1128235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1. Si le falta amor o </a:t>
            </a:r>
            <a:r>
              <a:rPr lang="en-US" sz="4000" dirty="0" err="1"/>
              <a:t>es</a:t>
            </a:r>
            <a:r>
              <a:rPr lang="en-US" sz="4000" dirty="0"/>
              <a:t> </a:t>
            </a:r>
            <a:r>
              <a:rPr lang="en-US" sz="4000" dirty="0" smtClean="0"/>
              <a:t>tibia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814567C-515B-E175-CDB8-3D396FF79F87}"/>
              </a:ext>
            </a:extLst>
          </p:cNvPr>
          <p:cNvSpPr txBox="1"/>
          <p:nvPr/>
        </p:nvSpPr>
        <p:spPr>
          <a:xfrm>
            <a:off x="524780" y="1681204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2. Si </a:t>
            </a:r>
            <a:r>
              <a:rPr lang="en-US" sz="4000" dirty="0" smtClean="0"/>
              <a:t>se </a:t>
            </a:r>
            <a:r>
              <a:rPr lang="en-US" sz="4000" dirty="0" err="1" smtClean="0"/>
              <a:t>somete</a:t>
            </a:r>
            <a:r>
              <a:rPr lang="en-US" sz="4000" dirty="0" smtClean="0"/>
              <a:t> a </a:t>
            </a:r>
            <a:r>
              <a:rPr lang="en-US" sz="4000" dirty="0" err="1" smtClean="0"/>
              <a:t>otras</a:t>
            </a:r>
            <a:r>
              <a:rPr lang="en-US" sz="4000" dirty="0" smtClean="0"/>
              <a:t> </a:t>
            </a:r>
            <a:r>
              <a:rPr lang="en-US" sz="4000" dirty="0" err="1" smtClean="0"/>
              <a:t>autoridades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D80160E-E9A2-2903-C33B-3B6A9A81D734}"/>
              </a:ext>
            </a:extLst>
          </p:cNvPr>
          <p:cNvSpPr txBox="1"/>
          <p:nvPr/>
        </p:nvSpPr>
        <p:spPr>
          <a:xfrm>
            <a:off x="916892" y="3619843"/>
            <a:ext cx="7982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0D00C5C-0E97-E571-A7A4-1EC8C890E275}"/>
              </a:ext>
            </a:extLst>
          </p:cNvPr>
          <p:cNvSpPr txBox="1"/>
          <p:nvPr/>
        </p:nvSpPr>
        <p:spPr>
          <a:xfrm>
            <a:off x="524780" y="2265657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000" dirty="0"/>
              <a:t>3. Si muere una generación fiel.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EA6AA61-A34B-3C9B-879D-A048D6B80FB6}"/>
              </a:ext>
            </a:extLst>
          </p:cNvPr>
          <p:cNvSpPr txBox="1"/>
          <p:nvPr/>
        </p:nvSpPr>
        <p:spPr>
          <a:xfrm>
            <a:off x="945686" y="2892204"/>
            <a:ext cx="8198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system-ui"/>
              </a:rPr>
              <a:t>Jueces</a:t>
            </a:r>
            <a:r>
              <a:rPr lang="en-US" sz="2800" b="1" dirty="0">
                <a:latin typeface="system-ui"/>
              </a:rPr>
              <a:t> </a:t>
            </a:r>
            <a:r>
              <a:rPr lang="en-US" sz="2800" b="1" dirty="0" smtClean="0">
                <a:latin typeface="system-ui"/>
              </a:rPr>
              <a:t>2:7,10 </a:t>
            </a:r>
            <a:r>
              <a:rPr lang="es-ES" sz="2800" dirty="0">
                <a:latin typeface="system-ui"/>
              </a:rPr>
              <a:t>El pueblo sirvió al SEÑOR todos los días de Josué, y todos los días de los ancianos que sobrevivieron a </a:t>
            </a:r>
            <a:r>
              <a:rPr lang="es-ES" sz="2800" dirty="0" smtClean="0">
                <a:latin typeface="system-ui"/>
              </a:rPr>
              <a:t>Josué</a:t>
            </a:r>
            <a:r>
              <a:rPr lang="en-US" sz="2800" b="0" i="0" dirty="0" smtClean="0">
                <a:effectLst/>
                <a:latin typeface="system-ui"/>
              </a:rPr>
              <a:t>…</a:t>
            </a:r>
            <a:r>
              <a:rPr lang="en-US" sz="2800" b="1" i="0" baseline="30000" dirty="0" smtClean="0">
                <a:effectLst/>
                <a:latin typeface="system-ui"/>
              </a:rPr>
              <a:t>10</a:t>
            </a:r>
            <a:r>
              <a:rPr lang="es-ES" sz="2800" dirty="0">
                <a:latin typeface="system-ui"/>
              </a:rPr>
              <a:t>toda aquella generación fue reunida a sus padres. Y se levantó otra generación después de ellos que no conocía al SEÑOR</a:t>
            </a:r>
            <a:r>
              <a:rPr lang="en-US" sz="2800" cap="small" dirty="0" smtClean="0">
                <a:latin typeface="system-ui"/>
              </a:rPr>
              <a:t>…”</a:t>
            </a:r>
            <a:endParaRPr lang="en-US" sz="2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DD4FACF8-13FD-A5AD-CA21-AA7A6256D118}"/>
              </a:ext>
            </a:extLst>
          </p:cNvPr>
          <p:cNvCxnSpPr>
            <a:cxnSpLocks/>
          </p:cNvCxnSpPr>
          <p:nvPr/>
        </p:nvCxnSpPr>
        <p:spPr>
          <a:xfrm>
            <a:off x="2254410" y="5079343"/>
            <a:ext cx="6364810" cy="1291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9748BFE8-3581-810F-C9E8-373C7B2CF11C}"/>
              </a:ext>
            </a:extLst>
          </p:cNvPr>
          <p:cNvCxnSpPr>
            <a:cxnSpLocks/>
          </p:cNvCxnSpPr>
          <p:nvPr/>
        </p:nvCxnSpPr>
        <p:spPr>
          <a:xfrm>
            <a:off x="1065548" y="5473803"/>
            <a:ext cx="3230555" cy="1259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64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58FE441-F007-2773-F279-3013D61B8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6862" y="179620"/>
            <a:ext cx="7368334" cy="198966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Es</a:t>
            </a:r>
            <a:r>
              <a:rPr lang="en-US" sz="5400" dirty="0" smtClean="0"/>
              <a:t> </a:t>
            </a:r>
            <a:r>
              <a:rPr lang="en-US" sz="5400" dirty="0" err="1" smtClean="0"/>
              <a:t>esta</a:t>
            </a:r>
            <a:r>
              <a:rPr lang="en-US" sz="5400" dirty="0" smtClean="0"/>
              <a:t> </a:t>
            </a:r>
            <a:r>
              <a:rPr lang="en-US" sz="5400" dirty="0" err="1" smtClean="0"/>
              <a:t>iglesia</a:t>
            </a:r>
            <a:r>
              <a:rPr lang="en-US" sz="5400" dirty="0" smtClean="0"/>
              <a:t> </a:t>
            </a:r>
            <a:r>
              <a:rPr lang="en-US" sz="5400" dirty="0" err="1" smtClean="0"/>
              <a:t>una</a:t>
            </a:r>
            <a:r>
              <a:rPr lang="en-US" sz="5400" dirty="0" smtClean="0"/>
              <a:t> </a:t>
            </a:r>
            <a:r>
              <a:rPr lang="en-US" sz="5400" dirty="0" err="1" smtClean="0"/>
              <a:t>iglesia</a:t>
            </a:r>
            <a:r>
              <a:rPr lang="en-US" sz="5400" dirty="0" smtClean="0"/>
              <a:t> </a:t>
            </a:r>
            <a:r>
              <a:rPr lang="en-US" sz="5400" b="1" dirty="0" smtClean="0"/>
              <a:t>DE CRISTO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C45167F-A246-4C4C-0FC6-75D2F7AF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64" y="2305016"/>
            <a:ext cx="8558407" cy="1379802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</a:t>
            </a:r>
            <a:r>
              <a:rPr lang="es-ES" sz="2800" dirty="0" smtClean="0"/>
              <a:t>Sé </a:t>
            </a:r>
            <a:r>
              <a:rPr lang="es-ES" sz="2800" dirty="0"/>
              <a:t>que después de mi partida, vendrán lobos feroces entre ustedes que no perdonarán el rebaño. </a:t>
            </a:r>
            <a:r>
              <a:rPr lang="es-ES" sz="2800" dirty="0" smtClean="0"/>
              <a:t>También </a:t>
            </a:r>
            <a:r>
              <a:rPr lang="es-ES" sz="2800" dirty="0"/>
              <a:t>de entre ustedes mismos se levantarán algunos hablando cosas perversas para arrastrar a los discípulos tras </a:t>
            </a:r>
            <a:r>
              <a:rPr lang="es-ES" sz="2800" dirty="0" smtClean="0"/>
              <a:t>ellos</a:t>
            </a:r>
            <a:r>
              <a:rPr lang="en-US" sz="2800" dirty="0" smtClean="0"/>
              <a:t>”.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8984E9-228E-7FBF-A034-FAACCB38BD3C}"/>
              </a:ext>
            </a:extLst>
          </p:cNvPr>
          <p:cNvSpPr txBox="1"/>
          <p:nvPr/>
        </p:nvSpPr>
        <p:spPr>
          <a:xfrm>
            <a:off x="551543" y="4153940"/>
            <a:ext cx="8389256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0" i="0" dirty="0" smtClean="0">
                <a:solidFill>
                  <a:schemeClr val="tx1"/>
                </a:solidFill>
                <a:effectLst/>
                <a:latin typeface="system-ui"/>
              </a:rPr>
              <a:t>“</a:t>
            </a:r>
            <a:r>
              <a:rPr lang="es-ES" sz="2800" dirty="0">
                <a:solidFill>
                  <a:schemeClr val="tx1"/>
                </a:solidFill>
                <a:latin typeface="system-ui"/>
              </a:rPr>
              <a:t>Ahora los encomiendo a Dios y a la palabra de Su gracia, que es poderosa para edificarlos y darles la herencia entre todos los </a:t>
            </a:r>
            <a:r>
              <a:rPr lang="es-ES" sz="2800" dirty="0" smtClean="0">
                <a:solidFill>
                  <a:schemeClr val="tx1"/>
                </a:solidFill>
                <a:latin typeface="system-ui"/>
              </a:rPr>
              <a:t>santificados”.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3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58FE441-F007-2773-F279-3013D61B8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6862" y="179620"/>
            <a:ext cx="7368334" cy="198966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¿</a:t>
            </a:r>
            <a:r>
              <a:rPr lang="en-US" sz="5400" dirty="0" err="1" smtClean="0"/>
              <a:t>Es</a:t>
            </a:r>
            <a:r>
              <a:rPr lang="en-US" sz="5400" dirty="0" smtClean="0"/>
              <a:t> </a:t>
            </a:r>
            <a:r>
              <a:rPr lang="en-US" sz="5400" dirty="0" err="1" smtClean="0"/>
              <a:t>esta</a:t>
            </a:r>
            <a:r>
              <a:rPr lang="en-US" sz="5400" dirty="0" smtClean="0"/>
              <a:t> </a:t>
            </a:r>
            <a:r>
              <a:rPr lang="en-US" sz="5400" dirty="0" err="1" smtClean="0"/>
              <a:t>iglesia</a:t>
            </a:r>
            <a:r>
              <a:rPr lang="en-US" sz="5400" dirty="0" smtClean="0"/>
              <a:t> </a:t>
            </a:r>
            <a:r>
              <a:rPr lang="en-US" sz="5400" dirty="0" err="1" smtClean="0"/>
              <a:t>una</a:t>
            </a:r>
            <a:r>
              <a:rPr lang="en-US" sz="5400" dirty="0" smtClean="0"/>
              <a:t> </a:t>
            </a:r>
            <a:r>
              <a:rPr lang="en-US" sz="5400" dirty="0" err="1" smtClean="0"/>
              <a:t>iglesia</a:t>
            </a:r>
            <a:r>
              <a:rPr lang="en-US" sz="5400" dirty="0" smtClean="0"/>
              <a:t> </a:t>
            </a:r>
            <a:r>
              <a:rPr lang="en-US" sz="5400" b="1" dirty="0" smtClean="0"/>
              <a:t>DE CRISTO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C45167F-A246-4C4C-0FC6-75D2F7AF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64" y="2305016"/>
            <a:ext cx="8558407" cy="1379802"/>
          </a:xfrm>
        </p:spPr>
        <p:txBody>
          <a:bodyPr>
            <a:noAutofit/>
          </a:bodyPr>
          <a:lstStyle/>
          <a:p>
            <a:r>
              <a:rPr lang="es-ES" sz="2800" dirty="0" smtClean="0"/>
              <a:t>Si usted está perdido, </a:t>
            </a:r>
            <a:br>
              <a:rPr lang="es-ES" sz="2800" dirty="0" smtClean="0"/>
            </a:br>
            <a:r>
              <a:rPr lang="es-ES" sz="2800" dirty="0" smtClean="0"/>
              <a:t>¡esto no debe ser lo que más le preocupa!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715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FAB99F07-2436-5FBB-2116-2BCF19D34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28786"/>
            <a:ext cx="6858000" cy="1989667"/>
          </a:xfrm>
        </p:spPr>
        <p:txBody>
          <a:bodyPr>
            <a:noAutofit/>
          </a:bodyPr>
          <a:lstStyle/>
          <a:p>
            <a:pPr rtl="0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Jesus dijo,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Vengan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A3FC68-63F3-CE75-6BC5-E26A453EE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371058"/>
            <a:ext cx="8726556" cy="5314122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La palabra </a:t>
            </a:r>
            <a:r>
              <a:rPr lang="en-US" sz="2400" dirty="0" err="1" smtClean="0"/>
              <a:t>traducida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iglesia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simplemente</a:t>
            </a:r>
            <a:r>
              <a:rPr lang="en-US" sz="2400" dirty="0" smtClean="0"/>
              <a:t> </a:t>
            </a:r>
            <a:r>
              <a:rPr lang="en-US" sz="2400" dirty="0"/>
              <a:t>significa “asamblea” (</a:t>
            </a:r>
            <a:r>
              <a:rPr lang="en-US" sz="2400" dirty="0" err="1"/>
              <a:t>Hechos</a:t>
            </a:r>
            <a:r>
              <a:rPr lang="en-US" sz="2400" dirty="0"/>
              <a:t> </a:t>
            </a:r>
            <a:r>
              <a:rPr lang="en-US" sz="2400" dirty="0" smtClean="0"/>
              <a:t>19:32,39,41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“</a:t>
            </a:r>
            <a:r>
              <a:rPr lang="es-ES" sz="2400" dirty="0"/>
              <a:t>Todas las iglesias </a:t>
            </a:r>
            <a:r>
              <a:rPr lang="es-ES" sz="2400" dirty="0" smtClean="0"/>
              <a:t>(asambleas) de </a:t>
            </a:r>
            <a:r>
              <a:rPr lang="es-ES" sz="2400" dirty="0"/>
              <a:t>Cristo los </a:t>
            </a:r>
            <a:r>
              <a:rPr lang="es-ES" sz="2400" dirty="0" smtClean="0"/>
              <a:t>saludan</a:t>
            </a:r>
            <a:r>
              <a:rPr lang="en-US" sz="2400" dirty="0" smtClean="0"/>
              <a:t>”. </a:t>
            </a:r>
            <a:r>
              <a:rPr lang="en-US" sz="2400" dirty="0"/>
              <a:t>(Romanos 16:16).</a:t>
            </a:r>
          </a:p>
          <a:p>
            <a:pPr marL="0" indent="0" algn="l" rtl="0">
              <a:buNone/>
            </a:pPr>
            <a:r>
              <a:rPr lang="en-US" sz="2400" dirty="0" smtClean="0"/>
              <a:t>	- La palabra </a:t>
            </a:r>
            <a:r>
              <a:rPr lang="en-US" sz="2400" i="1" dirty="0" err="1" smtClean="0"/>
              <a:t>iglesia</a:t>
            </a:r>
            <a:r>
              <a:rPr lang="en-US" sz="2400" i="1" dirty="0" smtClean="0"/>
              <a:t> </a:t>
            </a:r>
            <a:r>
              <a:rPr lang="en-US" sz="2400" dirty="0" smtClean="0"/>
              <a:t>se escribe con </a:t>
            </a:r>
            <a:r>
              <a:rPr lang="en-US" sz="2400" dirty="0" err="1" smtClean="0"/>
              <a:t>mayúscula</a:t>
            </a:r>
            <a:r>
              <a:rPr lang="en-US" sz="2400" dirty="0" smtClean="0"/>
              <a:t>. </a:t>
            </a:r>
            <a:r>
              <a:rPr lang="en-US" sz="2400" i="1" dirty="0" smtClean="0"/>
              <a:t>No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un </a:t>
            </a:r>
            <a:r>
              <a:rPr lang="en-US" sz="2400" dirty="0" err="1" smtClean="0"/>
              <a:t>nombre</a:t>
            </a:r>
            <a:r>
              <a:rPr lang="en-US" sz="2400" dirty="0" smtClean="0"/>
              <a:t> 	</a:t>
            </a:r>
            <a:r>
              <a:rPr lang="en-US" sz="2400" dirty="0" err="1" smtClean="0"/>
              <a:t>propio</a:t>
            </a:r>
            <a:r>
              <a:rPr lang="en-US" sz="2400" dirty="0"/>
              <a:t>,</a:t>
            </a:r>
          </a:p>
          <a:p>
            <a:pPr marL="0" indent="0" algn="l" rtl="0">
              <a:buNone/>
            </a:pPr>
            <a:r>
              <a:rPr lang="en-US" sz="2400" dirty="0" smtClean="0"/>
              <a:t>	- </a:t>
            </a:r>
            <a:r>
              <a:rPr lang="en-US" sz="2400" dirty="0"/>
              <a:t>Como </a:t>
            </a:r>
            <a:r>
              <a:rPr lang="en-US" sz="2400" dirty="0" smtClean="0"/>
              <a:t>“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 smtClean="0"/>
              <a:t>Cloé</a:t>
            </a:r>
            <a:r>
              <a:rPr lang="en-US" sz="2400" dirty="0" smtClean="0"/>
              <a:t>” </a:t>
            </a:r>
            <a:r>
              <a:rPr lang="en-US" sz="2400" dirty="0"/>
              <a:t>(1 Corintios 1:11)</a:t>
            </a:r>
          </a:p>
          <a:p>
            <a:pPr marL="0" indent="0" algn="l" rtl="0">
              <a:buNone/>
            </a:pPr>
            <a:r>
              <a:rPr lang="en-US" sz="2400" dirty="0" smtClean="0"/>
              <a:t>	- </a:t>
            </a:r>
            <a:r>
              <a:rPr lang="en-US" sz="2400" dirty="0"/>
              <a:t>Como </a:t>
            </a:r>
            <a:r>
              <a:rPr lang="en-US" sz="2400" dirty="0" smtClean="0"/>
              <a:t>“la casa </a:t>
            </a:r>
            <a:r>
              <a:rPr lang="en-US" sz="2400" dirty="0"/>
              <a:t>de </a:t>
            </a:r>
            <a:r>
              <a:rPr lang="en-US" sz="2400" dirty="0" err="1" smtClean="0"/>
              <a:t>Estéfanas</a:t>
            </a:r>
            <a:r>
              <a:rPr lang="en-US" sz="2400" dirty="0" smtClean="0"/>
              <a:t>” </a:t>
            </a:r>
            <a:r>
              <a:rPr lang="en-US" sz="2400" dirty="0"/>
              <a:t>(1 Corintios 1:16)</a:t>
            </a:r>
          </a:p>
          <a:p>
            <a:pPr marL="0" indent="0" algn="l" rtl="0">
              <a:buNone/>
            </a:pPr>
            <a:r>
              <a:rPr lang="en-US" sz="2400" dirty="0" smtClean="0"/>
              <a:t>	- </a:t>
            </a:r>
            <a:r>
              <a:rPr lang="en-US" sz="2400" dirty="0"/>
              <a:t>“Perteneciente a” o “</a:t>
            </a:r>
            <a:r>
              <a:rPr lang="en-US" sz="2400" dirty="0" err="1" smtClean="0"/>
              <a:t>relacionado</a:t>
            </a:r>
            <a:r>
              <a:rPr lang="en-US" sz="2400" dirty="0" smtClean="0"/>
              <a:t> </a:t>
            </a:r>
            <a:r>
              <a:rPr lang="en-US" sz="2400" dirty="0"/>
              <a:t>a” o “</a:t>
            </a:r>
            <a:r>
              <a:rPr lang="en-US" sz="2400" dirty="0" err="1" smtClean="0"/>
              <a:t>reconocido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/>
              <a:t>”.</a:t>
            </a:r>
          </a:p>
          <a:p>
            <a:pPr algn="l" rtl="0"/>
            <a:r>
              <a:rPr lang="en-US" sz="2400" dirty="0"/>
              <a:t>Entonces, “iglesias de Cristo” significa asambleas pertenecientes o relacionadas con, o reconocidas por Cristo como pertenecientes a Él.</a:t>
            </a:r>
          </a:p>
          <a:p>
            <a:pPr algn="l" rtl="0"/>
            <a:r>
              <a:rPr lang="en-US" sz="2400" dirty="0"/>
              <a:t>También se describe como “iglesias de Dios” (1 Corintios 11:16).</a:t>
            </a:r>
          </a:p>
        </p:txBody>
      </p:sp>
    </p:spTree>
    <p:extLst>
      <p:ext uri="{BB962C8B-B14F-4D97-AF65-F5344CB8AC3E}">
        <p14:creationId xmlns:p14="http://schemas.microsoft.com/office/powerpoint/2010/main" val="31809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2717FD-8B80-1871-6170-974AD677A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096" y="1372623"/>
            <a:ext cx="7977808" cy="1989667"/>
          </a:xfrm>
        </p:spPr>
        <p:txBody>
          <a:bodyPr>
            <a:normAutofit fontScale="90000"/>
          </a:bodyPr>
          <a:lstStyle/>
          <a:p>
            <a:pPr rtl="0"/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/>
              <a:t>¿Qué cualidades o características debe poseer una asamblea de cristianos para que Cristo la reconozca </a:t>
            </a:r>
            <a:r>
              <a:rPr lang="en-US" sz="4000" dirty="0" err="1"/>
              <a:t>como</a:t>
            </a:r>
            <a:r>
              <a:rPr lang="en-US" sz="4000" dirty="0"/>
              <a:t> </a:t>
            </a:r>
            <a:r>
              <a:rPr lang="en-US" sz="4000" dirty="0" err="1" smtClean="0"/>
              <a:t>Suya</a:t>
            </a:r>
            <a:r>
              <a:rPr lang="en-US" sz="4000" dirty="0"/>
              <a:t>?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BF38ED2-BE3A-C232-8CCC-3A5A38252B18}"/>
              </a:ext>
            </a:extLst>
          </p:cNvPr>
          <p:cNvSpPr txBox="1"/>
          <p:nvPr/>
        </p:nvSpPr>
        <p:spPr>
          <a:xfrm>
            <a:off x="490330" y="278296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4800" dirty="0"/>
              <a:t>Entonces, lo que estamos preguntando es:</a:t>
            </a:r>
            <a:r>
              <a:rPr lang="en-US" sz="1800" dirty="0"/>
              <a:t/>
            </a:r>
            <a:br>
              <a:rPr lang="en-US" sz="1800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6E693C5-FF4A-5B92-3F61-9E013EA4F26C}"/>
              </a:ext>
            </a:extLst>
          </p:cNvPr>
          <p:cNvSpPr txBox="1"/>
          <p:nvPr/>
        </p:nvSpPr>
        <p:spPr>
          <a:xfrm>
            <a:off x="490330" y="3464782"/>
            <a:ext cx="8693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buAutoNum type="arabicPeriod"/>
            </a:pPr>
            <a:r>
              <a:rPr lang="en-US" sz="3200" dirty="0"/>
              <a:t>¿Qué características NO son suficientes?</a:t>
            </a:r>
          </a:p>
          <a:p>
            <a:pPr marL="342900" indent="-342900" algn="l" rtl="0">
              <a:buAutoNum type="arabicPeriod"/>
            </a:pPr>
            <a:r>
              <a:rPr lang="en-US" sz="3200" dirty="0"/>
              <a:t>¿Qué características son necesarias?</a:t>
            </a:r>
          </a:p>
          <a:p>
            <a:pPr marL="342900" indent="-342900" algn="l" rtl="0">
              <a:buAutoNum type="arabicPeriod"/>
            </a:pPr>
            <a:r>
              <a:rPr lang="en-US" sz="3200" dirty="0"/>
              <a:t>¿Puede una iglesia de Cristo DEJAR de ser “DE CRISTO”?</a:t>
            </a:r>
          </a:p>
        </p:txBody>
      </p:sp>
    </p:spTree>
    <p:extLst>
      <p:ext uri="{BB962C8B-B14F-4D97-AF65-F5344CB8AC3E}">
        <p14:creationId xmlns:p14="http://schemas.microsoft.com/office/powerpoint/2010/main" val="406551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97BE3F9-E189-7548-E896-074DE441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¿Qué características NO son suficientes?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60E389-026C-3333-449F-EF540FC7D0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62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CED54C-BB96-246C-CB41-DD5F482FE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94" y="317523"/>
            <a:ext cx="8276811" cy="1104636"/>
          </a:xfrm>
        </p:spPr>
        <p:txBody>
          <a:bodyPr>
            <a:normAutofit/>
          </a:bodyPr>
          <a:lstStyle/>
          <a:p>
            <a:pPr algn="ctr" rtl="0"/>
            <a:r>
              <a:rPr lang="en-US" sz="3600" b="1" dirty="0" err="1"/>
              <a:t>Algunas</a:t>
            </a:r>
            <a:r>
              <a:rPr lang="en-US" sz="3600" b="1" dirty="0"/>
              <a:t> </a:t>
            </a:r>
            <a:r>
              <a:rPr lang="en-US" sz="3600" b="1" dirty="0" err="1" smtClean="0"/>
              <a:t>características</a:t>
            </a:r>
            <a:r>
              <a:rPr lang="en-US" sz="3600" b="1" dirty="0" smtClean="0"/>
              <a:t> </a:t>
            </a:r>
            <a:r>
              <a:rPr lang="en-US" sz="3600" b="1" dirty="0"/>
              <a:t>que NO son </a:t>
            </a:r>
            <a:r>
              <a:rPr lang="en-US" sz="3600" b="1" dirty="0" err="1" smtClean="0"/>
              <a:t>suficientes</a:t>
            </a:r>
            <a:r>
              <a:rPr lang="en-US" sz="3600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32AF19-7941-F235-AC0F-4AF49DA3D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198" y="1865911"/>
            <a:ext cx="7886700" cy="3626115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El nombre en el frente del edificio.</a:t>
            </a:r>
          </a:p>
          <a:p>
            <a:pPr algn="l" rtl="0"/>
            <a:endParaRPr lang="en-US" sz="1800" dirty="0"/>
          </a:p>
          <a:p>
            <a:pPr algn="l" rtl="0"/>
            <a:r>
              <a:rPr lang="en-US" sz="2800" dirty="0" err="1" smtClean="0"/>
              <a:t>Incluida</a:t>
            </a:r>
            <a:r>
              <a:rPr lang="en-US" sz="2800" dirty="0" smtClean="0"/>
              <a:t> </a:t>
            </a:r>
            <a:r>
              <a:rPr lang="en-US" sz="2800" dirty="0"/>
              <a:t>en un </a:t>
            </a:r>
            <a:r>
              <a:rPr lang="en-US" sz="2800" dirty="0" err="1" smtClean="0"/>
              <a:t>directorio</a:t>
            </a:r>
            <a:r>
              <a:rPr lang="en-US" sz="2800" dirty="0" smtClean="0"/>
              <a:t> </a:t>
            </a:r>
            <a:r>
              <a:rPr lang="en-US" sz="2800" dirty="0"/>
              <a:t>de Iglesias de Cristo.</a:t>
            </a:r>
          </a:p>
          <a:p>
            <a:pPr algn="l" rtl="0"/>
            <a:endParaRPr lang="en-US" sz="1800" dirty="0"/>
          </a:p>
          <a:p>
            <a:pPr algn="l" rtl="0"/>
            <a:r>
              <a:rPr lang="en-US" sz="2800" dirty="0" err="1" smtClean="0"/>
              <a:t>Sigue</a:t>
            </a:r>
            <a:r>
              <a:rPr lang="en-US" sz="2800" dirty="0" smtClean="0"/>
              <a:t> </a:t>
            </a:r>
            <a:r>
              <a:rPr lang="en-US" sz="2800" dirty="0"/>
              <a:t>las “Tradiciones de la Iglesia de Cristo”.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7D742EE-6DEA-4F7D-2EEB-96AC3B4DCCA1}"/>
              </a:ext>
            </a:extLst>
          </p:cNvPr>
          <p:cNvSpPr txBox="1"/>
          <p:nvPr/>
        </p:nvSpPr>
        <p:spPr>
          <a:xfrm>
            <a:off x="992858" y="4178618"/>
            <a:ext cx="7886700" cy="12003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“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</a:rPr>
              <a:t>Típicamente, sus creencias distintivas son la necesidad del bautismo para la salvación y la prohibición de instrumentos en el la adoración</a:t>
            </a:r>
            <a:r>
              <a:rPr lang="en-US" sz="240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”. </a:t>
            </a:r>
            <a:r>
              <a:rPr lang="en-US" sz="24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US" sz="20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Wikipedia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29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6FA519E-20A8-57FA-957C-3E1663CF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¿Qué características son necesarias?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C074B3-D795-6F61-917E-94813DA627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628D1-03C6-9790-AEA7-14772BD7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3" y="199188"/>
            <a:ext cx="8424241" cy="1104636"/>
          </a:xfrm>
        </p:spPr>
        <p:txBody>
          <a:bodyPr>
            <a:noAutofit/>
          </a:bodyPr>
          <a:lstStyle/>
          <a:p>
            <a:pPr algn="ctr" rtl="0"/>
            <a:r>
              <a:rPr lang="en-US" sz="4400" b="1" dirty="0"/>
              <a:t>¿Qué características son necesarias?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354B83-668B-FFAC-AB6C-C16D94A5AFC6}"/>
              </a:ext>
            </a:extLst>
          </p:cNvPr>
          <p:cNvSpPr txBox="1"/>
          <p:nvPr/>
        </p:nvSpPr>
        <p:spPr>
          <a:xfrm>
            <a:off x="405433" y="844652"/>
            <a:ext cx="8424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/>
              <a:t>1. Debe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 smtClean="0"/>
              <a:t>totalmente</a:t>
            </a:r>
            <a:r>
              <a:rPr lang="en-US" sz="3600" dirty="0" smtClean="0"/>
              <a:t> </a:t>
            </a:r>
            <a:r>
              <a:rPr lang="en-US" sz="3600" dirty="0"/>
              <a:t>acerca de Jesucristo.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E007290-6802-D594-9040-7431CA80249E}"/>
              </a:ext>
            </a:extLst>
          </p:cNvPr>
          <p:cNvSpPr txBox="1"/>
          <p:nvPr/>
        </p:nvSpPr>
        <p:spPr>
          <a:xfrm>
            <a:off x="1073425" y="1524003"/>
            <a:ext cx="80705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Mat. 16:18 </a:t>
            </a:r>
            <a:r>
              <a:rPr lang="en-US" sz="2800" b="0" i="0" dirty="0" smtClean="0">
                <a:effectLst/>
                <a:latin typeface="system-ui"/>
              </a:rPr>
              <a:t>“…</a:t>
            </a:r>
            <a:r>
              <a:rPr lang="en-US" sz="2800" b="0" i="0" dirty="0">
                <a:effectLst/>
                <a:latin typeface="system-ui"/>
              </a:rPr>
              <a:t>sobre esta roca edificaré Mi iglesia.”</a:t>
            </a:r>
            <a:endParaRPr lang="en-US" sz="2800" dirty="0"/>
          </a:p>
          <a:p>
            <a:pPr algn="l" rtl="0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798B6FDC-7F25-8DD5-A0D9-959FEA86CE44}"/>
              </a:ext>
            </a:extLst>
          </p:cNvPr>
          <p:cNvCxnSpPr>
            <a:cxnSpLocks/>
          </p:cNvCxnSpPr>
          <p:nvPr/>
        </p:nvCxnSpPr>
        <p:spPr>
          <a:xfrm flipV="1">
            <a:off x="3298962" y="1957242"/>
            <a:ext cx="2475984" cy="1325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5ADCB28-9142-34D6-9F70-D7666333AC03}"/>
              </a:ext>
            </a:extLst>
          </p:cNvPr>
          <p:cNvCxnSpPr>
            <a:cxnSpLocks/>
          </p:cNvCxnSpPr>
          <p:nvPr/>
        </p:nvCxnSpPr>
        <p:spPr>
          <a:xfrm>
            <a:off x="5827954" y="1955790"/>
            <a:ext cx="140556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64F9943E-B268-82DC-3279-D69D5714362A}"/>
              </a:ext>
            </a:extLst>
          </p:cNvPr>
          <p:cNvCxnSpPr>
            <a:cxnSpLocks/>
          </p:cNvCxnSpPr>
          <p:nvPr/>
        </p:nvCxnSpPr>
        <p:spPr>
          <a:xfrm>
            <a:off x="7318096" y="1970494"/>
            <a:ext cx="151157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20ACBD1E-83F3-334A-6AE7-8B57BF4BCA92}"/>
              </a:ext>
            </a:extLst>
          </p:cNvPr>
          <p:cNvSpPr txBox="1"/>
          <p:nvPr/>
        </p:nvSpPr>
        <p:spPr>
          <a:xfrm>
            <a:off x="1073423" y="2054970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/>
              <a:t>Efesios 2:20 </a:t>
            </a:r>
            <a:r>
              <a:rPr lang="en-US" sz="2800" dirty="0" smtClean="0"/>
              <a:t>“…</a:t>
            </a:r>
            <a:r>
              <a:rPr lang="en-US" sz="2800" dirty="0" err="1" smtClean="0"/>
              <a:t>siendo</a:t>
            </a:r>
            <a:r>
              <a:rPr lang="en-US" sz="2800" dirty="0" smtClean="0"/>
              <a:t> Cristo </a:t>
            </a:r>
            <a:r>
              <a:rPr lang="en-US" sz="2800" dirty="0" err="1" smtClean="0"/>
              <a:t>Jesús</a:t>
            </a:r>
            <a:r>
              <a:rPr lang="en-US" sz="2800" dirty="0" smtClean="0"/>
              <a:t> </a:t>
            </a:r>
            <a:r>
              <a:rPr lang="en-US" sz="2800" dirty="0" err="1"/>
              <a:t>mismo</a:t>
            </a:r>
            <a:r>
              <a:rPr lang="en-US" sz="2800" dirty="0"/>
              <a:t> </a:t>
            </a:r>
            <a:r>
              <a:rPr lang="en-US" sz="2800" dirty="0" smtClean="0"/>
              <a:t>la </a:t>
            </a:r>
            <a:r>
              <a:rPr lang="en-US" sz="2800" b="1" i="1" dirty="0" err="1" smtClean="0">
                <a:solidFill>
                  <a:srgbClr val="FFFF00"/>
                </a:solidFill>
              </a:rPr>
              <a:t>piedra</a:t>
            </a:r>
            <a:r>
              <a:rPr lang="en-US" sz="2800" b="1" dirty="0" smtClean="0">
                <a:solidFill>
                  <a:srgbClr val="FFFF00"/>
                </a:solidFill>
              </a:rPr>
              <a:t> angular</a:t>
            </a:r>
            <a:r>
              <a:rPr lang="en-US" sz="2800" i="1" dirty="0" smtClean="0"/>
              <a:t>,”</a:t>
            </a:r>
            <a:endParaRPr lang="en-US" sz="2800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1F76342-B4CD-EDD8-8365-858BE1DD7473}"/>
              </a:ext>
            </a:extLst>
          </p:cNvPr>
          <p:cNvSpPr txBox="1"/>
          <p:nvPr/>
        </p:nvSpPr>
        <p:spPr>
          <a:xfrm>
            <a:off x="1073424" y="4039223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/>
              <a:t>Colosenses 1:18 “…</a:t>
            </a:r>
            <a:r>
              <a:rPr lang="en-US" sz="2800" dirty="0" err="1"/>
              <a:t>Él</a:t>
            </a:r>
            <a:r>
              <a:rPr lang="en-US" sz="2800" dirty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también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cabeza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del </a:t>
            </a:r>
            <a:r>
              <a:rPr lang="en-US" sz="2800" dirty="0" err="1" smtClean="0"/>
              <a:t>cuerpo</a:t>
            </a:r>
            <a:r>
              <a:rPr lang="en-US" sz="2800" dirty="0" smtClean="0"/>
              <a:t> que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/>
              <a:t>la iglesia…”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BC55672-8BB3-CBAE-55F4-1CC09B64F001}"/>
              </a:ext>
            </a:extLst>
          </p:cNvPr>
          <p:cNvSpPr txBox="1"/>
          <p:nvPr/>
        </p:nvSpPr>
        <p:spPr>
          <a:xfrm>
            <a:off x="1073424" y="3009077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Efesios 1:22-23 </a:t>
            </a:r>
            <a:r>
              <a:rPr lang="en-US" sz="2800" dirty="0" smtClean="0"/>
              <a:t>…</a:t>
            </a:r>
            <a:r>
              <a:rPr lang="es-ES" sz="2800" dirty="0"/>
              <a:t>la iglesia, </a:t>
            </a:r>
            <a:r>
              <a:rPr lang="es-ES" sz="2800" dirty="0" smtClean="0"/>
              <a:t>23 la </a:t>
            </a:r>
            <a:r>
              <a:rPr lang="es-ES" sz="2800" dirty="0"/>
              <a:t>cual es </a:t>
            </a:r>
            <a:r>
              <a:rPr lang="es-ES" sz="2800" b="1" dirty="0">
                <a:solidFill>
                  <a:srgbClr val="FFFF00"/>
                </a:solidFill>
              </a:rPr>
              <a:t>Su cuerpo</a:t>
            </a:r>
            <a:r>
              <a:rPr lang="es-ES" sz="2800" dirty="0"/>
              <a:t>, la plenitud de Aquel que lo llena todo en </a:t>
            </a:r>
            <a:r>
              <a:rPr lang="es-ES" sz="2800" dirty="0" smtClean="0"/>
              <a:t>todo</a:t>
            </a:r>
            <a:r>
              <a:rPr lang="en-US" sz="2800" dirty="0" smtClean="0"/>
              <a:t>”.</a:t>
            </a:r>
            <a:endParaRPr lang="en-US" sz="28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22B0EEBF-5540-21AF-6168-93B7D457F4B1}"/>
              </a:ext>
            </a:extLst>
          </p:cNvPr>
          <p:cNvCxnSpPr>
            <a:cxnSpLocks/>
          </p:cNvCxnSpPr>
          <p:nvPr/>
        </p:nvCxnSpPr>
        <p:spPr>
          <a:xfrm>
            <a:off x="1194720" y="3929809"/>
            <a:ext cx="6349080" cy="333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646C0134-6E86-EE92-5349-0CB470AC827B}"/>
              </a:ext>
            </a:extLst>
          </p:cNvPr>
          <p:cNvSpPr txBox="1"/>
          <p:nvPr/>
        </p:nvSpPr>
        <p:spPr>
          <a:xfrm>
            <a:off x="1073423" y="4975262"/>
            <a:ext cx="795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Efesios 5:24 </a:t>
            </a:r>
            <a:r>
              <a:rPr lang="en-US" sz="2800" dirty="0" smtClean="0"/>
              <a:t>“…</a:t>
            </a:r>
            <a:r>
              <a:rPr lang="es-ES" sz="2800" dirty="0" smtClean="0"/>
              <a:t>la </a:t>
            </a:r>
            <a:r>
              <a:rPr lang="es-ES" sz="2800" dirty="0"/>
              <a:t>iglesia está </a:t>
            </a:r>
            <a:r>
              <a:rPr lang="es-ES" sz="2800" b="1" dirty="0">
                <a:solidFill>
                  <a:srgbClr val="FFFF00"/>
                </a:solidFill>
              </a:rPr>
              <a:t>sujeta</a:t>
            </a:r>
            <a:r>
              <a:rPr lang="es-ES" sz="2800" dirty="0"/>
              <a:t> a Cristo</a:t>
            </a:r>
            <a:r>
              <a:rPr lang="en-US" sz="2800" dirty="0" smtClean="0"/>
              <a:t>…”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055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" grpId="0"/>
      <p:bldP spid="30" grpId="0"/>
      <p:bldP spid="31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628D1-03C6-9790-AEA7-14772BD7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3" y="199188"/>
            <a:ext cx="8424241" cy="1104636"/>
          </a:xfrm>
        </p:spPr>
        <p:txBody>
          <a:bodyPr>
            <a:noAutofit/>
          </a:bodyPr>
          <a:lstStyle/>
          <a:p>
            <a:pPr algn="ctr" rtl="0"/>
            <a:r>
              <a:rPr lang="en-US" sz="4400" b="1" dirty="0"/>
              <a:t>¿Qué características son necesarias?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354B83-668B-FFAC-AB6C-C16D94A5AFC6}"/>
              </a:ext>
            </a:extLst>
          </p:cNvPr>
          <p:cNvSpPr txBox="1"/>
          <p:nvPr/>
        </p:nvSpPr>
        <p:spPr>
          <a:xfrm>
            <a:off x="404808" y="827883"/>
            <a:ext cx="8424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</a:t>
            </a:r>
            <a:r>
              <a:rPr lang="en-US" sz="3600" dirty="0" err="1"/>
              <a:t>Debe</a:t>
            </a:r>
            <a:r>
              <a:rPr lang="en-US" sz="3600" dirty="0"/>
              <a:t> </a:t>
            </a: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dirty="0" err="1"/>
              <a:t>totalmente</a:t>
            </a:r>
            <a:r>
              <a:rPr lang="en-US" sz="3600" dirty="0"/>
              <a:t> </a:t>
            </a:r>
            <a:r>
              <a:rPr lang="en-US" sz="3600" dirty="0" err="1"/>
              <a:t>acerca</a:t>
            </a:r>
            <a:r>
              <a:rPr lang="en-US" sz="3600" dirty="0"/>
              <a:t> de </a:t>
            </a:r>
            <a:r>
              <a:rPr lang="en-US" sz="3600" dirty="0" err="1"/>
              <a:t>Jesucristo</a:t>
            </a:r>
            <a:r>
              <a:rPr lang="en-US" sz="3600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BC55672-8BB3-CBAE-55F4-1CC09B64F001}"/>
              </a:ext>
            </a:extLst>
          </p:cNvPr>
          <p:cNvSpPr txBox="1"/>
          <p:nvPr/>
        </p:nvSpPr>
        <p:spPr>
          <a:xfrm>
            <a:off x="954163" y="2136751"/>
            <a:ext cx="79513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Mateo </a:t>
            </a:r>
            <a:r>
              <a:rPr lang="en-US" sz="2800" dirty="0" smtClean="0"/>
              <a:t>28:18-20 </a:t>
            </a:r>
            <a:r>
              <a:rPr lang="en-US" sz="2800" b="1" baseline="30000" dirty="0" smtClean="0"/>
              <a:t>18</a:t>
            </a:r>
            <a:r>
              <a:rPr lang="es-ES" sz="2800" dirty="0" smtClean="0"/>
              <a:t>Acercándose </a:t>
            </a:r>
            <a:r>
              <a:rPr lang="es-ES" sz="2800" dirty="0"/>
              <a:t>Jesús, les dijo: «Toda autoridad me ha sido dada en el cielo y en la tierra. </a:t>
            </a:r>
          </a:p>
          <a:p>
            <a:r>
              <a:rPr lang="es-ES" sz="2800" dirty="0" smtClean="0"/>
              <a:t>19</a:t>
            </a:r>
            <a:r>
              <a:rPr lang="es-ES" sz="2800" dirty="0"/>
              <a:t>  Vayan, pues, y hagan discípulos de todas las naciones, bautizándolos en el nombre del Padre y del Hijo y del Espíritu Santo, </a:t>
            </a:r>
            <a:r>
              <a:rPr lang="es-ES" sz="2800" dirty="0" smtClean="0"/>
              <a:t>20</a:t>
            </a:r>
            <a:r>
              <a:rPr lang="es-ES" sz="2800" dirty="0"/>
              <a:t>  enseñándoles a guardar todo lo que les he </a:t>
            </a:r>
            <a:r>
              <a:rPr lang="es-ES" sz="2800" dirty="0" smtClean="0"/>
              <a:t>mandado».</a:t>
            </a:r>
            <a:r>
              <a:rPr lang="es-ES" sz="2800" dirty="0"/>
              <a:t> 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E3C4C0B-EEF8-761C-FE3F-73DB64F4D6BA}"/>
              </a:ext>
            </a:extLst>
          </p:cNvPr>
          <p:cNvSpPr txBox="1"/>
          <p:nvPr/>
        </p:nvSpPr>
        <p:spPr>
          <a:xfrm>
            <a:off x="395912" y="1468624"/>
            <a:ext cx="779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/>
              <a:t>2. Los miembros </a:t>
            </a:r>
            <a:r>
              <a:rPr lang="en-US" sz="3600" dirty="0" err="1"/>
              <a:t>deben</a:t>
            </a:r>
            <a:r>
              <a:rPr lang="en-US" sz="3600" dirty="0"/>
              <a:t> </a:t>
            </a:r>
            <a:r>
              <a:rPr lang="en-US" sz="3600" dirty="0" err="1" smtClean="0"/>
              <a:t>ser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discípulos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8C1F9623-A52C-BA45-E187-EF3BF4D40726}"/>
              </a:ext>
            </a:extLst>
          </p:cNvPr>
          <p:cNvCxnSpPr>
            <a:cxnSpLocks/>
          </p:cNvCxnSpPr>
          <p:nvPr/>
        </p:nvCxnSpPr>
        <p:spPr>
          <a:xfrm>
            <a:off x="3671055" y="3448879"/>
            <a:ext cx="9297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EEB409A6-1876-1257-0846-8B6F17561A37}"/>
              </a:ext>
            </a:extLst>
          </p:cNvPr>
          <p:cNvCxnSpPr>
            <a:cxnSpLocks/>
          </p:cNvCxnSpPr>
          <p:nvPr/>
        </p:nvCxnSpPr>
        <p:spPr>
          <a:xfrm>
            <a:off x="5082349" y="4299555"/>
            <a:ext cx="205988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D3DC42A4-3258-374B-6C7C-0FF218C22F70}"/>
              </a:ext>
            </a:extLst>
          </p:cNvPr>
          <p:cNvCxnSpPr>
            <a:cxnSpLocks/>
          </p:cNvCxnSpPr>
          <p:nvPr/>
        </p:nvCxnSpPr>
        <p:spPr>
          <a:xfrm>
            <a:off x="2427426" y="3873347"/>
            <a:ext cx="217335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3977A7E3-8590-5E22-7C5C-0014A5F864AC}"/>
              </a:ext>
            </a:extLst>
          </p:cNvPr>
          <p:cNvCxnSpPr>
            <a:cxnSpLocks/>
          </p:cNvCxnSpPr>
          <p:nvPr/>
        </p:nvCxnSpPr>
        <p:spPr>
          <a:xfrm>
            <a:off x="4772821" y="3448879"/>
            <a:ext cx="112933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64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628D1-03C6-9790-AEA7-14772BD7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3" y="199188"/>
            <a:ext cx="8424241" cy="1104636"/>
          </a:xfrm>
        </p:spPr>
        <p:txBody>
          <a:bodyPr>
            <a:noAutofit/>
          </a:bodyPr>
          <a:lstStyle/>
          <a:p>
            <a:pPr algn="ctr" rtl="0"/>
            <a:r>
              <a:rPr lang="en-US" sz="4400" b="1" dirty="0"/>
              <a:t>¿Qué características son necesarias?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354B83-668B-FFAC-AB6C-C16D94A5AFC6}"/>
              </a:ext>
            </a:extLst>
          </p:cNvPr>
          <p:cNvSpPr txBox="1"/>
          <p:nvPr/>
        </p:nvSpPr>
        <p:spPr>
          <a:xfrm>
            <a:off x="414961" y="823987"/>
            <a:ext cx="8454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 smtClean="0"/>
              <a:t>1. </a:t>
            </a:r>
            <a:r>
              <a:rPr lang="en-US" sz="3600" dirty="0" err="1" smtClean="0"/>
              <a:t>Debe</a:t>
            </a:r>
            <a:r>
              <a:rPr lang="en-US" sz="3600" dirty="0" smtClean="0"/>
              <a:t> </a:t>
            </a:r>
            <a:r>
              <a:rPr lang="en-US" sz="3600" dirty="0" err="1" smtClean="0"/>
              <a:t>ser</a:t>
            </a:r>
            <a:r>
              <a:rPr lang="en-US" sz="3600" dirty="0" smtClean="0"/>
              <a:t> </a:t>
            </a:r>
            <a:r>
              <a:rPr lang="en-US" sz="3600" dirty="0" err="1" smtClean="0"/>
              <a:t>totalmente</a:t>
            </a:r>
            <a:r>
              <a:rPr lang="en-US" sz="3600" dirty="0" smtClean="0"/>
              <a:t> </a:t>
            </a:r>
            <a:r>
              <a:rPr lang="en-US" sz="3600" dirty="0" err="1" smtClean="0"/>
              <a:t>acerca</a:t>
            </a:r>
            <a:r>
              <a:rPr lang="en-US" sz="3600" dirty="0" smtClean="0"/>
              <a:t> de </a:t>
            </a:r>
            <a:r>
              <a:rPr lang="en-US" sz="3600" dirty="0" err="1" smtClean="0"/>
              <a:t>Jesucristo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E3C4C0B-EEF8-761C-FE3F-73DB64F4D6BA}"/>
              </a:ext>
            </a:extLst>
          </p:cNvPr>
          <p:cNvSpPr txBox="1"/>
          <p:nvPr/>
        </p:nvSpPr>
        <p:spPr>
          <a:xfrm>
            <a:off x="405433" y="1467613"/>
            <a:ext cx="779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600" dirty="0"/>
              <a:t>2. Los miembros deben ser discípulos.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4AE8CF6-2C43-B001-1A8F-28B22DD4F17C}"/>
              </a:ext>
            </a:extLst>
          </p:cNvPr>
          <p:cNvSpPr txBox="1"/>
          <p:nvPr/>
        </p:nvSpPr>
        <p:spPr>
          <a:xfrm>
            <a:off x="1192699" y="2136333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Hch</a:t>
            </a:r>
            <a:r>
              <a:rPr lang="en-US" sz="2800" dirty="0" smtClean="0"/>
              <a:t>. </a:t>
            </a:r>
            <a:r>
              <a:rPr lang="en-US" sz="2800" dirty="0"/>
              <a:t>2:36 </a:t>
            </a:r>
            <a:r>
              <a:rPr lang="en-US" sz="2800" dirty="0" smtClean="0"/>
              <a:t>“</a:t>
            </a:r>
            <a:r>
              <a:rPr lang="es-ES" sz="2800" dirty="0"/>
              <a:t>a este Jesús a quien ustedes crucificaron, Dios lo ha hecho Señor y Cristo</a:t>
            </a:r>
            <a:r>
              <a:rPr lang="en-US" sz="2800" dirty="0" smtClean="0"/>
              <a:t>”.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1526F59-F5AD-AB09-F703-3A76DB00DAD1}"/>
              </a:ext>
            </a:extLst>
          </p:cNvPr>
          <p:cNvSpPr txBox="1"/>
          <p:nvPr/>
        </p:nvSpPr>
        <p:spPr>
          <a:xfrm>
            <a:off x="1203875" y="3019008"/>
            <a:ext cx="79513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Hch</a:t>
            </a:r>
            <a:r>
              <a:rPr lang="en-US" sz="2800" dirty="0" smtClean="0"/>
              <a:t>. </a:t>
            </a:r>
            <a:r>
              <a:rPr lang="en-US" sz="2800" dirty="0"/>
              <a:t>2:38 </a:t>
            </a:r>
            <a:r>
              <a:rPr lang="en-US" sz="2800" dirty="0" smtClean="0"/>
              <a:t>“</a:t>
            </a:r>
            <a:r>
              <a:rPr lang="es-ES" sz="2800" dirty="0" smtClean="0"/>
              <a:t>Arrepiéntanse </a:t>
            </a:r>
            <a:r>
              <a:rPr lang="es-ES" sz="2800" dirty="0"/>
              <a:t>y sean bautizados cada 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uno </a:t>
            </a:r>
            <a:r>
              <a:rPr lang="es-ES" sz="2800" dirty="0"/>
              <a:t>de ustedes en el nombre de Jesucristo para perdón de sus </a:t>
            </a:r>
            <a:r>
              <a:rPr lang="es-ES" sz="2800" dirty="0" smtClean="0"/>
              <a:t>pecados</a:t>
            </a:r>
            <a:r>
              <a:rPr lang="en-US" sz="2800" dirty="0" smtClean="0"/>
              <a:t>…”</a:t>
            </a:r>
            <a:endParaRPr lang="en-US" sz="2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7D9EFEE-77D1-E47C-C23C-A25B017F4484}"/>
              </a:ext>
            </a:extLst>
          </p:cNvPr>
          <p:cNvCxnSpPr>
            <a:cxnSpLocks/>
          </p:cNvCxnSpPr>
          <p:nvPr/>
        </p:nvCxnSpPr>
        <p:spPr>
          <a:xfrm>
            <a:off x="2856667" y="3460319"/>
            <a:ext cx="1991230" cy="809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BFA1F19D-5E95-9F7D-0D23-8703DDB5F047}"/>
              </a:ext>
            </a:extLst>
          </p:cNvPr>
          <p:cNvCxnSpPr>
            <a:cxnSpLocks/>
          </p:cNvCxnSpPr>
          <p:nvPr/>
        </p:nvCxnSpPr>
        <p:spPr>
          <a:xfrm>
            <a:off x="1340069" y="3896584"/>
            <a:ext cx="602254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95E83EF-5802-3730-A467-3B7CCC6E8B67}"/>
              </a:ext>
            </a:extLst>
          </p:cNvPr>
          <p:cNvSpPr txBox="1"/>
          <p:nvPr/>
        </p:nvSpPr>
        <p:spPr>
          <a:xfrm>
            <a:off x="1164120" y="4252681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err="1" smtClean="0"/>
              <a:t>Hch</a:t>
            </a:r>
            <a:r>
              <a:rPr lang="en-US" sz="2800" dirty="0" smtClean="0"/>
              <a:t>. 2:41 </a:t>
            </a:r>
            <a:r>
              <a:rPr lang="en-US" sz="2800" dirty="0"/>
              <a:t>“los que recibieron su palabra con alegría fueron bautizados”.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1A75D31-B4EB-601F-3FA8-542C5B67129F}"/>
              </a:ext>
            </a:extLst>
          </p:cNvPr>
          <p:cNvSpPr txBox="1"/>
          <p:nvPr/>
        </p:nvSpPr>
        <p:spPr>
          <a:xfrm>
            <a:off x="4485842" y="4702729"/>
            <a:ext cx="5208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/>
              <a:t>Desde </a:t>
            </a:r>
            <a:r>
              <a:rPr lang="en-US" sz="2400" dirty="0" err="1"/>
              <a:t>entonces</a:t>
            </a:r>
            <a:r>
              <a:rPr lang="en-US" sz="2400" dirty="0"/>
              <a:t> llamada “la iglesia”</a:t>
            </a:r>
            <a:r>
              <a:rPr lang="en-US" sz="1600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CEB3E8E-97CF-7EF7-949E-7BF3843B20CB}"/>
              </a:ext>
            </a:extLst>
          </p:cNvPr>
          <p:cNvSpPr txBox="1"/>
          <p:nvPr/>
        </p:nvSpPr>
        <p:spPr>
          <a:xfrm>
            <a:off x="5717238" y="2590652"/>
            <a:ext cx="3290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Reclutando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discípulos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35C35C3-8388-D23E-BDA5-8E29F34D703A}"/>
              </a:ext>
            </a:extLst>
          </p:cNvPr>
          <p:cNvSpPr txBox="1"/>
          <p:nvPr/>
        </p:nvSpPr>
        <p:spPr>
          <a:xfrm>
            <a:off x="1164120" y="5149266"/>
            <a:ext cx="795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/>
              <a:t>Miembros llamados "discípulos" 25 veces en Hechos</a:t>
            </a:r>
            <a:r>
              <a:rPr lang="en-US" dirty="0"/>
              <a:t>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BFA1F19D-5E95-9F7D-0D23-8703DDB5F047}"/>
              </a:ext>
            </a:extLst>
          </p:cNvPr>
          <p:cNvCxnSpPr>
            <a:cxnSpLocks/>
          </p:cNvCxnSpPr>
          <p:nvPr/>
        </p:nvCxnSpPr>
        <p:spPr>
          <a:xfrm>
            <a:off x="5289331" y="3468414"/>
            <a:ext cx="302183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01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6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9AF8C"/>
    </a:accent1>
    <a:accent2>
      <a:srgbClr val="97BE49"/>
    </a:accent2>
    <a:accent3>
      <a:srgbClr val="3D9CCC"/>
    </a:accent3>
    <a:accent4>
      <a:srgbClr val="7C60C6"/>
    </a:accent4>
    <a:accent5>
      <a:srgbClr val="C9492C"/>
    </a:accent5>
    <a:accent6>
      <a:srgbClr val="D58C2E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787</Words>
  <Application>Microsoft Office PowerPoint</Application>
  <PresentationFormat>On-screen Show (16:10)</PresentationFormat>
  <Paragraphs>83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system-ui</vt:lpstr>
      <vt:lpstr>Office Theme</vt:lpstr>
      <vt:lpstr>¿Cuándo es una iglesia DE CRISTO?</vt:lpstr>
      <vt:lpstr>PowerPoint Presentation</vt:lpstr>
      <vt:lpstr> ¿Qué cualidades o características debe poseer una asamblea de cristianos para que Cristo la reconozca como Suya?</vt:lpstr>
      <vt:lpstr>¿Qué características NO son suficientes?</vt:lpstr>
      <vt:lpstr>Algunas características que NO son suficientes:</vt:lpstr>
      <vt:lpstr>¿Qué características son necesarias?</vt:lpstr>
      <vt:lpstr>¿Qué características son necesarias? </vt:lpstr>
      <vt:lpstr>¿Qué características son necesarias? </vt:lpstr>
      <vt:lpstr>¿Qué características son necesarias? </vt:lpstr>
      <vt:lpstr>¿Qué características son necesarias? </vt:lpstr>
      <vt:lpstr>¿Puede una iglesia de Cristo DEJAR de ser “DE CRISTO”?</vt:lpstr>
      <vt:lpstr>¿Puede una iglesia de Cristo DEJAR de ser DE CRISTO?</vt:lpstr>
      <vt:lpstr>¿Puede una iglesia de Cristo DEJAR de ser DE CRISTO?</vt:lpstr>
      <vt:lpstr>¿Puede una iglesia de Cristo DEJAR de ser DE CRISTO?</vt:lpstr>
      <vt:lpstr>¿Puede una iglesia de Cristo DEJAR de ser DE CRISTO?</vt:lpstr>
      <vt:lpstr>¿Es esta iglesia una iglesia DE CRISTO?</vt:lpstr>
      <vt:lpstr>¿Es esta iglesia una iglesia DE CRISTO?</vt:lpstr>
      <vt:lpstr>Jesus dijo,  “Vengan a mí”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is a Church OF CHRIST?</dc:title>
  <dc:creator>Sewell Hall</dc:creator>
  <cp:lastModifiedBy>Esther Eubanks</cp:lastModifiedBy>
  <cp:revision>17</cp:revision>
  <dcterms:created xsi:type="dcterms:W3CDTF">2023-08-03T23:38:42Z</dcterms:created>
  <dcterms:modified xsi:type="dcterms:W3CDTF">2023-09-16T18:22:49Z</dcterms:modified>
</cp:coreProperties>
</file>