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3" r:id="rId3"/>
    <p:sldId id="313" r:id="rId4"/>
    <p:sldId id="316" r:id="rId5"/>
    <p:sldId id="320" r:id="rId6"/>
    <p:sldId id="292" r:id="rId7"/>
    <p:sldId id="319" r:id="rId8"/>
    <p:sldId id="323" r:id="rId9"/>
    <p:sldId id="302" r:id="rId10"/>
    <p:sldId id="309" r:id="rId11"/>
    <p:sldId id="328" r:id="rId12"/>
    <p:sldId id="325" r:id="rId13"/>
    <p:sldId id="326" r:id="rId14"/>
    <p:sldId id="322" r:id="rId15"/>
    <p:sldId id="329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6BD4"/>
    <a:srgbClr val="F2847D"/>
    <a:srgbClr val="A55C26"/>
    <a:srgbClr val="083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7" autoAdjust="0"/>
    <p:restoredTop sz="73124"/>
  </p:normalViewPr>
  <p:slideViewPr>
    <p:cSldViewPr snapToGrid="0">
      <p:cViewPr varScale="1">
        <p:scale>
          <a:sx n="74" d="100"/>
          <a:sy n="74" d="100"/>
        </p:scale>
        <p:origin x="56" y="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3524E-820C-1B4B-B6BE-AB9539FDC74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7" y="229394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04799" y="3544888"/>
            <a:ext cx="6347791" cy="54665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960165" y="571501"/>
            <a:ext cx="82667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2444F-E52A-584B-81D4-AC66D7B43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3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Hace dos semanas vimos la presciencia de Dios… porque hay muchas preguntas sobre lo que significa este término, y pudimos ver que tanto Pedro como Pablo escribieron sobre esta maravillosa cualidad para que tuviéramos un aprecio aún mayor por la presciencia de Dios. amor y confiabilidad.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Hoy continuamos con la parte 2 de ese estudio. No se puede leer sobre la presciencia de Dios sin considerar también lo que significa estar predestinado por Dios.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8F2444F-E52A-584B-81D4-AC66D7B43B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56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Tenemos opciones de libre albedrío porque Dios nos las ha concedido.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“todos los cristianos mantienen en tensión estas dos ideas, libre albedrío y predestinación”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8F2444F-E52A-584B-81D4-AC66D7B43B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83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8F2444F-E52A-584B-81D4-AC66D7B43B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15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“Saber” = significa tener conocimiento – no siempre amor hiperpersonal. Ver Marcos 6:38, 13:28.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En Hechos 26, los acusadores de Pablo SABÍAN su forma de vida, pero no la controlaban.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En 2 Pedro 3:17, los lectores de Pedro SABÍAN que se acercaba la destrucción del mundo, pero no controlaron esto.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** La sugerencia de que el conocimiento previo es igual a control COMPLETO y TOTAL es errónea. Requiere adoptar una definición que vaya más allá del significado de las palabras, vaya en contra del significado de otros pasajes y elimine la libre elección del hombre de aceptar o rechazar el Evangelio.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La presciencia y el libre albedrío pueden coexistir.</a:t>
            </a:r>
          </a:p>
          <a:p>
            <a:pPr algn="l" rtl="0"/>
            <a:endParaRPr lang="en-US" dirty="0"/>
          </a:p>
          <a:p>
            <a:pPr lvl="1" algn="l" rtl="0"/>
            <a:r>
              <a:rPr lang="en-US" dirty="0"/>
              <a:t>Un participio para describir, “</a:t>
            </a:r>
            <a:r>
              <a:rPr lang="en-US" dirty="0" err="1"/>
              <a:t>programa</a:t>
            </a:r>
            <a:r>
              <a:rPr lang="en-US" i="0" dirty="0" err="1">
                <a:effectLst/>
                <a:latin typeface="+mn-lt"/>
              </a:rPr>
              <a:t>ō</a:t>
            </a:r>
            <a:r>
              <a:rPr lang="en-US" dirty="0" err="1"/>
              <a:t>skontes</a:t>
            </a:r>
            <a:r>
              <a:rPr lang="en-US" dirty="0"/>
              <a:t>” (Hechos 26:4-5)</a:t>
            </a:r>
          </a:p>
          <a:p>
            <a:pPr lvl="2" algn="l" rtl="0"/>
            <a:r>
              <a:rPr lang="en-US" dirty="0"/>
              <a:t>Pueblo: Antes del juicio de hoy, ya conocían el “modo de vida” de Pablo</a:t>
            </a:r>
          </a:p>
          <a:p>
            <a:pPr lvl="1" algn="l" rtl="0"/>
            <a:r>
              <a:rPr lang="en-US" dirty="0"/>
              <a:t>Un participio para describir, “</a:t>
            </a:r>
            <a:r>
              <a:rPr lang="en-US" dirty="0" err="1"/>
              <a:t>programa</a:t>
            </a:r>
            <a:r>
              <a:rPr lang="en-US" i="0" dirty="0" err="1">
                <a:effectLst/>
                <a:latin typeface="+mn-lt"/>
              </a:rPr>
              <a:t>ō</a:t>
            </a:r>
            <a:r>
              <a:rPr lang="en-US" dirty="0" err="1"/>
              <a:t>skontes</a:t>
            </a:r>
            <a:r>
              <a:rPr lang="en-US" dirty="0"/>
              <a:t>” (2 Pedro 3:16)</a:t>
            </a:r>
          </a:p>
          <a:p>
            <a:pPr lvl="2" algn="l" rtl="0"/>
            <a:r>
              <a:rPr lang="en-US" dirty="0"/>
              <a:t>Pueblo: Antes de que llegue el día del juicio, el lector sabe que es inminente</a:t>
            </a:r>
          </a:p>
          <a:p>
            <a:pPr lvl="2" algn="l" rtl="0"/>
            <a:endParaRPr lang="en-US" dirty="0"/>
          </a:p>
          <a:p>
            <a:pPr lvl="2" algn="l" rtl="0"/>
            <a:endParaRPr lang="en-US" dirty="0"/>
          </a:p>
          <a:p>
            <a:pPr lvl="2" algn="l" rtl="0"/>
            <a:endParaRPr lang="en-US" dirty="0"/>
          </a:p>
          <a:p>
            <a:pPr algn="l" rtl="0"/>
            <a:r>
              <a:rPr lang="en-US" dirty="0"/>
              <a:t>Vidente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Conocimiento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Controlador</a:t>
            </a:r>
          </a:p>
          <a:p>
            <a:pPr lvl="0"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8F2444F-E52A-584B-81D4-AC66D7B43B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03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“Saber” = significa tener conocimiento – no siempre amor hiperpersonal. Ver Marcos 6:38, 13:28.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En Hechos 26, los acusadores de Pablo SABÍAN su forma de vida, pero no la controlaban.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En 2 Pedro 3:17, los lectores de Pedro SABÍAN que se acercaba la destrucción del mundo, pero no controlaron esto.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** La sugerencia de que el conocimiento previo es igual a control COMPLETO y TOTAL es errónea. Requiere adoptar una definición que vaya más allá del significado de las palabras, vaya en contra del significado de otros pasajes y elimine la libre elección del hombre de aceptar o rechazar el Evangelio.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La presciencia y el libre albedrío pueden coexistir.</a:t>
            </a:r>
          </a:p>
          <a:p>
            <a:pPr algn="l" rtl="0"/>
            <a:endParaRPr lang="en-US" dirty="0"/>
          </a:p>
          <a:p>
            <a:pPr lvl="1" algn="l" rtl="0"/>
            <a:r>
              <a:rPr lang="en-US" dirty="0"/>
              <a:t>Un participio para describir, “</a:t>
            </a:r>
            <a:r>
              <a:rPr lang="en-US" dirty="0" err="1"/>
              <a:t>programa</a:t>
            </a:r>
            <a:r>
              <a:rPr lang="en-US" i="0" dirty="0" err="1">
                <a:effectLst/>
                <a:latin typeface="+mn-lt"/>
              </a:rPr>
              <a:t>ō</a:t>
            </a:r>
            <a:r>
              <a:rPr lang="en-US" dirty="0" err="1"/>
              <a:t>skontes</a:t>
            </a:r>
            <a:r>
              <a:rPr lang="en-US" dirty="0"/>
              <a:t>” (Hechos 26:4-5)</a:t>
            </a:r>
          </a:p>
          <a:p>
            <a:pPr lvl="2" algn="l" rtl="0"/>
            <a:r>
              <a:rPr lang="en-US" dirty="0"/>
              <a:t>Pueblo: Antes del juicio de hoy, ya conocían el “modo de vida” de Pablo</a:t>
            </a:r>
          </a:p>
          <a:p>
            <a:pPr lvl="1" algn="l" rtl="0"/>
            <a:r>
              <a:rPr lang="en-US" dirty="0"/>
              <a:t>Un participio para describir, “</a:t>
            </a:r>
            <a:r>
              <a:rPr lang="en-US" dirty="0" err="1"/>
              <a:t>programa</a:t>
            </a:r>
            <a:r>
              <a:rPr lang="en-US" i="0" dirty="0" err="1">
                <a:effectLst/>
                <a:latin typeface="+mn-lt"/>
              </a:rPr>
              <a:t>ō</a:t>
            </a:r>
            <a:r>
              <a:rPr lang="en-US" dirty="0" err="1"/>
              <a:t>skontes</a:t>
            </a:r>
            <a:r>
              <a:rPr lang="en-US" dirty="0"/>
              <a:t>” (2 Pedro 3:16)</a:t>
            </a:r>
          </a:p>
          <a:p>
            <a:pPr lvl="2" algn="l" rtl="0"/>
            <a:r>
              <a:rPr lang="en-US" dirty="0"/>
              <a:t>Pueblo: Antes de que llegue el día del juicio, el lector sabe que es inminente</a:t>
            </a:r>
          </a:p>
          <a:p>
            <a:pPr lvl="2" algn="l" rtl="0"/>
            <a:endParaRPr lang="en-US" dirty="0"/>
          </a:p>
          <a:p>
            <a:pPr lvl="2" algn="l" rtl="0"/>
            <a:endParaRPr lang="en-US" dirty="0"/>
          </a:p>
          <a:p>
            <a:pPr lvl="2" algn="l" rtl="0"/>
            <a:endParaRPr lang="en-US" dirty="0"/>
          </a:p>
          <a:p>
            <a:pPr algn="l" rtl="0"/>
            <a:r>
              <a:rPr lang="en-US" dirty="0"/>
              <a:t>Vidente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Conocimiento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Controlador</a:t>
            </a:r>
          </a:p>
          <a:p>
            <a:pPr lvl="0"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8F2444F-E52A-584B-81D4-AC66D7B43B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01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Los límites predefinidos de Dios...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¡Qué GRAN PADRE!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Es posible que tengas un papá que hace cosas divertidas inesperadas: puede anunciar al azar, vamos a tomar un helado... o vamos todos al parque... pero cuando se trata de cosas SERIAS y con consecuencias... UN GRAN PADRE da lo mejor de sí. y la mejor planificación para capacitarnos y criarnos con carácter moral. El MEJOR PAPÁ ofrece su mejor pensamiento y planificación para mirar hacia el futuro, desde nuestra</a:t>
            </a:r>
            <a:r>
              <a:rPr lang="en-US" dirty="0" err="1"/>
              <a:t>educción</a:t>
            </a:r>
            <a:r>
              <a:rPr lang="en-US" dirty="0"/>
              <a:t>a nuestra herencia. Nuestro Padre celestial merece nuestro amor y confianza por los límites predestinados que Él determinó en Jesucristo.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Nuestra Salvación no es una decisión impulsiva, ni una reacción espontánea ante acontecimientos imprevistos. Nuestra salvación está predestinada por Dios EN JESUCRISTO.</a:t>
            </a:r>
          </a:p>
          <a:p>
            <a:pPr algn="l" rt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1"/>
                </a:solidFill>
              </a:rPr>
              <a:t>Enfatiza la iniciativa y el esfuerzo de Dios de principio a fin.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1"/>
                </a:solidFill>
              </a:rPr>
              <a:t>Proporciona información sobre su divina sabiduría, propósito y autoridad.</a:t>
            </a: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8F2444F-E52A-584B-81D4-AC66D7B43B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31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Hace dos semanas vimos la presciencia de Dios… porque hay muchas preguntas sobre lo que significa este término, y pudimos ver que tanto Pedro como Pablo escribieron sobre esta maravillosa cualidad para que tuviéramos un aprecio aún mayor por la presciencia de Dios. amor y confiabilidad.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Hoy continuamos con la parte 2 de ese estudio. No se puede leer sobre la presciencia de Dios sin considerar también lo que significa estar predestinado por Dios.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8F2444F-E52A-584B-81D4-AC66D7B43B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1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Es útil relacionar “predestinación” con la palabra más común: predeterminar.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Podemos ver la definición griega en detalle…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Describe las cosas que Dios decidió antes de la creación del mundo.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Muchas cosas en nuestras vidas tienen límites predeterminados...</a:t>
            </a:r>
          </a:p>
          <a:p>
            <a:pPr algn="l" rtl="0"/>
            <a:r>
              <a:rPr lang="en-US" dirty="0"/>
              <a:t>- Los estudiantes que soliciten becas, sepan que existen lineamientos académicos predeterminados.</a:t>
            </a:r>
          </a:p>
          <a:p>
            <a:pPr algn="l" rtl="0"/>
            <a:r>
              <a:rPr lang="en-US" dirty="0"/>
              <a:t>- Las empresas que ofertan para nuevos negocios saben que existen requisitos predeterminados para ganar el contrato.</a:t>
            </a:r>
          </a:p>
          <a:p>
            <a:pPr algn="l" rtl="0"/>
            <a:r>
              <a:rPr lang="en-US" dirty="0"/>
              <a:t>- Los cristianos que están saliendo tienen algunos estándares predeterminados de fe, bondad y honestidad.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Esta es la idea detrás de la Predestinación. Antes de crearnos, Él nos predefinió. Él preestableció un conjunto de límites que necesitamos</a:t>
            </a:r>
            <a:r>
              <a:rPr lang="en-US"/>
              <a:t>comprender.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Literalmente, predeterminar. Por el contexto – para predeterminar el destino.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Cuando obtienes un billete de avión, seleccionas el vuelo con un destino predeterminado. No quieres cualquier avión. Quieres que el que vaya a donde te gustaría estar.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8F2444F-E52A-584B-81D4-AC66D7B43B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85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Se divide básicamente en dos grupos...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El Rey que Predetermina – Su Hijo llevará nuestros pecados a la cruz.</a:t>
            </a:r>
          </a:p>
          <a:p>
            <a:pPr algn="l" rtl="0"/>
            <a:r>
              <a:rPr lang="en-US" dirty="0"/>
              <a:t>El Rey que Predetermina – Su Mensaje sólo será anunciado cuando Él esté listo.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El Padre que Predetermina –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No tienes que confiar en mi palabra… déjame poner estos 4 pasajes en la pantalla para que puedas verlo por ti mismo….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Pasajes sobre Jesús: Su muerte y la posterior predicación de Su Evangelio.</a:t>
            </a:r>
          </a:p>
          <a:p>
            <a:pPr algn="l" rtl="0"/>
            <a:r>
              <a:rPr lang="en-US" dirty="0"/>
              <a:t>Pasajes sobre los cristianos: Nuestra salvación – específicamente, las acciones eternas de Dios para llevar a cabo nuestra salvación.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Note que “propósito” o “consejo” está relacionado con esto.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Dios es decidido, inquebrantable e infalible en el cumplimiento de sus planes. ¡Se puede contar con él!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Él es el Padre que hace un plan y lo lleva a cabo hasta el final.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&gt;&gt; No es para forzar demasiado el flujo del pensamiento, ¡pero por favor vean que todo esto está centrado en Cristo!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La gente rechazaría y crucificaría a Jesús.</a:t>
            </a:r>
          </a:p>
          <a:p>
            <a:pPr algn="l" rtl="0"/>
            <a:r>
              <a:rPr lang="en-US" dirty="0"/>
              <a:t>La gente escucharía acerca de Jesús.</a:t>
            </a:r>
          </a:p>
          <a:p>
            <a:pPr algn="l" rtl="0"/>
            <a:r>
              <a:rPr lang="en-US" dirty="0"/>
              <a:t>La gente amaría a Jesús.</a:t>
            </a:r>
          </a:p>
          <a:p>
            <a:pPr algn="l" rtl="0"/>
            <a:r>
              <a:rPr lang="en-US" dirty="0"/>
              <a:t>La gente sería bendecida en Jesús.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8F2444F-E52A-584B-81D4-AC66D7B43B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7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El plan del rey no lo detienen otros gobernantes.</a:t>
            </a:r>
          </a:p>
          <a:p>
            <a:pPr algn="l" rtl="0"/>
            <a:r>
              <a:rPr lang="en-US" dirty="0"/>
              <a:t>La sabiduría del rey ha estado guiando sus acciones todo el tiempo y recién ahora se está revelando.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El Amor del Padre – Quiere Bendecir Su Creación</a:t>
            </a:r>
          </a:p>
          <a:p>
            <a:pPr algn="l" rtl="0"/>
            <a:r>
              <a:rPr lang="en-US" dirty="0"/>
              <a:t>La confiabilidad del Padre – Sus planes alcanzarán su cumplimiento.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Algunas personas quieren formar a sus hijos para que sean médicos o abogados.</a:t>
            </a:r>
          </a:p>
          <a:p>
            <a:pPr algn="l" rtl="0"/>
            <a:r>
              <a:rPr lang="en-US" dirty="0"/>
              <a:t>Algunas personas quieren formar a sus hijos para que sobresalgan en los deportes o los negocios.</a:t>
            </a:r>
          </a:p>
          <a:p>
            <a:pPr algn="l" rtl="0"/>
            <a:r>
              <a:rPr lang="en-US" dirty="0"/>
              <a:t>Pero Dios – él sabe exactamente lo que quiere que sean sus hijos – quiere entrenarlos para que sean como Jesús.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8F2444F-E52A-584B-81D4-AC66D7B43B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8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Hace dos semanas, analizamos Isaías 46 para obtener una descripción general de la presciencia de Dios.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Hoy también quiero que obtengamos una visión general, esta vez DIRECTAMENTE de Jesús en Lucas 14.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PARA ABRIR SU CASA…</a:t>
            </a:r>
          </a:p>
          <a:p>
            <a:pPr algn="l" rtl="0"/>
            <a:r>
              <a:rPr lang="en-US" dirty="0"/>
              <a:t>- Predetermina la hora y el lugar.</a:t>
            </a:r>
          </a:p>
          <a:p>
            <a:pPr algn="l" rtl="0"/>
            <a:r>
              <a:rPr lang="en-US" dirty="0"/>
              <a:t>- Predetermina la suntuosa cena a servir.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INVITAR, NO FORZAR…</a:t>
            </a:r>
          </a:p>
          <a:p>
            <a:pPr algn="l" rtl="0"/>
            <a:r>
              <a:rPr lang="en-US" dirty="0"/>
              <a:t>- Es Su elección hacer de esta una oferta amable y atractiva que la gente razonable quiera aceptar con gratitud.</a:t>
            </a:r>
          </a:p>
          <a:p>
            <a:pPr algn="l" rtl="0"/>
            <a:r>
              <a:rPr lang="en-US" dirty="0"/>
              <a:t>- Es Su elección seleccionar un siervo específico para llevar este mensaje.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PARA ACOGER A LOS HUMILDES…</a:t>
            </a:r>
          </a:p>
          <a:p>
            <a:pPr algn="l" rtl="0"/>
            <a:r>
              <a:rPr lang="en-US" dirty="0"/>
              <a:t>- Es su elección retrasar la cena hasta que la casa esté llena. No quiere que nadie se lo pierda.</a:t>
            </a:r>
          </a:p>
          <a:p>
            <a:pPr algn="l" rtl="0"/>
            <a:r>
              <a:rPr lang="en-US" dirty="0"/>
              <a:t>- Es Su elección invitar primero a un grupo y luego invitar a grupos adicionales.</a:t>
            </a:r>
          </a:p>
          <a:p>
            <a:pPr algn="l" rtl="0"/>
            <a:r>
              <a:rPr lang="en-US" dirty="0"/>
              <a:t>- Es Su elección ignorar los símbolos de estatus mundanos de riqueza o poder, pero</a:t>
            </a:r>
            <a:r>
              <a:rPr lang="en-US" dirty="0" err="1"/>
              <a:t>específicamente</a:t>
            </a:r>
            <a:r>
              <a:rPr lang="en-US" dirty="0"/>
              <a:t>busque personas agradecidas y humildes que sepan que necesitan lo que Él les ofrece.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Es realmente útil tener en cuenta esta parábola, así como la parábola similar del banquete de bodas en Mt 22, mientras pensamos en las DECISIONES y ELECCIONES que DIOS HACE.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El plan del rey no lo detienen otros gobernantes.</a:t>
            </a:r>
          </a:p>
          <a:p>
            <a:pPr algn="l" rtl="0"/>
            <a:r>
              <a:rPr lang="en-US" dirty="0"/>
              <a:t>La sabiduría del rey ha estado guiando sus acciones todo el tiempo y recién ahora se está revelando.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El Amor del Padre – Quiere Bendecir Su Creación</a:t>
            </a:r>
          </a:p>
          <a:p>
            <a:pPr algn="l" rtl="0"/>
            <a:r>
              <a:rPr lang="en-US" dirty="0"/>
              <a:t>La confiabilidad del Padre – Sus planes alcanzarán su cumplimiento.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Lucas 14: Antes de que alguien fuera invitado…</a:t>
            </a:r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Dios predeterminó ser anfitrión de un banquete.</a:t>
            </a:r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Dios predeterminó la hora y el lugar de su banquete.</a:t>
            </a:r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Dios predeterminó las invitaciones que haría a su banquete.</a:t>
            </a:r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La elección de Dios: abrirá su casa para un gran banquete.</a:t>
            </a:r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La elección de Dios: seleccionará siervos para anunciar su invitación.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La elección de Dios: primero invitará a un grupo, luego a otros.</a:t>
            </a:r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La elección de Dios: llenará su casa de humildes.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La elección del hombre: evaluar la invitación y las alternativas.</a:t>
            </a:r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La elección del hombre: aceptar o rechazar la amable invitación del Maestro.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8F2444F-E52A-584B-81D4-AC66D7B43B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61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Este capítulo nos responde a 3 preguntas: ¿Qué? ¿Por qué? ¿Y cómo?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¿Qué está haciendo Dios? Él está predeterminando a quién adoptará...</a:t>
            </a:r>
          </a:p>
          <a:p>
            <a:pPr algn="l" rtl="0"/>
            <a:r>
              <a:rPr lang="en-US" dirty="0"/>
              <a:t>- Él está tomando una decisión predeterminada de Adoptar y Proporcionar una Herencia a Sus hijos.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¿Por qué está haciendo esto?</a:t>
            </a:r>
          </a:p>
          <a:p>
            <a:pPr algn="l" rtl="0"/>
            <a:r>
              <a:rPr lang="en-US" dirty="0"/>
              <a:t>- Porque Él quiere. Está de acuerdo con Su Voluntad, Su Propósito: mostrar su bondad y amor.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¿Cómo está Dios haciendo esto? ¿Cuáles son los criterios para la QUIÉN que se adoptarán? ¿Quién viene dentro de la Familia de Dios?</a:t>
            </a:r>
            <a:br>
              <a:rPr lang="en-US" dirty="0"/>
            </a:br>
            <a:r>
              <a:rPr lang="en-US" dirty="0"/>
              <a:t>- Los que entran por Jesús, la puerta.</a:t>
            </a:r>
          </a:p>
          <a:p>
            <a:pPr algn="l" rtl="0"/>
            <a:r>
              <a:rPr lang="en-US" dirty="0"/>
              <a:t>- Los que ponen su fe y esperanza en Jesús. Aquellos que vienen DENTRO de los límites del cuerpo de Cristo.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(Editar: ¿Necesito agregar otra pregunta de "¿Quién?" además de simplemente combinarla con el "cómo"; así que resalte las frases "nosotros" y "nos" para señalar que son personas que se han arrepentido de sus pecados y han sido bautizados en Cristo (Hechos 19:5)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No sólo los conocía...</a:t>
            </a:r>
          </a:p>
          <a:p>
            <a:pPr algn="l" rtl="0"/>
            <a:r>
              <a:rPr lang="en-US" dirty="0"/>
              <a:t>Decidió adoptarlos...</a:t>
            </a:r>
          </a:p>
          <a:p>
            <a:pPr algn="l" rtl="0"/>
            <a:r>
              <a:rPr lang="en-US" dirty="0"/>
              <a:t>No solo decidió adoptarlos… Decidió adoptar a los que creen en Jesús.</a:t>
            </a:r>
          </a:p>
          <a:p>
            <a:pPr algn="l" rtl="0"/>
            <a:r>
              <a:rPr lang="en-US" dirty="0"/>
              <a:t>Y más que saber</a:t>
            </a:r>
            <a:r>
              <a:rPr lang="en-US" dirty="0" err="1"/>
              <a:t>ellos, más</a:t>
            </a:r>
            <a:r>
              <a:rPr lang="en-US" dirty="0"/>
              <a:t>En lugar de determinar adoptarlos, más que determinar que aceptar a Jesús sería la condición de nuestra adopción, ¡también determinó darles a aquellos que adopta en Cristo una herencia increíble!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Las escuelas hacen esto todo el tiempo. Hay un viaje predeterminado a Washington DC durante 8</a:t>
            </a:r>
            <a:r>
              <a:rPr lang="en-US" baseline="30000" dirty="0"/>
              <a:t>th</a:t>
            </a:r>
            <a:r>
              <a:rPr lang="en-US" dirty="0"/>
              <a:t>Estudiantes de grado. O hay una celebración predeterminada para todos los graduados del último año.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Puedo predeterminar los criterios: todos aquellos que con una B o más pueden practicar esquí acuático.</a:t>
            </a:r>
          </a:p>
          <a:p>
            <a:pPr algn="l" rtl="0"/>
            <a:r>
              <a:rPr lang="en-US" dirty="0"/>
              <a:t>Puedo predeterminar el Llamado; tienes que aceptar mi invitación para este día y hora.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1"/>
                </a:solidFill>
              </a:rPr>
              <a:t>Antes de crear el mundo, Dios Padre decidió adoptar personas que creen en Jesús, entrenarlas para que sean como Jesús y bendecirlas con una herencia con Jesús.</a:t>
            </a:r>
            <a:endParaRPr lang="en-US" sz="1200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8F2444F-E52A-584B-81D4-AC66D7B43B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6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Este capítulo nos responde a 3 preguntas: ¿Qué? ¿Por qué? ¿Y cómo?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¿Qué está haciendo Dios?</a:t>
            </a:r>
          </a:p>
          <a:p>
            <a:pPr algn="l" rtl="0"/>
            <a:r>
              <a:rPr lang="en-US" dirty="0"/>
              <a:t>- Él está tomando una decisión predeterminada de Adoptar y Proporcionar una Herencia a Sus hijos.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¿Por qué está haciendo esto?</a:t>
            </a:r>
          </a:p>
          <a:p>
            <a:pPr algn="l" rtl="0"/>
            <a:r>
              <a:rPr lang="en-US" dirty="0"/>
              <a:t>- Porque Él quiere. Está de acuerdo con Su Voluntad, Su Propósito: mostrar su bondad y amor.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¿Cómo está Dios haciendo esto? ¿Cuáles son los criterios para la QUIÉN que se adoptarán? ¿Quién viene dentro de la Familia de Dios?</a:t>
            </a:r>
            <a:br>
              <a:rPr lang="en-US" dirty="0"/>
            </a:br>
            <a:r>
              <a:rPr lang="en-US" dirty="0"/>
              <a:t>- Los que entran por Jesús, la puerta.</a:t>
            </a:r>
          </a:p>
          <a:p>
            <a:pPr algn="l" rtl="0"/>
            <a:r>
              <a:rPr lang="en-US" dirty="0"/>
              <a:t>- Los que ponen su fe y esperanza en Jesús. Aquellos que vienen DENTRO de los límites del cuerpo de Cristo.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(Editar: ¿Necesito agregar otra pregunta de "¿Quién?" además de simplemente combinarla con el "cómo"; así que resalte las frases "nosotros" y "nos" para señalar que son personas que se han arrepentido de sus pecados y han sido bautizados en Cristo (Hechos 19:5)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8F2444F-E52A-584B-81D4-AC66D7B43B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11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De estas cinco palabras, predestinar es la única que tiene una descripción de lo que Pablo quiere decir.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Pablo nos dice específicamente que lo que Dios ha predefinido es: qué tipo de personas está buscando.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Está buscando específicamente personas “aquellos que aman a Dios” y “aquellos que aceptan y se someten a Sus propósitos” y aquellos que serán “conformados a la imagen de Jesús”.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¿Cómo sabemos que Dios hace que todas las cosas obren para nuestro bien?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Porque conocemos estas 5 acciones que ha realizado. El arco de los 5 de estos.</a:t>
            </a:r>
            <a:r>
              <a:rPr lang="en-US" dirty="0" err="1"/>
              <a:t>actinos</a:t>
            </a:r>
            <a:r>
              <a:rPr lang="en-US" dirty="0"/>
              <a:t>ha sido para nuestro bien.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La segunda de estas 5 acciones para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1"/>
                </a:solidFill>
              </a:rPr>
              <a:t>Dios no sólo decidió que lo que ÉL QUERÍA, eran imitadores de Cristo, sino que también actuó para invitarnos a convertirnos en lo que Él buscaba, y hacernos puros y santos en Cristo.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1"/>
                </a:solidFill>
              </a:rPr>
              <a:t/>
            </a:r>
            <a:br>
              <a:rPr lang="en-US" sz="1200" i="1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tomar acciones que desarrollarían el carácter cristiano en Sus hijos.</a:t>
            </a:r>
            <a:endParaRPr lang="en-US" sz="1200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8F2444F-E52A-584B-81D4-AC66D7B43B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53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8F2444F-E52A-584B-81D4-AC66D7B43B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AA0-848E-DC48-ACF9-73B6205BEC4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432B-292E-7141-AEA1-6C96D631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3929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AA0-848E-DC48-ACF9-73B6205BEC4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432B-292E-7141-AEA1-6C96D631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226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AA0-848E-DC48-ACF9-73B6205BEC4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432B-292E-7141-AEA1-6C96D631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5348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AA0-848E-DC48-ACF9-73B6205BEC4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432B-292E-7141-AEA1-6C96D631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0536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AA0-848E-DC48-ACF9-73B6205BEC4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432B-292E-7141-AEA1-6C96D631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260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AA0-848E-DC48-ACF9-73B6205BEC4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432B-292E-7141-AEA1-6C96D631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7985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AA0-848E-DC48-ACF9-73B6205BEC4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432B-292E-7141-AEA1-6C96D631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506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AA0-848E-DC48-ACF9-73B6205BEC4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432B-292E-7141-AEA1-6C96D631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1139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AA0-848E-DC48-ACF9-73B6205BEC4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432B-292E-7141-AEA1-6C96D631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61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AA0-848E-DC48-ACF9-73B6205BEC4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432B-292E-7141-AEA1-6C96D631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135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AA0-848E-DC48-ACF9-73B6205BEC4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432B-292E-7141-AEA1-6C96D631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9184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8DAA0-848E-DC48-ACF9-73B6205BEC4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6432B-292E-7141-AEA1-6C96D631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1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4BC171-4A16-D6CF-8A17-BB19308E2B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n-US" dirty="0"/>
              <a:t>La predestinación de Dios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17336E-1B32-B8F6-8E07-5346E200D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pic>
        <p:nvPicPr>
          <p:cNvPr id="8" name="Picture 7" descr="A blue and white background with white text  Description automatically generated">
            <a:extLst>
              <a:ext uri="{FF2B5EF4-FFF2-40B4-BE49-F238E27FC236}">
                <a16:creationId xmlns:a16="http://schemas.microsoft.com/office/drawing/2014/main" xmlns="" id="{5666296B-9F9B-24AF-539F-C85B94132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6D718E-1DC6-09FB-C06A-751DEC47EADF}"/>
              </a:ext>
            </a:extLst>
          </p:cNvPr>
          <p:cNvSpPr txBox="1"/>
          <p:nvPr/>
        </p:nvSpPr>
        <p:spPr>
          <a:xfrm>
            <a:off x="1532238" y="1637747"/>
            <a:ext cx="5900351" cy="287771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6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PREDESTINADOS</a:t>
            </a:r>
          </a:p>
          <a:p>
            <a:pPr algn="ctr" rtl="0"/>
            <a:r>
              <a:rPr lang="en-US" sz="115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POR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15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DIOS</a:t>
            </a: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5825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7A594-AF4A-ADD9-5A0A-9E325C1D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945795"/>
          </a:xfrm>
        </p:spPr>
        <p:txBody>
          <a:bodyPr>
            <a:normAutofit/>
          </a:bodyPr>
          <a:lstStyle/>
          <a:p>
            <a:pPr algn="ctr" rtl="0"/>
            <a:r>
              <a:rPr lang="en-US" sz="3200" b="1" i="1" dirty="0"/>
              <a:t>Pregunta: ¿Qué pasa con el libre albedrío?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E4EECF-3B71-DB5F-E045-4CBF82E8E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8995"/>
            <a:ext cx="7886700" cy="3890638"/>
          </a:xfrm>
        </p:spPr>
        <p:txBody>
          <a:bodyPr>
            <a:normAutofit/>
          </a:bodyPr>
          <a:lstStyle/>
          <a:p>
            <a:pPr algn="l" rtl="0"/>
            <a:r>
              <a:rPr lang="en-US" sz="2000" b="1" i="1" dirty="0"/>
              <a:t>Dado todo lo que hemos aprendido sobre la presciencia y la predestinación de Dios, ¿realmente tenemos libre albedrío?</a:t>
            </a:r>
            <a:endParaRPr lang="en-US" sz="2000" dirty="0"/>
          </a:p>
          <a:p>
            <a:pPr algn="l" rtl="0"/>
            <a:r>
              <a:rPr lang="en-US" dirty="0"/>
              <a:t>Dios predestinó, pero </a:t>
            </a:r>
            <a:r>
              <a:rPr lang="en-US" dirty="0" err="1"/>
              <a:t>Jesús</a:t>
            </a:r>
            <a:r>
              <a:rPr lang="en-US" dirty="0"/>
              <a:t> </a:t>
            </a:r>
            <a:r>
              <a:rPr lang="en-US" dirty="0" err="1" smtClean="0"/>
              <a:t>todavía</a:t>
            </a:r>
            <a:r>
              <a:rPr lang="en-US" dirty="0" smtClean="0"/>
              <a:t> </a:t>
            </a:r>
            <a:r>
              <a:rPr lang="en-US" dirty="0" err="1" smtClean="0"/>
              <a:t>tomó</a:t>
            </a:r>
            <a:r>
              <a:rPr lang="en-US" dirty="0" smtClean="0"/>
              <a:t> </a:t>
            </a:r>
            <a:r>
              <a:rPr lang="en-US" dirty="0"/>
              <a:t>decisiones personales.</a:t>
            </a:r>
          </a:p>
          <a:p>
            <a:pPr lvl="1" algn="l" rtl="0"/>
            <a:r>
              <a:rPr lang="en-US" dirty="0"/>
              <a:t>Mateo 26:52-54, Juan 10:18</a:t>
            </a:r>
          </a:p>
          <a:p>
            <a:pPr algn="l" rtl="0"/>
            <a:r>
              <a:rPr lang="en-US" dirty="0"/>
              <a:t>Dios predestinó, pero Pilato </a:t>
            </a:r>
            <a:r>
              <a:rPr lang="en-US" dirty="0" err="1" smtClean="0"/>
              <a:t>todavía</a:t>
            </a:r>
            <a:r>
              <a:rPr lang="en-US" dirty="0" smtClean="0"/>
              <a:t> </a:t>
            </a:r>
            <a:r>
              <a:rPr lang="en-US" dirty="0"/>
              <a:t>tomó decisiones personales.</a:t>
            </a:r>
          </a:p>
          <a:p>
            <a:pPr lvl="1" algn="l" rtl="0"/>
            <a:r>
              <a:rPr lang="en-US" dirty="0"/>
              <a:t>Hechos 4:28 – Pilato todavía tenía una opción…</a:t>
            </a:r>
          </a:p>
          <a:p>
            <a:pPr lvl="1" algn="l" rtl="0"/>
            <a:r>
              <a:rPr lang="en-US" dirty="0"/>
              <a:t>Mateo 27:19 – La esposa de Pilato le advirtió.</a:t>
            </a:r>
          </a:p>
          <a:p>
            <a:pPr lvl="1" algn="l" rtl="0"/>
            <a:r>
              <a:rPr lang="en-US" dirty="0"/>
              <a:t>Lucas 23:4, 20 – Pilato sabía que Jesús era inocente.</a:t>
            </a:r>
          </a:p>
          <a:p>
            <a:pPr lvl="1" algn="l" rtl="0"/>
            <a:r>
              <a:rPr lang="en-US" dirty="0"/>
              <a:t>Juan 19:7-12 – Pilato decidió agradar a la multitud.</a:t>
            </a:r>
          </a:p>
          <a:p>
            <a:pPr algn="l" rtl="0"/>
            <a:r>
              <a:rPr lang="en-US" dirty="0"/>
              <a:t>Incluso después de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adoptados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Dios, </a:t>
            </a:r>
            <a:r>
              <a:rPr lang="en-US" dirty="0"/>
              <a:t>Él nos da libre elección.</a:t>
            </a:r>
          </a:p>
          <a:p>
            <a:pPr lvl="1" algn="l" rtl="0"/>
            <a:r>
              <a:rPr lang="en-US" dirty="0" err="1" smtClean="0"/>
              <a:t>Hebreos</a:t>
            </a:r>
            <a:r>
              <a:rPr lang="en-US" dirty="0" smtClean="0"/>
              <a:t> </a:t>
            </a:r>
            <a:r>
              <a:rPr lang="en-US" dirty="0"/>
              <a:t>10:29, 2 Pedro 2:20</a:t>
            </a:r>
          </a:p>
          <a:p>
            <a:pPr lvl="1"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39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529A6-A008-0E77-397A-BF498247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5866"/>
            <a:ext cx="7886700" cy="4790534"/>
          </a:xfrm>
        </p:spPr>
        <p:txBody>
          <a:bodyPr>
            <a:normAutofit/>
          </a:bodyPr>
          <a:lstStyle/>
          <a:p>
            <a:pPr algn="ctr" rtl="0"/>
            <a:r>
              <a:rPr lang="en-US" sz="3600" dirty="0"/>
              <a:t>La predestinación describe la </a:t>
            </a:r>
            <a:r>
              <a:rPr lang="en-US" sz="3600" dirty="0" err="1" smtClean="0"/>
              <a:t>decisión</a:t>
            </a:r>
            <a:r>
              <a:rPr lang="en-US" sz="3600" dirty="0" smtClean="0"/>
              <a:t> </a:t>
            </a:r>
            <a:r>
              <a:rPr lang="en-US" sz="3600" dirty="0"/>
              <a:t>de </a:t>
            </a:r>
            <a:r>
              <a:rPr lang="en-US" sz="3600" dirty="0" smtClean="0"/>
              <a:t>Dios de </a:t>
            </a:r>
            <a:r>
              <a:rPr lang="en-US" sz="3600" dirty="0" err="1"/>
              <a:t>incorporar</a:t>
            </a:r>
            <a:r>
              <a:rPr lang="en-US" sz="3600" dirty="0"/>
              <a:t> </a:t>
            </a:r>
            <a:r>
              <a:rPr lang="en-US" sz="3600" dirty="0" smtClean="0"/>
              <a:t>a la </a:t>
            </a:r>
            <a:r>
              <a:rPr lang="en-US" sz="3600" dirty="0" err="1" smtClean="0"/>
              <a:t>gente</a:t>
            </a:r>
            <a:r>
              <a:rPr lang="en-US" sz="3600" dirty="0" smtClean="0"/>
              <a:t> </a:t>
            </a:r>
            <a:r>
              <a:rPr lang="en-US" sz="3600" dirty="0"/>
              <a:t>a </a:t>
            </a:r>
            <a:r>
              <a:rPr lang="en-US" sz="3600" dirty="0" smtClean="0"/>
              <a:t>Su </a:t>
            </a:r>
            <a:r>
              <a:rPr lang="en-US" sz="3600" dirty="0"/>
              <a:t>familia sobre la </a:t>
            </a:r>
            <a:r>
              <a:rPr lang="en-US" sz="3600" dirty="0" smtClean="0"/>
              <a:t>base de </a:t>
            </a:r>
            <a:r>
              <a:rPr lang="en-US" sz="3600" dirty="0"/>
              <a:t>la </a:t>
            </a:r>
            <a:r>
              <a:rPr lang="en-US" sz="3600" dirty="0" err="1" smtClean="0"/>
              <a:t>fe</a:t>
            </a:r>
            <a:r>
              <a:rPr lang="en-US" sz="3600" dirty="0" smtClean="0"/>
              <a:t> </a:t>
            </a:r>
            <a:r>
              <a:rPr lang="en-US" sz="3600" dirty="0" err="1" smtClean="0"/>
              <a:t>en</a:t>
            </a:r>
            <a:r>
              <a:rPr lang="en-US" sz="3600" dirty="0" smtClean="0"/>
              <a:t> </a:t>
            </a:r>
            <a:r>
              <a:rPr lang="en-US" sz="3600" dirty="0"/>
              <a:t>Jesucristo.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800" b="1" i="1" dirty="0"/>
              <a:t>(</a:t>
            </a:r>
            <a:r>
              <a:rPr lang="en-US" sz="2800" b="1" i="1" dirty="0" err="1"/>
              <a:t>Efesios</a:t>
            </a:r>
            <a:r>
              <a:rPr lang="en-US" sz="2800" b="1" i="1" dirty="0"/>
              <a:t> </a:t>
            </a:r>
            <a:r>
              <a:rPr lang="en-US" sz="2800" b="1" i="1" dirty="0" smtClean="0"/>
              <a:t>1:3-11; </a:t>
            </a:r>
            <a:r>
              <a:rPr lang="en-US" sz="2800" b="1" i="1" dirty="0"/>
              <a:t>Romanos 8:28-30)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165078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529A6-A008-0E77-397A-BF498247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5867"/>
            <a:ext cx="7886700" cy="1104636"/>
          </a:xfrm>
        </p:spPr>
        <p:txBody>
          <a:bodyPr>
            <a:normAutofit/>
          </a:bodyPr>
          <a:lstStyle/>
          <a:p>
            <a:pPr algn="ctr" rtl="0"/>
            <a:r>
              <a:rPr lang="en-US" sz="3600" dirty="0"/>
              <a:t>La predestinación de Dios </a:t>
            </a:r>
            <a:r>
              <a:rPr lang="en-US" sz="3600" dirty="0" err="1"/>
              <a:t>es</a:t>
            </a:r>
            <a:r>
              <a:rPr lang="en-US" sz="3600" dirty="0"/>
              <a:t> </a:t>
            </a:r>
            <a:r>
              <a:rPr lang="en-US" sz="3600" dirty="0" err="1" smtClean="0"/>
              <a:t>segura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u="sng" dirty="0" err="1" smtClean="0"/>
              <a:t>pero</a:t>
            </a:r>
            <a:r>
              <a:rPr lang="en-US" sz="3600" u="sng" dirty="0" smtClean="0"/>
              <a:t> </a:t>
            </a:r>
            <a:r>
              <a:rPr lang="en-US" sz="3600" u="sng" dirty="0"/>
              <a:t>no es una elección incondicional</a:t>
            </a:r>
            <a:r>
              <a:rPr lang="en-US" sz="36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3DE0A0-C760-F18F-CFF1-C2EC5ACA9032}"/>
              </a:ext>
            </a:extLst>
          </p:cNvPr>
          <p:cNvSpPr txBox="1"/>
          <p:nvPr/>
        </p:nvSpPr>
        <p:spPr>
          <a:xfrm>
            <a:off x="2688134" y="1910563"/>
            <a:ext cx="376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i="1" dirty="0">
                <a:solidFill>
                  <a:schemeClr val="bg1"/>
                </a:solidFill>
                <a:latin typeface="+mj-lt"/>
              </a:rPr>
              <a:t>EL CALVINISMO ENSEÑA...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023B61D-F9D4-D782-C52A-CDBFCBA77252}"/>
              </a:ext>
            </a:extLst>
          </p:cNvPr>
          <p:cNvGrpSpPr/>
          <p:nvPr/>
        </p:nvGrpSpPr>
        <p:grpSpPr>
          <a:xfrm>
            <a:off x="1158240" y="2373971"/>
            <a:ext cx="6797039" cy="1014176"/>
            <a:chOff x="1158240" y="2373971"/>
            <a:chExt cx="6797039" cy="1014176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6F16175A-385A-33D6-A5AC-E2128E8E1313}"/>
                </a:ext>
              </a:extLst>
            </p:cNvPr>
            <p:cNvSpPr/>
            <p:nvPr/>
          </p:nvSpPr>
          <p:spPr>
            <a:xfrm>
              <a:off x="1158240" y="2373971"/>
              <a:ext cx="6797039" cy="633389"/>
            </a:xfrm>
            <a:prstGeom prst="roundRect">
              <a:avLst>
                <a:gd name="adj" fmla="val 19507"/>
              </a:avLst>
            </a:prstGeom>
            <a:noFill/>
            <a:ln w="12700">
              <a:solidFill>
                <a:schemeClr val="bg1">
                  <a:alpha val="7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b="1" i="1" dirty="0" err="1" smtClean="0">
                  <a:solidFill>
                    <a:schemeClr val="bg1"/>
                  </a:solidFill>
                </a:rPr>
                <a:t>Predestinar</a:t>
              </a:r>
              <a:r>
                <a:rPr lang="en-US" sz="2000" b="1" i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i="1" u="sng" dirty="0" err="1" smtClean="0">
                  <a:solidFill>
                    <a:schemeClr val="bg1"/>
                  </a:solidFill>
                </a:rPr>
                <a:t>es</a:t>
              </a:r>
              <a:r>
                <a:rPr lang="en-US" sz="2000" b="1" i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</a:rPr>
                <a:t>preseleccionar</a:t>
              </a:r>
              <a:r>
                <a:rPr lang="en-US" sz="2000" b="1" i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i="1" dirty="0">
                  <a:solidFill>
                    <a:schemeClr val="bg1"/>
                  </a:solidFill>
                </a:rPr>
                <a:t>APARTE de cualquier</a:t>
              </a:r>
              <a:br>
                <a:rPr lang="en-US" sz="2000" b="1" i="1" dirty="0">
                  <a:solidFill>
                    <a:schemeClr val="bg1"/>
                  </a:solidFill>
                </a:rPr>
              </a:br>
              <a:r>
                <a:rPr lang="en-US" sz="2000" b="1" i="1" dirty="0">
                  <a:solidFill>
                    <a:schemeClr val="bg1"/>
                  </a:solidFill>
                </a:rPr>
                <a:t>“condición en los hombres” Rom. 9:11</a:t>
              </a:r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xmlns="" id="{26EADE3A-E1E1-53BC-A66B-8188A258BAFD}"/>
                </a:ext>
              </a:extLst>
            </p:cNvPr>
            <p:cNvSpPr/>
            <p:nvPr/>
          </p:nvSpPr>
          <p:spPr>
            <a:xfrm>
              <a:off x="4428781" y="3123742"/>
              <a:ext cx="220337" cy="26440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7731D6-5680-B5A2-5D64-91F23279A00D}"/>
              </a:ext>
            </a:extLst>
          </p:cNvPr>
          <p:cNvSpPr txBox="1"/>
          <p:nvPr/>
        </p:nvSpPr>
        <p:spPr>
          <a:xfrm>
            <a:off x="628650" y="3373202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i="1" dirty="0">
                <a:solidFill>
                  <a:schemeClr val="bg1"/>
                </a:solidFill>
                <a:latin typeface="+mj-lt"/>
              </a:rPr>
              <a:t>“Por lo tanto, </a:t>
            </a:r>
            <a:r>
              <a:rPr lang="en-US" sz="2400" i="1" dirty="0" err="1" smtClean="0">
                <a:solidFill>
                  <a:schemeClr val="bg1"/>
                </a:solidFill>
                <a:latin typeface="+mj-lt"/>
              </a:rPr>
              <a:t>es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 de la </a:t>
            </a:r>
            <a:r>
              <a:rPr lang="en-US" sz="2400" i="1" dirty="0" err="1" smtClean="0">
                <a:solidFill>
                  <a:schemeClr val="bg1"/>
                </a:solidFill>
                <a:latin typeface="+mj-lt"/>
              </a:rPr>
              <a:t>esencia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 de la </a:t>
            </a:r>
            <a:r>
              <a:rPr lang="en-US" sz="2400" i="1" dirty="0" err="1" smtClean="0">
                <a:solidFill>
                  <a:schemeClr val="bg1"/>
                </a:solidFill>
                <a:latin typeface="+mj-lt"/>
              </a:rPr>
              <a:t>doctrina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 de la </a:t>
            </a:r>
            <a:r>
              <a:rPr lang="en-US" sz="2400" i="1" dirty="0" err="1">
                <a:solidFill>
                  <a:schemeClr val="bg1"/>
                </a:solidFill>
                <a:latin typeface="+mj-lt"/>
              </a:rPr>
              <a:t>elección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+mj-lt"/>
              </a:rPr>
              <a:t>en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 el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Nuevo </a:t>
            </a:r>
            <a:r>
              <a:rPr lang="en-US" sz="2400" i="1" dirty="0" err="1">
                <a:solidFill>
                  <a:schemeClr val="bg1"/>
                </a:solidFill>
                <a:latin typeface="+mj-lt"/>
              </a:rPr>
              <a:t>Testamento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que se </a:t>
            </a:r>
            <a:r>
              <a:rPr lang="en-US" sz="2400" i="1" dirty="0" err="1" smtClean="0">
                <a:solidFill>
                  <a:schemeClr val="bg1"/>
                </a:solidFill>
                <a:latin typeface="+mj-lt"/>
              </a:rPr>
              <a:t>caracterice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+mj-lt"/>
              </a:rPr>
              <a:t>como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incondicional, y esto significa que la fuente y la causa residen únicamente en el beneplácito soberano de Dios”.</a:t>
            </a:r>
            <a:br>
              <a:rPr lang="en-US" sz="2400" i="1" dirty="0">
                <a:solidFill>
                  <a:schemeClr val="bg1"/>
                </a:solidFill>
                <a:latin typeface="+mj-lt"/>
              </a:rPr>
            </a:br>
            <a:r>
              <a:rPr lang="en-US" sz="2000" i="1" dirty="0">
                <a:solidFill>
                  <a:schemeClr val="bg1"/>
                </a:solidFill>
                <a:latin typeface="+mj-lt"/>
              </a:rPr>
              <a:t>(J. Murray, Enciclopedia Zondervan, volumen 2, página 272)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8983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529A6-A008-0E77-397A-BF498247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5867"/>
            <a:ext cx="7886700" cy="1104636"/>
          </a:xfrm>
        </p:spPr>
        <p:txBody>
          <a:bodyPr>
            <a:normAutofit/>
          </a:bodyPr>
          <a:lstStyle/>
          <a:p>
            <a:pPr algn="ctr" rtl="0"/>
            <a:r>
              <a:rPr lang="en-US" sz="3600" dirty="0"/>
              <a:t>La predestinación de Dios </a:t>
            </a:r>
            <a:r>
              <a:rPr lang="en-US" sz="3600" dirty="0" err="1"/>
              <a:t>es</a:t>
            </a:r>
            <a:r>
              <a:rPr lang="en-US" sz="3600" dirty="0"/>
              <a:t> </a:t>
            </a:r>
            <a:r>
              <a:rPr lang="en-US" sz="3600" dirty="0" err="1" smtClean="0"/>
              <a:t>segura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u="sng" dirty="0" err="1" smtClean="0"/>
              <a:t>pero</a:t>
            </a:r>
            <a:r>
              <a:rPr lang="en-US" sz="3600" u="sng" dirty="0" smtClean="0"/>
              <a:t> </a:t>
            </a:r>
            <a:r>
              <a:rPr lang="en-US" sz="3600" u="sng" dirty="0"/>
              <a:t>no es una elección incondicional</a:t>
            </a:r>
            <a:r>
              <a:rPr lang="en-US" sz="36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3DE0A0-C760-F18F-CFF1-C2EC5ACA9032}"/>
              </a:ext>
            </a:extLst>
          </p:cNvPr>
          <p:cNvSpPr txBox="1"/>
          <p:nvPr/>
        </p:nvSpPr>
        <p:spPr>
          <a:xfrm>
            <a:off x="2688134" y="1910563"/>
            <a:ext cx="376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i="1" dirty="0">
                <a:solidFill>
                  <a:schemeClr val="bg1"/>
                </a:solidFill>
                <a:latin typeface="+mj-lt"/>
              </a:rPr>
              <a:t>EL CALVINISMO FALLA...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023B61D-F9D4-D782-C52A-CDBFCBA77252}"/>
              </a:ext>
            </a:extLst>
          </p:cNvPr>
          <p:cNvGrpSpPr/>
          <p:nvPr/>
        </p:nvGrpSpPr>
        <p:grpSpPr>
          <a:xfrm>
            <a:off x="1158240" y="2373971"/>
            <a:ext cx="6797039" cy="1014176"/>
            <a:chOff x="1158240" y="2373971"/>
            <a:chExt cx="6797039" cy="1014176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6F16175A-385A-33D6-A5AC-E2128E8E1313}"/>
                </a:ext>
              </a:extLst>
            </p:cNvPr>
            <p:cNvSpPr/>
            <p:nvPr/>
          </p:nvSpPr>
          <p:spPr>
            <a:xfrm>
              <a:off x="1158240" y="2373971"/>
              <a:ext cx="6797039" cy="633389"/>
            </a:xfrm>
            <a:prstGeom prst="roundRect">
              <a:avLst>
                <a:gd name="adj" fmla="val 19507"/>
              </a:avLst>
            </a:prstGeom>
            <a:noFill/>
            <a:ln w="12700">
              <a:solidFill>
                <a:schemeClr val="bg1">
                  <a:alpha val="7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b="1" i="1" dirty="0" smtClean="0">
                  <a:solidFill>
                    <a:schemeClr val="bg1"/>
                  </a:solidFill>
                </a:rPr>
                <a:t>¡a la hora de </a:t>
              </a:r>
              <a:r>
                <a:rPr lang="en-US" sz="2000" b="1" i="1" dirty="0" err="1" smtClean="0">
                  <a:solidFill>
                    <a:schemeClr val="bg1"/>
                  </a:solidFill>
                </a:rPr>
                <a:t>explicar</a:t>
              </a:r>
              <a:r>
                <a:rPr lang="en-US" sz="2000" b="1" i="1" dirty="0" smtClean="0">
                  <a:solidFill>
                    <a:schemeClr val="bg1"/>
                  </a:solidFill>
                </a:rPr>
                <a:t> el </a:t>
              </a:r>
              <a:r>
                <a:rPr lang="en-US" sz="2000" b="1" i="1" dirty="0">
                  <a:solidFill>
                    <a:schemeClr val="bg1"/>
                  </a:solidFill>
                </a:rPr>
                <a:t>papel de Cristo! (Efesios 1:4)</a:t>
              </a:r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xmlns="" id="{26EADE3A-E1E1-53BC-A66B-8188A258BAFD}"/>
                </a:ext>
              </a:extLst>
            </p:cNvPr>
            <p:cNvSpPr/>
            <p:nvPr/>
          </p:nvSpPr>
          <p:spPr>
            <a:xfrm>
              <a:off x="4428781" y="3123742"/>
              <a:ext cx="220337" cy="26440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7731D6-5680-B5A2-5D64-91F23279A00D}"/>
              </a:ext>
            </a:extLst>
          </p:cNvPr>
          <p:cNvSpPr txBox="1"/>
          <p:nvPr/>
        </p:nvSpPr>
        <p:spPr>
          <a:xfrm>
            <a:off x="551550" y="3388147"/>
            <a:ext cx="80408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Al </a:t>
            </a:r>
            <a:r>
              <a:rPr lang="en-US" sz="2400" i="1" dirty="0" err="1" smtClean="0">
                <a:solidFill>
                  <a:schemeClr val="bg1"/>
                </a:solidFill>
                <a:latin typeface="+mj-lt"/>
              </a:rPr>
              <a:t>describir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+mj-lt"/>
              </a:rPr>
              <a:t>Efesios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1:4 “Ha surgido mucho debate… Dado que no hay pasajes paralelos… 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La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fe cristiana se resigna a los misterios sin resolver 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con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los que </a:t>
            </a:r>
            <a:r>
              <a:rPr lang="en-US" sz="2400" i="1" dirty="0" err="1">
                <a:solidFill>
                  <a:schemeClr val="bg1"/>
                </a:solidFill>
                <a:latin typeface="+mj-lt"/>
              </a:rPr>
              <a:t>nos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+mj-lt"/>
              </a:rPr>
              <a:t>hace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+mj-lt"/>
              </a:rPr>
              <a:t>enfrentar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la revelación”.</a:t>
            </a:r>
            <a:br>
              <a:rPr lang="en-US" sz="2400" i="1" dirty="0">
                <a:solidFill>
                  <a:schemeClr val="bg1"/>
                </a:solidFill>
                <a:latin typeface="+mj-lt"/>
              </a:rPr>
            </a:br>
            <a:r>
              <a:rPr lang="en-US" sz="2000" i="1" dirty="0">
                <a:solidFill>
                  <a:schemeClr val="bg1"/>
                </a:solidFill>
                <a:latin typeface="+mj-lt"/>
              </a:rPr>
              <a:t>(J. Murray, Enciclopedia Zondervan, volumen 2, página 272)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5907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D19A6A0-659A-F4FE-839D-840B883CF4EA}"/>
              </a:ext>
            </a:extLst>
          </p:cNvPr>
          <p:cNvGrpSpPr/>
          <p:nvPr/>
        </p:nvGrpSpPr>
        <p:grpSpPr>
          <a:xfrm>
            <a:off x="321324" y="196385"/>
            <a:ext cx="3860459" cy="915909"/>
            <a:chOff x="215091" y="2206702"/>
            <a:chExt cx="3860459" cy="9159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BD4C6F0-B1C8-E77F-10D6-417094CCF9AD}"/>
                </a:ext>
              </a:extLst>
            </p:cNvPr>
            <p:cNvSpPr txBox="1"/>
            <p:nvPr/>
          </p:nvSpPr>
          <p:spPr>
            <a:xfrm>
              <a:off x="231085" y="2206702"/>
              <a:ext cx="2940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ENTENDIENDO LA</a:t>
              </a:r>
              <a:endParaRPr lang="en-US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F6D718E-1DC6-09FB-C06A-751DEC47EADF}"/>
                </a:ext>
              </a:extLst>
            </p:cNvPr>
            <p:cNvSpPr txBox="1"/>
            <p:nvPr/>
          </p:nvSpPr>
          <p:spPr>
            <a:xfrm>
              <a:off x="215091" y="2537836"/>
              <a:ext cx="3860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PREDESTINACIÓN</a:t>
              </a:r>
              <a:endParaRPr lang="en-US" sz="3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5E708D3-EB9D-7965-21ED-95F3EA661E59}"/>
              </a:ext>
            </a:extLst>
          </p:cNvPr>
          <p:cNvSpPr txBox="1">
            <a:spLocks/>
          </p:cNvSpPr>
          <p:nvPr/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000D4EE-6B4B-45AD-5537-009DB62A41AC}"/>
              </a:ext>
            </a:extLst>
          </p:cNvPr>
          <p:cNvSpPr/>
          <p:nvPr/>
        </p:nvSpPr>
        <p:spPr>
          <a:xfrm>
            <a:off x="1094125" y="1539663"/>
            <a:ext cx="6850803" cy="45084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i="1" dirty="0">
                <a:solidFill>
                  <a:schemeClr val="bg1"/>
                </a:solidFill>
              </a:rPr>
              <a:t>Aumenta nuestro amor y confianza en nuestro Padre Celestial.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B17EC8C-65E9-36A3-8AF2-21CB1870ADA9}"/>
              </a:ext>
            </a:extLst>
          </p:cNvPr>
          <p:cNvSpPr/>
          <p:nvPr/>
        </p:nvSpPr>
        <p:spPr>
          <a:xfrm>
            <a:off x="1094125" y="2174147"/>
            <a:ext cx="6850803" cy="45084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i="1" dirty="0">
                <a:solidFill>
                  <a:schemeClr val="bg1"/>
                </a:solidFill>
              </a:rPr>
              <a:t>Aclara la base de la elección de Dios: “en Cristo” y “</a:t>
            </a:r>
            <a:r>
              <a:rPr lang="en-US" sz="2000" i="1" dirty="0" err="1" smtClean="0">
                <a:solidFill>
                  <a:schemeClr val="bg1"/>
                </a:solidFill>
              </a:rPr>
              <a:t>conforme</a:t>
            </a:r>
            <a:r>
              <a:rPr lang="en-US" sz="2000" i="1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6E34DAAA-8FB9-EA75-C853-5A825BCADF30}"/>
              </a:ext>
            </a:extLst>
          </p:cNvPr>
          <p:cNvSpPr/>
          <p:nvPr/>
        </p:nvSpPr>
        <p:spPr>
          <a:xfrm>
            <a:off x="1094122" y="2808631"/>
            <a:ext cx="6850806" cy="45084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i="1" dirty="0">
                <a:solidFill>
                  <a:schemeClr val="bg1"/>
                </a:solidFill>
              </a:rPr>
              <a:t>Nos prepara para aceptar o rechazar </a:t>
            </a:r>
            <a:r>
              <a:rPr lang="en-US" sz="2000" i="1" dirty="0" err="1">
                <a:solidFill>
                  <a:schemeClr val="bg1"/>
                </a:solidFill>
              </a:rPr>
              <a:t>libremente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Su </a:t>
            </a:r>
            <a:r>
              <a:rPr lang="en-US" sz="2000" i="1" dirty="0">
                <a:solidFill>
                  <a:schemeClr val="bg1"/>
                </a:solidFill>
              </a:rPr>
              <a:t>invitación.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68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4BC171-4A16-D6CF-8A17-BB19308E2B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n-US" dirty="0"/>
              <a:t>La predestinación de Dios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17336E-1B32-B8F6-8E07-5346E200D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pic>
        <p:nvPicPr>
          <p:cNvPr id="8" name="Picture 7" descr="A blue and white background with white text  Description automatically generated">
            <a:extLst>
              <a:ext uri="{FF2B5EF4-FFF2-40B4-BE49-F238E27FC236}">
                <a16:creationId xmlns:a16="http://schemas.microsoft.com/office/drawing/2014/main" xmlns="" id="{5666296B-9F9B-24AF-539F-C85B94132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6D718E-1DC6-09FB-C06A-751DEC47EADF}"/>
              </a:ext>
            </a:extLst>
          </p:cNvPr>
          <p:cNvSpPr txBox="1"/>
          <p:nvPr/>
        </p:nvSpPr>
        <p:spPr>
          <a:xfrm>
            <a:off x="1532238" y="1637747"/>
            <a:ext cx="5900351" cy="287771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6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PREDESTINADOS</a:t>
            </a:r>
          </a:p>
          <a:p>
            <a:pPr algn="ctr" rtl="0"/>
            <a:r>
              <a:rPr lang="en-US" sz="115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POR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15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DIOS</a:t>
            </a: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953456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08E172E6-B458-4BD0-FCCB-51360EC1CFB1}"/>
              </a:ext>
            </a:extLst>
          </p:cNvPr>
          <p:cNvSpPr/>
          <p:nvPr/>
        </p:nvSpPr>
        <p:spPr>
          <a:xfrm>
            <a:off x="4962218" y="4229216"/>
            <a:ext cx="3983374" cy="1232489"/>
          </a:xfrm>
          <a:prstGeom prst="roundRect">
            <a:avLst>
              <a:gd name="adj" fmla="val 19507"/>
            </a:avLst>
          </a:prstGeom>
          <a:noFill/>
          <a:ln w="12700">
            <a:solidFill>
              <a:schemeClr val="bg1"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i="1" dirty="0">
                <a:solidFill>
                  <a:schemeClr val="bg1"/>
                </a:solidFill>
              </a:rPr>
              <a:t>ESPAÑOL: PREDETERMINAR</a:t>
            </a:r>
          </a:p>
          <a:p>
            <a:pPr algn="l" rtl="0"/>
            <a:r>
              <a:rPr lang="en-US" sz="2400" dirty="0">
                <a:solidFill>
                  <a:schemeClr val="bg1"/>
                </a:solidFill>
              </a:rPr>
              <a:t>“establecer o decidir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por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adelantado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3790065-D26B-0C23-ABDA-C936771E4B87}"/>
              </a:ext>
            </a:extLst>
          </p:cNvPr>
          <p:cNvSpPr/>
          <p:nvPr/>
        </p:nvSpPr>
        <p:spPr>
          <a:xfrm>
            <a:off x="4962218" y="516490"/>
            <a:ext cx="3983374" cy="3602699"/>
          </a:xfrm>
          <a:prstGeom prst="roundRect">
            <a:avLst>
              <a:gd name="adj" fmla="val 11061"/>
            </a:avLst>
          </a:prstGeom>
          <a:noFill/>
          <a:ln w="12700">
            <a:solidFill>
              <a:schemeClr val="bg1"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i="1" dirty="0">
                <a:solidFill>
                  <a:schemeClr val="bg1"/>
                </a:solidFill>
              </a:rPr>
              <a:t>GRIEGO: PROORIZŌ</a:t>
            </a:r>
            <a:r>
              <a:rPr lang="en-US" sz="2000" i="1" dirty="0">
                <a:solidFill>
                  <a:schemeClr val="bg1"/>
                </a:solidFill>
              </a:rPr>
              <a:t/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</a:rPr>
              <a:t>predeterminar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decidir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de antemano, en el NT </a:t>
            </a:r>
            <a:r>
              <a:rPr lang="en-US" sz="2400" dirty="0" smtClean="0">
                <a:solidFill>
                  <a:schemeClr val="bg1"/>
                </a:solidFill>
              </a:rPr>
              <a:t>se </a:t>
            </a:r>
            <a:r>
              <a:rPr lang="en-US" sz="2400" dirty="0" err="1" smtClean="0">
                <a:solidFill>
                  <a:schemeClr val="bg1"/>
                </a:solidFill>
              </a:rPr>
              <a:t>usa</a:t>
            </a:r>
            <a:r>
              <a:rPr lang="en-US" sz="2400" dirty="0" smtClean="0">
                <a:solidFill>
                  <a:schemeClr val="bg1"/>
                </a:solidFill>
              </a:rPr>
              <a:t> al </a:t>
            </a:r>
            <a:r>
              <a:rPr lang="en-US" sz="2400" dirty="0" err="1" smtClean="0">
                <a:solidFill>
                  <a:schemeClr val="bg1"/>
                </a:solidFill>
              </a:rPr>
              <a:t>referirse</a:t>
            </a:r>
            <a:r>
              <a:rPr lang="en-US" sz="2400" dirty="0" smtClean="0">
                <a:solidFill>
                  <a:schemeClr val="bg1"/>
                </a:solidFill>
              </a:rPr>
              <a:t> 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Dios decretando desde la eternidad, preordenar, </a:t>
            </a:r>
            <a:r>
              <a:rPr lang="en-US" sz="2400" dirty="0" err="1" smtClean="0">
                <a:solidFill>
                  <a:schemeClr val="bg1"/>
                </a:solidFill>
              </a:rPr>
              <a:t>designar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antes”</a:t>
            </a:r>
          </a:p>
          <a:p>
            <a:pPr algn="l" rtl="0"/>
            <a:endParaRPr lang="en-US" b="1" dirty="0">
              <a:solidFill>
                <a:schemeClr val="bg1"/>
              </a:solidFill>
            </a:endParaRPr>
          </a:p>
          <a:p>
            <a:pPr algn="l" rtl="0"/>
            <a:r>
              <a:rPr lang="en-US" sz="2000" i="1" dirty="0">
                <a:solidFill>
                  <a:schemeClr val="bg1"/>
                </a:solidFill>
              </a:rPr>
              <a:t>Prefijo: pro = antes</a:t>
            </a:r>
          </a:p>
          <a:p>
            <a:r>
              <a:rPr lang="en-US" sz="2000" i="1" dirty="0" err="1">
                <a:solidFill>
                  <a:schemeClr val="bg1"/>
                </a:solidFill>
              </a:rPr>
              <a:t>Raíz</a:t>
            </a:r>
            <a:r>
              <a:rPr lang="en-US" sz="2000" i="1" dirty="0" smtClean="0">
                <a:solidFill>
                  <a:schemeClr val="bg1"/>
                </a:solidFill>
              </a:rPr>
              <a:t>: </a:t>
            </a:r>
            <a:r>
              <a:rPr lang="en-US" sz="2000" i="1" dirty="0" err="1" smtClean="0"/>
              <a:t>horizō</a:t>
            </a:r>
            <a:r>
              <a:rPr lang="en-US" sz="2000" i="1" dirty="0" smtClean="0"/>
              <a:t> = </a:t>
            </a:r>
            <a:r>
              <a:rPr lang="en-US" sz="2000" i="1" dirty="0"/>
              <a:t>definir, marcar los límites o fronteras.</a:t>
            </a:r>
            <a:endParaRPr lang="en-US" sz="2400" i="1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D19A6A0-659A-F4FE-839D-840B883CF4EA}"/>
              </a:ext>
            </a:extLst>
          </p:cNvPr>
          <p:cNvGrpSpPr/>
          <p:nvPr/>
        </p:nvGrpSpPr>
        <p:grpSpPr>
          <a:xfrm>
            <a:off x="215091" y="675861"/>
            <a:ext cx="4664909" cy="4585251"/>
            <a:chOff x="215091" y="675861"/>
            <a:chExt cx="4664909" cy="45852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21CF2AA-52AB-694F-D5F1-31B04EE24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5040" y="675861"/>
              <a:ext cx="814960" cy="45852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BD4C6F0-B1C8-E77F-10D6-417094CCF9AD}"/>
                </a:ext>
              </a:extLst>
            </p:cNvPr>
            <p:cNvSpPr txBox="1"/>
            <p:nvPr/>
          </p:nvSpPr>
          <p:spPr>
            <a:xfrm>
              <a:off x="231086" y="2206702"/>
              <a:ext cx="3259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ENTENDIENDO LA</a:t>
              </a:r>
              <a:endParaRPr lang="en-US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F6D718E-1DC6-09FB-C06A-751DEC47EADF}"/>
                </a:ext>
              </a:extLst>
            </p:cNvPr>
            <p:cNvSpPr txBox="1"/>
            <p:nvPr/>
          </p:nvSpPr>
          <p:spPr>
            <a:xfrm>
              <a:off x="215091" y="2537836"/>
              <a:ext cx="3860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PREDESTINACIÓN</a:t>
              </a:r>
              <a:endParaRPr lang="en-US" sz="30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28C679D-EA40-329A-DE4B-F2640A183257}"/>
                </a:ext>
              </a:extLst>
            </p:cNvPr>
            <p:cNvSpPr txBox="1"/>
            <p:nvPr/>
          </p:nvSpPr>
          <p:spPr>
            <a:xfrm>
              <a:off x="277515" y="3036077"/>
              <a:ext cx="3359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800" i="1" dirty="0">
                  <a:solidFill>
                    <a:schemeClr val="bg1"/>
                  </a:solidFill>
                  <a:latin typeface="+mj-lt"/>
                </a:rPr>
                <a:t>GRIEGO: PROORIZŌ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D86306-FE8F-FFC9-9007-908DEFA1E9C8}"/>
                </a:ext>
              </a:extLst>
            </p:cNvPr>
            <p:cNvSpPr txBox="1"/>
            <p:nvPr/>
          </p:nvSpPr>
          <p:spPr>
            <a:xfrm>
              <a:off x="1340869" y="3415802"/>
              <a:ext cx="1050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i="1" dirty="0">
                  <a:solidFill>
                    <a:schemeClr val="bg1"/>
                  </a:solidFill>
                  <a:latin typeface="+mj-lt"/>
                </a:rPr>
                <a:t>(VERBO)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5283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D19A6A0-659A-F4FE-839D-840B883CF4EA}"/>
              </a:ext>
            </a:extLst>
          </p:cNvPr>
          <p:cNvGrpSpPr/>
          <p:nvPr/>
        </p:nvGrpSpPr>
        <p:grpSpPr>
          <a:xfrm>
            <a:off x="215091" y="675861"/>
            <a:ext cx="4664909" cy="4585251"/>
            <a:chOff x="215091" y="675861"/>
            <a:chExt cx="4664909" cy="45852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21CF2AA-52AB-694F-D5F1-31B04EE24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5040" y="675861"/>
              <a:ext cx="814960" cy="45852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BD4C6F0-B1C8-E77F-10D6-417094CCF9AD}"/>
                </a:ext>
              </a:extLst>
            </p:cNvPr>
            <p:cNvSpPr txBox="1"/>
            <p:nvPr/>
          </p:nvSpPr>
          <p:spPr>
            <a:xfrm>
              <a:off x="231086" y="2206702"/>
              <a:ext cx="3029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ENTENDIENDO LA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F6D718E-1DC6-09FB-C06A-751DEC47EADF}"/>
                </a:ext>
              </a:extLst>
            </p:cNvPr>
            <p:cNvSpPr txBox="1"/>
            <p:nvPr/>
          </p:nvSpPr>
          <p:spPr>
            <a:xfrm>
              <a:off x="215091" y="2537836"/>
              <a:ext cx="3860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PREDESTINACIÓN</a:t>
              </a:r>
              <a:endParaRPr lang="en-US" sz="30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28C679D-EA40-329A-DE4B-F2640A183257}"/>
                </a:ext>
              </a:extLst>
            </p:cNvPr>
            <p:cNvSpPr txBox="1"/>
            <p:nvPr/>
          </p:nvSpPr>
          <p:spPr>
            <a:xfrm>
              <a:off x="277515" y="3036077"/>
              <a:ext cx="3359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800" i="1" dirty="0">
                  <a:solidFill>
                    <a:schemeClr val="bg1"/>
                  </a:solidFill>
                  <a:latin typeface="+mj-lt"/>
                </a:rPr>
                <a:t>GRIEGO: PROORIZŌ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D86306-FE8F-FFC9-9007-908DEFA1E9C8}"/>
                </a:ext>
              </a:extLst>
            </p:cNvPr>
            <p:cNvSpPr txBox="1"/>
            <p:nvPr/>
          </p:nvSpPr>
          <p:spPr>
            <a:xfrm>
              <a:off x="1340869" y="3415802"/>
              <a:ext cx="100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i="1" dirty="0">
                  <a:solidFill>
                    <a:schemeClr val="bg1"/>
                  </a:solidFill>
                  <a:latin typeface="+mj-lt"/>
                </a:rPr>
                <a:t>(VERBO)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FD40049-F67F-2F21-8C26-A7BB559957FF}"/>
              </a:ext>
            </a:extLst>
          </p:cNvPr>
          <p:cNvGrpSpPr/>
          <p:nvPr/>
        </p:nvGrpSpPr>
        <p:grpSpPr>
          <a:xfrm>
            <a:off x="4980895" y="874167"/>
            <a:ext cx="3664910" cy="1474253"/>
            <a:chOff x="4980895" y="426848"/>
            <a:chExt cx="3664910" cy="1474253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4EB4E6AF-BC51-33A5-47DA-881460826D01}"/>
                </a:ext>
              </a:extLst>
            </p:cNvPr>
            <p:cNvSpPr/>
            <p:nvPr/>
          </p:nvSpPr>
          <p:spPr>
            <a:xfrm>
              <a:off x="4980895" y="827738"/>
              <a:ext cx="3664910" cy="4297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HECHOS 4:28 – </a:t>
              </a:r>
              <a:r>
                <a:rPr lang="en-US" sz="2000" b="1" dirty="0" err="1">
                  <a:solidFill>
                    <a:schemeClr val="accent1">
                      <a:lumMod val="50000"/>
                    </a:schemeClr>
                  </a:solidFill>
                </a:rPr>
                <a:t>Sus</a:t>
              </a: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planes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B8B6F9A-E17E-CEEF-D42F-D0A2B3B180A7}"/>
                </a:ext>
              </a:extLst>
            </p:cNvPr>
            <p:cNvSpPr txBox="1"/>
            <p:nvPr/>
          </p:nvSpPr>
          <p:spPr>
            <a:xfrm>
              <a:off x="5090008" y="426848"/>
              <a:ext cx="34067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>
                  <a:solidFill>
                    <a:schemeClr val="bg1"/>
                  </a:solidFill>
                  <a:latin typeface="+mj-lt"/>
                </a:rPr>
                <a:t>Un </a:t>
              </a:r>
              <a:r>
                <a:rPr lang="en-US" sz="2000" i="1" dirty="0" smtClean="0">
                  <a:solidFill>
                    <a:schemeClr val="bg1"/>
                  </a:solidFill>
                  <a:latin typeface="+mj-lt"/>
                </a:rPr>
                <a:t>Rey </a:t>
              </a:r>
              <a:r>
                <a:rPr lang="en-US" sz="2000" i="1" dirty="0">
                  <a:solidFill>
                    <a:schemeClr val="bg1"/>
                  </a:solidFill>
                  <a:latin typeface="+mj-lt"/>
                </a:rPr>
                <a:t>que predetermina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5C0781A4-4500-2631-DE7A-7B3DA6522140}"/>
                </a:ext>
              </a:extLst>
            </p:cNvPr>
            <p:cNvSpPr/>
            <p:nvPr/>
          </p:nvSpPr>
          <p:spPr>
            <a:xfrm>
              <a:off x="4980895" y="1471333"/>
              <a:ext cx="3664910" cy="4297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1 CORINTIOS 2:7 – Sabiduría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F69A9A0-84F7-B834-8315-489F6CF6FE3E}"/>
              </a:ext>
            </a:extLst>
          </p:cNvPr>
          <p:cNvGrpSpPr/>
          <p:nvPr/>
        </p:nvGrpSpPr>
        <p:grpSpPr>
          <a:xfrm>
            <a:off x="4980895" y="3251677"/>
            <a:ext cx="3669640" cy="1439931"/>
            <a:chOff x="4980895" y="3251677"/>
            <a:chExt cx="3669640" cy="1439931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22985A07-E03D-E63F-1CC1-813199F0DF39}"/>
                </a:ext>
              </a:extLst>
            </p:cNvPr>
            <p:cNvSpPr/>
            <p:nvPr/>
          </p:nvSpPr>
          <p:spPr>
            <a:xfrm>
              <a:off x="4980895" y="4261840"/>
              <a:ext cx="3664910" cy="4297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ROM. </a:t>
              </a: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8:28-29 – </a:t>
              </a:r>
              <a:r>
                <a:rPr lang="en-US" sz="2000" b="1" dirty="0" err="1">
                  <a:solidFill>
                    <a:schemeClr val="accent1">
                      <a:lumMod val="50000"/>
                    </a:schemeClr>
                  </a:solidFill>
                </a:rPr>
                <a:t>Sus</a:t>
              </a: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acciones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8FEE3C26-32F0-8FFB-95C6-D2CB0FE871D5}"/>
                </a:ext>
              </a:extLst>
            </p:cNvPr>
            <p:cNvSpPr/>
            <p:nvPr/>
          </p:nvSpPr>
          <p:spPr>
            <a:xfrm>
              <a:off x="4985625" y="3645723"/>
              <a:ext cx="3664910" cy="4297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EF. </a:t>
              </a: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1:5,11 – </a:t>
              </a:r>
              <a:r>
                <a:rPr lang="en-US" sz="20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Adopci</a:t>
              </a:r>
              <a:r>
                <a:rPr lang="es-ES" sz="20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ón</a:t>
              </a:r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/</a:t>
              </a:r>
              <a:r>
                <a:rPr lang="en-US" sz="2000" b="1" dirty="0" err="1">
                  <a:solidFill>
                    <a:schemeClr val="accent1">
                      <a:lumMod val="50000"/>
                    </a:schemeClr>
                  </a:solidFill>
                </a:rPr>
                <a:t>h</a:t>
              </a:r>
              <a:r>
                <a:rPr lang="en-US" sz="20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erencia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09B8C23-CF6A-5756-65E3-778F8B02D215}"/>
                </a:ext>
              </a:extLst>
            </p:cNvPr>
            <p:cNvSpPr txBox="1"/>
            <p:nvPr/>
          </p:nvSpPr>
          <p:spPr>
            <a:xfrm>
              <a:off x="5142942" y="3251677"/>
              <a:ext cx="34067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>
                  <a:solidFill>
                    <a:schemeClr val="bg1"/>
                  </a:solidFill>
                  <a:latin typeface="+mj-lt"/>
                </a:rPr>
                <a:t>Un </a:t>
              </a:r>
              <a:r>
                <a:rPr lang="en-US" sz="2000" i="1" dirty="0" smtClean="0">
                  <a:solidFill>
                    <a:schemeClr val="bg1"/>
                  </a:solidFill>
                  <a:latin typeface="+mj-lt"/>
                </a:rPr>
                <a:t>Padre </a:t>
              </a:r>
              <a:r>
                <a:rPr lang="en-US" sz="2000" i="1" dirty="0">
                  <a:solidFill>
                    <a:schemeClr val="bg1"/>
                  </a:solidFill>
                  <a:latin typeface="+mj-lt"/>
                </a:rPr>
                <a:t>que predetermina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844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D19A6A0-659A-F4FE-839D-840B883CF4EA}"/>
              </a:ext>
            </a:extLst>
          </p:cNvPr>
          <p:cNvGrpSpPr/>
          <p:nvPr/>
        </p:nvGrpSpPr>
        <p:grpSpPr>
          <a:xfrm>
            <a:off x="321324" y="196385"/>
            <a:ext cx="3860459" cy="915909"/>
            <a:chOff x="215091" y="2206702"/>
            <a:chExt cx="3860459" cy="9159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BD4C6F0-B1C8-E77F-10D6-417094CCF9AD}"/>
                </a:ext>
              </a:extLst>
            </p:cNvPr>
            <p:cNvSpPr txBox="1"/>
            <p:nvPr/>
          </p:nvSpPr>
          <p:spPr>
            <a:xfrm>
              <a:off x="231086" y="2206702"/>
              <a:ext cx="2957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>
                  <a:solidFill>
                    <a:prstClr val="white"/>
                  </a:solidFill>
                  <a:latin typeface="Calibri Light" panose="020F0302020204030204"/>
                </a:rPr>
                <a:t>ENTENDIENDO LA</a:t>
              </a:r>
              <a:endParaRPr lang="en-US" sz="280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F6D718E-1DC6-09FB-C06A-751DEC47EADF}"/>
                </a:ext>
              </a:extLst>
            </p:cNvPr>
            <p:cNvSpPr txBox="1"/>
            <p:nvPr/>
          </p:nvSpPr>
          <p:spPr>
            <a:xfrm>
              <a:off x="215091" y="2537836"/>
              <a:ext cx="3860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PREDESTINACIÓN</a:t>
              </a:r>
              <a:endParaRPr lang="en-US" sz="3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08E172E6-B458-4BD0-FCCB-51360EC1CFB1}"/>
              </a:ext>
            </a:extLst>
          </p:cNvPr>
          <p:cNvSpPr/>
          <p:nvPr/>
        </p:nvSpPr>
        <p:spPr>
          <a:xfrm>
            <a:off x="263176" y="1112296"/>
            <a:ext cx="2093976" cy="4406319"/>
          </a:xfrm>
          <a:prstGeom prst="roundRect">
            <a:avLst>
              <a:gd name="adj" fmla="val 19507"/>
            </a:avLst>
          </a:prstGeom>
          <a:noFill/>
          <a:ln w="12700">
            <a:solidFill>
              <a:schemeClr val="bg1"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r>
              <a:rPr lang="en-US" sz="2000" b="1" i="1" dirty="0">
                <a:solidFill>
                  <a:schemeClr val="bg1"/>
                </a:solidFill>
              </a:rPr>
              <a:t>Dios </a:t>
            </a:r>
            <a:r>
              <a:rPr lang="en-US" sz="2000" b="1" i="1" dirty="0" err="1">
                <a:solidFill>
                  <a:schemeClr val="bg1"/>
                </a:solidFill>
              </a:rPr>
              <a:t>es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el </a:t>
            </a:r>
            <a:br>
              <a:rPr lang="en-US" sz="2000" b="1" i="1" dirty="0" smtClean="0">
                <a:solidFill>
                  <a:schemeClr val="bg1"/>
                </a:solidFill>
              </a:rPr>
            </a:br>
            <a:r>
              <a:rPr lang="en-US" sz="20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Rey </a:t>
            </a:r>
            <a:r>
              <a:rPr lang="en-US" sz="2000" b="1" i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Supremo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“…</a:t>
            </a:r>
            <a:r>
              <a:rPr lang="es-ES" dirty="0"/>
              <a:t>Herodes como Poncio Pilato, junto con los gentiles y los pueblos de </a:t>
            </a:r>
            <a:r>
              <a:rPr lang="es-ES" dirty="0" smtClean="0"/>
              <a:t>Israel…para </a:t>
            </a:r>
            <a:r>
              <a:rPr lang="es-ES" dirty="0"/>
              <a:t>hacer cuanto </a:t>
            </a:r>
            <a:r>
              <a:rPr lang="es-ES" b="1" i="1" u="sng" dirty="0"/>
              <a:t>Tu mano</a:t>
            </a:r>
            <a:r>
              <a:rPr lang="es-ES" u="sng" dirty="0"/>
              <a:t> </a:t>
            </a:r>
            <a:r>
              <a:rPr lang="es-ES" dirty="0"/>
              <a:t>y </a:t>
            </a:r>
            <a:r>
              <a:rPr lang="es-ES" b="1" i="1" u="sng" dirty="0"/>
              <a:t>Tu propósito </a:t>
            </a:r>
            <a:r>
              <a:rPr lang="es-ES" dirty="0"/>
              <a:t>habían predestinado que </a:t>
            </a:r>
            <a:r>
              <a:rPr lang="es-ES" dirty="0" smtClean="0"/>
              <a:t>sucediera</a:t>
            </a:r>
            <a:r>
              <a:rPr lang="en-US" dirty="0" smtClean="0">
                <a:solidFill>
                  <a:schemeClr val="bg1"/>
                </a:solidFill>
              </a:rPr>
              <a:t>“.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Hechos 4:27b-28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272469A6-2522-9C46-58E7-4B5F0249A3F7}"/>
              </a:ext>
            </a:extLst>
          </p:cNvPr>
          <p:cNvSpPr/>
          <p:nvPr/>
        </p:nvSpPr>
        <p:spPr>
          <a:xfrm>
            <a:off x="2441145" y="1112295"/>
            <a:ext cx="2093976" cy="4406319"/>
          </a:xfrm>
          <a:prstGeom prst="roundRect">
            <a:avLst>
              <a:gd name="adj" fmla="val 19507"/>
            </a:avLst>
          </a:prstGeom>
          <a:noFill/>
          <a:ln w="12700">
            <a:solidFill>
              <a:schemeClr val="bg1"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r>
              <a:rPr lang="en-US" sz="2000" b="1" i="1" dirty="0">
                <a:solidFill>
                  <a:schemeClr val="bg1"/>
                </a:solidFill>
              </a:rPr>
              <a:t>Dios </a:t>
            </a:r>
            <a:r>
              <a:rPr lang="en-US" sz="2000" b="1" i="1" dirty="0" err="1">
                <a:solidFill>
                  <a:schemeClr val="bg1"/>
                </a:solidFill>
              </a:rPr>
              <a:t>es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el</a:t>
            </a:r>
            <a:br>
              <a:rPr lang="en-US" sz="2000" b="1" i="1" dirty="0" smtClean="0">
                <a:solidFill>
                  <a:schemeClr val="bg1"/>
                </a:solidFill>
              </a:rPr>
            </a:br>
            <a:r>
              <a:rPr lang="en-US" sz="20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Rey </a:t>
            </a:r>
            <a:r>
              <a:rPr lang="en-US" sz="2000" b="1" i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Supremo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s-ES" dirty="0" smtClean="0"/>
              <a:t>hablamos </a:t>
            </a:r>
            <a:r>
              <a:rPr lang="es-ES" b="1" i="1" u="sng" dirty="0"/>
              <a:t>sabiduría de Dios </a:t>
            </a:r>
            <a:r>
              <a:rPr lang="es-ES" dirty="0" smtClean="0"/>
              <a:t>…desde </a:t>
            </a:r>
            <a:r>
              <a:rPr lang="es-ES" dirty="0"/>
              <a:t>antes de los </a:t>
            </a:r>
            <a:r>
              <a:rPr lang="es-ES" dirty="0" smtClean="0"/>
              <a:t>siglos</a:t>
            </a:r>
            <a:r>
              <a:rPr lang="es-ES" dirty="0"/>
              <a:t>, Dios </a:t>
            </a:r>
            <a:r>
              <a:rPr lang="es-ES" dirty="0" smtClean="0"/>
              <a:t>predestinó </a:t>
            </a:r>
            <a:r>
              <a:rPr lang="es-ES" dirty="0"/>
              <a:t>para </a:t>
            </a:r>
            <a:r>
              <a:rPr lang="es-ES" dirty="0" smtClean="0"/>
              <a:t>nuestra gloria</a:t>
            </a:r>
            <a:r>
              <a:rPr lang="es-ES" dirty="0"/>
              <a:t>. 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8</a:t>
            </a:r>
            <a:r>
              <a:rPr lang="es-ES" dirty="0"/>
              <a:t>  Esta </a:t>
            </a:r>
            <a:r>
              <a:rPr lang="es-ES" dirty="0" smtClean="0"/>
              <a:t>sabiduría </a:t>
            </a:r>
            <a:r>
              <a:rPr lang="es-ES" dirty="0"/>
              <a:t>que </a:t>
            </a:r>
            <a:r>
              <a:rPr lang="es-ES" b="1" i="1" u="sng" dirty="0"/>
              <a:t>ninguno de los gobernantes de este siglo ha </a:t>
            </a:r>
            <a:r>
              <a:rPr lang="es-ES" b="1" i="1" u="sng" dirty="0" smtClean="0"/>
              <a:t>entendido</a:t>
            </a:r>
            <a:r>
              <a:rPr lang="es-ES" dirty="0" smtClean="0"/>
              <a:t>…”</a:t>
            </a:r>
            <a:br>
              <a:rPr lang="es-ES" dirty="0" smtClean="0"/>
            </a:br>
            <a:r>
              <a:rPr lang="en-US" dirty="0" smtClean="0"/>
              <a:t>1 </a:t>
            </a:r>
            <a:r>
              <a:rPr lang="en-US" dirty="0"/>
              <a:t>Cor. 2:7-8a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F0123453-E5E4-8F3C-8396-29BD9A408526}"/>
              </a:ext>
            </a:extLst>
          </p:cNvPr>
          <p:cNvSpPr/>
          <p:nvPr/>
        </p:nvSpPr>
        <p:spPr>
          <a:xfrm>
            <a:off x="4619115" y="1112295"/>
            <a:ext cx="2093976" cy="4406319"/>
          </a:xfrm>
          <a:prstGeom prst="roundRect">
            <a:avLst>
              <a:gd name="adj" fmla="val 19507"/>
            </a:avLst>
          </a:prstGeom>
          <a:noFill/>
          <a:ln w="12700">
            <a:solidFill>
              <a:schemeClr val="bg1"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r>
              <a:rPr lang="en-US" sz="2000" b="1" i="1" dirty="0">
                <a:solidFill>
                  <a:schemeClr val="bg1"/>
                </a:solidFill>
              </a:rPr>
              <a:t>Dios </a:t>
            </a:r>
            <a:r>
              <a:rPr lang="en-US" sz="2000" b="1" i="1" dirty="0" err="1">
                <a:solidFill>
                  <a:schemeClr val="bg1"/>
                </a:solidFill>
              </a:rPr>
              <a:t>es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el</a:t>
            </a:r>
            <a:br>
              <a:rPr lang="en-US" sz="2000" b="1" i="1" dirty="0" smtClean="0">
                <a:solidFill>
                  <a:schemeClr val="bg1"/>
                </a:solidFill>
              </a:rPr>
            </a:br>
            <a:r>
              <a:rPr lang="en-US" sz="2000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Padre </a:t>
            </a:r>
            <a:r>
              <a:rPr lang="en-US" sz="2000" b="1" i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Supremo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s-ES" dirty="0"/>
              <a:t>nos predestinó para </a:t>
            </a:r>
            <a:r>
              <a:rPr lang="es-ES" b="1" i="1" u="sng" dirty="0"/>
              <a:t>adopción como hijos para sí mediante Jesucristo</a:t>
            </a:r>
            <a:r>
              <a:rPr lang="es-ES" dirty="0"/>
              <a:t>, conforme a la buena intención de Su </a:t>
            </a:r>
            <a:r>
              <a:rPr lang="es-ES" dirty="0" smtClean="0"/>
              <a:t>voluntad</a:t>
            </a:r>
            <a:r>
              <a:rPr lang="en-US" dirty="0"/>
              <a:t>… </a:t>
            </a:r>
            <a:r>
              <a:rPr lang="en-US" dirty="0" err="1"/>
              <a:t>hemos</a:t>
            </a:r>
            <a:r>
              <a:rPr lang="en-US" dirty="0"/>
              <a:t> </a:t>
            </a:r>
            <a:r>
              <a:rPr lang="en-US" dirty="0" err="1"/>
              <a:t>obtenido</a:t>
            </a:r>
            <a:r>
              <a:rPr lang="en-US" dirty="0"/>
              <a:t> </a:t>
            </a:r>
            <a:r>
              <a:rPr lang="en-US" b="1" i="1" u="sng" dirty="0" err="1"/>
              <a:t>herencia</a:t>
            </a:r>
            <a:r>
              <a:rPr lang="en-US" dirty="0"/>
              <a:t>"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Efesios 1:5, 11a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54473CC5-2A3D-B450-0B61-DA61799765C9}"/>
              </a:ext>
            </a:extLst>
          </p:cNvPr>
          <p:cNvSpPr/>
          <p:nvPr/>
        </p:nvSpPr>
        <p:spPr>
          <a:xfrm>
            <a:off x="6797083" y="1112294"/>
            <a:ext cx="2093976" cy="4406319"/>
          </a:xfrm>
          <a:prstGeom prst="roundRect">
            <a:avLst>
              <a:gd name="adj" fmla="val 19507"/>
            </a:avLst>
          </a:prstGeom>
          <a:noFill/>
          <a:ln w="12700">
            <a:solidFill>
              <a:schemeClr val="bg1"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r>
              <a:rPr lang="en-US" sz="2000" b="1" i="1" dirty="0">
                <a:solidFill>
                  <a:schemeClr val="bg1"/>
                </a:solidFill>
              </a:rPr>
              <a:t>Dios </a:t>
            </a:r>
            <a:r>
              <a:rPr lang="en-US" sz="2000" b="1" i="1" dirty="0" err="1">
                <a:solidFill>
                  <a:schemeClr val="bg1"/>
                </a:solidFill>
              </a:rPr>
              <a:t>es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el</a:t>
            </a:r>
            <a:br>
              <a:rPr lang="en-US" sz="2000" b="1" i="1" dirty="0" smtClean="0">
                <a:solidFill>
                  <a:schemeClr val="bg1"/>
                </a:solidFill>
              </a:rPr>
            </a:br>
            <a:r>
              <a:rPr lang="en-US" sz="2000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Padre </a:t>
            </a:r>
            <a:r>
              <a:rPr lang="en-US" sz="2000" b="1" i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Supremo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b="1" baseline="30000" dirty="0"/>
              <a:t> </a:t>
            </a:r>
            <a:r>
              <a:rPr lang="en-US" b="1" dirty="0" smtClean="0"/>
              <a:t>“</a:t>
            </a:r>
            <a:r>
              <a:rPr lang="es-ES" dirty="0"/>
              <a:t>Porque a los que de antemano conoció, también los predestinó a ser </a:t>
            </a:r>
            <a:r>
              <a:rPr lang="es-ES" b="1" i="1" u="sng" dirty="0"/>
              <a:t>hechos conforme a la imagen de Su Hijo</a:t>
            </a:r>
            <a:r>
              <a:rPr lang="es-ES" dirty="0"/>
              <a:t>, para que Él sea </a:t>
            </a:r>
            <a:r>
              <a:rPr lang="es-ES" b="1" i="1" u="sng" dirty="0"/>
              <a:t>el </a:t>
            </a:r>
            <a:r>
              <a:rPr lang="es-ES" b="1" i="1" u="sng" dirty="0" err="1" smtClean="0"/>
              <a:t>primogéni</a:t>
            </a:r>
            <a:r>
              <a:rPr lang="es-ES" b="1" i="1" u="sng" dirty="0" smtClean="0"/>
              <a:t>-to </a:t>
            </a:r>
            <a:r>
              <a:rPr lang="es-ES" b="1" i="1" u="sng" dirty="0"/>
              <a:t>entre muchos </a:t>
            </a:r>
            <a:r>
              <a:rPr lang="es-ES" b="1" i="1" u="sng" dirty="0" smtClean="0"/>
              <a:t>hermanos</a:t>
            </a:r>
            <a:r>
              <a:rPr lang="en-US" dirty="0" smtClean="0"/>
              <a:t>”.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bg1"/>
                </a:solidFill>
              </a:rPr>
              <a:t>Rom. </a:t>
            </a:r>
            <a:r>
              <a:rPr lang="en-US" dirty="0">
                <a:solidFill>
                  <a:schemeClr val="bg1"/>
                </a:solidFill>
              </a:rPr>
              <a:t>8:29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89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D19A6A0-659A-F4FE-839D-840B883CF4EA}"/>
              </a:ext>
            </a:extLst>
          </p:cNvPr>
          <p:cNvGrpSpPr/>
          <p:nvPr/>
        </p:nvGrpSpPr>
        <p:grpSpPr>
          <a:xfrm>
            <a:off x="321324" y="196385"/>
            <a:ext cx="3860459" cy="915909"/>
            <a:chOff x="215091" y="2206702"/>
            <a:chExt cx="3860459" cy="9159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BD4C6F0-B1C8-E77F-10D6-417094CCF9AD}"/>
                </a:ext>
              </a:extLst>
            </p:cNvPr>
            <p:cNvSpPr txBox="1"/>
            <p:nvPr/>
          </p:nvSpPr>
          <p:spPr>
            <a:xfrm>
              <a:off x="231086" y="2206702"/>
              <a:ext cx="3165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ENTENDIENDO LA</a:t>
              </a:r>
              <a:endParaRPr lang="en-US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F6D718E-1DC6-09FB-C06A-751DEC47EADF}"/>
                </a:ext>
              </a:extLst>
            </p:cNvPr>
            <p:cNvSpPr txBox="1"/>
            <p:nvPr/>
          </p:nvSpPr>
          <p:spPr>
            <a:xfrm>
              <a:off x="215091" y="2537836"/>
              <a:ext cx="3860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PREDESTINACIÓN</a:t>
              </a:r>
              <a:endParaRPr lang="en-US" sz="3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5E708D3-EB9D-7965-21ED-95F3EA661E59}"/>
              </a:ext>
            </a:extLst>
          </p:cNvPr>
          <p:cNvSpPr txBox="1">
            <a:spLocks/>
          </p:cNvSpPr>
          <p:nvPr/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261E997-4D62-7104-AD2C-CE565A8CB8B1}"/>
              </a:ext>
            </a:extLst>
          </p:cNvPr>
          <p:cNvSpPr txBox="1">
            <a:spLocks/>
          </p:cNvSpPr>
          <p:nvPr/>
        </p:nvSpPr>
        <p:spPr>
          <a:xfrm>
            <a:off x="456427" y="1234126"/>
            <a:ext cx="8311055" cy="420057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i="0" baseline="30000" dirty="0" smtClean="0">
                <a:solidFill>
                  <a:schemeClr val="bg1"/>
                </a:solidFill>
                <a:effectLst/>
                <a:latin typeface="system-ui"/>
              </a:rPr>
              <a:t>16 </a:t>
            </a:r>
            <a:r>
              <a:rPr lang="es-ES" sz="1800" dirty="0" smtClean="0">
                <a:solidFill>
                  <a:schemeClr val="bg1"/>
                </a:solidFill>
                <a:latin typeface="system-ui"/>
              </a:rPr>
              <a:t>Pero </a:t>
            </a:r>
            <a:r>
              <a:rPr lang="es-ES" sz="1800" dirty="0">
                <a:solidFill>
                  <a:schemeClr val="bg1"/>
                </a:solidFill>
                <a:latin typeface="system-ui"/>
              </a:rPr>
              <a:t>Jesús le dijo: «Cierto hombre dio una gran cena, e invitó a muchos.  17  A la hora de la cena envió a su siervo a decir a los que habían sido invitados: “Vengan, porque ya todo está preparado”.  18  Pero todos a una comenzaron a excusarse. El primero le dijo: “He comprado un terreno y necesito ir a verlo; te ruego que me excuses”.  19  Otro dijo: “He comprado cinco yuntas de bueyes y voy a probarlos; te ruego que me excuses”.  20  También otro dijo: “Me he casado, y por eso no puedo ir”.  </a:t>
            </a:r>
            <a:r>
              <a:rPr lang="es-ES" sz="1800" dirty="0" smtClean="0">
                <a:solidFill>
                  <a:schemeClr val="bg1"/>
                </a:solidFill>
                <a:latin typeface="system-ui"/>
              </a:rPr>
              <a:t>21  </a:t>
            </a:r>
            <a:r>
              <a:rPr lang="es-ES" sz="1800" dirty="0">
                <a:solidFill>
                  <a:schemeClr val="bg1"/>
                </a:solidFill>
                <a:latin typeface="system-ui"/>
              </a:rPr>
              <a:t>Cuando el siervo regresó, informó de todo esto a su señor. Entonces, enojado el dueño de la casa, dijo a su siervo: “Sal enseguida por las calles y callejones de la ciudad, y trae acá a los pobres, los mancos, los ciegos y los cojos”.  22  Y el siervo dijo: “Señor, se ha hecho lo que usted ordenó, y todavía hay lugar”.  23  Entonces el señor dijo al siervo: “Sal a los caminos y por los cercados, y oblígalos a entrar para que se llene mi casa.  24  Porque les digo que ninguno de aquellos hombres que fueron invitados probará mi cena”».</a:t>
            </a:r>
            <a:r>
              <a:rPr lang="en-US" sz="1800" b="0" i="0" dirty="0" smtClean="0">
                <a:solidFill>
                  <a:schemeClr val="bg1"/>
                </a:solidFill>
                <a:effectLst/>
                <a:latin typeface="system-ui"/>
              </a:rPr>
              <a:t>” 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system-ui"/>
              </a:rPr>
              <a:t>Lucas 14:16-24</a:t>
            </a:r>
            <a:endParaRPr lang="en-US" sz="28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000D4EE-6B4B-45AD-5537-009DB62A41AC}"/>
              </a:ext>
            </a:extLst>
          </p:cNvPr>
          <p:cNvSpPr/>
          <p:nvPr/>
        </p:nvSpPr>
        <p:spPr>
          <a:xfrm>
            <a:off x="579590" y="4983848"/>
            <a:ext cx="2245406" cy="45084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i="1" dirty="0" err="1" smtClean="0">
                <a:solidFill>
                  <a:schemeClr val="bg1"/>
                </a:solidFill>
              </a:rPr>
              <a:t>Abrir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>
                <a:solidFill>
                  <a:schemeClr val="bg1"/>
                </a:solidFill>
              </a:rPr>
              <a:t>su casa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9E3FC02E-EE3C-8BF4-58D6-5CE30502CE90}"/>
              </a:ext>
            </a:extLst>
          </p:cNvPr>
          <p:cNvSpPr/>
          <p:nvPr/>
        </p:nvSpPr>
        <p:spPr>
          <a:xfrm>
            <a:off x="2948159" y="4983848"/>
            <a:ext cx="2385841" cy="45084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i="1" dirty="0">
                <a:solidFill>
                  <a:schemeClr val="bg1"/>
                </a:solidFill>
              </a:rPr>
              <a:t>Invitar, no </a:t>
            </a:r>
            <a:r>
              <a:rPr lang="en-US" sz="2000" b="1" i="1" dirty="0" err="1" smtClean="0">
                <a:solidFill>
                  <a:schemeClr val="bg1"/>
                </a:solidFill>
              </a:rPr>
              <a:t>obligar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09AD562B-E6F9-9F74-7725-EF8783DD624C}"/>
              </a:ext>
            </a:extLst>
          </p:cNvPr>
          <p:cNvSpPr/>
          <p:nvPr/>
        </p:nvSpPr>
        <p:spPr>
          <a:xfrm>
            <a:off x="5457163" y="4983848"/>
            <a:ext cx="2965477" cy="45084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i="1" dirty="0" err="1">
                <a:solidFill>
                  <a:schemeClr val="bg1"/>
                </a:solidFill>
              </a:rPr>
              <a:t>A</a:t>
            </a:r>
            <a:r>
              <a:rPr lang="en-US" sz="2000" b="1" i="1" dirty="0" err="1" smtClean="0">
                <a:solidFill>
                  <a:schemeClr val="bg1"/>
                </a:solidFill>
              </a:rPr>
              <a:t>coger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>
                <a:solidFill>
                  <a:schemeClr val="bg1"/>
                </a:solidFill>
              </a:rPr>
              <a:t>a los humildes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79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877A8-12FF-8078-EFBF-EF95A849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4652"/>
            <a:ext cx="7886700" cy="1104636"/>
          </a:xfrm>
        </p:spPr>
        <p:txBody>
          <a:bodyPr/>
          <a:lstStyle/>
          <a:p>
            <a:pPr algn="ctr" rtl="0"/>
            <a:r>
              <a:rPr lang="en-US" dirty="0" smtClean="0"/>
              <a:t>La </a:t>
            </a:r>
            <a:r>
              <a:rPr lang="en-US" dirty="0" err="1" smtClean="0"/>
              <a:t>p</a:t>
            </a:r>
            <a:r>
              <a:rPr lang="en-US" dirty="0" err="1" smtClean="0"/>
              <a:t>redestinación</a:t>
            </a:r>
            <a:r>
              <a:rPr lang="en-US" dirty="0" smtClean="0"/>
              <a:t> </a:t>
            </a:r>
            <a:r>
              <a:rPr lang="en-US" dirty="0"/>
              <a:t>en Efesios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717A0F-9F95-1D9A-4683-FC4238BD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5" y="1124464"/>
            <a:ext cx="5594080" cy="44855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b="1" i="0" baseline="30000" dirty="0" smtClean="0">
                <a:effectLst/>
                <a:latin typeface="+mj-lt"/>
              </a:rPr>
              <a:t>4</a:t>
            </a:r>
            <a:r>
              <a:rPr lang="es-ES" sz="2000" dirty="0" smtClean="0">
                <a:latin typeface="+mj-lt"/>
              </a:rPr>
              <a:t>Porque </a:t>
            </a:r>
            <a:r>
              <a:rPr lang="es-ES" sz="2000" dirty="0">
                <a:latin typeface="+mj-lt"/>
              </a:rPr>
              <a:t>Dios </a:t>
            </a:r>
            <a:r>
              <a:rPr lang="es-ES" sz="2000" u="sng" dirty="0">
                <a:latin typeface="+mj-lt"/>
              </a:rPr>
              <a:t>nos escogió</a:t>
            </a:r>
            <a:r>
              <a:rPr lang="es-ES" sz="2000" dirty="0">
                <a:latin typeface="+mj-lt"/>
              </a:rPr>
              <a:t> </a:t>
            </a:r>
            <a:r>
              <a:rPr lang="es-ES" sz="2000" u="sng" dirty="0">
                <a:latin typeface="+mj-lt"/>
              </a:rPr>
              <a:t>en Cristo</a:t>
            </a:r>
            <a:r>
              <a:rPr lang="es-ES" sz="2000" dirty="0">
                <a:latin typeface="+mj-lt"/>
              </a:rPr>
              <a:t> </a:t>
            </a:r>
            <a:r>
              <a:rPr lang="es-ES" sz="2000" u="sng" dirty="0">
                <a:latin typeface="+mj-lt"/>
              </a:rPr>
              <a:t>antes de la fundación del mundo</a:t>
            </a:r>
            <a:r>
              <a:rPr lang="es-ES" sz="2000" dirty="0">
                <a:latin typeface="+mj-lt"/>
              </a:rPr>
              <a:t>, para que fuéramos santos y sin mancha delante de Él. </a:t>
            </a:r>
            <a:r>
              <a:rPr lang="es-ES" sz="2000" u="sng" dirty="0">
                <a:latin typeface="+mj-lt"/>
              </a:rPr>
              <a:t>En amor</a:t>
            </a:r>
            <a:r>
              <a:rPr lang="es-ES" sz="2000" dirty="0">
                <a:latin typeface="+mj-lt"/>
              </a:rPr>
              <a:t> </a:t>
            </a:r>
            <a:r>
              <a:rPr lang="es-ES" sz="2000" dirty="0" smtClean="0">
                <a:latin typeface="+mj-lt"/>
              </a:rPr>
              <a:t>5</a:t>
            </a:r>
            <a:r>
              <a:rPr lang="es-ES" sz="2000" dirty="0">
                <a:latin typeface="+mj-lt"/>
              </a:rPr>
              <a:t>  </a:t>
            </a:r>
            <a:r>
              <a:rPr lang="es-ES" sz="2000" u="sng" dirty="0">
                <a:latin typeface="+mj-lt"/>
              </a:rPr>
              <a:t>nos predestinó para adopción</a:t>
            </a:r>
            <a:r>
              <a:rPr lang="es-ES" sz="2000" dirty="0">
                <a:latin typeface="+mj-lt"/>
              </a:rPr>
              <a:t> como hijos para sí </a:t>
            </a:r>
            <a:r>
              <a:rPr lang="es-ES" sz="2000" u="sng" dirty="0">
                <a:latin typeface="+mj-lt"/>
              </a:rPr>
              <a:t>mediante Jesucristo</a:t>
            </a:r>
            <a:r>
              <a:rPr lang="es-ES" sz="2000" dirty="0">
                <a:latin typeface="+mj-lt"/>
              </a:rPr>
              <a:t>, conforme a la </a:t>
            </a:r>
            <a:r>
              <a:rPr lang="es-ES" sz="2000" u="sng" dirty="0">
                <a:latin typeface="+mj-lt"/>
              </a:rPr>
              <a:t>buena intención de Su voluntad</a:t>
            </a:r>
            <a:r>
              <a:rPr lang="es-ES" sz="2000" dirty="0">
                <a:latin typeface="+mj-lt"/>
              </a:rPr>
              <a:t>, </a:t>
            </a:r>
          </a:p>
          <a:p>
            <a:pPr marL="0" indent="0">
              <a:buNone/>
            </a:pPr>
            <a:r>
              <a:rPr lang="en-US" sz="2000" b="1" i="0" baseline="30000" dirty="0" smtClean="0">
                <a:effectLst/>
                <a:latin typeface="+mj-lt"/>
              </a:rPr>
              <a:t>9</a:t>
            </a:r>
            <a:r>
              <a:rPr lang="en-US" sz="2000" dirty="0" smtClean="0">
                <a:latin typeface="+mj-lt"/>
              </a:rPr>
              <a:t>nos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>
                <a:latin typeface="+mj-lt"/>
              </a:rPr>
              <a:t>dio a conocer el misterio de </a:t>
            </a:r>
            <a:r>
              <a:rPr lang="es-ES" sz="2000" u="sng" dirty="0">
                <a:latin typeface="+mj-lt"/>
              </a:rPr>
              <a:t>Su voluntad</a:t>
            </a:r>
            <a:r>
              <a:rPr lang="es-ES" sz="2000" dirty="0">
                <a:latin typeface="+mj-lt"/>
              </a:rPr>
              <a:t>, según la </a:t>
            </a:r>
            <a:r>
              <a:rPr lang="es-ES" sz="2000" u="sng" dirty="0">
                <a:latin typeface="+mj-lt"/>
              </a:rPr>
              <a:t>buena intención que se propuso</a:t>
            </a:r>
            <a:r>
              <a:rPr lang="es-ES" sz="2000" dirty="0">
                <a:latin typeface="+mj-lt"/>
              </a:rPr>
              <a:t> </a:t>
            </a:r>
            <a:r>
              <a:rPr lang="es-ES" sz="2000" u="sng" dirty="0">
                <a:latin typeface="+mj-lt"/>
              </a:rPr>
              <a:t>en Cristo</a:t>
            </a:r>
            <a:r>
              <a:rPr lang="es-ES" sz="2000" dirty="0">
                <a:latin typeface="+mj-lt"/>
              </a:rPr>
              <a:t>, </a:t>
            </a:r>
            <a:r>
              <a:rPr lang="es-ES" sz="2000" dirty="0" smtClean="0">
                <a:latin typeface="+mj-lt"/>
              </a:rPr>
              <a:t>10</a:t>
            </a:r>
            <a:r>
              <a:rPr lang="es-ES" sz="2000" dirty="0">
                <a:latin typeface="+mj-lt"/>
              </a:rPr>
              <a:t>  con miras a una buena administración en el cumplimiento de los tiempos, es decir, de reunir todas las cosas </a:t>
            </a:r>
            <a:r>
              <a:rPr lang="es-ES" sz="2000" u="sng" dirty="0">
                <a:latin typeface="+mj-lt"/>
              </a:rPr>
              <a:t>en Cristo</a:t>
            </a:r>
            <a:r>
              <a:rPr lang="es-ES" sz="2000" dirty="0">
                <a:latin typeface="+mj-lt"/>
              </a:rPr>
              <a:t>, tanto las que están en </a:t>
            </a:r>
            <a:r>
              <a:rPr lang="es-ES" sz="2000" dirty="0" smtClean="0">
                <a:latin typeface="+mj-lt"/>
              </a:rPr>
              <a:t>los </a:t>
            </a:r>
            <a:r>
              <a:rPr lang="es-ES" sz="2000" dirty="0">
                <a:latin typeface="+mj-lt"/>
              </a:rPr>
              <a:t>cielos, como las que están en la tierra. </a:t>
            </a:r>
            <a:r>
              <a:rPr lang="es-ES" sz="2000" dirty="0" smtClean="0">
                <a:latin typeface="+mj-lt"/>
              </a:rPr>
              <a:t>11</a:t>
            </a:r>
            <a:r>
              <a:rPr lang="es-ES" sz="2000" dirty="0">
                <a:latin typeface="+mj-lt"/>
              </a:rPr>
              <a:t>  También </a:t>
            </a:r>
            <a:r>
              <a:rPr lang="es-ES" sz="2000" u="sng" dirty="0" smtClean="0">
                <a:latin typeface="+mj-lt"/>
              </a:rPr>
              <a:t>en Él</a:t>
            </a:r>
            <a:r>
              <a:rPr lang="es-ES" sz="2000" dirty="0" smtClean="0">
                <a:latin typeface="+mj-lt"/>
              </a:rPr>
              <a:t> hemos </a:t>
            </a:r>
            <a:r>
              <a:rPr lang="es-ES" sz="2000" dirty="0">
                <a:latin typeface="+mj-lt"/>
              </a:rPr>
              <a:t>obtenido </a:t>
            </a:r>
            <a:r>
              <a:rPr lang="es-ES" sz="2000" u="sng" dirty="0">
                <a:latin typeface="+mj-lt"/>
              </a:rPr>
              <a:t>herencia, habiendo sido predestinados</a:t>
            </a:r>
            <a:r>
              <a:rPr lang="es-ES" sz="2000" dirty="0">
                <a:latin typeface="+mj-lt"/>
              </a:rPr>
              <a:t> según el </a:t>
            </a:r>
            <a:r>
              <a:rPr lang="es-ES" sz="2000" u="sng" dirty="0">
                <a:latin typeface="+mj-lt"/>
              </a:rPr>
              <a:t>propósito de Aquel</a:t>
            </a:r>
            <a:r>
              <a:rPr lang="es-ES" sz="2000" dirty="0">
                <a:latin typeface="+mj-lt"/>
              </a:rPr>
              <a:t> que obra todas las cosas conforme al consejo de </a:t>
            </a:r>
            <a:r>
              <a:rPr lang="es-ES" sz="2000" u="sng" dirty="0">
                <a:latin typeface="+mj-lt"/>
              </a:rPr>
              <a:t>Su voluntad</a:t>
            </a:r>
            <a:r>
              <a:rPr lang="es-ES" sz="2000" dirty="0">
                <a:latin typeface="+mj-lt"/>
              </a:rPr>
              <a:t>, </a:t>
            </a:r>
            <a:r>
              <a:rPr lang="es-ES" sz="2000" dirty="0" smtClean="0">
                <a:latin typeface="+mj-lt"/>
              </a:rPr>
              <a:t>12</a:t>
            </a:r>
            <a:r>
              <a:rPr lang="es-ES" sz="2000" dirty="0">
                <a:latin typeface="+mj-lt"/>
              </a:rPr>
              <a:t>  a fin de que nosotros, que fuimos los primeros en </a:t>
            </a:r>
            <a:r>
              <a:rPr lang="es-ES" sz="2000" u="sng" dirty="0">
                <a:latin typeface="+mj-lt"/>
              </a:rPr>
              <a:t>esperar en Cristo</a:t>
            </a:r>
            <a:r>
              <a:rPr lang="es-ES" sz="2000" dirty="0">
                <a:latin typeface="+mj-lt"/>
              </a:rPr>
              <a:t>, seamos para alabanza de Su gloria. </a:t>
            </a:r>
            <a:endParaRPr lang="en-US" sz="2400" i="1" dirty="0">
              <a:latin typeface="+mj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94A223E0-F2A5-363F-E0CD-E3C35C9D2475}"/>
              </a:ext>
            </a:extLst>
          </p:cNvPr>
          <p:cNvSpPr/>
          <p:nvPr/>
        </p:nvSpPr>
        <p:spPr>
          <a:xfrm>
            <a:off x="399278" y="1322173"/>
            <a:ext cx="2497277" cy="4078793"/>
          </a:xfrm>
          <a:prstGeom prst="roundRect">
            <a:avLst>
              <a:gd name="adj" fmla="val 19507"/>
            </a:avLst>
          </a:prstGeom>
          <a:noFill/>
          <a:ln w="12700">
            <a:solidFill>
              <a:schemeClr val="bg1"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i="1" dirty="0">
                <a:solidFill>
                  <a:schemeClr val="bg1"/>
                </a:solidFill>
              </a:rPr>
              <a:t>Antes de la fundación del mundo,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u="sng" dirty="0">
                <a:solidFill>
                  <a:schemeClr val="bg1"/>
                </a:solidFill>
              </a:rPr>
              <a:t>Dios decidió</a:t>
            </a:r>
            <a:r>
              <a:rPr lang="en-US" sz="2400" i="1" dirty="0">
                <a:solidFill>
                  <a:schemeClr val="bg1"/>
                </a:solidFill>
              </a:rPr>
              <a:t/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 err="1">
                <a:solidFill>
                  <a:schemeClr val="bg1"/>
                </a:solidFill>
              </a:rPr>
              <a:t>adoptar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a </a:t>
            </a:r>
            <a:r>
              <a:rPr lang="en-US" sz="2400" i="1" dirty="0" err="1" smtClean="0">
                <a:solidFill>
                  <a:schemeClr val="bg1"/>
                </a:solidFill>
              </a:rPr>
              <a:t>los</a:t>
            </a:r>
            <a:r>
              <a:rPr lang="en-US" sz="2400" i="1" dirty="0" smtClean="0">
                <a:solidFill>
                  <a:schemeClr val="bg1"/>
                </a:solidFill>
              </a:rPr>
              <a:t> que </a:t>
            </a:r>
            <a:r>
              <a:rPr lang="en-US" sz="2400" i="1" dirty="0" err="1" smtClean="0">
                <a:solidFill>
                  <a:schemeClr val="bg1"/>
                </a:solidFill>
              </a:rPr>
              <a:t>pongan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su esperanza </a:t>
            </a:r>
            <a:r>
              <a:rPr lang="en-US" sz="2400" i="1" dirty="0" err="1">
                <a:solidFill>
                  <a:schemeClr val="bg1"/>
                </a:solidFill>
              </a:rPr>
              <a:t>en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Cristo, </a:t>
            </a:r>
            <a:r>
              <a:rPr lang="en-US" sz="2400" i="1" dirty="0">
                <a:solidFill>
                  <a:schemeClr val="bg1"/>
                </a:solidFill>
              </a:rPr>
              <a:t>y </a:t>
            </a:r>
            <a:r>
              <a:rPr lang="en-US" sz="2400" i="1" dirty="0" err="1" smtClean="0">
                <a:solidFill>
                  <a:schemeClr val="bg1"/>
                </a:solidFill>
              </a:rPr>
              <a:t>darles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una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herencia celestial.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4940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877A8-12FF-8078-EFBF-EF95A849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4652"/>
            <a:ext cx="7886700" cy="1104636"/>
          </a:xfrm>
        </p:spPr>
        <p:txBody>
          <a:bodyPr/>
          <a:lstStyle/>
          <a:p>
            <a:pPr algn="ctr" rtl="0"/>
            <a:r>
              <a:rPr lang="en-US" dirty="0" smtClean="0"/>
              <a:t>La </a:t>
            </a:r>
            <a:r>
              <a:rPr lang="en-US" dirty="0" err="1" smtClean="0"/>
              <a:t>predestinación</a:t>
            </a:r>
            <a:r>
              <a:rPr lang="en-US" dirty="0" smtClean="0"/>
              <a:t> </a:t>
            </a:r>
            <a:r>
              <a:rPr lang="en-US" dirty="0"/>
              <a:t>en Efesios 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C67F77C-B401-4E99-E511-703CF3BA7754}"/>
              </a:ext>
            </a:extLst>
          </p:cNvPr>
          <p:cNvSpPr/>
          <p:nvPr/>
        </p:nvSpPr>
        <p:spPr>
          <a:xfrm>
            <a:off x="1080418" y="2321317"/>
            <a:ext cx="3097848" cy="3097848"/>
          </a:xfrm>
          <a:prstGeom prst="ellipse">
            <a:avLst/>
          </a:prstGeom>
          <a:noFill/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i="1" dirty="0">
                <a:solidFill>
                  <a:schemeClr val="bg1"/>
                </a:solidFill>
              </a:rPr>
              <a:t>Límite predeterminado:</a:t>
            </a:r>
            <a:r>
              <a:rPr lang="en-US" sz="1800" b="1" i="1" dirty="0">
                <a:solidFill>
                  <a:schemeClr val="bg1"/>
                </a:solidFill>
              </a:rPr>
              <a:t/>
            </a:r>
            <a:br>
              <a:rPr lang="en-US" sz="1800" b="1" i="1" dirty="0">
                <a:solidFill>
                  <a:schemeClr val="bg1"/>
                </a:solidFill>
              </a:rPr>
            </a:br>
            <a:endParaRPr lang="en-US" sz="1800" b="1" i="1" dirty="0">
              <a:solidFill>
                <a:schemeClr val="bg1"/>
              </a:solidFill>
            </a:endParaRPr>
          </a:p>
          <a:p>
            <a:pPr algn="ctr" rtl="0"/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</a:rPr>
              <a:t>en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Él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</a:rPr>
              <a:t>mediante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Jesús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</a:rPr>
              <a:t>en</a:t>
            </a:r>
            <a:r>
              <a:rPr lang="en-US" sz="2400" dirty="0" smtClean="0">
                <a:solidFill>
                  <a:schemeClr val="bg1"/>
                </a:solidFill>
              </a:rPr>
              <a:t> Cristo”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E673730C-07F2-76C7-7C81-5DFA735C00AD}"/>
              </a:ext>
            </a:extLst>
          </p:cNvPr>
          <p:cNvSpPr/>
          <p:nvPr/>
        </p:nvSpPr>
        <p:spPr>
          <a:xfrm>
            <a:off x="807377" y="951359"/>
            <a:ext cx="7707973" cy="1104636"/>
          </a:xfrm>
          <a:prstGeom prst="roundRect">
            <a:avLst>
              <a:gd name="adj" fmla="val 11061"/>
            </a:avLst>
          </a:prstGeom>
          <a:noFill/>
          <a:ln w="12700">
            <a:solidFill>
              <a:schemeClr val="bg1"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i="1" dirty="0">
                <a:solidFill>
                  <a:schemeClr val="bg1"/>
                </a:solidFill>
              </a:rPr>
              <a:t>GRIEGO: PROORIZŌ</a:t>
            </a:r>
            <a:endParaRPr lang="en-US" b="1" dirty="0">
              <a:solidFill>
                <a:schemeClr val="bg1"/>
              </a:solidFill>
            </a:endParaRPr>
          </a:p>
          <a:p>
            <a:pPr algn="l" rtl="0"/>
            <a:r>
              <a:rPr lang="en-US" sz="2000" i="1" dirty="0">
                <a:solidFill>
                  <a:schemeClr val="bg1"/>
                </a:solidFill>
              </a:rPr>
              <a:t>Prefijo: pro = antes</a:t>
            </a:r>
          </a:p>
          <a:p>
            <a:r>
              <a:rPr lang="en-US" sz="2000" i="1" dirty="0" err="1">
                <a:solidFill>
                  <a:schemeClr val="bg1"/>
                </a:solidFill>
              </a:rPr>
              <a:t>Raíz</a:t>
            </a:r>
            <a:r>
              <a:rPr lang="en-US" sz="2000" i="1" dirty="0">
                <a:solidFill>
                  <a:schemeClr val="bg1"/>
                </a:solidFill>
              </a:rPr>
              <a:t>: </a:t>
            </a:r>
            <a:r>
              <a:rPr lang="en-US" sz="2000" i="1" dirty="0" err="1"/>
              <a:t>horizō</a:t>
            </a:r>
            <a:r>
              <a:rPr lang="en-US" sz="2000" i="1" dirty="0"/>
              <a:t> = </a:t>
            </a:r>
            <a:r>
              <a:rPr lang="en-US" sz="2000" i="1" dirty="0" err="1"/>
              <a:t>definir</a:t>
            </a:r>
            <a:r>
              <a:rPr lang="en-US" sz="2000" i="1" dirty="0"/>
              <a:t>, </a:t>
            </a:r>
            <a:r>
              <a:rPr lang="en-US" sz="2000" i="1" dirty="0" err="1"/>
              <a:t>marcar</a:t>
            </a:r>
            <a:r>
              <a:rPr lang="en-US" sz="2000" i="1" dirty="0"/>
              <a:t> </a:t>
            </a:r>
            <a:r>
              <a:rPr lang="en-US" sz="2000" i="1" dirty="0" err="1"/>
              <a:t>los</a:t>
            </a:r>
            <a:r>
              <a:rPr lang="en-US" sz="2000" i="1" dirty="0"/>
              <a:t> </a:t>
            </a:r>
            <a:r>
              <a:rPr lang="en-US" sz="2000" i="1" dirty="0" err="1"/>
              <a:t>límites</a:t>
            </a:r>
            <a:r>
              <a:rPr lang="en-US" sz="2000" i="1" dirty="0"/>
              <a:t> o </a:t>
            </a:r>
            <a:r>
              <a:rPr lang="en-US" sz="2000" i="1" dirty="0" err="1"/>
              <a:t>fronteras</a:t>
            </a:r>
            <a:r>
              <a:rPr lang="en-US" sz="2000" i="1" dirty="0" smtClean="0"/>
              <a:t>.</a:t>
            </a:r>
            <a:endParaRPr lang="en-US" sz="2400" i="1" dirty="0">
              <a:solidFill>
                <a:schemeClr val="bg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4E06777-7D39-05ED-FF55-5A2C3101A3FB}"/>
              </a:ext>
            </a:extLst>
          </p:cNvPr>
          <p:cNvGrpSpPr/>
          <p:nvPr/>
        </p:nvGrpSpPr>
        <p:grpSpPr>
          <a:xfrm>
            <a:off x="4303665" y="2307905"/>
            <a:ext cx="3759714" cy="3097848"/>
            <a:chOff x="4303665" y="2307905"/>
            <a:chExt cx="3759714" cy="309784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961BA196-00EB-FA68-EAD1-8E2AAA4C5869}"/>
                </a:ext>
              </a:extLst>
            </p:cNvPr>
            <p:cNvSpPr/>
            <p:nvPr/>
          </p:nvSpPr>
          <p:spPr>
            <a:xfrm>
              <a:off x="4965531" y="2307905"/>
              <a:ext cx="3097848" cy="3097848"/>
            </a:xfrm>
            <a:prstGeom prst="ellipse">
              <a:avLst/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r>
                <a:rPr lang="en-US" sz="2000" b="1" i="1" dirty="0">
                  <a:solidFill>
                    <a:schemeClr val="bg1"/>
                  </a:solidFill>
                </a:rPr>
                <a:t>Bendición predeterminada:</a:t>
              </a:r>
              <a:r>
                <a:rPr lang="en-US" sz="1800" b="1" i="1" dirty="0">
                  <a:solidFill>
                    <a:schemeClr val="bg1"/>
                  </a:solidFill>
                </a:rPr>
                <a:t/>
              </a:r>
              <a:br>
                <a:rPr lang="en-US" sz="1800" b="1" i="1" dirty="0">
                  <a:solidFill>
                    <a:schemeClr val="bg1"/>
                  </a:solidFill>
                </a:rPr>
              </a:br>
              <a:endParaRPr lang="en-US" sz="1800" b="1" i="1" dirty="0">
                <a:solidFill>
                  <a:schemeClr val="bg1"/>
                </a:solidFill>
              </a:endParaRPr>
            </a:p>
            <a:p>
              <a:pPr algn="ctr" rtl="0"/>
              <a:r>
                <a:rPr lang="en-US" sz="2400" dirty="0" smtClean="0">
                  <a:solidFill>
                    <a:schemeClr val="bg1"/>
                  </a:solidFill>
                </a:rPr>
                <a:t>“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herencia</a:t>
              </a:r>
              <a:r>
                <a:rPr lang="en-US" sz="2400" dirty="0" smtClean="0">
                  <a:solidFill>
                    <a:schemeClr val="bg1"/>
                  </a:solidFill>
                </a:rPr>
                <a:t>”</a:t>
              </a:r>
              <a:r>
                <a:rPr lang="en-US" sz="2400" dirty="0">
                  <a:solidFill>
                    <a:schemeClr val="bg1"/>
                  </a:solidFill>
                </a:rPr>
                <a:t/>
              </a:r>
              <a:br>
                <a:rPr lang="en-US" sz="2400" dirty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“para </a:t>
              </a:r>
              <a:r>
                <a:rPr lang="en-US" sz="2400" dirty="0">
                  <a:solidFill>
                    <a:schemeClr val="bg1"/>
                  </a:solidFill>
                </a:rPr>
                <a:t>la alabanza</a:t>
              </a:r>
              <a:br>
                <a:rPr lang="en-US" sz="2400" dirty="0">
                  <a:solidFill>
                    <a:schemeClr val="bg1"/>
                  </a:solidFill>
                </a:rPr>
              </a:br>
              <a:r>
                <a:rPr lang="en-US" sz="2400" dirty="0">
                  <a:solidFill>
                    <a:schemeClr val="bg1"/>
                  </a:solidFill>
                </a:rPr>
                <a:t>de su gloria”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xmlns="" id="{CC498548-1534-3036-D2E0-5840DC681786}"/>
                </a:ext>
              </a:extLst>
            </p:cNvPr>
            <p:cNvSpPr/>
            <p:nvPr/>
          </p:nvSpPr>
          <p:spPr>
            <a:xfrm>
              <a:off x="4303665" y="3671047"/>
              <a:ext cx="536467" cy="371564"/>
            </a:xfrm>
            <a:prstGeom prst="rightArrow">
              <a:avLst>
                <a:gd name="adj1" fmla="val 38898"/>
                <a:gd name="adj2" fmla="val 74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5686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877A8-12FF-8078-EFBF-EF95A849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4652"/>
            <a:ext cx="7886700" cy="1104636"/>
          </a:xfrm>
        </p:spPr>
        <p:txBody>
          <a:bodyPr/>
          <a:lstStyle/>
          <a:p>
            <a:pPr algn="ctr" rtl="0"/>
            <a:r>
              <a:rPr lang="en-US" dirty="0" smtClean="0"/>
              <a:t>La </a:t>
            </a:r>
            <a:r>
              <a:rPr lang="en-US" dirty="0" err="1" smtClean="0"/>
              <a:t>predestinación</a:t>
            </a:r>
            <a:r>
              <a:rPr lang="en-US" dirty="0" smtClean="0"/>
              <a:t> </a:t>
            </a:r>
            <a:r>
              <a:rPr lang="en-US" dirty="0"/>
              <a:t>en Romanos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717A0F-9F95-1D9A-4683-FC4238BD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5" y="1124464"/>
            <a:ext cx="5594080" cy="4485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0" baseline="30000" dirty="0" smtClean="0">
                <a:effectLst/>
                <a:latin typeface="+mj-lt"/>
              </a:rPr>
              <a:t>28</a:t>
            </a:r>
            <a:r>
              <a:rPr lang="en-US" sz="2000" i="0" dirty="0" smtClean="0">
                <a:effectLst/>
                <a:latin typeface="+mj-lt"/>
              </a:rPr>
              <a:t>Y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>
                <a:latin typeface="+mj-lt"/>
              </a:rPr>
              <a:t>sabemos que para los que aman a Dios, todas las cosas cooperan para bien, esto es, para los que son llamados conforme a Su propósito. </a:t>
            </a:r>
            <a:r>
              <a:rPr lang="es-ES" sz="2000" dirty="0" smtClean="0">
                <a:latin typeface="+mj-lt"/>
              </a:rPr>
              <a:t>29</a:t>
            </a:r>
            <a:r>
              <a:rPr lang="es-ES" sz="2000" dirty="0">
                <a:latin typeface="+mj-lt"/>
              </a:rPr>
              <a:t>  Porque a los que de antemano conoció, también los </a:t>
            </a:r>
            <a:r>
              <a:rPr lang="es-ES" sz="2000" u="sng" dirty="0">
                <a:latin typeface="+mj-lt"/>
              </a:rPr>
              <a:t>predestinó</a:t>
            </a:r>
            <a:r>
              <a:rPr lang="es-ES" sz="2000" dirty="0">
                <a:latin typeface="+mj-lt"/>
              </a:rPr>
              <a:t> a ser hechos </a:t>
            </a:r>
            <a:r>
              <a:rPr lang="es-ES" sz="2000" u="sng" dirty="0">
                <a:latin typeface="+mj-lt"/>
              </a:rPr>
              <a:t>conforme a la imagen de Su Hijo</a:t>
            </a:r>
            <a:r>
              <a:rPr lang="es-ES" sz="2000" dirty="0">
                <a:latin typeface="+mj-lt"/>
              </a:rPr>
              <a:t>, para que Él sea el </a:t>
            </a:r>
            <a:r>
              <a:rPr lang="es-ES" sz="2000" u="sng" dirty="0">
                <a:latin typeface="+mj-lt"/>
              </a:rPr>
              <a:t>primogénito entre muchos hermanos</a:t>
            </a:r>
            <a:r>
              <a:rPr lang="es-ES" sz="2000" dirty="0">
                <a:latin typeface="+mj-lt"/>
              </a:rPr>
              <a:t>. </a:t>
            </a:r>
            <a:r>
              <a:rPr lang="es-ES" sz="2000" dirty="0" smtClean="0">
                <a:latin typeface="+mj-lt"/>
              </a:rPr>
              <a:t>30</a:t>
            </a:r>
            <a:r>
              <a:rPr lang="es-ES" sz="2000" dirty="0">
                <a:latin typeface="+mj-lt"/>
              </a:rPr>
              <a:t>  A los que predestinó, a esos también </a:t>
            </a:r>
            <a:r>
              <a:rPr lang="es-ES" sz="2000" u="sng" dirty="0">
                <a:latin typeface="+mj-lt"/>
              </a:rPr>
              <a:t>llamó</a:t>
            </a:r>
            <a:r>
              <a:rPr lang="es-ES" sz="2000" dirty="0">
                <a:latin typeface="+mj-lt"/>
              </a:rPr>
              <a:t>. A los que llamó, a esos </a:t>
            </a:r>
            <a:r>
              <a:rPr lang="es-ES" sz="2000" u="sng" dirty="0">
                <a:latin typeface="+mj-lt"/>
              </a:rPr>
              <a:t>también justificó</a:t>
            </a:r>
            <a:r>
              <a:rPr lang="es-ES" sz="2000" dirty="0">
                <a:latin typeface="+mj-lt"/>
              </a:rPr>
              <a:t>. A los que justificó, a esos </a:t>
            </a:r>
            <a:r>
              <a:rPr lang="es-ES" sz="2000" u="sng" dirty="0">
                <a:latin typeface="+mj-lt"/>
              </a:rPr>
              <a:t>también glorificó</a:t>
            </a:r>
            <a:r>
              <a:rPr lang="es-ES" sz="2000" dirty="0">
                <a:latin typeface="+mj-lt"/>
              </a:rPr>
              <a:t>.</a:t>
            </a:r>
            <a:endParaRPr lang="en-US" sz="2400" i="1" dirty="0">
              <a:latin typeface="+mj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94A223E0-F2A5-363F-E0CD-E3C35C9D2475}"/>
              </a:ext>
            </a:extLst>
          </p:cNvPr>
          <p:cNvSpPr/>
          <p:nvPr/>
        </p:nvSpPr>
        <p:spPr>
          <a:xfrm>
            <a:off x="399278" y="1226915"/>
            <a:ext cx="2497277" cy="4262233"/>
          </a:xfrm>
          <a:prstGeom prst="roundRect">
            <a:avLst>
              <a:gd name="adj" fmla="val 19507"/>
            </a:avLst>
          </a:prstGeom>
          <a:noFill/>
          <a:ln w="12700">
            <a:solidFill>
              <a:schemeClr val="bg1"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i="1" dirty="0">
                <a:solidFill>
                  <a:schemeClr val="bg1"/>
                </a:solidFill>
              </a:rPr>
              <a:t>Antes de la fundación del mundo,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u="sng" dirty="0">
                <a:solidFill>
                  <a:schemeClr val="bg1"/>
                </a:solidFill>
              </a:rPr>
              <a:t>Dios decidió</a:t>
            </a:r>
            <a:r>
              <a:rPr lang="en-US" sz="2400" i="1" dirty="0">
                <a:solidFill>
                  <a:schemeClr val="bg1"/>
                </a:solidFill>
              </a:rPr>
              <a:t/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que </a:t>
            </a:r>
            <a:r>
              <a:rPr lang="en-US" sz="2400" i="1" dirty="0" smtClean="0">
                <a:solidFill>
                  <a:schemeClr val="bg1"/>
                </a:solidFill>
              </a:rPr>
              <a:t>Su </a:t>
            </a:r>
            <a:r>
              <a:rPr lang="en-US" sz="2400" i="1" dirty="0">
                <a:solidFill>
                  <a:schemeClr val="bg1"/>
                </a:solidFill>
              </a:rPr>
              <a:t>pueblo </a:t>
            </a:r>
            <a:r>
              <a:rPr lang="en-US" sz="2400" i="1" dirty="0" smtClean="0">
                <a:solidFill>
                  <a:schemeClr val="bg1"/>
                </a:solidFill>
              </a:rPr>
              <a:t>se </a:t>
            </a:r>
            <a:r>
              <a:rPr lang="en-US" sz="2400" i="1" dirty="0" err="1" smtClean="0">
                <a:solidFill>
                  <a:schemeClr val="bg1"/>
                </a:solidFill>
              </a:rPr>
              <a:t>formaría</a:t>
            </a:r>
            <a:r>
              <a:rPr lang="en-US" sz="2400" i="1" dirty="0" smtClean="0">
                <a:solidFill>
                  <a:schemeClr val="bg1"/>
                </a:solidFill>
              </a:rPr>
              <a:t> de </a:t>
            </a:r>
            <a:r>
              <a:rPr lang="en-US" sz="2400" i="1" dirty="0" err="1" smtClean="0">
                <a:solidFill>
                  <a:schemeClr val="bg1"/>
                </a:solidFill>
              </a:rPr>
              <a:t>los</a:t>
            </a:r>
            <a:r>
              <a:rPr lang="en-US" sz="2400" i="1" dirty="0" smtClean="0">
                <a:solidFill>
                  <a:schemeClr val="bg1"/>
                </a:solidFill>
              </a:rPr>
              <a:t> que </a:t>
            </a:r>
            <a:r>
              <a:rPr lang="en-US" sz="2400" i="1" dirty="0" err="1" smtClean="0">
                <a:solidFill>
                  <a:schemeClr val="bg1"/>
                </a:solidFill>
              </a:rPr>
              <a:t>conformen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sus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vidas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al ejemplo de Jesús.</a:t>
            </a:r>
            <a:endParaRPr lang="en-US" sz="24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FCDF231-AFDC-870E-B3FF-FFFD03DDB184}"/>
              </a:ext>
            </a:extLst>
          </p:cNvPr>
          <p:cNvSpPr/>
          <p:nvPr/>
        </p:nvSpPr>
        <p:spPr>
          <a:xfrm>
            <a:off x="3265715" y="3928683"/>
            <a:ext cx="5467871" cy="4297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Él llama con el evangelio de Jesús – 2 Tes. 2:14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936BFE29-786A-9216-CDB7-750A0700BA38}"/>
              </a:ext>
            </a:extLst>
          </p:cNvPr>
          <p:cNvSpPr/>
          <p:nvPr/>
        </p:nvSpPr>
        <p:spPr>
          <a:xfrm>
            <a:off x="3265474" y="4486760"/>
            <a:ext cx="5468112" cy="4297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Él justifica con la sangre de Jesús – Rom. 5:9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B84C7353-11AD-2BE6-86FA-B6BBAF7180EA}"/>
              </a:ext>
            </a:extLst>
          </p:cNvPr>
          <p:cNvSpPr/>
          <p:nvPr/>
        </p:nvSpPr>
        <p:spPr>
          <a:xfrm>
            <a:off x="3275188" y="5059381"/>
            <a:ext cx="5468112" cy="4297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Él glorifica con el regreso de Jesús –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Fil.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3:21</a:t>
            </a:r>
          </a:p>
        </p:txBody>
      </p:sp>
    </p:spTree>
    <p:extLst>
      <p:ext uri="{BB962C8B-B14F-4D97-AF65-F5344CB8AC3E}">
        <p14:creationId xmlns:p14="http://schemas.microsoft.com/office/powerpoint/2010/main" val="2356356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3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529A6-A008-0E77-397A-BF498247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5866"/>
            <a:ext cx="7886700" cy="4790534"/>
          </a:xfrm>
        </p:spPr>
        <p:txBody>
          <a:bodyPr>
            <a:normAutofit/>
          </a:bodyPr>
          <a:lstStyle/>
          <a:p>
            <a:pPr algn="ctr" rtl="0"/>
            <a:r>
              <a:rPr lang="en-US" sz="3600" dirty="0"/>
              <a:t>La predestinación describe la </a:t>
            </a:r>
            <a:r>
              <a:rPr lang="en-US" sz="3600" dirty="0" err="1" smtClean="0"/>
              <a:t>decisión</a:t>
            </a:r>
            <a:r>
              <a:rPr lang="en-US" sz="3600" dirty="0" smtClean="0"/>
              <a:t> </a:t>
            </a:r>
            <a:r>
              <a:rPr lang="en-US" sz="3600" dirty="0"/>
              <a:t>de </a:t>
            </a:r>
            <a:r>
              <a:rPr lang="en-US" sz="3600" dirty="0" smtClean="0"/>
              <a:t>Dios de </a:t>
            </a:r>
            <a:r>
              <a:rPr lang="en-US" sz="3600" dirty="0" err="1"/>
              <a:t>incorporar</a:t>
            </a:r>
            <a:r>
              <a:rPr lang="en-US" sz="3600" dirty="0"/>
              <a:t> </a:t>
            </a:r>
            <a:r>
              <a:rPr lang="en-US" sz="3600" dirty="0" smtClean="0"/>
              <a:t>a la </a:t>
            </a:r>
            <a:r>
              <a:rPr lang="en-US" sz="3600" dirty="0" err="1" smtClean="0"/>
              <a:t>gente</a:t>
            </a:r>
            <a:r>
              <a:rPr lang="en-US" sz="3600" dirty="0" smtClean="0"/>
              <a:t> </a:t>
            </a:r>
            <a:r>
              <a:rPr lang="en-US" sz="3600" dirty="0"/>
              <a:t>a </a:t>
            </a:r>
            <a:r>
              <a:rPr lang="en-US" sz="3600" dirty="0" smtClean="0"/>
              <a:t>Su </a:t>
            </a:r>
            <a:r>
              <a:rPr lang="en-US" sz="3600" dirty="0"/>
              <a:t>familia sobre la </a:t>
            </a:r>
            <a:r>
              <a:rPr lang="en-US" sz="3600" dirty="0" smtClean="0"/>
              <a:t>base de </a:t>
            </a:r>
            <a:r>
              <a:rPr lang="en-US" sz="3600" dirty="0"/>
              <a:t>la </a:t>
            </a:r>
            <a:r>
              <a:rPr lang="en-US" sz="3600" dirty="0" err="1" smtClean="0"/>
              <a:t>fe</a:t>
            </a:r>
            <a:r>
              <a:rPr lang="en-US" sz="3600" dirty="0" smtClean="0"/>
              <a:t> </a:t>
            </a:r>
            <a:r>
              <a:rPr lang="en-US" sz="3600" dirty="0" err="1" smtClean="0"/>
              <a:t>en</a:t>
            </a:r>
            <a:r>
              <a:rPr lang="en-US" sz="3600" dirty="0" smtClean="0"/>
              <a:t> </a:t>
            </a:r>
            <a:r>
              <a:rPr lang="en-US" sz="3600" dirty="0"/>
              <a:t>Jesucristo.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800" b="1" i="1" dirty="0"/>
              <a:t>(</a:t>
            </a:r>
            <a:r>
              <a:rPr lang="en-US" sz="2800" b="1" i="1" dirty="0" err="1"/>
              <a:t>Efesios</a:t>
            </a:r>
            <a:r>
              <a:rPr lang="en-US" sz="2800" b="1" i="1" dirty="0"/>
              <a:t> </a:t>
            </a:r>
            <a:r>
              <a:rPr lang="en-US" sz="2800" b="1" i="1" dirty="0" smtClean="0"/>
              <a:t>1:3-11; </a:t>
            </a:r>
            <a:r>
              <a:rPr lang="en-US" sz="2800" b="1" i="1" dirty="0"/>
              <a:t>Romanos 8:28-30)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630471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3470</TotalTime>
  <Words>2724</Words>
  <Application>Microsoft Office PowerPoint</Application>
  <PresentationFormat>On-screen Show (16:10)</PresentationFormat>
  <Paragraphs>335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system-ui</vt:lpstr>
      <vt:lpstr>Office Theme</vt:lpstr>
      <vt:lpstr>La predestinación de Dios</vt:lpstr>
      <vt:lpstr>PowerPoint Presentation</vt:lpstr>
      <vt:lpstr>PowerPoint Presentation</vt:lpstr>
      <vt:lpstr>PowerPoint Presentation</vt:lpstr>
      <vt:lpstr>PowerPoint Presentation</vt:lpstr>
      <vt:lpstr>La predestinación en Efesios 1</vt:lpstr>
      <vt:lpstr>La predestinación en Efesios 1</vt:lpstr>
      <vt:lpstr>La predestinación en Romanos 8</vt:lpstr>
      <vt:lpstr>La predestinación describe la decisión de Dios de incorporar a la gente a Su familia sobre la base de la fe en Jesucristo.  (Efesios 1:3-11; Romanos 8:28-30) </vt:lpstr>
      <vt:lpstr>Pregunta: ¿Qué pasa con el libre albedrío?</vt:lpstr>
      <vt:lpstr>La predestinación describe la decisión de Dios de incorporar a la gente a Su familia sobre la base de la fe en Jesucristo.  (Efesios 1:3-11; Romanos 8:28-30) </vt:lpstr>
      <vt:lpstr>La predestinación de Dios es segura pero no es una elección incondicional.</vt:lpstr>
      <vt:lpstr>La predestinación de Dios es segura pero no es una elección incondicional.</vt:lpstr>
      <vt:lpstr>PowerPoint Presentation</vt:lpstr>
      <vt:lpstr>La predestinación de Dios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Foreknowledge of God</dc:title>
  <dc:creator>Phillip Shumake</dc:creator>
  <cp:lastModifiedBy>Esther Eubanks</cp:lastModifiedBy>
  <cp:revision>235</cp:revision>
  <cp:lastPrinted>2023-08-27T03:13:08Z</cp:lastPrinted>
  <dcterms:created xsi:type="dcterms:W3CDTF">2023-08-21T17:50:18Z</dcterms:created>
  <dcterms:modified xsi:type="dcterms:W3CDTF">2023-09-08T21:40:09Z</dcterms:modified>
</cp:coreProperties>
</file>