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465" r:id="rId2"/>
    <p:sldId id="448" r:id="rId3"/>
    <p:sldId id="467" r:id="rId4"/>
    <p:sldId id="466" r:id="rId5"/>
    <p:sldId id="472" r:id="rId6"/>
    <p:sldId id="473" r:id="rId7"/>
    <p:sldId id="474" r:id="rId8"/>
    <p:sldId id="471" r:id="rId9"/>
    <p:sldId id="470" r:id="rId10"/>
    <p:sldId id="479" r:id="rId11"/>
    <p:sldId id="480" r:id="rId12"/>
    <p:sldId id="469" r:id="rId13"/>
    <p:sldId id="485" r:id="rId14"/>
    <p:sldId id="478" r:id="rId15"/>
    <p:sldId id="486" r:id="rId16"/>
    <p:sldId id="483" r:id="rId17"/>
    <p:sldId id="476" r:id="rId18"/>
    <p:sldId id="475" r:id="rId19"/>
    <p:sldId id="477" r:id="rId20"/>
    <p:sldId id="468" r:id="rId21"/>
    <p:sldId id="484" r:id="rId22"/>
    <p:sldId id="482" r:id="rId23"/>
    <p:sldId id="481" r:id="rId24"/>
  </p:sldIdLst>
  <p:sldSz cx="12192000" cy="6858000"/>
  <p:notesSz cx="7315200" cy="96012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FF"/>
    <a:srgbClr val="C9EAFB"/>
    <a:srgbClr val="D3F9FD"/>
    <a:srgbClr val="CFF4FD"/>
    <a:srgbClr val="D0F8FC"/>
    <a:srgbClr val="A0F0F8"/>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71AD69-1DE5-4773-AEB8-26FFD71BF720}" v="8" dt="2023-09-03T12:06:52.0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19" autoAdjust="0"/>
    <p:restoredTop sz="92009" autoAdjust="0"/>
  </p:normalViewPr>
  <p:slideViewPr>
    <p:cSldViewPr snapToGrid="0">
      <p:cViewPr varScale="1">
        <p:scale>
          <a:sx n="89" d="100"/>
          <a:sy n="89" d="100"/>
        </p:scale>
        <p:origin x="108" y="354"/>
      </p:cViewPr>
      <p:guideLst>
        <p:guide orient="horz" pos="2160"/>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y Broadwell" userId="8c8ea40a403f8424" providerId="Windows Live" clId="Web-{2A71AD69-1DE5-4773-AEB8-26FFD71BF720}"/>
    <pc:docChg chg="modSld">
      <pc:chgData name="Marty Broadwell" userId="8c8ea40a403f8424" providerId="Windows Live" clId="Web-{2A71AD69-1DE5-4773-AEB8-26FFD71BF720}" dt="2023-09-03T12:06:52.027" v="7"/>
      <pc:docMkLst>
        <pc:docMk/>
      </pc:docMkLst>
      <pc:sldChg chg="addSp modSp addAnim delAnim modAnim">
        <pc:chgData name="Marty Broadwell" userId="8c8ea40a403f8424" providerId="Windows Live" clId="Web-{2A71AD69-1DE5-4773-AEB8-26FFD71BF720}" dt="2023-09-03T12:06:52.027" v="7"/>
        <pc:sldMkLst>
          <pc:docMk/>
          <pc:sldMk cId="0" sldId="467"/>
        </pc:sldMkLst>
        <pc:cxnChg chg="add mod">
          <ac:chgData name="Marty Broadwell" userId="8c8ea40a403f8424" providerId="Windows Live" clId="Web-{2A71AD69-1DE5-4773-AEB8-26FFD71BF720}" dt="2023-09-03T12:05:19.477" v="2" actId="14100"/>
          <ac:cxnSpMkLst>
            <pc:docMk/>
            <pc:sldMk cId="0" sldId="467"/>
            <ac:cxnSpMk id="3" creationId="{6B935EFB-C60E-036F-797C-E6FADB6A1645}"/>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6BBAB45-5C16-1B6E-D60A-37570FF0CD2E}"/>
              </a:ext>
            </a:extLst>
          </p:cNvPr>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881" tIns="48440" rIns="96881" bIns="48440" numCol="1" anchor="t" anchorCtr="0" compatLnSpc="1">
            <a:prstTxWarp prst="textNoShape">
              <a:avLst/>
            </a:prstTxWarp>
          </a:bodyPr>
          <a:lstStyle>
            <a:lvl1pPr eaLnBrk="1" hangingPunct="1">
              <a:defRPr sz="1300" b="0">
                <a:latin typeface="Times New Roman" pitchFamily="18" charset="0"/>
                <a:cs typeface="+mn-cs"/>
              </a:defRPr>
            </a:lvl1pPr>
          </a:lstStyle>
          <a:p>
            <a:pPr>
              <a:defRPr/>
            </a:pPr>
            <a:endParaRPr lang="en-US"/>
          </a:p>
        </p:txBody>
      </p:sp>
      <p:sp>
        <p:nvSpPr>
          <p:cNvPr id="26627" name="Rectangle 3">
            <a:extLst>
              <a:ext uri="{FF2B5EF4-FFF2-40B4-BE49-F238E27FC236}">
                <a16:creationId xmlns:a16="http://schemas.microsoft.com/office/drawing/2014/main" id="{ED46FE60-C935-8FE7-2BA7-2BE27D241DEC}"/>
              </a:ext>
            </a:extLst>
          </p:cNvPr>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881" tIns="48440" rIns="96881" bIns="48440" numCol="1" anchor="t" anchorCtr="0" compatLnSpc="1">
            <a:prstTxWarp prst="textNoShape">
              <a:avLst/>
            </a:prstTxWarp>
          </a:bodyPr>
          <a:lstStyle>
            <a:lvl1pPr algn="r" eaLnBrk="1" hangingPunct="1">
              <a:defRPr sz="1300" b="0">
                <a:latin typeface="Times New Roman" pitchFamily="18" charset="0"/>
                <a:cs typeface="+mn-cs"/>
              </a:defRPr>
            </a:lvl1pPr>
          </a:lstStyle>
          <a:p>
            <a:pPr>
              <a:defRPr/>
            </a:pPr>
            <a:endParaRPr lang="en-US"/>
          </a:p>
        </p:txBody>
      </p:sp>
      <p:sp>
        <p:nvSpPr>
          <p:cNvPr id="26628" name="Rectangle 4">
            <a:extLst>
              <a:ext uri="{FF2B5EF4-FFF2-40B4-BE49-F238E27FC236}">
                <a16:creationId xmlns:a16="http://schemas.microsoft.com/office/drawing/2014/main" id="{5C02AF10-FE76-CB9A-A825-6AE7792CB1DE}"/>
              </a:ext>
            </a:extLst>
          </p:cNvPr>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881" tIns="48440" rIns="96881" bIns="48440" numCol="1" anchor="b" anchorCtr="0" compatLnSpc="1">
            <a:prstTxWarp prst="textNoShape">
              <a:avLst/>
            </a:prstTxWarp>
          </a:bodyPr>
          <a:lstStyle>
            <a:lvl1pPr eaLnBrk="1" hangingPunct="1">
              <a:defRPr sz="1300" b="0">
                <a:latin typeface="Times New Roman" pitchFamily="18" charset="0"/>
                <a:cs typeface="+mn-cs"/>
              </a:defRPr>
            </a:lvl1pPr>
          </a:lstStyle>
          <a:p>
            <a:pPr>
              <a:defRPr/>
            </a:pPr>
            <a:endParaRPr lang="en-US"/>
          </a:p>
        </p:txBody>
      </p:sp>
      <p:sp>
        <p:nvSpPr>
          <p:cNvPr id="26629" name="Rectangle 5">
            <a:extLst>
              <a:ext uri="{FF2B5EF4-FFF2-40B4-BE49-F238E27FC236}">
                <a16:creationId xmlns:a16="http://schemas.microsoft.com/office/drawing/2014/main" id="{BF2FEBD3-59D8-B318-A001-473850F906A1}"/>
              </a:ext>
            </a:extLst>
          </p:cNvPr>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881" tIns="48440" rIns="96881" bIns="48440" numCol="1" anchor="b" anchorCtr="0" compatLnSpc="1">
            <a:prstTxWarp prst="textNoShape">
              <a:avLst/>
            </a:prstTxWarp>
          </a:bodyPr>
          <a:lstStyle>
            <a:lvl1pPr algn="r" eaLnBrk="1" hangingPunct="1">
              <a:defRPr sz="1300" b="0">
                <a:latin typeface="Times New Roman" panose="02020603050405020304" pitchFamily="18" charset="0"/>
              </a:defRPr>
            </a:lvl1pPr>
          </a:lstStyle>
          <a:p>
            <a:pPr>
              <a:defRPr/>
            </a:pPr>
            <a:fld id="{7F595DDA-0197-45DE-9C32-5BCBA49F5319}"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B55CE7AC-09CB-8C00-8236-665770360E91}"/>
              </a:ext>
            </a:extLst>
          </p:cNvPr>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881" tIns="48440" rIns="96881" bIns="48440" numCol="1" anchor="t" anchorCtr="0" compatLnSpc="1">
            <a:prstTxWarp prst="textNoShape">
              <a:avLst/>
            </a:prstTxWarp>
          </a:bodyPr>
          <a:lstStyle>
            <a:lvl1pPr eaLnBrk="1" hangingPunct="1">
              <a:defRPr sz="1300" b="0">
                <a:latin typeface="Times New Roman" pitchFamily="18" charset="0"/>
                <a:cs typeface="+mn-cs"/>
              </a:defRPr>
            </a:lvl1pPr>
          </a:lstStyle>
          <a:p>
            <a:pPr>
              <a:defRPr/>
            </a:pPr>
            <a:endParaRPr lang="en-US"/>
          </a:p>
        </p:txBody>
      </p:sp>
      <p:sp>
        <p:nvSpPr>
          <p:cNvPr id="61443" name="Rectangle 3">
            <a:extLst>
              <a:ext uri="{FF2B5EF4-FFF2-40B4-BE49-F238E27FC236}">
                <a16:creationId xmlns:a16="http://schemas.microsoft.com/office/drawing/2014/main" id="{11CD2549-362D-6B81-689B-61A622F4DC50}"/>
              </a:ext>
            </a:extLst>
          </p:cNvPr>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881" tIns="48440" rIns="96881" bIns="48440" numCol="1" anchor="t" anchorCtr="0" compatLnSpc="1">
            <a:prstTxWarp prst="textNoShape">
              <a:avLst/>
            </a:prstTxWarp>
          </a:bodyPr>
          <a:lstStyle>
            <a:lvl1pPr algn="r" eaLnBrk="1" hangingPunct="1">
              <a:defRPr sz="1300" b="0">
                <a:latin typeface="Times New Roman" pitchFamily="18" charset="0"/>
                <a:cs typeface="+mn-cs"/>
              </a:defRPr>
            </a:lvl1pPr>
          </a:lstStyle>
          <a:p>
            <a:pPr>
              <a:defRPr/>
            </a:pPr>
            <a:endParaRPr lang="en-US"/>
          </a:p>
        </p:txBody>
      </p:sp>
      <p:sp>
        <p:nvSpPr>
          <p:cNvPr id="2052" name="Rectangle 4">
            <a:extLst>
              <a:ext uri="{FF2B5EF4-FFF2-40B4-BE49-F238E27FC236}">
                <a16:creationId xmlns:a16="http://schemas.microsoft.com/office/drawing/2014/main" id="{45D4518D-B5E0-3346-98F6-8C41D047555C}"/>
              </a:ext>
            </a:extLst>
          </p:cNvPr>
          <p:cNvSpPr>
            <a:spLocks noGrp="1" noRot="1" noChangeAspect="1" noChangeArrowheads="1" noTextEdit="1"/>
          </p:cNvSpPr>
          <p:nvPr>
            <p:ph type="sldImg" idx="2"/>
          </p:nvPr>
        </p:nvSpPr>
        <p:spPr bwMode="auto">
          <a:xfrm>
            <a:off x="460375" y="720725"/>
            <a:ext cx="6396038"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2B613377-C443-50B8-083E-513FCBAB4682}"/>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881" tIns="48440" rIns="96881" bIns="484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446" name="Rectangle 6">
            <a:extLst>
              <a:ext uri="{FF2B5EF4-FFF2-40B4-BE49-F238E27FC236}">
                <a16:creationId xmlns:a16="http://schemas.microsoft.com/office/drawing/2014/main" id="{AFF6D529-B9D1-0498-6BA9-162EBEEB2A8C}"/>
              </a:ext>
            </a:extLst>
          </p:cNvPr>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881" tIns="48440" rIns="96881" bIns="48440" numCol="1" anchor="b" anchorCtr="0" compatLnSpc="1">
            <a:prstTxWarp prst="textNoShape">
              <a:avLst/>
            </a:prstTxWarp>
          </a:bodyPr>
          <a:lstStyle>
            <a:lvl1pPr eaLnBrk="1" hangingPunct="1">
              <a:defRPr sz="1300" b="0">
                <a:latin typeface="Times New Roman" pitchFamily="18" charset="0"/>
                <a:cs typeface="+mn-cs"/>
              </a:defRPr>
            </a:lvl1pPr>
          </a:lstStyle>
          <a:p>
            <a:pPr>
              <a:defRPr/>
            </a:pPr>
            <a:endParaRPr lang="en-US"/>
          </a:p>
        </p:txBody>
      </p:sp>
      <p:sp>
        <p:nvSpPr>
          <p:cNvPr id="61447" name="Rectangle 7">
            <a:extLst>
              <a:ext uri="{FF2B5EF4-FFF2-40B4-BE49-F238E27FC236}">
                <a16:creationId xmlns:a16="http://schemas.microsoft.com/office/drawing/2014/main" id="{325D7DC5-0312-0D57-6078-12ED09367623}"/>
              </a:ext>
            </a:extLst>
          </p:cNvPr>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881" tIns="48440" rIns="96881" bIns="48440" numCol="1" anchor="b" anchorCtr="0" compatLnSpc="1">
            <a:prstTxWarp prst="textNoShape">
              <a:avLst/>
            </a:prstTxWarp>
          </a:bodyPr>
          <a:lstStyle>
            <a:lvl1pPr algn="r" eaLnBrk="1" hangingPunct="1">
              <a:defRPr sz="1300" b="0">
                <a:latin typeface="Times New Roman" panose="02020603050405020304" pitchFamily="18" charset="0"/>
              </a:defRPr>
            </a:lvl1pPr>
          </a:lstStyle>
          <a:p>
            <a:pPr>
              <a:defRPr/>
            </a:pPr>
            <a:fld id="{EB8C0E76-456D-4EEE-A5B7-0156C3F6ED8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933FF348-9AF1-AEDE-6458-CC6C2A560978}"/>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A876DA34-66A7-76A2-55FD-842ED9362079}"/>
              </a:ext>
            </a:extLst>
          </p:cNvPr>
          <p:cNvSpPr>
            <a:spLocks noGrp="1"/>
          </p:cNvSpPr>
          <p:nvPr>
            <p:ph type="body" idx="1"/>
          </p:nvPr>
        </p:nvSpPr>
        <p:spPr/>
        <p:txBody>
          <a:bodyPr/>
          <a:lstStyle/>
          <a:p>
            <a:pPr>
              <a:defRPr/>
            </a:pPr>
            <a:r>
              <a:rPr lang="en-US" dirty="0"/>
              <a:t>Stories of “neighbors” of Israel:</a:t>
            </a:r>
          </a:p>
          <a:p>
            <a:pPr marL="171450" indent="-171450">
              <a:buFont typeface="Arial" panose="020B0604020202020204" pitchFamily="34" charset="0"/>
              <a:buChar char="•"/>
              <a:defRPr/>
            </a:pPr>
            <a:r>
              <a:rPr lang="en-US" dirty="0" err="1"/>
              <a:t>Amelakites</a:t>
            </a:r>
            <a:r>
              <a:rPr lang="en-US" dirty="0"/>
              <a:t> (from Esau)</a:t>
            </a:r>
          </a:p>
          <a:p>
            <a:pPr marL="171450" indent="-171450">
              <a:buFont typeface="Arial" panose="020B0604020202020204" pitchFamily="34" charset="0"/>
              <a:buChar char="•"/>
              <a:defRPr/>
            </a:pPr>
            <a:r>
              <a:rPr lang="en-US" dirty="0"/>
              <a:t>Jebusites (Jerusalem)</a:t>
            </a:r>
          </a:p>
          <a:p>
            <a:pPr marL="171450" indent="-171450">
              <a:buFont typeface="Arial" panose="020B0604020202020204" pitchFamily="34" charset="0"/>
              <a:buChar char="•"/>
              <a:defRPr/>
            </a:pPr>
            <a:r>
              <a:rPr lang="en-US" dirty="0"/>
              <a:t>Gibeonites (Tricked Joshua, later demanded revenge from David for Saul’s treatment of them)</a:t>
            </a:r>
          </a:p>
          <a:p>
            <a:pPr marL="171450" indent="-171450">
              <a:buFont typeface="Arial" panose="020B0604020202020204" pitchFamily="34" charset="0"/>
              <a:buChar char="•"/>
              <a:defRPr/>
            </a:pPr>
            <a:r>
              <a:rPr lang="en-US" dirty="0"/>
              <a:t>Moabites (From Lot)</a:t>
            </a:r>
          </a:p>
          <a:p>
            <a:pPr marL="171450" indent="-171450">
              <a:buFont typeface="Arial" panose="020B0604020202020204" pitchFamily="34" charset="0"/>
              <a:buChar char="•"/>
              <a:defRPr/>
            </a:pPr>
            <a:r>
              <a:rPr lang="en-US" dirty="0"/>
              <a:t>Midianites (</a:t>
            </a:r>
            <a:r>
              <a:rPr lang="en-US" dirty="0" err="1"/>
              <a:t>descendents</a:t>
            </a:r>
            <a:r>
              <a:rPr lang="en-US" dirty="0"/>
              <a:t> of Abraham through Keturah) – Circumcised?</a:t>
            </a:r>
          </a:p>
        </p:txBody>
      </p:sp>
      <p:sp>
        <p:nvSpPr>
          <p:cNvPr id="5124" name="Slide Number Placeholder 3">
            <a:extLst>
              <a:ext uri="{FF2B5EF4-FFF2-40B4-BE49-F238E27FC236}">
                <a16:creationId xmlns:a16="http://schemas.microsoft.com/office/drawing/2014/main" id="{A20261B2-D013-7324-469D-BFF3703E7E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42950" indent="-285750">
              <a:defRPr sz="2400" b="1">
                <a:solidFill>
                  <a:schemeClr val="tx1"/>
                </a:solidFill>
                <a:latin typeface="Arial" panose="020B0604020202020204" pitchFamily="34" charset="0"/>
                <a:cs typeface="Arial" panose="020B0604020202020204" pitchFamily="34" charset="0"/>
              </a:defRPr>
            </a:lvl2pPr>
            <a:lvl3pPr marL="1143000" indent="-228600">
              <a:defRPr sz="2400" b="1">
                <a:solidFill>
                  <a:schemeClr val="tx1"/>
                </a:solidFill>
                <a:latin typeface="Arial" panose="020B0604020202020204" pitchFamily="34" charset="0"/>
                <a:cs typeface="Arial" panose="020B0604020202020204" pitchFamily="34" charset="0"/>
              </a:defRPr>
            </a:lvl3pPr>
            <a:lvl4pPr marL="1600200" indent="-228600">
              <a:defRPr sz="2400" b="1">
                <a:solidFill>
                  <a:schemeClr val="tx1"/>
                </a:solidFill>
                <a:latin typeface="Arial" panose="020B0604020202020204" pitchFamily="34" charset="0"/>
                <a:cs typeface="Arial" panose="020B0604020202020204" pitchFamily="34" charset="0"/>
              </a:defRPr>
            </a:lvl4pPr>
            <a:lvl5pPr marL="2057400" indent="-22860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fld id="{C6B144BF-B788-4D3D-BEC4-C370ED9B30DD}" type="slidenum">
              <a:rPr lang="en-US" altLang="en-US" sz="1300" b="0" smtClean="0">
                <a:latin typeface="Times New Roman" panose="02020603050405020304" pitchFamily="18" charset="0"/>
              </a:rPr>
              <a:pPr/>
              <a:t>1</a:t>
            </a:fld>
            <a:endParaRPr lang="en-US" altLang="en-US" sz="1300" b="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13BDE2F8-7E06-0DEE-8725-97F658D951AC}"/>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9F04DFE6-94FB-A381-6D3C-75C53AFDBB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Jethro (Jether, Hobab, Ruel, </a:t>
            </a:r>
          </a:p>
        </p:txBody>
      </p:sp>
      <p:sp>
        <p:nvSpPr>
          <p:cNvPr id="8196" name="Slide Number Placeholder 3">
            <a:extLst>
              <a:ext uri="{FF2B5EF4-FFF2-40B4-BE49-F238E27FC236}">
                <a16:creationId xmlns:a16="http://schemas.microsoft.com/office/drawing/2014/main" id="{9584843A-81EE-961C-FF19-57042E9E95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42950" indent="-285750">
              <a:defRPr sz="2400" b="1">
                <a:solidFill>
                  <a:schemeClr val="tx1"/>
                </a:solidFill>
                <a:latin typeface="Arial" panose="020B0604020202020204" pitchFamily="34" charset="0"/>
                <a:cs typeface="Arial" panose="020B0604020202020204" pitchFamily="34" charset="0"/>
              </a:defRPr>
            </a:lvl2pPr>
            <a:lvl3pPr marL="1143000" indent="-228600">
              <a:defRPr sz="2400" b="1">
                <a:solidFill>
                  <a:schemeClr val="tx1"/>
                </a:solidFill>
                <a:latin typeface="Arial" panose="020B0604020202020204" pitchFamily="34" charset="0"/>
                <a:cs typeface="Arial" panose="020B0604020202020204" pitchFamily="34" charset="0"/>
              </a:defRPr>
            </a:lvl3pPr>
            <a:lvl4pPr marL="1600200" indent="-228600">
              <a:defRPr sz="2400" b="1">
                <a:solidFill>
                  <a:schemeClr val="tx1"/>
                </a:solidFill>
                <a:latin typeface="Arial" panose="020B0604020202020204" pitchFamily="34" charset="0"/>
                <a:cs typeface="Arial" panose="020B0604020202020204" pitchFamily="34" charset="0"/>
              </a:defRPr>
            </a:lvl4pPr>
            <a:lvl5pPr marL="2057400" indent="-22860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fld id="{7934A8BC-67D6-4AE2-BAB5-1DBDE09B5254}" type="slidenum">
              <a:rPr lang="en-US" altLang="en-US" sz="1300" b="0" smtClean="0">
                <a:latin typeface="Times New Roman" panose="02020603050405020304" pitchFamily="18" charset="0"/>
              </a:rPr>
              <a:pPr/>
              <a:t>3</a:t>
            </a:fld>
            <a:endParaRPr lang="en-US" altLang="en-US" sz="1300" b="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085AE6A-27EE-64B3-5EC3-29C2D64C64B3}"/>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72B8F435-8AE2-435B-47E0-4967EABCB2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Dates:</a:t>
            </a:r>
          </a:p>
          <a:p>
            <a:r>
              <a:rPr lang="en-US" altLang="en-US"/>
              <a:t>Abraham – Around 2000 BC</a:t>
            </a:r>
          </a:p>
          <a:p>
            <a:r>
              <a:rPr lang="en-US" altLang="en-US"/>
              <a:t>Moses – Around 1500 BC</a:t>
            </a:r>
          </a:p>
          <a:p>
            <a:r>
              <a:rPr lang="en-US" altLang="en-US"/>
              <a:t>Saul – 1050 BC</a:t>
            </a:r>
          </a:p>
          <a:p>
            <a:r>
              <a:rPr lang="en-US" altLang="en-US"/>
              <a:t>Jehu &amp; Jonadab – 840 BC</a:t>
            </a:r>
          </a:p>
          <a:p>
            <a:r>
              <a:rPr lang="en-US" altLang="en-US"/>
              <a:t>Jeremiah &amp; Jehoikim – 608 BC (230 years after Jonadab)</a:t>
            </a:r>
          </a:p>
          <a:p>
            <a:r>
              <a:rPr lang="en-US" altLang="en-US"/>
              <a:t>Nehemiah – 445 B (~160 year after the Rechabite incident on Jeremiah)</a:t>
            </a:r>
          </a:p>
        </p:txBody>
      </p:sp>
      <p:sp>
        <p:nvSpPr>
          <p:cNvPr id="10244" name="Slide Number Placeholder 3">
            <a:extLst>
              <a:ext uri="{FF2B5EF4-FFF2-40B4-BE49-F238E27FC236}">
                <a16:creationId xmlns:a16="http://schemas.microsoft.com/office/drawing/2014/main" id="{B951252F-6983-00EF-9EFA-BFD1381F15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42950" indent="-285750">
              <a:defRPr sz="2400" b="1">
                <a:solidFill>
                  <a:schemeClr val="tx1"/>
                </a:solidFill>
                <a:latin typeface="Arial" panose="020B0604020202020204" pitchFamily="34" charset="0"/>
                <a:cs typeface="Arial" panose="020B0604020202020204" pitchFamily="34" charset="0"/>
              </a:defRPr>
            </a:lvl2pPr>
            <a:lvl3pPr marL="1143000" indent="-228600">
              <a:defRPr sz="2400" b="1">
                <a:solidFill>
                  <a:schemeClr val="tx1"/>
                </a:solidFill>
                <a:latin typeface="Arial" panose="020B0604020202020204" pitchFamily="34" charset="0"/>
                <a:cs typeface="Arial" panose="020B0604020202020204" pitchFamily="34" charset="0"/>
              </a:defRPr>
            </a:lvl3pPr>
            <a:lvl4pPr marL="1600200" indent="-228600">
              <a:defRPr sz="2400" b="1">
                <a:solidFill>
                  <a:schemeClr val="tx1"/>
                </a:solidFill>
                <a:latin typeface="Arial" panose="020B0604020202020204" pitchFamily="34" charset="0"/>
                <a:cs typeface="Arial" panose="020B0604020202020204" pitchFamily="34" charset="0"/>
              </a:defRPr>
            </a:lvl4pPr>
            <a:lvl5pPr marL="2057400" indent="-22860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fld id="{38D89AF7-87C0-4DF7-85DE-D6C25493E342}" type="slidenum">
              <a:rPr lang="en-US" altLang="en-US" sz="1300" b="0" smtClean="0">
                <a:latin typeface="Times New Roman" panose="02020603050405020304" pitchFamily="18" charset="0"/>
              </a:rPr>
              <a:pPr/>
              <a:t>4</a:t>
            </a:fld>
            <a:endParaRPr lang="en-US" altLang="en-US" sz="1300" b="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FA8D609-E77C-0B45-E05C-D271A18FA465}"/>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3C0CD488-90F1-A623-CAB1-93566E1BE6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First, note that Athaliah was “ruling” in Judah around the time of Jehu in the North</a:t>
            </a:r>
          </a:p>
          <a:p>
            <a:endParaRPr lang="en-US" altLang="en-US"/>
          </a:p>
          <a:p>
            <a:r>
              <a:rPr lang="en-US" altLang="en-US"/>
              <a:t>Joash, hidden from Athaliah by Jehoiada, became King at age 7, 835BC.</a:t>
            </a:r>
          </a:p>
        </p:txBody>
      </p:sp>
      <p:sp>
        <p:nvSpPr>
          <p:cNvPr id="13316" name="Slide Number Placeholder 3">
            <a:extLst>
              <a:ext uri="{FF2B5EF4-FFF2-40B4-BE49-F238E27FC236}">
                <a16:creationId xmlns:a16="http://schemas.microsoft.com/office/drawing/2014/main" id="{E85D983F-B484-3AF5-F7A5-E95F136B53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42950" indent="-285750">
              <a:defRPr sz="2400" b="1">
                <a:solidFill>
                  <a:schemeClr val="tx1"/>
                </a:solidFill>
                <a:latin typeface="Arial" panose="020B0604020202020204" pitchFamily="34" charset="0"/>
                <a:cs typeface="Arial" panose="020B0604020202020204" pitchFamily="34" charset="0"/>
              </a:defRPr>
            </a:lvl2pPr>
            <a:lvl3pPr marL="1143000" indent="-228600">
              <a:defRPr sz="2400" b="1">
                <a:solidFill>
                  <a:schemeClr val="tx1"/>
                </a:solidFill>
                <a:latin typeface="Arial" panose="020B0604020202020204" pitchFamily="34" charset="0"/>
                <a:cs typeface="Arial" panose="020B0604020202020204" pitchFamily="34" charset="0"/>
              </a:defRPr>
            </a:lvl3pPr>
            <a:lvl4pPr marL="1600200" indent="-228600">
              <a:defRPr sz="2400" b="1">
                <a:solidFill>
                  <a:schemeClr val="tx1"/>
                </a:solidFill>
                <a:latin typeface="Arial" panose="020B0604020202020204" pitchFamily="34" charset="0"/>
                <a:cs typeface="Arial" panose="020B0604020202020204" pitchFamily="34" charset="0"/>
              </a:defRPr>
            </a:lvl4pPr>
            <a:lvl5pPr marL="2057400" indent="-22860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fld id="{6779D3FA-3516-4319-BC07-7B7FF6BE5BCE}" type="slidenum">
              <a:rPr lang="en-US" altLang="en-US" sz="1300" b="0" smtClean="0">
                <a:latin typeface="Times New Roman" panose="02020603050405020304" pitchFamily="18" charset="0"/>
              </a:rPr>
              <a:pPr/>
              <a:t>6</a:t>
            </a:fld>
            <a:endParaRPr lang="en-US" altLang="en-US" sz="1300" b="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B2D3078-F78E-7489-B4FA-B77424E156C7}"/>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E94BFCF7-5BF6-B27E-F51A-FDD7E3689B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364" name="Slide Number Placeholder 3">
            <a:extLst>
              <a:ext uri="{FF2B5EF4-FFF2-40B4-BE49-F238E27FC236}">
                <a16:creationId xmlns:a16="http://schemas.microsoft.com/office/drawing/2014/main" id="{5A8B419F-1D01-E8BC-3182-E24D0CAB85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42950" indent="-285750">
              <a:defRPr sz="2400" b="1">
                <a:solidFill>
                  <a:schemeClr val="tx1"/>
                </a:solidFill>
                <a:latin typeface="Arial" panose="020B0604020202020204" pitchFamily="34" charset="0"/>
                <a:cs typeface="Arial" panose="020B0604020202020204" pitchFamily="34" charset="0"/>
              </a:defRPr>
            </a:lvl2pPr>
            <a:lvl3pPr marL="1143000" indent="-228600">
              <a:defRPr sz="2400" b="1">
                <a:solidFill>
                  <a:schemeClr val="tx1"/>
                </a:solidFill>
                <a:latin typeface="Arial" panose="020B0604020202020204" pitchFamily="34" charset="0"/>
                <a:cs typeface="Arial" panose="020B0604020202020204" pitchFamily="34" charset="0"/>
              </a:defRPr>
            </a:lvl3pPr>
            <a:lvl4pPr marL="1600200" indent="-228600">
              <a:defRPr sz="2400" b="1">
                <a:solidFill>
                  <a:schemeClr val="tx1"/>
                </a:solidFill>
                <a:latin typeface="Arial" panose="020B0604020202020204" pitchFamily="34" charset="0"/>
                <a:cs typeface="Arial" panose="020B0604020202020204" pitchFamily="34" charset="0"/>
              </a:defRPr>
            </a:lvl4pPr>
            <a:lvl5pPr marL="2057400" indent="-22860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fld id="{AFFEAA90-B3C4-4450-A070-8FFD2F3D1D33}" type="slidenum">
              <a:rPr lang="en-US" altLang="en-US" sz="1300" b="0" smtClean="0">
                <a:latin typeface="Times New Roman" panose="02020603050405020304" pitchFamily="18" charset="0"/>
              </a:rPr>
              <a:pPr/>
              <a:t>7</a:t>
            </a:fld>
            <a:endParaRPr lang="en-US" altLang="en-US" sz="1300" b="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3DE4811-1F2B-E1D4-EFDD-D4B6DC588F26}"/>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6AC13DAB-99F5-9870-7E86-D6E48C7721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https://www.biblequestions.org/bqar419.html</a:t>
            </a:r>
          </a:p>
        </p:txBody>
      </p:sp>
      <p:sp>
        <p:nvSpPr>
          <p:cNvPr id="17412" name="Slide Number Placeholder 3">
            <a:extLst>
              <a:ext uri="{FF2B5EF4-FFF2-40B4-BE49-F238E27FC236}">
                <a16:creationId xmlns:a16="http://schemas.microsoft.com/office/drawing/2014/main" id="{9B4FA3F7-04F6-9F59-A090-8F89E82480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42950" indent="-285750">
              <a:defRPr sz="2400" b="1">
                <a:solidFill>
                  <a:schemeClr val="tx1"/>
                </a:solidFill>
                <a:latin typeface="Arial" panose="020B0604020202020204" pitchFamily="34" charset="0"/>
                <a:cs typeface="Arial" panose="020B0604020202020204" pitchFamily="34" charset="0"/>
              </a:defRPr>
            </a:lvl2pPr>
            <a:lvl3pPr marL="1143000" indent="-228600">
              <a:defRPr sz="2400" b="1">
                <a:solidFill>
                  <a:schemeClr val="tx1"/>
                </a:solidFill>
                <a:latin typeface="Arial" panose="020B0604020202020204" pitchFamily="34" charset="0"/>
                <a:cs typeface="Arial" panose="020B0604020202020204" pitchFamily="34" charset="0"/>
              </a:defRPr>
            </a:lvl3pPr>
            <a:lvl4pPr marL="1600200" indent="-228600">
              <a:defRPr sz="2400" b="1">
                <a:solidFill>
                  <a:schemeClr val="tx1"/>
                </a:solidFill>
                <a:latin typeface="Arial" panose="020B0604020202020204" pitchFamily="34" charset="0"/>
                <a:cs typeface="Arial" panose="020B0604020202020204" pitchFamily="34" charset="0"/>
              </a:defRPr>
            </a:lvl4pPr>
            <a:lvl5pPr marL="2057400" indent="-22860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fld id="{00414534-6AC8-46AE-93AA-2BE6165C4FF6}" type="slidenum">
              <a:rPr lang="en-US" altLang="en-US" sz="1300" b="0" smtClean="0">
                <a:latin typeface="Times New Roman" panose="02020603050405020304" pitchFamily="18" charset="0"/>
              </a:rPr>
              <a:pPr/>
              <a:t>8</a:t>
            </a:fld>
            <a:endParaRPr lang="en-US" altLang="en-US" sz="1300" b="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D6A017A-852F-37D6-415F-74997CD6AD8E}"/>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63A7FB66-702D-4C48-C02A-90652230CE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“Honor Father &amp; Mother” is the 5</a:t>
            </a:r>
            <a:r>
              <a:rPr lang="en-US" altLang="en-US" baseline="30000"/>
              <a:t>th</a:t>
            </a:r>
            <a:r>
              <a:rPr lang="en-US" altLang="en-US"/>
              <a:t> Commandment (Ex 20:12), and the “first commandment with promise” (Eph 6:2).  </a:t>
            </a:r>
          </a:p>
        </p:txBody>
      </p:sp>
      <p:sp>
        <p:nvSpPr>
          <p:cNvPr id="21508" name="Slide Number Placeholder 3">
            <a:extLst>
              <a:ext uri="{FF2B5EF4-FFF2-40B4-BE49-F238E27FC236}">
                <a16:creationId xmlns:a16="http://schemas.microsoft.com/office/drawing/2014/main" id="{ABB3CDD4-DC00-852A-FAFB-9711ED2BDF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42950" indent="-285750">
              <a:defRPr sz="2400" b="1">
                <a:solidFill>
                  <a:schemeClr val="tx1"/>
                </a:solidFill>
                <a:latin typeface="Arial" panose="020B0604020202020204" pitchFamily="34" charset="0"/>
                <a:cs typeface="Arial" panose="020B0604020202020204" pitchFamily="34" charset="0"/>
              </a:defRPr>
            </a:lvl2pPr>
            <a:lvl3pPr marL="1143000" indent="-228600">
              <a:defRPr sz="2400" b="1">
                <a:solidFill>
                  <a:schemeClr val="tx1"/>
                </a:solidFill>
                <a:latin typeface="Arial" panose="020B0604020202020204" pitchFamily="34" charset="0"/>
                <a:cs typeface="Arial" panose="020B0604020202020204" pitchFamily="34" charset="0"/>
              </a:defRPr>
            </a:lvl3pPr>
            <a:lvl4pPr marL="1600200" indent="-228600">
              <a:defRPr sz="2400" b="1">
                <a:solidFill>
                  <a:schemeClr val="tx1"/>
                </a:solidFill>
                <a:latin typeface="Arial" panose="020B0604020202020204" pitchFamily="34" charset="0"/>
                <a:cs typeface="Arial" panose="020B0604020202020204" pitchFamily="34" charset="0"/>
              </a:defRPr>
            </a:lvl4pPr>
            <a:lvl5pPr marL="2057400" indent="-22860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fld id="{3692C2F6-C845-4301-8503-82A2D0561526}" type="slidenum">
              <a:rPr lang="en-US" altLang="en-US" sz="1300" b="0" smtClean="0">
                <a:latin typeface="Times New Roman" panose="02020603050405020304" pitchFamily="18" charset="0"/>
              </a:rPr>
              <a:pPr/>
              <a:t>11</a:t>
            </a:fld>
            <a:endParaRPr lang="en-US" altLang="en-US" sz="1300" b="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D42975B-D959-C3D2-F29D-5433A6D118C2}"/>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66642FE5-52B1-B76B-E8DF-26514D9FE0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“Honor Father &amp; Mother” is the 5</a:t>
            </a:r>
            <a:r>
              <a:rPr lang="en-US" altLang="en-US" baseline="30000"/>
              <a:t>th</a:t>
            </a:r>
            <a:r>
              <a:rPr lang="en-US" altLang="en-US"/>
              <a:t> Commandment (Ex 20:12), and the “first commandment with promise” (Eph 6:2).  </a:t>
            </a:r>
          </a:p>
        </p:txBody>
      </p:sp>
      <p:sp>
        <p:nvSpPr>
          <p:cNvPr id="23556" name="Slide Number Placeholder 3">
            <a:extLst>
              <a:ext uri="{FF2B5EF4-FFF2-40B4-BE49-F238E27FC236}">
                <a16:creationId xmlns:a16="http://schemas.microsoft.com/office/drawing/2014/main" id="{72C94EA3-C10B-1E00-F6C3-37F52EE2A4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42950" indent="-285750">
              <a:defRPr sz="2400" b="1">
                <a:solidFill>
                  <a:schemeClr val="tx1"/>
                </a:solidFill>
                <a:latin typeface="Arial" panose="020B0604020202020204" pitchFamily="34" charset="0"/>
                <a:cs typeface="Arial" panose="020B0604020202020204" pitchFamily="34" charset="0"/>
              </a:defRPr>
            </a:lvl2pPr>
            <a:lvl3pPr marL="1143000" indent="-228600">
              <a:defRPr sz="2400" b="1">
                <a:solidFill>
                  <a:schemeClr val="tx1"/>
                </a:solidFill>
                <a:latin typeface="Arial" panose="020B0604020202020204" pitchFamily="34" charset="0"/>
                <a:cs typeface="Arial" panose="020B0604020202020204" pitchFamily="34" charset="0"/>
              </a:defRPr>
            </a:lvl3pPr>
            <a:lvl4pPr marL="1600200" indent="-228600">
              <a:defRPr sz="2400" b="1">
                <a:solidFill>
                  <a:schemeClr val="tx1"/>
                </a:solidFill>
                <a:latin typeface="Arial" panose="020B0604020202020204" pitchFamily="34" charset="0"/>
                <a:cs typeface="Arial" panose="020B0604020202020204" pitchFamily="34" charset="0"/>
              </a:defRPr>
            </a:lvl4pPr>
            <a:lvl5pPr marL="2057400" indent="-22860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fld id="{13DFC189-E451-4C15-8498-581878C51B4F}" type="slidenum">
              <a:rPr lang="en-US" altLang="en-US" sz="1300" b="0" smtClean="0">
                <a:latin typeface="Times New Roman" panose="02020603050405020304" pitchFamily="18" charset="0"/>
              </a:rPr>
              <a:pPr/>
              <a:t>12</a:t>
            </a:fld>
            <a:endParaRPr lang="en-US" altLang="en-US" sz="1300" b="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C3854309-24E0-3FBE-8A80-823275838F7A}"/>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A4C33CEB-533D-283C-4F4A-F2534BCFA7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Fast forward another 160 years to 440’s, the time of Nehemiah.</a:t>
            </a:r>
          </a:p>
        </p:txBody>
      </p:sp>
      <p:sp>
        <p:nvSpPr>
          <p:cNvPr id="32772" name="Slide Number Placeholder 3">
            <a:extLst>
              <a:ext uri="{FF2B5EF4-FFF2-40B4-BE49-F238E27FC236}">
                <a16:creationId xmlns:a16="http://schemas.microsoft.com/office/drawing/2014/main" id="{1ACBFB9A-D9B3-7EA1-3398-ABDD2826C8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42950" indent="-285750">
              <a:defRPr sz="2400" b="1">
                <a:solidFill>
                  <a:schemeClr val="tx1"/>
                </a:solidFill>
                <a:latin typeface="Arial" panose="020B0604020202020204" pitchFamily="34" charset="0"/>
                <a:cs typeface="Arial" panose="020B0604020202020204" pitchFamily="34" charset="0"/>
              </a:defRPr>
            </a:lvl2pPr>
            <a:lvl3pPr marL="1143000" indent="-228600">
              <a:defRPr sz="2400" b="1">
                <a:solidFill>
                  <a:schemeClr val="tx1"/>
                </a:solidFill>
                <a:latin typeface="Arial" panose="020B0604020202020204" pitchFamily="34" charset="0"/>
                <a:cs typeface="Arial" panose="020B0604020202020204" pitchFamily="34" charset="0"/>
              </a:defRPr>
            </a:lvl3pPr>
            <a:lvl4pPr marL="1600200" indent="-228600">
              <a:defRPr sz="2400" b="1">
                <a:solidFill>
                  <a:schemeClr val="tx1"/>
                </a:solidFill>
                <a:latin typeface="Arial" panose="020B0604020202020204" pitchFamily="34" charset="0"/>
                <a:cs typeface="Arial" panose="020B0604020202020204" pitchFamily="34" charset="0"/>
              </a:defRPr>
            </a:lvl4pPr>
            <a:lvl5pPr marL="2057400" indent="-22860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fld id="{DC29797B-95D5-40B3-A390-C6510140E148}" type="slidenum">
              <a:rPr lang="en-US" altLang="en-US" sz="1300" b="0" smtClean="0">
                <a:latin typeface="Times New Roman" panose="02020603050405020304" pitchFamily="18" charset="0"/>
              </a:rPr>
              <a:pPr/>
              <a:t>20</a:t>
            </a:fld>
            <a:endParaRPr lang="en-US" altLang="en-US" sz="1300" b="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800"/>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3BF28AC-2B66-2312-051B-AE45DCC0984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7645122-CB4B-7DE1-F1FD-16F1673669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CDE157-1BE9-4022-B118-C5D49507AA0C}"/>
              </a:ext>
            </a:extLst>
          </p:cNvPr>
          <p:cNvSpPr>
            <a:spLocks noGrp="1" noChangeArrowheads="1"/>
          </p:cNvSpPr>
          <p:nvPr>
            <p:ph type="sldNum" sz="quarter" idx="12"/>
          </p:nvPr>
        </p:nvSpPr>
        <p:spPr>
          <a:ln/>
        </p:spPr>
        <p:txBody>
          <a:bodyPr/>
          <a:lstStyle>
            <a:lvl1pPr>
              <a:defRPr/>
            </a:lvl1pPr>
          </a:lstStyle>
          <a:p>
            <a:pPr>
              <a:defRPr/>
            </a:pPr>
            <a:fld id="{6DCF7467-C07F-412A-BC1C-C7A80417FF55}" type="slidenum">
              <a:rPr lang="en-US" altLang="en-US"/>
              <a:pPr>
                <a:defRPr/>
              </a:pPr>
              <a:t>‹#›</a:t>
            </a:fld>
            <a:endParaRPr lang="en-US" altLang="en-US"/>
          </a:p>
        </p:txBody>
      </p:sp>
    </p:spTree>
    <p:extLst>
      <p:ext uri="{BB962C8B-B14F-4D97-AF65-F5344CB8AC3E}">
        <p14:creationId xmlns:p14="http://schemas.microsoft.com/office/powerpoint/2010/main" val="410655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6CB92B-32EF-FCA6-EB2E-79699435987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5A342DF-D2A3-774B-DD15-A2EC67E2DB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0E9C9F9-517E-7C33-A6EE-135F50A71127}"/>
              </a:ext>
            </a:extLst>
          </p:cNvPr>
          <p:cNvSpPr>
            <a:spLocks noGrp="1" noChangeArrowheads="1"/>
          </p:cNvSpPr>
          <p:nvPr>
            <p:ph type="sldNum" sz="quarter" idx="12"/>
          </p:nvPr>
        </p:nvSpPr>
        <p:spPr>
          <a:ln/>
        </p:spPr>
        <p:txBody>
          <a:bodyPr/>
          <a:lstStyle>
            <a:lvl1pPr>
              <a:defRPr/>
            </a:lvl1pPr>
          </a:lstStyle>
          <a:p>
            <a:pPr>
              <a:defRPr/>
            </a:pPr>
            <a:fld id="{125B65D4-B924-4F75-8FEE-E35DD43BB1D2}" type="slidenum">
              <a:rPr lang="en-US" altLang="en-US"/>
              <a:pPr>
                <a:defRPr/>
              </a:pPr>
              <a:t>‹#›</a:t>
            </a:fld>
            <a:endParaRPr lang="en-US" altLang="en-US"/>
          </a:p>
        </p:txBody>
      </p:sp>
    </p:spTree>
    <p:extLst>
      <p:ext uri="{BB962C8B-B14F-4D97-AF65-F5344CB8AC3E}">
        <p14:creationId xmlns:p14="http://schemas.microsoft.com/office/powerpoint/2010/main" val="296429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0"/>
            <a:ext cx="28702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84074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ED16679-6605-092B-3A12-1743DC1B69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B291F8-29A4-51DD-E90F-35157FA092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DE649BE-152B-1C33-02AB-1B2731ABA302}"/>
              </a:ext>
            </a:extLst>
          </p:cNvPr>
          <p:cNvSpPr>
            <a:spLocks noGrp="1" noChangeArrowheads="1"/>
          </p:cNvSpPr>
          <p:nvPr>
            <p:ph type="sldNum" sz="quarter" idx="12"/>
          </p:nvPr>
        </p:nvSpPr>
        <p:spPr>
          <a:ln/>
        </p:spPr>
        <p:txBody>
          <a:bodyPr/>
          <a:lstStyle>
            <a:lvl1pPr>
              <a:defRPr/>
            </a:lvl1pPr>
          </a:lstStyle>
          <a:p>
            <a:pPr>
              <a:defRPr/>
            </a:pPr>
            <a:fld id="{08CE8CBA-34B0-4161-B857-58CF0220A00A}" type="slidenum">
              <a:rPr lang="en-US" altLang="en-US"/>
              <a:pPr>
                <a:defRPr/>
              </a:pPr>
              <a:t>‹#›</a:t>
            </a:fld>
            <a:endParaRPr lang="en-US" altLang="en-US"/>
          </a:p>
        </p:txBody>
      </p:sp>
    </p:spTree>
    <p:extLst>
      <p:ext uri="{BB962C8B-B14F-4D97-AF65-F5344CB8AC3E}">
        <p14:creationId xmlns:p14="http://schemas.microsoft.com/office/powerpoint/2010/main" val="343344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E887F771-14A4-174E-2FF4-8FE8055B68F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B796E7-6A30-A2B3-F2CF-A152DF163D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73CD0CB-4BC1-5316-401C-646CFBCBB5F4}"/>
              </a:ext>
            </a:extLst>
          </p:cNvPr>
          <p:cNvSpPr>
            <a:spLocks noGrp="1" noChangeArrowheads="1"/>
          </p:cNvSpPr>
          <p:nvPr>
            <p:ph type="sldNum" sz="quarter" idx="12"/>
          </p:nvPr>
        </p:nvSpPr>
        <p:spPr>
          <a:ln/>
        </p:spPr>
        <p:txBody>
          <a:bodyPr/>
          <a:lstStyle>
            <a:lvl1pPr>
              <a:defRPr/>
            </a:lvl1pPr>
          </a:lstStyle>
          <a:p>
            <a:pPr>
              <a:defRPr/>
            </a:pPr>
            <a:fld id="{55FDE77C-F435-4C58-83AE-7496E7E3EE0C}" type="slidenum">
              <a:rPr lang="en-US" altLang="en-US"/>
              <a:pPr>
                <a:defRPr/>
              </a:pPr>
              <a:t>‹#›</a:t>
            </a:fld>
            <a:endParaRPr lang="en-US" altLang="en-US"/>
          </a:p>
        </p:txBody>
      </p:sp>
    </p:spTree>
    <p:extLst>
      <p:ext uri="{BB962C8B-B14F-4D97-AF65-F5344CB8AC3E}">
        <p14:creationId xmlns:p14="http://schemas.microsoft.com/office/powerpoint/2010/main" val="271491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3F688AB-37E4-3ECF-7352-4D5D1BB437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77C3F89-EAF7-3DA7-A8D9-14AD926A3B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E4E80F3-78BC-40C4-6619-C8618248B8BD}"/>
              </a:ext>
            </a:extLst>
          </p:cNvPr>
          <p:cNvSpPr>
            <a:spLocks noGrp="1" noChangeArrowheads="1"/>
          </p:cNvSpPr>
          <p:nvPr>
            <p:ph type="sldNum" sz="quarter" idx="12"/>
          </p:nvPr>
        </p:nvSpPr>
        <p:spPr>
          <a:ln/>
        </p:spPr>
        <p:txBody>
          <a:bodyPr/>
          <a:lstStyle>
            <a:lvl1pPr>
              <a:defRPr/>
            </a:lvl1pPr>
          </a:lstStyle>
          <a:p>
            <a:pPr>
              <a:defRPr/>
            </a:pPr>
            <a:fld id="{F0A0CCC6-CEFA-441B-8A47-B98C1EA07211}" type="slidenum">
              <a:rPr lang="en-US" altLang="en-US"/>
              <a:pPr>
                <a:defRPr/>
              </a:pPr>
              <a:t>‹#›</a:t>
            </a:fld>
            <a:endParaRPr lang="en-US" altLang="en-US"/>
          </a:p>
        </p:txBody>
      </p:sp>
    </p:spTree>
    <p:extLst>
      <p:ext uri="{BB962C8B-B14F-4D97-AF65-F5344CB8AC3E}">
        <p14:creationId xmlns:p14="http://schemas.microsoft.com/office/powerpoint/2010/main" val="29458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56894E8-B1D6-E3A4-384D-35C3C8216D7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8CC2808-3DE4-B8CC-AEB5-5A79290B37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1C6DC7D-328F-1C63-0564-B72419A24AA2}"/>
              </a:ext>
            </a:extLst>
          </p:cNvPr>
          <p:cNvSpPr>
            <a:spLocks noGrp="1" noChangeArrowheads="1"/>
          </p:cNvSpPr>
          <p:nvPr>
            <p:ph type="sldNum" sz="quarter" idx="12"/>
          </p:nvPr>
        </p:nvSpPr>
        <p:spPr>
          <a:ln/>
        </p:spPr>
        <p:txBody>
          <a:bodyPr/>
          <a:lstStyle>
            <a:lvl1pPr>
              <a:defRPr/>
            </a:lvl1pPr>
          </a:lstStyle>
          <a:p>
            <a:pPr>
              <a:defRPr/>
            </a:pPr>
            <a:fld id="{F11F64D8-8D43-456A-9729-967B8A25AD2B}" type="slidenum">
              <a:rPr lang="en-US" altLang="en-US"/>
              <a:pPr>
                <a:defRPr/>
              </a:pPr>
              <a:t>‹#›</a:t>
            </a:fld>
            <a:endParaRPr lang="en-US" altLang="en-US"/>
          </a:p>
        </p:txBody>
      </p:sp>
    </p:spTree>
    <p:extLst>
      <p:ext uri="{BB962C8B-B14F-4D97-AF65-F5344CB8AC3E}">
        <p14:creationId xmlns:p14="http://schemas.microsoft.com/office/powerpoint/2010/main" val="416817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AC0C2F5-8946-34C3-10AC-04A57149FB5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54D6C10-1B44-B499-E80C-8F02E99147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2433582-0951-364A-2D3B-5D4BEB3B08F5}"/>
              </a:ext>
            </a:extLst>
          </p:cNvPr>
          <p:cNvSpPr>
            <a:spLocks noGrp="1" noChangeArrowheads="1"/>
          </p:cNvSpPr>
          <p:nvPr>
            <p:ph type="sldNum" sz="quarter" idx="12"/>
          </p:nvPr>
        </p:nvSpPr>
        <p:spPr>
          <a:ln/>
        </p:spPr>
        <p:txBody>
          <a:bodyPr/>
          <a:lstStyle>
            <a:lvl1pPr>
              <a:defRPr/>
            </a:lvl1pPr>
          </a:lstStyle>
          <a:p>
            <a:pPr>
              <a:defRPr/>
            </a:pPr>
            <a:fld id="{CEED7B4E-ACC6-49B8-A60A-22205ED5734C}" type="slidenum">
              <a:rPr lang="en-US" altLang="en-US"/>
              <a:pPr>
                <a:defRPr/>
              </a:pPr>
              <a:t>‹#›</a:t>
            </a:fld>
            <a:endParaRPr lang="en-US" altLang="en-US"/>
          </a:p>
        </p:txBody>
      </p:sp>
    </p:spTree>
    <p:extLst>
      <p:ext uri="{BB962C8B-B14F-4D97-AF65-F5344CB8AC3E}">
        <p14:creationId xmlns:p14="http://schemas.microsoft.com/office/powerpoint/2010/main" val="51647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566D4C0-3EA3-C2C9-B128-F17FB8879E6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6E8EA31-558B-5E1A-DECF-040978A102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02E539A-5227-2FA9-B37C-C025DEBEF7A9}"/>
              </a:ext>
            </a:extLst>
          </p:cNvPr>
          <p:cNvSpPr>
            <a:spLocks noGrp="1" noChangeArrowheads="1"/>
          </p:cNvSpPr>
          <p:nvPr>
            <p:ph type="sldNum" sz="quarter" idx="12"/>
          </p:nvPr>
        </p:nvSpPr>
        <p:spPr>
          <a:ln/>
        </p:spPr>
        <p:txBody>
          <a:bodyPr/>
          <a:lstStyle>
            <a:lvl1pPr>
              <a:defRPr/>
            </a:lvl1pPr>
          </a:lstStyle>
          <a:p>
            <a:pPr>
              <a:defRPr/>
            </a:pPr>
            <a:fld id="{03656471-15CB-4204-A3FE-1DFA0910A44B}" type="slidenum">
              <a:rPr lang="en-US" altLang="en-US"/>
              <a:pPr>
                <a:defRPr/>
              </a:pPr>
              <a:t>‹#›</a:t>
            </a:fld>
            <a:endParaRPr lang="en-US" altLang="en-US"/>
          </a:p>
        </p:txBody>
      </p:sp>
    </p:spTree>
    <p:extLst>
      <p:ext uri="{BB962C8B-B14F-4D97-AF65-F5344CB8AC3E}">
        <p14:creationId xmlns:p14="http://schemas.microsoft.com/office/powerpoint/2010/main" val="1888600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9C20AEC-7700-26C2-2DA5-66B086F5C98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46119DF-3916-28FA-6944-25A719629A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B4E97BE0-2E78-CFF6-B9CE-D6AF9DF501C0}"/>
              </a:ext>
            </a:extLst>
          </p:cNvPr>
          <p:cNvSpPr>
            <a:spLocks noGrp="1" noChangeArrowheads="1"/>
          </p:cNvSpPr>
          <p:nvPr>
            <p:ph type="sldNum" sz="quarter" idx="12"/>
          </p:nvPr>
        </p:nvSpPr>
        <p:spPr>
          <a:ln/>
        </p:spPr>
        <p:txBody>
          <a:bodyPr/>
          <a:lstStyle>
            <a:lvl1pPr>
              <a:defRPr/>
            </a:lvl1pPr>
          </a:lstStyle>
          <a:p>
            <a:pPr>
              <a:defRPr/>
            </a:pPr>
            <a:fld id="{24A55495-3959-4F38-942C-8DA1F95F6924}" type="slidenum">
              <a:rPr lang="en-US" altLang="en-US"/>
              <a:pPr>
                <a:defRPr/>
              </a:pPr>
              <a:t>‹#›</a:t>
            </a:fld>
            <a:endParaRPr lang="en-US" altLang="en-US"/>
          </a:p>
        </p:txBody>
      </p:sp>
    </p:spTree>
    <p:extLst>
      <p:ext uri="{BB962C8B-B14F-4D97-AF65-F5344CB8AC3E}">
        <p14:creationId xmlns:p14="http://schemas.microsoft.com/office/powerpoint/2010/main" val="789395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43F456-F897-4C30-4615-0A772E54188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35B676F-4E05-38F7-F99B-86899FEBB2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6CAEFE6-2C44-FE47-3519-DF2E89FEE2CF}"/>
              </a:ext>
            </a:extLst>
          </p:cNvPr>
          <p:cNvSpPr>
            <a:spLocks noGrp="1" noChangeArrowheads="1"/>
          </p:cNvSpPr>
          <p:nvPr>
            <p:ph type="sldNum" sz="quarter" idx="12"/>
          </p:nvPr>
        </p:nvSpPr>
        <p:spPr>
          <a:ln/>
        </p:spPr>
        <p:txBody>
          <a:bodyPr/>
          <a:lstStyle>
            <a:lvl1pPr>
              <a:defRPr/>
            </a:lvl1pPr>
          </a:lstStyle>
          <a:p>
            <a:pPr>
              <a:defRPr/>
            </a:pPr>
            <a:fld id="{B31262D4-93E3-445B-9F94-94144C3ED142}" type="slidenum">
              <a:rPr lang="en-US" altLang="en-US"/>
              <a:pPr>
                <a:defRPr/>
              </a:pPr>
              <a:t>‹#›</a:t>
            </a:fld>
            <a:endParaRPr lang="en-US" altLang="en-US"/>
          </a:p>
        </p:txBody>
      </p:sp>
    </p:spTree>
    <p:extLst>
      <p:ext uri="{BB962C8B-B14F-4D97-AF65-F5344CB8AC3E}">
        <p14:creationId xmlns:p14="http://schemas.microsoft.com/office/powerpoint/2010/main" val="3585925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64C83DB-0F4D-79CD-7AB8-52A14BBCBEA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D51834D-0135-739E-7904-A0C0BC0BD6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8AFF601-2930-4EFB-5592-1243AF3C9EAB}"/>
              </a:ext>
            </a:extLst>
          </p:cNvPr>
          <p:cNvSpPr>
            <a:spLocks noGrp="1" noChangeArrowheads="1"/>
          </p:cNvSpPr>
          <p:nvPr>
            <p:ph type="sldNum" sz="quarter" idx="12"/>
          </p:nvPr>
        </p:nvSpPr>
        <p:spPr>
          <a:ln/>
        </p:spPr>
        <p:txBody>
          <a:bodyPr/>
          <a:lstStyle>
            <a:lvl1pPr>
              <a:defRPr/>
            </a:lvl1pPr>
          </a:lstStyle>
          <a:p>
            <a:pPr>
              <a:defRPr/>
            </a:pPr>
            <a:fld id="{F49C005E-8E62-4370-AD45-D610ADF82B37}" type="slidenum">
              <a:rPr lang="en-US" altLang="en-US"/>
              <a:pPr>
                <a:defRPr/>
              </a:pPr>
              <a:t>‹#›</a:t>
            </a:fld>
            <a:endParaRPr lang="en-US" altLang="en-US"/>
          </a:p>
        </p:txBody>
      </p:sp>
    </p:spTree>
    <p:extLst>
      <p:ext uri="{BB962C8B-B14F-4D97-AF65-F5344CB8AC3E}">
        <p14:creationId xmlns:p14="http://schemas.microsoft.com/office/powerpoint/2010/main" val="161273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36EA2993-12AA-0825-AF0F-292D33CBB498}"/>
              </a:ext>
            </a:extLst>
          </p:cNvPr>
          <p:cNvSpPr>
            <a:spLocks noChangeArrowheads="1"/>
          </p:cNvSpPr>
          <p:nvPr/>
        </p:nvSpPr>
        <p:spPr bwMode="auto">
          <a:xfrm>
            <a:off x="0" y="0"/>
            <a:ext cx="12192000" cy="6858000"/>
          </a:xfrm>
          <a:prstGeom prst="rect">
            <a:avLst/>
          </a:prstGeom>
          <a:gradFill rotWithShape="0">
            <a:gsLst>
              <a:gs pos="0">
                <a:srgbClr val="000066"/>
              </a:gs>
              <a:gs pos="100000">
                <a:schemeClr val="tx1"/>
              </a:gs>
            </a:gsLst>
            <a:path path="rect">
              <a:fillToRect r="100000" b="100000"/>
            </a:path>
          </a:gradFill>
          <a:ln w="9525">
            <a:solidFill>
              <a:schemeClr val="tx1"/>
            </a:solidFill>
            <a:miter lim="800000"/>
            <a:headEnd/>
            <a:tailEnd/>
          </a:ln>
        </p:spPr>
        <p:txBody>
          <a:bodyPr wrap="none" anchor="ct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algn="ctr" eaLnBrk="1" hangingPunct="1">
              <a:defRPr/>
            </a:pPr>
            <a:endParaRPr lang="en-US" altLang="en-US"/>
          </a:p>
        </p:txBody>
      </p:sp>
      <p:sp>
        <p:nvSpPr>
          <p:cNvPr id="1027" name="Rectangle 2">
            <a:extLst>
              <a:ext uri="{FF2B5EF4-FFF2-40B4-BE49-F238E27FC236}">
                <a16:creationId xmlns:a16="http://schemas.microsoft.com/office/drawing/2014/main" id="{37ABB1A4-BC61-F052-17CC-CF99300994F9}"/>
              </a:ext>
            </a:extLst>
          </p:cNvPr>
          <p:cNvSpPr>
            <a:spLocks noGrp="1" noChangeArrowheads="1"/>
          </p:cNvSpPr>
          <p:nvPr>
            <p:ph type="title"/>
          </p:nvPr>
        </p:nvSpPr>
        <p:spPr bwMode="auto">
          <a:xfrm>
            <a:off x="0" y="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54BDC768-B3D3-DD69-28CA-2269A972DAB5}"/>
              </a:ext>
            </a:extLst>
          </p:cNvPr>
          <p:cNvSpPr>
            <a:spLocks noGrp="1" noChangeArrowheads="1"/>
          </p:cNvSpPr>
          <p:nvPr>
            <p:ph type="body" idx="1"/>
          </p:nvPr>
        </p:nvSpPr>
        <p:spPr bwMode="auto">
          <a:xfrm>
            <a:off x="304800" y="914400"/>
            <a:ext cx="11480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6EBD011A-841B-B67D-3B64-94CCF5B4A4DA}"/>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chemeClr val="bg1"/>
                </a:solidFill>
                <a:latin typeface="Times New Roman" pitchFamily="18" charset="0"/>
                <a:cs typeface="+mn-cs"/>
              </a:defRPr>
            </a:lvl1pPr>
          </a:lstStyle>
          <a:p>
            <a:pPr>
              <a:defRPr/>
            </a:pPr>
            <a:endParaRPr lang="en-US"/>
          </a:p>
        </p:txBody>
      </p:sp>
      <p:sp>
        <p:nvSpPr>
          <p:cNvPr id="1029" name="Rectangle 5">
            <a:extLst>
              <a:ext uri="{FF2B5EF4-FFF2-40B4-BE49-F238E27FC236}">
                <a16:creationId xmlns:a16="http://schemas.microsoft.com/office/drawing/2014/main" id="{9ED85C0E-D1CB-AA51-BF91-18E7D275B59E}"/>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chemeClr val="bg1"/>
                </a:solidFill>
                <a:latin typeface="Times New Roman" pitchFamily="18" charset="0"/>
                <a:cs typeface="+mn-cs"/>
              </a:defRPr>
            </a:lvl1pPr>
          </a:lstStyle>
          <a:p>
            <a:pPr>
              <a:defRPr/>
            </a:pPr>
            <a:endParaRPr lang="en-US"/>
          </a:p>
        </p:txBody>
      </p:sp>
      <p:sp>
        <p:nvSpPr>
          <p:cNvPr id="1030" name="Rectangle 6">
            <a:extLst>
              <a:ext uri="{FF2B5EF4-FFF2-40B4-BE49-F238E27FC236}">
                <a16:creationId xmlns:a16="http://schemas.microsoft.com/office/drawing/2014/main" id="{5AA329FE-5545-FE54-39F2-B802B889F68C}"/>
              </a:ext>
            </a:extLst>
          </p:cNvPr>
          <p:cNvSpPr>
            <a:spLocks noGrp="1" noChangeArrowheads="1"/>
          </p:cNvSpPr>
          <p:nvPr>
            <p:ph type="sldNum" sz="quarter" idx="4"/>
          </p:nvPr>
        </p:nvSpPr>
        <p:spPr bwMode="auto">
          <a:xfrm>
            <a:off x="11480800" y="6553200"/>
            <a:ext cx="711200" cy="303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bg1"/>
                </a:solidFill>
                <a:latin typeface="Times New Roman" panose="02020603050405020304" pitchFamily="18" charset="0"/>
              </a:defRPr>
            </a:lvl1pPr>
          </a:lstStyle>
          <a:p>
            <a:pPr>
              <a:defRPr/>
            </a:pPr>
            <a:fld id="{22E22F9E-B1BE-4D26-9688-DE1ADAEBBFDF}" type="slidenum">
              <a:rPr lang="en-US" altLang="en-US"/>
              <a:pPr>
                <a:defRPr/>
              </a:pPr>
              <a:t>‹#›</a:t>
            </a:fld>
            <a:endParaRPr lang="en-US" altLang="en-US"/>
          </a:p>
        </p:txBody>
      </p:sp>
      <p:sp>
        <p:nvSpPr>
          <p:cNvPr id="1032" name="Text Box 9">
            <a:extLst>
              <a:ext uri="{FF2B5EF4-FFF2-40B4-BE49-F238E27FC236}">
                <a16:creationId xmlns:a16="http://schemas.microsoft.com/office/drawing/2014/main" id="{C7262C39-8086-6B7B-EEEF-8A9E795A695A}"/>
              </a:ext>
            </a:extLst>
          </p:cNvPr>
          <p:cNvSpPr txBox="1">
            <a:spLocks noChangeArrowheads="1"/>
          </p:cNvSpPr>
          <p:nvPr/>
        </p:nvSpPr>
        <p:spPr bwMode="auto">
          <a:xfrm>
            <a:off x="6481763" y="3317875"/>
            <a:ext cx="184150" cy="461963"/>
          </a:xfrm>
          <a:prstGeom prst="rect">
            <a:avLst/>
          </a:prstGeom>
          <a:noFill/>
          <a:ln>
            <a:noFill/>
          </a:ln>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defRPr>
            </a:lvl9pPr>
          </a:lstStyle>
          <a:p>
            <a:pPr eaLnBrk="1" hangingPunct="1">
              <a:defRPr/>
            </a:pPr>
            <a:endParaRPr lang="en-US" b="0">
              <a:latin typeface="Times New Roman" pitchFamily="18"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2pPr>
      <a:lvl3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3pPr>
      <a:lvl4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4pPr>
      <a:lvl5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5pPr>
      <a:lvl6pPr marL="4572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D543517-C05A-03F1-AB68-6272CA4B0AE7}"/>
              </a:ext>
            </a:extLst>
          </p:cNvPr>
          <p:cNvSpPr>
            <a:spLocks noGrp="1" noChangeArrowheads="1"/>
          </p:cNvSpPr>
          <p:nvPr>
            <p:ph type="ctrTitle"/>
          </p:nvPr>
        </p:nvSpPr>
        <p:spPr>
          <a:xfrm>
            <a:off x="914400" y="2130425"/>
            <a:ext cx="10363200" cy="1470025"/>
          </a:xfrm>
        </p:spPr>
        <p:txBody>
          <a:bodyPr/>
          <a:lstStyle/>
          <a:p>
            <a:endParaRPr lang="en-US" altLang="en-US"/>
          </a:p>
        </p:txBody>
      </p:sp>
      <p:sp>
        <p:nvSpPr>
          <p:cNvPr id="4099" name="Subtitle 2">
            <a:extLst>
              <a:ext uri="{FF2B5EF4-FFF2-40B4-BE49-F238E27FC236}">
                <a16:creationId xmlns:a16="http://schemas.microsoft.com/office/drawing/2014/main" id="{9604ED79-A32D-8CB8-E759-8F211C2CC25A}"/>
              </a:ext>
            </a:extLst>
          </p:cNvPr>
          <p:cNvSpPr>
            <a:spLocks noGrp="1" noChangeArrowheads="1"/>
          </p:cNvSpPr>
          <p:nvPr>
            <p:ph type="subTitle" idx="1"/>
          </p:nvPr>
        </p:nvSpPr>
        <p:spPr/>
        <p:txBody>
          <a:bodyPr/>
          <a:lstStyle/>
          <a:p>
            <a:endParaRPr lang="en-US" altLang="en-US"/>
          </a:p>
        </p:txBody>
      </p:sp>
      <p:sp>
        <p:nvSpPr>
          <p:cNvPr id="4100" name="Slide Number Placeholder 3">
            <a:extLst>
              <a:ext uri="{FF2B5EF4-FFF2-40B4-BE49-F238E27FC236}">
                <a16:creationId xmlns:a16="http://schemas.microsoft.com/office/drawing/2014/main" id="{E0E06005-78FF-2A63-D07F-9544505E5C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7C31D0B2-C1F6-4B17-86E2-89A60C412BD6}" type="slidenum">
              <a:rPr lang="en-US" altLang="en-US" sz="1400" b="0" smtClean="0">
                <a:latin typeface="Times New Roman" panose="02020603050405020304" pitchFamily="18" charset="0"/>
                <a:cs typeface="Arial" panose="020B0604020202020204" pitchFamily="34" charset="0"/>
              </a:rPr>
              <a:pPr>
                <a:spcBef>
                  <a:spcPct val="0"/>
                </a:spcBef>
                <a:buFontTx/>
                <a:buNone/>
              </a:pPr>
              <a:t>1</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078D6F2-C1A9-5CAA-9F76-AE251D98DB64}"/>
              </a:ext>
            </a:extLst>
          </p:cNvPr>
          <p:cNvSpPr>
            <a:spLocks noGrp="1" noChangeArrowheads="1"/>
          </p:cNvSpPr>
          <p:nvPr>
            <p:ph type="title"/>
          </p:nvPr>
        </p:nvSpPr>
        <p:spPr/>
        <p:txBody>
          <a:bodyPr/>
          <a:lstStyle/>
          <a:p>
            <a:r>
              <a:rPr lang="en-US" altLang="en-US"/>
              <a:t>Impending Judgment</a:t>
            </a:r>
          </a:p>
        </p:txBody>
      </p:sp>
      <p:sp>
        <p:nvSpPr>
          <p:cNvPr id="3" name="Content Placeholder 2">
            <a:extLst>
              <a:ext uri="{FF2B5EF4-FFF2-40B4-BE49-F238E27FC236}">
                <a16:creationId xmlns:a16="http://schemas.microsoft.com/office/drawing/2014/main" id="{70DAE3F5-F7E8-70AB-4CC9-0461203E0BFF}"/>
              </a:ext>
            </a:extLst>
          </p:cNvPr>
          <p:cNvSpPr>
            <a:spLocks noGrp="1"/>
          </p:cNvSpPr>
          <p:nvPr>
            <p:ph idx="1"/>
          </p:nvPr>
        </p:nvSpPr>
        <p:spPr>
          <a:xfrm>
            <a:off x="161925" y="873125"/>
            <a:ext cx="11868150" cy="5983288"/>
          </a:xfrm>
        </p:spPr>
        <p:txBody>
          <a:bodyPr>
            <a:normAutofit fontScale="85000" lnSpcReduction="20000"/>
          </a:bodyPr>
          <a:lstStyle/>
          <a:p>
            <a:pPr marL="0" indent="0">
              <a:lnSpc>
                <a:spcPct val="110000"/>
              </a:lnSpc>
              <a:spcBef>
                <a:spcPts val="1200"/>
              </a:spcBef>
              <a:spcAft>
                <a:spcPts val="0"/>
              </a:spcAft>
              <a:buFontTx/>
              <a:buNone/>
              <a:defRPr/>
            </a:pPr>
            <a:r>
              <a:rPr lang="en-US" baseline="30000" dirty="0"/>
              <a:t>17 </a:t>
            </a:r>
            <a:r>
              <a:rPr lang="en-US" b="0" dirty="0"/>
              <a:t>“Therefore thus says the </a:t>
            </a:r>
            <a:r>
              <a:rPr lang="en-US" b="0" cap="small" dirty="0"/>
              <a:t>Lord</a:t>
            </a:r>
            <a:r>
              <a:rPr lang="en-US" b="0" dirty="0"/>
              <a:t> God of hosts, the God of Israel: ‘Behold, I will bring on Judah and on all the inhabitants of Jerusalem </a:t>
            </a:r>
            <a:r>
              <a:rPr lang="en-US" dirty="0">
                <a:solidFill>
                  <a:srgbClr val="FFFF00"/>
                </a:solidFill>
              </a:rPr>
              <a:t>all the doom </a:t>
            </a:r>
            <a:r>
              <a:rPr lang="en-US" b="0" dirty="0"/>
              <a:t>that I have pronounced against them; because I have spoken to them but they have not heard, and I have called to them but they have not answered.’ ” (Jer 35:17)</a:t>
            </a:r>
          </a:p>
          <a:p>
            <a:pPr marL="0" indent="0">
              <a:lnSpc>
                <a:spcPct val="110000"/>
              </a:lnSpc>
              <a:spcBef>
                <a:spcPts val="1200"/>
              </a:spcBef>
              <a:spcAft>
                <a:spcPts val="0"/>
              </a:spcAft>
              <a:buFontTx/>
              <a:buNone/>
              <a:defRPr/>
            </a:pPr>
            <a:r>
              <a:rPr lang="en-US" b="0" dirty="0"/>
              <a:t>. </a:t>
            </a:r>
            <a:r>
              <a:rPr lang="en-US" baseline="30000" dirty="0"/>
              <a:t>5 </a:t>
            </a:r>
            <a:r>
              <a:rPr lang="en-US" b="0" dirty="0"/>
              <a:t>And Jeremiah commanded Baruch, saying, “I am confined, I cannot go into the house of the </a:t>
            </a:r>
            <a:r>
              <a:rPr lang="en-US" b="0" cap="small" dirty="0"/>
              <a:t>Lord</a:t>
            </a:r>
            <a:r>
              <a:rPr lang="en-US" b="0" dirty="0"/>
              <a:t>. </a:t>
            </a:r>
            <a:r>
              <a:rPr lang="en-US" baseline="30000" dirty="0"/>
              <a:t>6 </a:t>
            </a:r>
            <a:r>
              <a:rPr lang="en-US" b="0" dirty="0"/>
              <a:t>You go, therefore, and read from the scroll which you have written at my instruction, the words of the </a:t>
            </a:r>
            <a:r>
              <a:rPr lang="en-US" b="0" cap="small" dirty="0"/>
              <a:t>Lord</a:t>
            </a:r>
            <a:r>
              <a:rPr lang="en-US" b="0" dirty="0"/>
              <a:t>, in the hearing of the people in the </a:t>
            </a:r>
            <a:r>
              <a:rPr lang="en-US" b="0" cap="small" dirty="0"/>
              <a:t>Lord</a:t>
            </a:r>
            <a:r>
              <a:rPr lang="en-US" b="0" dirty="0"/>
              <a:t>’s house on the day of fasting. And you shall also read them in the hearing of all Judah who come from their cities. </a:t>
            </a:r>
            <a:r>
              <a:rPr lang="en-US" baseline="30000" dirty="0"/>
              <a:t>7 </a:t>
            </a:r>
            <a:r>
              <a:rPr lang="en-US" b="0" dirty="0"/>
              <a:t>It may be that they will present their supplication before the </a:t>
            </a:r>
            <a:r>
              <a:rPr lang="en-US" b="0" cap="small" dirty="0"/>
              <a:t>Lord</a:t>
            </a:r>
            <a:r>
              <a:rPr lang="en-US" b="0" dirty="0"/>
              <a:t>, and everyone will turn from his evil way. For </a:t>
            </a:r>
            <a:r>
              <a:rPr lang="en-US" dirty="0">
                <a:solidFill>
                  <a:srgbClr val="FFFF00"/>
                </a:solidFill>
              </a:rPr>
              <a:t>great is the anger and the fury that the </a:t>
            </a:r>
            <a:r>
              <a:rPr lang="en-US" cap="small" dirty="0">
                <a:solidFill>
                  <a:srgbClr val="FFFF00"/>
                </a:solidFill>
              </a:rPr>
              <a:t>Lord</a:t>
            </a:r>
            <a:r>
              <a:rPr lang="en-US" dirty="0">
                <a:solidFill>
                  <a:srgbClr val="FFFF00"/>
                </a:solidFill>
              </a:rPr>
              <a:t> has pronounced against this people</a:t>
            </a:r>
            <a:r>
              <a:rPr lang="en-US" b="0" dirty="0"/>
              <a:t>.” (Jer 36:5-7)</a:t>
            </a:r>
          </a:p>
        </p:txBody>
      </p:sp>
      <p:sp>
        <p:nvSpPr>
          <p:cNvPr id="19460" name="Slide Number Placeholder 3">
            <a:extLst>
              <a:ext uri="{FF2B5EF4-FFF2-40B4-BE49-F238E27FC236}">
                <a16:creationId xmlns:a16="http://schemas.microsoft.com/office/drawing/2014/main" id="{2E008109-EC45-1253-E618-3D0A9C71785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3F28BA16-EBB2-4AFF-AFC8-A87643293BDD}" type="slidenum">
              <a:rPr lang="en-US" altLang="en-US" sz="1400" b="0" smtClean="0">
                <a:latin typeface="Times New Roman" panose="02020603050405020304" pitchFamily="18" charset="0"/>
                <a:cs typeface="Arial" panose="020B0604020202020204" pitchFamily="34" charset="0"/>
              </a:rPr>
              <a:pPr>
                <a:spcBef>
                  <a:spcPct val="0"/>
                </a:spcBef>
                <a:buFontTx/>
                <a:buNone/>
              </a:pPr>
              <a:t>10</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3F07BD39-0EB3-4610-1FA8-93523E0EEAF7}"/>
              </a:ext>
            </a:extLst>
          </p:cNvPr>
          <p:cNvSpPr>
            <a:spLocks noGrp="1" noChangeArrowheads="1"/>
          </p:cNvSpPr>
          <p:nvPr>
            <p:ph type="title"/>
          </p:nvPr>
        </p:nvSpPr>
        <p:spPr/>
        <p:txBody>
          <a:bodyPr/>
          <a:lstStyle/>
          <a:p>
            <a:pPr>
              <a:lnSpc>
                <a:spcPct val="90000"/>
              </a:lnSpc>
            </a:pPr>
            <a:r>
              <a:rPr lang="en-US" altLang="en-US"/>
              <a:t>Jeremiah 35:3-5</a:t>
            </a:r>
          </a:p>
        </p:txBody>
      </p:sp>
      <p:sp>
        <p:nvSpPr>
          <p:cNvPr id="3" name="Content Placeholder 2">
            <a:extLst>
              <a:ext uri="{FF2B5EF4-FFF2-40B4-BE49-F238E27FC236}">
                <a16:creationId xmlns:a16="http://schemas.microsoft.com/office/drawing/2014/main" id="{82805675-E797-F979-502E-65E2C269B1AB}"/>
              </a:ext>
            </a:extLst>
          </p:cNvPr>
          <p:cNvSpPr>
            <a:spLocks noGrp="1"/>
          </p:cNvSpPr>
          <p:nvPr>
            <p:ph idx="1"/>
          </p:nvPr>
        </p:nvSpPr>
        <p:spPr>
          <a:xfrm>
            <a:off x="212725" y="1260475"/>
            <a:ext cx="11572875" cy="5476875"/>
          </a:xfrm>
        </p:spPr>
        <p:txBody>
          <a:bodyPr>
            <a:noAutofit/>
          </a:bodyPr>
          <a:lstStyle/>
          <a:p>
            <a:pPr marL="0" indent="0">
              <a:lnSpc>
                <a:spcPct val="90000"/>
              </a:lnSpc>
              <a:buFontTx/>
              <a:buNone/>
              <a:defRPr/>
            </a:pPr>
            <a:r>
              <a:rPr lang="en-US" baseline="30000" dirty="0">
                <a:latin typeface="system-ui"/>
              </a:rPr>
              <a:t>3 </a:t>
            </a:r>
            <a:r>
              <a:rPr lang="en-US" b="0" dirty="0">
                <a:latin typeface="system-ui"/>
              </a:rPr>
              <a:t>Then I took </a:t>
            </a:r>
            <a:r>
              <a:rPr lang="en-US" b="0" dirty="0" err="1">
                <a:latin typeface="system-ui"/>
              </a:rPr>
              <a:t>Jaazaniah</a:t>
            </a:r>
            <a:r>
              <a:rPr lang="en-US" b="0" dirty="0">
                <a:latin typeface="system-ui"/>
              </a:rPr>
              <a:t> the son of Jeremiah, the son of </a:t>
            </a:r>
            <a:r>
              <a:rPr lang="en-US" b="0" dirty="0" err="1">
                <a:latin typeface="system-ui"/>
              </a:rPr>
              <a:t>Habazziniah</a:t>
            </a:r>
            <a:r>
              <a:rPr lang="en-US" b="0" dirty="0">
                <a:latin typeface="system-ui"/>
              </a:rPr>
              <a:t>, his brothers and all his sons, and the whole house of the Rechabites, </a:t>
            </a:r>
            <a:r>
              <a:rPr lang="en-US" baseline="30000" dirty="0">
                <a:latin typeface="system-ui"/>
              </a:rPr>
              <a:t>4 </a:t>
            </a:r>
            <a:r>
              <a:rPr lang="en-US" b="0" dirty="0">
                <a:latin typeface="system-ui"/>
              </a:rPr>
              <a:t>and I brought them into the house of the </a:t>
            </a:r>
            <a:r>
              <a:rPr lang="en-US" b="0" cap="small" dirty="0">
                <a:latin typeface="system-ui"/>
              </a:rPr>
              <a:t>Lord</a:t>
            </a:r>
            <a:r>
              <a:rPr lang="en-US" b="0" dirty="0">
                <a:latin typeface="system-ui"/>
              </a:rPr>
              <a:t>, into the chamber of the sons of Hanan the son of </a:t>
            </a:r>
            <a:r>
              <a:rPr lang="en-US" b="0" dirty="0" err="1">
                <a:latin typeface="system-ui"/>
              </a:rPr>
              <a:t>Igdaliah</a:t>
            </a:r>
            <a:r>
              <a:rPr lang="en-US" b="0" dirty="0">
                <a:latin typeface="system-ui"/>
              </a:rPr>
              <a:t>, a man of God, which </a:t>
            </a:r>
            <a:r>
              <a:rPr lang="en-US" b="0" i="1" dirty="0">
                <a:latin typeface="system-ui"/>
              </a:rPr>
              <a:t>was</a:t>
            </a:r>
            <a:r>
              <a:rPr lang="en-US" b="0" dirty="0">
                <a:latin typeface="system-ui"/>
              </a:rPr>
              <a:t> by the chamber of the princes, above the chamber of </a:t>
            </a:r>
            <a:r>
              <a:rPr lang="en-US" b="0" dirty="0" err="1">
                <a:latin typeface="system-ui"/>
              </a:rPr>
              <a:t>Maaseiah</a:t>
            </a:r>
            <a:r>
              <a:rPr lang="en-US" b="0" dirty="0">
                <a:latin typeface="system-ui"/>
              </a:rPr>
              <a:t> the son of Shallum, the keeper of the door. </a:t>
            </a:r>
            <a:r>
              <a:rPr lang="en-US" baseline="30000" dirty="0">
                <a:latin typeface="system-ui"/>
              </a:rPr>
              <a:t>5 </a:t>
            </a:r>
            <a:r>
              <a:rPr lang="en-US" dirty="0">
                <a:solidFill>
                  <a:srgbClr val="FFFF00"/>
                </a:solidFill>
                <a:latin typeface="system-ui"/>
              </a:rPr>
              <a:t>Then I set before the sons of the house of the Rechabites bowls full of wine, and cups; and I said to them, “Drink wine.”</a:t>
            </a:r>
          </a:p>
        </p:txBody>
      </p:sp>
      <p:sp>
        <p:nvSpPr>
          <p:cNvPr id="20484" name="Slide Number Placeholder 3">
            <a:extLst>
              <a:ext uri="{FF2B5EF4-FFF2-40B4-BE49-F238E27FC236}">
                <a16:creationId xmlns:a16="http://schemas.microsoft.com/office/drawing/2014/main" id="{E2174AE6-4846-6A3E-B25C-AE09260D9A1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AAF5AB69-A72A-43F5-ACAB-0D8954E3B8CD}" type="slidenum">
              <a:rPr lang="en-US" altLang="en-US" sz="1400" b="0" smtClean="0">
                <a:latin typeface="Times New Roman" panose="02020603050405020304" pitchFamily="18" charset="0"/>
                <a:cs typeface="Arial" panose="020B0604020202020204" pitchFamily="34" charset="0"/>
              </a:rPr>
              <a:pPr>
                <a:spcBef>
                  <a:spcPct val="0"/>
                </a:spcBef>
                <a:buFontTx/>
                <a:buNone/>
              </a:pPr>
              <a:t>11</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1178A19-49F7-56B6-5021-21988ACAFF38}"/>
              </a:ext>
            </a:extLst>
          </p:cNvPr>
          <p:cNvSpPr>
            <a:spLocks noGrp="1" noChangeArrowheads="1"/>
          </p:cNvSpPr>
          <p:nvPr>
            <p:ph type="title"/>
          </p:nvPr>
        </p:nvSpPr>
        <p:spPr/>
        <p:txBody>
          <a:bodyPr/>
          <a:lstStyle/>
          <a:p>
            <a:pPr>
              <a:lnSpc>
                <a:spcPct val="90000"/>
              </a:lnSpc>
            </a:pPr>
            <a:r>
              <a:rPr lang="en-US" altLang="en-US"/>
              <a:t>Jeremiah 35:6-10</a:t>
            </a:r>
          </a:p>
        </p:txBody>
      </p:sp>
      <p:sp>
        <p:nvSpPr>
          <p:cNvPr id="3" name="Content Placeholder 2">
            <a:extLst>
              <a:ext uri="{FF2B5EF4-FFF2-40B4-BE49-F238E27FC236}">
                <a16:creationId xmlns:a16="http://schemas.microsoft.com/office/drawing/2014/main" id="{197E0CBA-242A-58DA-3DD5-905D00024F75}"/>
              </a:ext>
            </a:extLst>
          </p:cNvPr>
          <p:cNvSpPr>
            <a:spLocks noGrp="1" noChangeArrowheads="1"/>
          </p:cNvSpPr>
          <p:nvPr>
            <p:ph idx="1"/>
          </p:nvPr>
        </p:nvSpPr>
        <p:spPr>
          <a:xfrm>
            <a:off x="303213" y="1758950"/>
            <a:ext cx="11533187" cy="5265738"/>
          </a:xfrm>
        </p:spPr>
        <p:txBody>
          <a:bodyPr>
            <a:normAutofit lnSpcReduction="10000"/>
          </a:bodyPr>
          <a:lstStyle/>
          <a:p>
            <a:pPr marL="0" indent="0">
              <a:lnSpc>
                <a:spcPct val="90000"/>
              </a:lnSpc>
              <a:spcBef>
                <a:spcPts val="1800"/>
              </a:spcBef>
              <a:buFontTx/>
              <a:buNone/>
              <a:defRPr/>
            </a:pPr>
            <a:r>
              <a:rPr lang="en-US" altLang="en-US" sz="3200" baseline="30000" dirty="0">
                <a:latin typeface="system-ui"/>
              </a:rPr>
              <a:t>6 </a:t>
            </a:r>
            <a:r>
              <a:rPr lang="en-US" altLang="en-US" sz="3200" b="0" dirty="0">
                <a:latin typeface="system-ui"/>
              </a:rPr>
              <a:t>But they said, “We will drink no wine, for </a:t>
            </a:r>
            <a:r>
              <a:rPr lang="en-US" altLang="en-US" sz="3200" dirty="0">
                <a:solidFill>
                  <a:srgbClr val="FFFF00"/>
                </a:solidFill>
                <a:latin typeface="system-ui"/>
              </a:rPr>
              <a:t>Jonadab the son of </a:t>
            </a:r>
            <a:r>
              <a:rPr lang="en-US" altLang="en-US" sz="3200" dirty="0" err="1">
                <a:solidFill>
                  <a:srgbClr val="FFFF00"/>
                </a:solidFill>
                <a:latin typeface="system-ui"/>
              </a:rPr>
              <a:t>Rechab</a:t>
            </a:r>
            <a:r>
              <a:rPr lang="en-US" altLang="en-US" sz="3200" dirty="0">
                <a:solidFill>
                  <a:srgbClr val="FFFF00"/>
                </a:solidFill>
                <a:latin typeface="system-ui"/>
              </a:rPr>
              <a:t>, our father, commanded us, saying, ‘You shall drink no wine, you nor your sons, forever. </a:t>
            </a:r>
            <a:r>
              <a:rPr lang="en-US" altLang="en-US" sz="3200" baseline="30000" dirty="0">
                <a:solidFill>
                  <a:srgbClr val="FFFF00"/>
                </a:solidFill>
                <a:latin typeface="system-ui"/>
              </a:rPr>
              <a:t>7 </a:t>
            </a:r>
            <a:r>
              <a:rPr lang="en-US" altLang="en-US" sz="3200" dirty="0">
                <a:solidFill>
                  <a:srgbClr val="FFFF00"/>
                </a:solidFill>
                <a:latin typeface="system-ui"/>
              </a:rPr>
              <a:t>You shall not build a house, sow seed, plant a vineyard, nor have any of these</a:t>
            </a:r>
            <a:r>
              <a:rPr lang="en-US" altLang="en-US" sz="3200" i="1" dirty="0">
                <a:solidFill>
                  <a:srgbClr val="FFFF00"/>
                </a:solidFill>
                <a:latin typeface="system-ui"/>
              </a:rPr>
              <a:t>;</a:t>
            </a:r>
            <a:r>
              <a:rPr lang="en-US" altLang="en-US" sz="3200" dirty="0">
                <a:solidFill>
                  <a:srgbClr val="FFFF00"/>
                </a:solidFill>
                <a:latin typeface="system-ui"/>
              </a:rPr>
              <a:t> but all your days you shall dwell in tents, </a:t>
            </a:r>
            <a:r>
              <a:rPr lang="en-US" altLang="en-US" sz="3200" dirty="0">
                <a:solidFill>
                  <a:srgbClr val="66FFFF"/>
                </a:solidFill>
                <a:latin typeface="system-ui"/>
              </a:rPr>
              <a:t>that you may live many days in the land where you are sojourners.’</a:t>
            </a:r>
            <a:r>
              <a:rPr lang="en-US" altLang="en-US" sz="3200" b="0" dirty="0">
                <a:latin typeface="system-ui"/>
              </a:rPr>
              <a:t> </a:t>
            </a:r>
          </a:p>
          <a:p>
            <a:pPr marL="0" indent="0">
              <a:lnSpc>
                <a:spcPct val="90000"/>
              </a:lnSpc>
              <a:buFontTx/>
              <a:buNone/>
              <a:defRPr/>
            </a:pPr>
            <a:r>
              <a:rPr lang="en-US" altLang="en-US" sz="3200" baseline="30000" dirty="0">
                <a:latin typeface="system-ui"/>
              </a:rPr>
              <a:t>8 </a:t>
            </a:r>
            <a:r>
              <a:rPr lang="en-US" altLang="en-US" sz="3200" b="0" dirty="0">
                <a:latin typeface="system-ui"/>
              </a:rPr>
              <a:t>Thus we have obeyed the voice of Jonadab the son of </a:t>
            </a:r>
            <a:r>
              <a:rPr lang="en-US" altLang="en-US" sz="3200" b="0" dirty="0" err="1">
                <a:latin typeface="system-ui"/>
              </a:rPr>
              <a:t>Rechab</a:t>
            </a:r>
            <a:r>
              <a:rPr lang="en-US" altLang="en-US" sz="3200" b="0" dirty="0">
                <a:latin typeface="system-ui"/>
              </a:rPr>
              <a:t>, our father, in all that he charged us, to drink no wine all our days, we, our wives, our sons, or our daughters, </a:t>
            </a:r>
            <a:r>
              <a:rPr lang="en-US" altLang="en-US" sz="3200" baseline="30000" dirty="0">
                <a:latin typeface="system-ui"/>
              </a:rPr>
              <a:t>9 </a:t>
            </a:r>
            <a:r>
              <a:rPr lang="en-US" altLang="en-US" sz="3200" b="0" dirty="0">
                <a:latin typeface="system-ui"/>
              </a:rPr>
              <a:t>nor to build ourselves houses to dwell in; nor do we have vineyard, field, or seed. </a:t>
            </a:r>
            <a:r>
              <a:rPr lang="en-US" altLang="en-US" sz="3200" baseline="30000" dirty="0">
                <a:latin typeface="system-ui"/>
              </a:rPr>
              <a:t>10 </a:t>
            </a:r>
            <a:r>
              <a:rPr lang="en-US" altLang="en-US" sz="3200" b="0" dirty="0">
                <a:latin typeface="system-ui"/>
              </a:rPr>
              <a:t>But we have dwelt in tents, and have obeyed and done according to all that Jonadab our father commanded us.</a:t>
            </a:r>
          </a:p>
          <a:p>
            <a:pPr marL="0" indent="0">
              <a:lnSpc>
                <a:spcPct val="90000"/>
              </a:lnSpc>
              <a:buFontTx/>
              <a:buNone/>
              <a:defRPr/>
            </a:pPr>
            <a:endParaRPr lang="en-US" altLang="en-US" sz="3200" dirty="0"/>
          </a:p>
        </p:txBody>
      </p:sp>
      <p:sp>
        <p:nvSpPr>
          <p:cNvPr id="22532" name="Slide Number Placeholder 3">
            <a:extLst>
              <a:ext uri="{FF2B5EF4-FFF2-40B4-BE49-F238E27FC236}">
                <a16:creationId xmlns:a16="http://schemas.microsoft.com/office/drawing/2014/main" id="{AEDDD82E-5BB1-22E6-0AF1-EEC38B3FBEF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16CB3239-B7F7-4A27-9534-D00FEFE6C132}" type="slidenum">
              <a:rPr lang="en-US" altLang="en-US" sz="1400" b="0" smtClean="0">
                <a:latin typeface="Times New Roman" panose="02020603050405020304" pitchFamily="18" charset="0"/>
                <a:cs typeface="Arial" panose="020B0604020202020204" pitchFamily="34" charset="0"/>
              </a:rPr>
              <a:pPr>
                <a:spcBef>
                  <a:spcPct val="0"/>
                </a:spcBef>
                <a:buFontTx/>
                <a:buNone/>
              </a:pPr>
              <a:t>12</a:t>
            </a:fld>
            <a:endParaRPr lang="en-US" altLang="en-US" sz="1400" b="0">
              <a:latin typeface="Times New Roman" panose="02020603050405020304" pitchFamily="18" charset="0"/>
              <a:cs typeface="Arial" panose="020B0604020202020204" pitchFamily="34" charset="0"/>
            </a:endParaRPr>
          </a:p>
        </p:txBody>
      </p:sp>
      <p:sp>
        <p:nvSpPr>
          <p:cNvPr id="5" name="Speech Bubble: Rectangle with Corners Rounded 4">
            <a:extLst>
              <a:ext uri="{FF2B5EF4-FFF2-40B4-BE49-F238E27FC236}">
                <a16:creationId xmlns:a16="http://schemas.microsoft.com/office/drawing/2014/main" id="{2E927B4B-D364-4030-D584-41B1B73FCE89}"/>
              </a:ext>
            </a:extLst>
          </p:cNvPr>
          <p:cNvSpPr/>
          <p:nvPr/>
        </p:nvSpPr>
        <p:spPr bwMode="auto">
          <a:xfrm>
            <a:off x="5426075" y="596900"/>
            <a:ext cx="6588125" cy="1162050"/>
          </a:xfrm>
          <a:prstGeom prst="wedgeRoundRectCallout">
            <a:avLst>
              <a:gd name="adj1" fmla="val -1569"/>
              <a:gd name="adj2" fmla="val 194317"/>
              <a:gd name="adj3" fmla="val 16667"/>
            </a:avLst>
          </a:prstGeom>
          <a:solidFill>
            <a:schemeClr val="tx1">
              <a:alpha val="28000"/>
            </a:schemeClr>
          </a:solidFill>
          <a:ln w="6350" cap="flat" cmpd="sng" algn="ctr">
            <a:solidFill>
              <a:schemeClr val="bg1"/>
            </a:solidFill>
            <a:prstDash val="solid"/>
            <a:round/>
            <a:headEnd type="none" w="med" len="med"/>
            <a:tailEnd type="none" w="med" len="med"/>
          </a:ln>
          <a:effectLst/>
        </p:spPr>
        <p:txBody>
          <a:bodyPr anchor="ctr"/>
          <a:lstStyle/>
          <a:p>
            <a:pPr eaLnBrk="1" hangingPunct="1">
              <a:lnSpc>
                <a:spcPct val="80000"/>
              </a:lnSpc>
              <a:defRPr/>
            </a:pPr>
            <a:r>
              <a:rPr lang="en-US" sz="2800" b="0" i="1" dirty="0">
                <a:solidFill>
                  <a:srgbClr val="66FFFF"/>
                </a:solidFill>
                <a:latin typeface="system-ui"/>
              </a:rPr>
              <a:t>Honor your father and your mother, that your days may be long upon the land which the </a:t>
            </a:r>
            <a:r>
              <a:rPr lang="en-US" sz="2800" b="0" i="1" cap="small" dirty="0">
                <a:solidFill>
                  <a:srgbClr val="66FFFF"/>
                </a:solidFill>
                <a:latin typeface="system-ui"/>
              </a:rPr>
              <a:t>Lord</a:t>
            </a:r>
            <a:r>
              <a:rPr lang="en-US" sz="2800" b="0" i="1" dirty="0">
                <a:solidFill>
                  <a:srgbClr val="66FFFF"/>
                </a:solidFill>
                <a:latin typeface="system-ui"/>
              </a:rPr>
              <a:t> your God is giving you. (Ex 20:12)</a:t>
            </a:r>
            <a:endParaRPr lang="en-US" sz="2800" i="1" dirty="0">
              <a:solidFill>
                <a:srgbClr val="66FFFF"/>
              </a:solidFill>
              <a:latin typeface="Arial" charset="0"/>
            </a:endParaRPr>
          </a:p>
        </p:txBody>
      </p:sp>
      <p:cxnSp>
        <p:nvCxnSpPr>
          <p:cNvPr id="8" name="Straight Connector 7">
            <a:extLst>
              <a:ext uri="{FF2B5EF4-FFF2-40B4-BE49-F238E27FC236}">
                <a16:creationId xmlns:a16="http://schemas.microsoft.com/office/drawing/2014/main" id="{2CED20B4-B1EB-81BB-D464-DB6478A10B25}"/>
              </a:ext>
            </a:extLst>
          </p:cNvPr>
          <p:cNvCxnSpPr>
            <a:cxnSpLocks noChangeShapeType="1"/>
          </p:cNvCxnSpPr>
          <p:nvPr/>
        </p:nvCxnSpPr>
        <p:spPr bwMode="auto">
          <a:xfrm>
            <a:off x="1465263" y="4576763"/>
            <a:ext cx="2701925" cy="0"/>
          </a:xfrm>
          <a:prstGeom prst="line">
            <a:avLst/>
          </a:prstGeom>
          <a:noFill/>
          <a:ln w="38100" algn="ctr">
            <a:solidFill>
              <a:srgbClr val="FFFF00"/>
            </a:solidFill>
            <a:round/>
            <a:headEnd/>
            <a:tailEnd/>
          </a:ln>
          <a:extLst>
            <a:ext uri="{909E8E84-426E-40DD-AFC4-6F175D3DCCD1}">
              <a14:hiddenFill xmlns:a14="http://schemas.microsoft.com/office/drawing/2010/main">
                <a:noFill/>
              </a14:hiddenFill>
            </a:ext>
          </a:extLst>
        </p:spPr>
      </p:cxnSp>
      <p:cxnSp>
        <p:nvCxnSpPr>
          <p:cNvPr id="9" name="Straight Connector 8">
            <a:extLst>
              <a:ext uri="{FF2B5EF4-FFF2-40B4-BE49-F238E27FC236}">
                <a16:creationId xmlns:a16="http://schemas.microsoft.com/office/drawing/2014/main" id="{EAED33CA-FA27-CDC9-4C04-ED76BC921614}"/>
              </a:ext>
            </a:extLst>
          </p:cNvPr>
          <p:cNvCxnSpPr>
            <a:cxnSpLocks/>
          </p:cNvCxnSpPr>
          <p:nvPr/>
        </p:nvCxnSpPr>
        <p:spPr bwMode="auto">
          <a:xfrm>
            <a:off x="5386388" y="6142038"/>
            <a:ext cx="2882900" cy="0"/>
          </a:xfrm>
          <a:prstGeom prst="line">
            <a:avLst/>
          </a:prstGeom>
          <a:noFill/>
          <a:ln w="38100" algn="ctr">
            <a:solidFill>
              <a:srgbClr val="FFFF00"/>
            </a:solidFill>
            <a:round/>
            <a:headEnd/>
            <a:tailEnd/>
          </a:ln>
          <a:extLst>
            <a:ext uri="{909E8E84-426E-40DD-AFC4-6F175D3DCCD1}">
              <a14:hiddenFill xmlns:a14="http://schemas.microsoft.com/office/drawing/2010/main">
                <a:noFill/>
              </a14:hiddenFill>
            </a:ext>
          </a:extLst>
        </p:spPr>
      </p:cxnSp>
      <p:cxnSp>
        <p:nvCxnSpPr>
          <p:cNvPr id="2" name="Straight Connector 1">
            <a:extLst>
              <a:ext uri="{FF2B5EF4-FFF2-40B4-BE49-F238E27FC236}">
                <a16:creationId xmlns:a16="http://schemas.microsoft.com/office/drawing/2014/main" id="{94912F57-5E4B-0438-FFB9-16AE9E81B58A}"/>
              </a:ext>
            </a:extLst>
          </p:cNvPr>
          <p:cNvCxnSpPr>
            <a:cxnSpLocks noChangeShapeType="1"/>
          </p:cNvCxnSpPr>
          <p:nvPr/>
        </p:nvCxnSpPr>
        <p:spPr bwMode="auto">
          <a:xfrm>
            <a:off x="404813" y="4125913"/>
            <a:ext cx="3132137" cy="0"/>
          </a:xfrm>
          <a:prstGeom prst="line">
            <a:avLst/>
          </a:prstGeom>
          <a:noFill/>
          <a:ln w="38100" algn="ctr">
            <a:solidFill>
              <a:srgbClr val="66FFFF"/>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left)">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9B40646-2374-D3DA-E5B7-133F40FD8099}"/>
              </a:ext>
            </a:extLst>
          </p:cNvPr>
          <p:cNvSpPr>
            <a:spLocks noGrp="1" noChangeArrowheads="1"/>
          </p:cNvSpPr>
          <p:nvPr>
            <p:ph type="title"/>
          </p:nvPr>
        </p:nvSpPr>
        <p:spPr/>
        <p:txBody>
          <a:bodyPr/>
          <a:lstStyle/>
          <a:p>
            <a:r>
              <a:rPr lang="en-US" altLang="en-US"/>
              <a:t>Jonadab’s Reasoning (?)</a:t>
            </a:r>
          </a:p>
        </p:txBody>
      </p:sp>
      <p:sp>
        <p:nvSpPr>
          <p:cNvPr id="3" name="Content Placeholder 2">
            <a:extLst>
              <a:ext uri="{FF2B5EF4-FFF2-40B4-BE49-F238E27FC236}">
                <a16:creationId xmlns:a16="http://schemas.microsoft.com/office/drawing/2014/main" id="{6F5E04FB-DDCA-1B54-C577-1438825BA1F1}"/>
              </a:ext>
            </a:extLst>
          </p:cNvPr>
          <p:cNvSpPr>
            <a:spLocks noGrp="1" noChangeArrowheads="1"/>
          </p:cNvSpPr>
          <p:nvPr>
            <p:ph idx="1"/>
          </p:nvPr>
        </p:nvSpPr>
        <p:spPr>
          <a:xfrm>
            <a:off x="284163" y="700088"/>
            <a:ext cx="11764962" cy="4914900"/>
          </a:xfrm>
        </p:spPr>
        <p:txBody>
          <a:bodyPr/>
          <a:lstStyle/>
          <a:p>
            <a:pPr>
              <a:spcBef>
                <a:spcPct val="0"/>
              </a:spcBef>
            </a:pPr>
            <a:r>
              <a:rPr lang="en-US" altLang="en-US"/>
              <a:t>A long-lasting family tradition</a:t>
            </a:r>
          </a:p>
          <a:p>
            <a:pPr lvl="1">
              <a:spcBef>
                <a:spcPct val="0"/>
              </a:spcBef>
            </a:pPr>
            <a:r>
              <a:rPr lang="en-US" altLang="en-US" b="0"/>
              <a:t>Learned from Abraham (Heb 11:9) (vs Lot, see II Pet 2:6-7)</a:t>
            </a:r>
          </a:p>
          <a:p>
            <a:pPr lvl="1">
              <a:spcBef>
                <a:spcPct val="0"/>
              </a:spcBef>
            </a:pPr>
            <a:r>
              <a:rPr lang="en-US" altLang="en-US" b="0"/>
              <a:t>Learned from Jethro (Num 10:31)</a:t>
            </a:r>
          </a:p>
          <a:p>
            <a:pPr lvl="1">
              <a:spcBef>
                <a:spcPct val="0"/>
              </a:spcBef>
            </a:pPr>
            <a:r>
              <a:rPr lang="en-US" altLang="en-US" b="0"/>
              <a:t>Followed by Heber &amp; Jael (Jdg 4:11,20)</a:t>
            </a:r>
          </a:p>
          <a:p>
            <a:pPr>
              <a:spcBef>
                <a:spcPts val="1200"/>
              </a:spcBef>
            </a:pPr>
            <a:r>
              <a:rPr lang="en-US" altLang="en-US"/>
              <a:t>Show they were strangers with no claim on the land</a:t>
            </a:r>
          </a:p>
          <a:p>
            <a:pPr lvl="1">
              <a:spcBef>
                <a:spcPct val="0"/>
              </a:spcBef>
            </a:pPr>
            <a:r>
              <a:rPr lang="en-US" altLang="en-US" b="0"/>
              <a:t>Prevent the jealousy of the Israelites</a:t>
            </a:r>
          </a:p>
          <a:p>
            <a:pPr lvl="1">
              <a:spcBef>
                <a:spcPct val="0"/>
              </a:spcBef>
            </a:pPr>
            <a:r>
              <a:rPr lang="en-US" altLang="en-US" b="0"/>
              <a:t>(Remember Jethro’s reluctance &amp; Moses’ promise in Num 10:29)</a:t>
            </a:r>
          </a:p>
          <a:p>
            <a:pPr>
              <a:spcBef>
                <a:spcPct val="0"/>
              </a:spcBef>
            </a:pPr>
            <a:r>
              <a:rPr lang="en-US" altLang="en-US"/>
              <a:t>Avoid the temptations the Israelites faced (Dt 8:11-17)</a:t>
            </a:r>
          </a:p>
          <a:p>
            <a:pPr>
              <a:spcBef>
                <a:spcPct val="0"/>
              </a:spcBef>
            </a:pPr>
            <a:r>
              <a:rPr lang="en-US" altLang="en-US">
                <a:solidFill>
                  <a:srgbClr val="FFFF00"/>
                </a:solidFill>
              </a:rPr>
              <a:t>He saw dangers (&amp; consequences) of the current culture</a:t>
            </a:r>
          </a:p>
        </p:txBody>
      </p:sp>
      <p:sp>
        <p:nvSpPr>
          <p:cNvPr id="24580" name="Slide Number Placeholder 3">
            <a:extLst>
              <a:ext uri="{FF2B5EF4-FFF2-40B4-BE49-F238E27FC236}">
                <a16:creationId xmlns:a16="http://schemas.microsoft.com/office/drawing/2014/main" id="{9348AE35-E713-924A-1468-41938C24AE2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5FD843C1-672B-4225-AE1A-576F4005D5ED}" type="slidenum">
              <a:rPr lang="en-US" altLang="en-US" sz="1400" b="0" smtClean="0">
                <a:latin typeface="Times New Roman" panose="02020603050405020304" pitchFamily="18" charset="0"/>
                <a:cs typeface="Arial" panose="020B0604020202020204" pitchFamily="34" charset="0"/>
              </a:rPr>
              <a:pPr>
                <a:spcBef>
                  <a:spcPct val="0"/>
                </a:spcBef>
                <a:buFontTx/>
                <a:buNone/>
              </a:pPr>
              <a:t>13</a:t>
            </a:fld>
            <a:endParaRPr lang="en-US" altLang="en-US" sz="1400" b="0">
              <a:latin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id="{00C96FEC-8C00-7F81-7021-BFF82574C01A}"/>
              </a:ext>
            </a:extLst>
          </p:cNvPr>
          <p:cNvSpPr txBox="1">
            <a:spLocks noChangeArrowheads="1"/>
          </p:cNvSpPr>
          <p:nvPr/>
        </p:nvSpPr>
        <p:spPr bwMode="auto">
          <a:xfrm>
            <a:off x="989013" y="5614988"/>
            <a:ext cx="10213975" cy="1077912"/>
          </a:xfrm>
          <a:prstGeom prst="rect">
            <a:avLst/>
          </a:prstGeom>
          <a:solidFill>
            <a:srgbClr val="0000FF"/>
          </a:solidFill>
          <a:ln w="9525">
            <a:solidFill>
              <a:srgbClr val="FFFF00"/>
            </a:solidFill>
            <a:miter lim="800000"/>
            <a:headEnd/>
            <a:tailEnd/>
          </a:ln>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3200">
                <a:latin typeface="Arial" panose="020B0604020202020204" pitchFamily="34" charset="0"/>
                <a:cs typeface="Arial" panose="020B0604020202020204" pitchFamily="34" charset="0"/>
              </a:rPr>
              <a:t>Jonadab was protecting his family (for generations) from spiritual decline and its consequences.</a:t>
            </a:r>
          </a:p>
        </p:txBody>
      </p:sp>
      <p:sp>
        <p:nvSpPr>
          <p:cNvPr id="6" name="Speech Bubble: Rectangle with Corners Rounded 5">
            <a:extLst>
              <a:ext uri="{FF2B5EF4-FFF2-40B4-BE49-F238E27FC236}">
                <a16:creationId xmlns:a16="http://schemas.microsoft.com/office/drawing/2014/main" id="{7401EF1B-B905-9633-C157-06BD02CA60FA}"/>
              </a:ext>
            </a:extLst>
          </p:cNvPr>
          <p:cNvSpPr>
            <a:spLocks noChangeArrowheads="1"/>
          </p:cNvSpPr>
          <p:nvPr/>
        </p:nvSpPr>
        <p:spPr bwMode="auto">
          <a:xfrm>
            <a:off x="7531100" y="1746250"/>
            <a:ext cx="4518025" cy="1258888"/>
          </a:xfrm>
          <a:prstGeom prst="wedgeRoundRectCallout">
            <a:avLst>
              <a:gd name="adj1" fmla="val -74088"/>
              <a:gd name="adj2" fmla="val -55745"/>
              <a:gd name="adj3" fmla="val 16667"/>
            </a:avLst>
          </a:prstGeom>
          <a:solidFill>
            <a:srgbClr val="66FFFF"/>
          </a:solidFill>
          <a:ln w="9525" algn="ctr">
            <a:solidFill>
              <a:schemeClr val="tx1"/>
            </a:solidFill>
            <a:round/>
            <a:headEnd/>
            <a:tailEnd/>
          </a:ln>
        </p:spPr>
        <p:txBody>
          <a:bodyPr lIns="0" rIns="0"/>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80000"/>
              </a:lnSpc>
              <a:spcBef>
                <a:spcPct val="0"/>
              </a:spcBef>
              <a:buFontTx/>
              <a:buNone/>
            </a:pPr>
            <a:r>
              <a:rPr lang="en-US" altLang="en-US" sz="1800" b="0">
                <a:solidFill>
                  <a:srgbClr val="000000"/>
                </a:solidFill>
                <a:latin typeface="system-ui"/>
                <a:cs typeface="Arial" panose="020B0604020202020204" pitchFamily="34" charset="0"/>
              </a:rPr>
              <a:t>By faith he dwelt in the land of promise as in a foreign country, </a:t>
            </a:r>
            <a:r>
              <a:rPr lang="en-US" altLang="en-US" sz="1800">
                <a:solidFill>
                  <a:srgbClr val="0000FF"/>
                </a:solidFill>
                <a:latin typeface="system-ui"/>
                <a:cs typeface="Arial" panose="020B0604020202020204" pitchFamily="34" charset="0"/>
              </a:rPr>
              <a:t>dwelling in tents </a:t>
            </a:r>
            <a:r>
              <a:rPr lang="en-US" altLang="en-US" sz="1800" b="0">
                <a:solidFill>
                  <a:srgbClr val="000000"/>
                </a:solidFill>
                <a:latin typeface="system-ui"/>
                <a:cs typeface="Arial" panose="020B0604020202020204" pitchFamily="34" charset="0"/>
              </a:rPr>
              <a:t>with Isaac and Jacob, the heirs with him of the same promise; </a:t>
            </a:r>
            <a:r>
              <a:rPr lang="en-US" altLang="en-US" sz="1800" baseline="30000">
                <a:solidFill>
                  <a:srgbClr val="000000"/>
                </a:solidFill>
                <a:latin typeface="system-ui"/>
                <a:cs typeface="Arial" panose="020B0604020202020204" pitchFamily="34" charset="0"/>
              </a:rPr>
              <a:t>10 </a:t>
            </a:r>
            <a:r>
              <a:rPr lang="en-US" altLang="en-US" sz="1800" b="0">
                <a:solidFill>
                  <a:srgbClr val="000000"/>
                </a:solidFill>
                <a:latin typeface="system-ui"/>
                <a:cs typeface="Arial" panose="020B0604020202020204" pitchFamily="34" charset="0"/>
              </a:rPr>
              <a:t>for he waited for the city which has foundations, whose builder and maker is God.</a:t>
            </a:r>
            <a:endParaRPr lang="en-US" altLang="en-US" sz="1800">
              <a:solidFill>
                <a:schemeClr val="tx1"/>
              </a:solidFill>
              <a:latin typeface="Arial" panose="020B0604020202020204" pitchFamily="34" charset="0"/>
              <a:cs typeface="Arial" panose="020B0604020202020204" pitchFamily="34" charset="0"/>
            </a:endParaRPr>
          </a:p>
        </p:txBody>
      </p:sp>
      <p:sp>
        <p:nvSpPr>
          <p:cNvPr id="8" name="Speech Bubble: Rectangle with Corners Rounded 7">
            <a:extLst>
              <a:ext uri="{FF2B5EF4-FFF2-40B4-BE49-F238E27FC236}">
                <a16:creationId xmlns:a16="http://schemas.microsoft.com/office/drawing/2014/main" id="{8036B729-B4C6-B971-8494-6BAF1AD62B48}"/>
              </a:ext>
            </a:extLst>
          </p:cNvPr>
          <p:cNvSpPr>
            <a:spLocks noChangeArrowheads="1"/>
          </p:cNvSpPr>
          <p:nvPr/>
        </p:nvSpPr>
        <p:spPr bwMode="auto">
          <a:xfrm>
            <a:off x="7742238" y="1851025"/>
            <a:ext cx="4306887" cy="549275"/>
          </a:xfrm>
          <a:prstGeom prst="wedgeRoundRectCallout">
            <a:avLst>
              <a:gd name="adj1" fmla="val -76551"/>
              <a:gd name="adj2" fmla="val -13134"/>
              <a:gd name="adj3" fmla="val 16667"/>
            </a:avLst>
          </a:prstGeom>
          <a:solidFill>
            <a:srgbClr val="66FFFF"/>
          </a:solidFill>
          <a:ln w="9525" algn="ctr">
            <a:solidFill>
              <a:schemeClr val="tx1"/>
            </a:solidFill>
            <a:round/>
            <a:headEnd/>
            <a:tailEnd/>
          </a:ln>
        </p:spPr>
        <p:txBody>
          <a:bodyPr rIns="0"/>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80000"/>
              </a:lnSpc>
              <a:spcBef>
                <a:spcPct val="0"/>
              </a:spcBef>
              <a:buFontTx/>
              <a:buNone/>
            </a:pPr>
            <a:r>
              <a:rPr lang="en-US" altLang="en-US" sz="1800" b="0">
                <a:solidFill>
                  <a:srgbClr val="000000"/>
                </a:solidFill>
                <a:latin typeface="system-ui"/>
                <a:cs typeface="Arial" panose="020B0604020202020204" pitchFamily="34" charset="0"/>
              </a:rPr>
              <a:t>“Please do not leave, inasmuch as you know </a:t>
            </a:r>
            <a:r>
              <a:rPr lang="en-US" altLang="en-US" sz="1800">
                <a:solidFill>
                  <a:srgbClr val="0000FF"/>
                </a:solidFill>
                <a:latin typeface="system-ui"/>
                <a:cs typeface="Arial" panose="020B0604020202020204" pitchFamily="34" charset="0"/>
              </a:rPr>
              <a:t>how we are to camp </a:t>
            </a:r>
            <a:r>
              <a:rPr lang="en-US" altLang="en-US" sz="1800" b="0">
                <a:solidFill>
                  <a:srgbClr val="000000"/>
                </a:solidFill>
                <a:latin typeface="system-ui"/>
                <a:cs typeface="Arial" panose="020B0604020202020204" pitchFamily="34" charset="0"/>
              </a:rPr>
              <a:t>in the wilderness…”</a:t>
            </a:r>
            <a:endParaRPr lang="en-US" altLang="en-US" sz="1800">
              <a:solidFill>
                <a:schemeClr val="tx1"/>
              </a:solidFill>
              <a:latin typeface="Arial" panose="020B0604020202020204" pitchFamily="34" charset="0"/>
              <a:cs typeface="Arial" panose="020B0604020202020204" pitchFamily="34" charset="0"/>
            </a:endParaRPr>
          </a:p>
        </p:txBody>
      </p:sp>
      <p:sp>
        <p:nvSpPr>
          <p:cNvPr id="9" name="Speech Bubble: Rectangle with Corners Rounded 8">
            <a:extLst>
              <a:ext uri="{FF2B5EF4-FFF2-40B4-BE49-F238E27FC236}">
                <a16:creationId xmlns:a16="http://schemas.microsoft.com/office/drawing/2014/main" id="{45339783-974A-825E-1084-80133AB28779}"/>
              </a:ext>
            </a:extLst>
          </p:cNvPr>
          <p:cNvSpPr>
            <a:spLocks noChangeArrowheads="1"/>
          </p:cNvSpPr>
          <p:nvPr/>
        </p:nvSpPr>
        <p:spPr bwMode="auto">
          <a:xfrm>
            <a:off x="8131175" y="1731963"/>
            <a:ext cx="3705225" cy="1258887"/>
          </a:xfrm>
          <a:prstGeom prst="wedgeRoundRectCallout">
            <a:avLst>
              <a:gd name="adj1" fmla="val -66130"/>
              <a:gd name="adj2" fmla="val 12505"/>
              <a:gd name="adj3" fmla="val 16667"/>
            </a:avLst>
          </a:prstGeom>
          <a:solidFill>
            <a:srgbClr val="66FFFF"/>
          </a:solidFill>
          <a:ln w="9525" algn="ctr">
            <a:solidFill>
              <a:schemeClr val="tx1"/>
            </a:solidFill>
            <a:round/>
            <a:headEnd/>
            <a:tailEnd/>
          </a:ln>
        </p:spPr>
        <p:txBody>
          <a:bodyPr rIns="0"/>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80000"/>
              </a:lnSpc>
              <a:spcBef>
                <a:spcPct val="0"/>
              </a:spcBef>
              <a:buFontTx/>
              <a:buNone/>
            </a:pPr>
            <a:r>
              <a:rPr lang="en-US" altLang="en-US" sz="1800" b="0">
                <a:solidFill>
                  <a:srgbClr val="000000"/>
                </a:solidFill>
                <a:latin typeface="system-ui"/>
                <a:cs typeface="Arial" panose="020B0604020202020204" pitchFamily="34" charset="0"/>
              </a:rPr>
              <a:t>Now Heber the Kenite, of the children of Hobab the father-in-law of Moses, had separated himself from the Kenites and </a:t>
            </a:r>
            <a:r>
              <a:rPr lang="en-US" altLang="en-US" sz="1800">
                <a:solidFill>
                  <a:srgbClr val="0000FF"/>
                </a:solidFill>
                <a:latin typeface="system-ui"/>
                <a:cs typeface="Arial" panose="020B0604020202020204" pitchFamily="34" charset="0"/>
              </a:rPr>
              <a:t>pitched his tent </a:t>
            </a:r>
            <a:r>
              <a:rPr lang="en-US" altLang="en-US" sz="1800" b="0">
                <a:solidFill>
                  <a:srgbClr val="000000"/>
                </a:solidFill>
                <a:latin typeface="system-ui"/>
                <a:cs typeface="Arial" panose="020B0604020202020204" pitchFamily="34" charset="0"/>
              </a:rPr>
              <a:t>near the terebinth tree at Zaanaim</a:t>
            </a:r>
            <a:endParaRPr lang="en-US" altLang="en-US" sz="1800">
              <a:solidFill>
                <a:schemeClr val="tx1"/>
              </a:solidFill>
              <a:latin typeface="Arial" panose="020B0604020202020204" pitchFamily="34" charset="0"/>
              <a:cs typeface="Arial" panose="020B0604020202020204" pitchFamily="34" charset="0"/>
            </a:endParaRPr>
          </a:p>
        </p:txBody>
      </p:sp>
      <p:sp>
        <p:nvSpPr>
          <p:cNvPr id="10" name="Speech Bubble: Rectangle with Corners Rounded 9">
            <a:extLst>
              <a:ext uri="{FF2B5EF4-FFF2-40B4-BE49-F238E27FC236}">
                <a16:creationId xmlns:a16="http://schemas.microsoft.com/office/drawing/2014/main" id="{9F716017-DF32-982C-DDB7-7265EA9DF76F}"/>
              </a:ext>
            </a:extLst>
          </p:cNvPr>
          <p:cNvSpPr>
            <a:spLocks noChangeArrowheads="1"/>
          </p:cNvSpPr>
          <p:nvPr/>
        </p:nvSpPr>
        <p:spPr bwMode="auto">
          <a:xfrm>
            <a:off x="819150" y="5238750"/>
            <a:ext cx="11014075" cy="779463"/>
          </a:xfrm>
          <a:prstGeom prst="wedgeRoundRectCallout">
            <a:avLst>
              <a:gd name="adj1" fmla="val 27917"/>
              <a:gd name="adj2" fmla="val -96667"/>
              <a:gd name="adj3" fmla="val 16667"/>
            </a:avLst>
          </a:prstGeom>
          <a:solidFill>
            <a:srgbClr val="66FFFF"/>
          </a:solidFill>
          <a:ln w="9525" algn="ctr">
            <a:solidFill>
              <a:schemeClr val="tx1"/>
            </a:solidFill>
            <a:round/>
            <a:headEnd/>
            <a:tailEnd/>
          </a:ln>
        </p:spPr>
        <p:txBody>
          <a:bodyPr rIns="0"/>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80000"/>
              </a:lnSpc>
              <a:spcBef>
                <a:spcPct val="0"/>
              </a:spcBef>
              <a:buFontTx/>
              <a:buNone/>
            </a:pPr>
            <a:r>
              <a:rPr lang="en-US" altLang="en-US" sz="1800" b="0">
                <a:solidFill>
                  <a:srgbClr val="000000"/>
                </a:solidFill>
                <a:latin typeface="system-ui"/>
                <a:cs typeface="Arial" panose="020B0604020202020204" pitchFamily="34" charset="0"/>
              </a:rPr>
              <a:t>Beware … lest—when you have eaten and are full, and have </a:t>
            </a:r>
            <a:r>
              <a:rPr lang="en-US" altLang="en-US" sz="1800">
                <a:solidFill>
                  <a:srgbClr val="0000FF"/>
                </a:solidFill>
                <a:latin typeface="system-ui"/>
                <a:cs typeface="Arial" panose="020B0604020202020204" pitchFamily="34" charset="0"/>
              </a:rPr>
              <a:t>built beautiful houses </a:t>
            </a:r>
            <a:r>
              <a:rPr lang="en-US" altLang="en-US" sz="1800" b="0">
                <a:solidFill>
                  <a:srgbClr val="000000"/>
                </a:solidFill>
                <a:latin typeface="system-ui"/>
                <a:cs typeface="Arial" panose="020B0604020202020204" pitchFamily="34" charset="0"/>
              </a:rPr>
              <a:t>and dwell in them; </a:t>
            </a:r>
            <a:r>
              <a:rPr lang="en-US" altLang="en-US" sz="1800" b="0" baseline="30000">
                <a:solidFill>
                  <a:srgbClr val="000000"/>
                </a:solidFill>
                <a:latin typeface="system-ui"/>
                <a:cs typeface="Arial" panose="020B0604020202020204" pitchFamily="34" charset="0"/>
              </a:rPr>
              <a:t>13 </a:t>
            </a:r>
            <a:r>
              <a:rPr lang="en-US" altLang="en-US" sz="1800" b="0">
                <a:solidFill>
                  <a:srgbClr val="000000"/>
                </a:solidFill>
                <a:latin typeface="system-ui"/>
                <a:cs typeface="Arial" panose="020B0604020202020204" pitchFamily="34" charset="0"/>
              </a:rPr>
              <a:t>and when your herds and your flocks multiply, and your silver and your gold are multiplied, and </a:t>
            </a:r>
            <a:r>
              <a:rPr lang="en-US" altLang="en-US" sz="1800">
                <a:solidFill>
                  <a:srgbClr val="0000FF"/>
                </a:solidFill>
                <a:latin typeface="system-ui"/>
                <a:cs typeface="Arial" panose="020B0604020202020204" pitchFamily="34" charset="0"/>
              </a:rPr>
              <a:t>all that you have is multiplied</a:t>
            </a:r>
            <a:r>
              <a:rPr lang="en-US" altLang="en-US" sz="1800" b="0">
                <a:solidFill>
                  <a:srgbClr val="000000"/>
                </a:solidFill>
                <a:latin typeface="system-ui"/>
                <a:cs typeface="Arial" panose="020B0604020202020204" pitchFamily="34" charset="0"/>
              </a:rPr>
              <a:t>; </a:t>
            </a:r>
            <a:r>
              <a:rPr lang="en-US" altLang="en-US" sz="1800" b="0" baseline="30000">
                <a:solidFill>
                  <a:srgbClr val="000000"/>
                </a:solidFill>
                <a:latin typeface="system-ui"/>
                <a:cs typeface="Arial" panose="020B0604020202020204" pitchFamily="34" charset="0"/>
              </a:rPr>
              <a:t>14 </a:t>
            </a:r>
            <a:r>
              <a:rPr lang="en-US" altLang="en-US" sz="1800" b="0">
                <a:solidFill>
                  <a:srgbClr val="000000"/>
                </a:solidFill>
                <a:latin typeface="system-ui"/>
                <a:cs typeface="Arial" panose="020B0604020202020204" pitchFamily="34" charset="0"/>
              </a:rPr>
              <a:t>when your heart is lifted up, and you forget [YAHWEH] your God who brought you out of the land of Egypt…</a:t>
            </a:r>
            <a:endParaRPr lang="en-US" altLang="en-US" sz="180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nodeType="afterGroup">
                            <p:stCondLst>
                              <p:cond delay="0"/>
                            </p:stCondLst>
                            <p:childTnLst>
                              <p:par>
                                <p:cTn id="12" presetID="22"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par>
                          <p:cTn id="19" fill="hold" nodeType="afterGroup">
                            <p:stCondLst>
                              <p:cond delay="0"/>
                            </p:stCondLst>
                            <p:childTnLst>
                              <p:par>
                                <p:cTn id="20" presetID="22" presetClass="entr" presetSubtype="8"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par>
                          <p:cTn id="27" fill="hold" nodeType="afterGroup">
                            <p:stCondLst>
                              <p:cond delay="0"/>
                            </p:stCondLst>
                            <p:childTnLst>
                              <p:par>
                                <p:cTn id="28" presetID="22" presetClass="entr" presetSubtype="8"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par>
                          <p:cTn id="43" fill="hold" nodeType="afterGroup">
                            <p:stCondLst>
                              <p:cond delay="0"/>
                            </p:stCondLst>
                            <p:childTnLst>
                              <p:par>
                                <p:cTn id="44" presetID="22" presetClass="entr" presetSubtype="1"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up)">
                                      <p:cBhvr>
                                        <p:cTn id="46"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16"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p:cTn id="55" dur="500" fill="hold"/>
                                        <p:tgtEl>
                                          <p:spTgt spid="5"/>
                                        </p:tgtEl>
                                        <p:attrNameLst>
                                          <p:attrName>ppt_w</p:attrName>
                                        </p:attrNameLst>
                                      </p:cBhvr>
                                      <p:tavLst>
                                        <p:tav tm="0">
                                          <p:val>
                                            <p:fltVal val="0"/>
                                          </p:val>
                                        </p:tav>
                                        <p:tav tm="100000">
                                          <p:val>
                                            <p:strVal val="#ppt_w"/>
                                          </p:val>
                                        </p:tav>
                                      </p:tavLst>
                                    </p:anim>
                                    <p:anim calcmode="lin" valueType="num">
                                      <p:cBhvr>
                                        <p:cTn id="56" dur="500" fill="hold"/>
                                        <p:tgtEl>
                                          <p:spTgt spid="5"/>
                                        </p:tgtEl>
                                        <p:attrNameLst>
                                          <p:attrName>ppt_h</p:attrName>
                                        </p:attrNameLst>
                                      </p:cBhvr>
                                      <p:tavLst>
                                        <p:tav tm="0">
                                          <p:val>
                                            <p:fltVal val="0"/>
                                          </p:val>
                                        </p:tav>
                                        <p:tav tm="100000">
                                          <p:val>
                                            <p:strVal val="#ppt_h"/>
                                          </p:val>
                                        </p:tav>
                                      </p:tavLst>
                                    </p:anim>
                                    <p:animEffect transition="in" filter="fade">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A627DD0-2B0A-7B6B-F96E-FFDE65B72664}"/>
              </a:ext>
            </a:extLst>
          </p:cNvPr>
          <p:cNvSpPr>
            <a:spLocks noGrp="1" noChangeArrowheads="1"/>
          </p:cNvSpPr>
          <p:nvPr>
            <p:ph type="title"/>
          </p:nvPr>
        </p:nvSpPr>
        <p:spPr/>
        <p:txBody>
          <a:bodyPr/>
          <a:lstStyle/>
          <a:p>
            <a:r>
              <a:rPr lang="en-US" altLang="en-US"/>
              <a:t>Jeremiah 35:12-16</a:t>
            </a:r>
          </a:p>
        </p:txBody>
      </p:sp>
      <p:sp>
        <p:nvSpPr>
          <p:cNvPr id="3" name="Content Placeholder 2">
            <a:extLst>
              <a:ext uri="{FF2B5EF4-FFF2-40B4-BE49-F238E27FC236}">
                <a16:creationId xmlns:a16="http://schemas.microsoft.com/office/drawing/2014/main" id="{D2B4D27E-1F79-A5FD-4369-16632894C56D}"/>
              </a:ext>
            </a:extLst>
          </p:cNvPr>
          <p:cNvSpPr>
            <a:spLocks noGrp="1"/>
          </p:cNvSpPr>
          <p:nvPr>
            <p:ph idx="1"/>
          </p:nvPr>
        </p:nvSpPr>
        <p:spPr>
          <a:xfrm>
            <a:off x="117475" y="685800"/>
            <a:ext cx="11957050" cy="6170613"/>
          </a:xfrm>
        </p:spPr>
        <p:txBody>
          <a:bodyPr>
            <a:normAutofit fontScale="85000" lnSpcReduction="20000"/>
          </a:bodyPr>
          <a:lstStyle/>
          <a:p>
            <a:pPr marL="0" indent="0">
              <a:lnSpc>
                <a:spcPct val="110000"/>
              </a:lnSpc>
              <a:buFontTx/>
              <a:buNone/>
              <a:defRPr/>
            </a:pPr>
            <a:r>
              <a:rPr lang="en-US" baseline="30000" dirty="0">
                <a:latin typeface="system-ui"/>
              </a:rPr>
              <a:t>12 </a:t>
            </a:r>
            <a:r>
              <a:rPr lang="en-US" b="0" dirty="0">
                <a:latin typeface="system-ui"/>
              </a:rPr>
              <a:t>Then came the word of the </a:t>
            </a:r>
            <a:r>
              <a:rPr lang="en-US" b="0" cap="small" dirty="0">
                <a:latin typeface="system-ui"/>
              </a:rPr>
              <a:t>Lord</a:t>
            </a:r>
            <a:r>
              <a:rPr lang="en-US" b="0" dirty="0">
                <a:latin typeface="system-ui"/>
              </a:rPr>
              <a:t> to Jeremiah, saying, </a:t>
            </a:r>
            <a:r>
              <a:rPr lang="en-US" baseline="30000" dirty="0">
                <a:latin typeface="system-ui"/>
              </a:rPr>
              <a:t>13 </a:t>
            </a:r>
            <a:r>
              <a:rPr lang="en-US" b="0" dirty="0">
                <a:latin typeface="system-ui"/>
              </a:rPr>
              <a:t>“Thus says the </a:t>
            </a:r>
            <a:r>
              <a:rPr lang="en-US" b="0" cap="small" dirty="0">
                <a:latin typeface="system-ui"/>
              </a:rPr>
              <a:t>Lord</a:t>
            </a:r>
            <a:r>
              <a:rPr lang="en-US" b="0" dirty="0">
                <a:latin typeface="system-ui"/>
              </a:rPr>
              <a:t> of hosts, the God of Israel: ‘Go and tell the men of Judah and the inhabitants of Jerusalem, “Will you not receive instruction </a:t>
            </a:r>
            <a:r>
              <a:rPr lang="en-US" dirty="0">
                <a:solidFill>
                  <a:srgbClr val="FFFF00"/>
                </a:solidFill>
                <a:latin typeface="system-ui"/>
              </a:rPr>
              <a:t>to obey My words</a:t>
            </a:r>
            <a:r>
              <a:rPr lang="en-US" b="0" dirty="0">
                <a:latin typeface="system-ui"/>
              </a:rPr>
              <a:t>?” says the </a:t>
            </a:r>
            <a:r>
              <a:rPr lang="en-US" b="0" cap="small" dirty="0">
                <a:latin typeface="system-ui"/>
              </a:rPr>
              <a:t>Lord</a:t>
            </a:r>
            <a:r>
              <a:rPr lang="en-US" b="0" dirty="0">
                <a:latin typeface="system-ui"/>
              </a:rPr>
              <a:t>. </a:t>
            </a:r>
            <a:r>
              <a:rPr lang="en-US" baseline="30000" dirty="0">
                <a:latin typeface="system-ui"/>
              </a:rPr>
              <a:t>14 </a:t>
            </a:r>
            <a:r>
              <a:rPr lang="en-US" b="0" dirty="0">
                <a:latin typeface="system-ui"/>
              </a:rPr>
              <a:t>“The </a:t>
            </a:r>
            <a:r>
              <a:rPr lang="en-US" dirty="0">
                <a:solidFill>
                  <a:srgbClr val="66FFFF"/>
                </a:solidFill>
                <a:latin typeface="system-ui"/>
              </a:rPr>
              <a:t>words of Jonadab </a:t>
            </a:r>
            <a:r>
              <a:rPr lang="en-US" b="0" dirty="0">
                <a:latin typeface="system-ui"/>
              </a:rPr>
              <a:t>the son of </a:t>
            </a:r>
            <a:r>
              <a:rPr lang="en-US" b="0" dirty="0" err="1">
                <a:latin typeface="system-ui"/>
              </a:rPr>
              <a:t>Rechab</a:t>
            </a:r>
            <a:r>
              <a:rPr lang="en-US" b="0" dirty="0">
                <a:latin typeface="system-ui"/>
              </a:rPr>
              <a:t>, which he commanded his sons, not to drink wine, </a:t>
            </a:r>
            <a:r>
              <a:rPr lang="en-US" dirty="0">
                <a:solidFill>
                  <a:srgbClr val="66FFFF"/>
                </a:solidFill>
                <a:latin typeface="system-ui"/>
              </a:rPr>
              <a:t>are performed</a:t>
            </a:r>
            <a:r>
              <a:rPr lang="en-US" b="0" dirty="0">
                <a:latin typeface="system-ui"/>
              </a:rPr>
              <a:t>; for to this day they drink none, and obey their father’s commandment. But although I have spoken to you, rising early and speaking, </a:t>
            </a:r>
            <a:r>
              <a:rPr lang="en-US" u="sng" dirty="0">
                <a:solidFill>
                  <a:srgbClr val="FFFF00"/>
                </a:solidFill>
                <a:latin typeface="system-ui"/>
              </a:rPr>
              <a:t>you did not obey Me</a:t>
            </a:r>
            <a:r>
              <a:rPr lang="en-US" b="0" dirty="0">
                <a:latin typeface="system-ui"/>
              </a:rPr>
              <a:t>. </a:t>
            </a:r>
            <a:r>
              <a:rPr lang="en-US" baseline="30000" dirty="0">
                <a:latin typeface="system-ui"/>
              </a:rPr>
              <a:t>15 </a:t>
            </a:r>
            <a:r>
              <a:rPr lang="en-US" b="0" dirty="0">
                <a:latin typeface="system-ui"/>
              </a:rPr>
              <a:t>I have also sent to you all My servants the prophets, rising up early and sending them, saying, ‘Turn now everyone from his evil way, amend your doings, and do not go after other gods to serve them; then you will dwell in the land which I have given you and your fathers.’ But </a:t>
            </a:r>
            <a:r>
              <a:rPr lang="en-US" dirty="0">
                <a:solidFill>
                  <a:srgbClr val="FFFF00"/>
                </a:solidFill>
                <a:latin typeface="system-ui"/>
              </a:rPr>
              <a:t>you have not inclined your ear, nor obeyed Me</a:t>
            </a:r>
            <a:r>
              <a:rPr lang="en-US" b="0" dirty="0">
                <a:latin typeface="system-ui"/>
              </a:rPr>
              <a:t>. </a:t>
            </a:r>
            <a:r>
              <a:rPr lang="en-US" baseline="30000" dirty="0">
                <a:latin typeface="system-ui"/>
              </a:rPr>
              <a:t>16 </a:t>
            </a:r>
            <a:r>
              <a:rPr lang="en-US" b="0" dirty="0">
                <a:latin typeface="system-ui"/>
              </a:rPr>
              <a:t>Surely </a:t>
            </a:r>
            <a:r>
              <a:rPr lang="en-US" dirty="0">
                <a:solidFill>
                  <a:srgbClr val="66FFFF"/>
                </a:solidFill>
                <a:latin typeface="system-ui"/>
              </a:rPr>
              <a:t>the sons of Jonadab the son of </a:t>
            </a:r>
            <a:r>
              <a:rPr lang="en-US" dirty="0" err="1">
                <a:solidFill>
                  <a:srgbClr val="66FFFF"/>
                </a:solidFill>
                <a:latin typeface="system-ui"/>
              </a:rPr>
              <a:t>Rechab</a:t>
            </a:r>
            <a:r>
              <a:rPr lang="en-US" dirty="0">
                <a:solidFill>
                  <a:srgbClr val="66FFFF"/>
                </a:solidFill>
                <a:latin typeface="system-ui"/>
              </a:rPr>
              <a:t> have performed the commandment </a:t>
            </a:r>
            <a:r>
              <a:rPr lang="en-US" b="0" dirty="0">
                <a:latin typeface="system-ui"/>
              </a:rPr>
              <a:t>of their father, which he commanded them, but </a:t>
            </a:r>
            <a:r>
              <a:rPr lang="en-US" b="0" dirty="0">
                <a:solidFill>
                  <a:srgbClr val="FFFF00"/>
                </a:solidFill>
                <a:latin typeface="system-ui"/>
              </a:rPr>
              <a:t>this people has not obeyed Me</a:t>
            </a:r>
            <a:r>
              <a:rPr lang="en-US" b="0" dirty="0">
                <a:latin typeface="system-ui"/>
              </a:rPr>
              <a:t>.”’</a:t>
            </a:r>
            <a:endParaRPr lang="en-US" dirty="0"/>
          </a:p>
        </p:txBody>
      </p:sp>
      <p:sp>
        <p:nvSpPr>
          <p:cNvPr id="25604" name="Slide Number Placeholder 3">
            <a:extLst>
              <a:ext uri="{FF2B5EF4-FFF2-40B4-BE49-F238E27FC236}">
                <a16:creationId xmlns:a16="http://schemas.microsoft.com/office/drawing/2014/main" id="{B9C3D53A-B3CB-697F-2ABD-8253C89FC69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176E9A30-D232-4C3B-9324-E1CCB8E7E34A}" type="slidenum">
              <a:rPr lang="en-US" altLang="en-US" sz="1400" b="0" smtClean="0">
                <a:latin typeface="Times New Roman" panose="02020603050405020304" pitchFamily="18" charset="0"/>
                <a:cs typeface="Arial" panose="020B0604020202020204" pitchFamily="34" charset="0"/>
              </a:rPr>
              <a:pPr>
                <a:spcBef>
                  <a:spcPct val="0"/>
                </a:spcBef>
                <a:buFontTx/>
                <a:buNone/>
              </a:pPr>
              <a:t>14</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06C92DC-A565-ADD3-8E76-251D031F24BE}"/>
              </a:ext>
            </a:extLst>
          </p:cNvPr>
          <p:cNvSpPr>
            <a:spLocks noGrp="1" noChangeArrowheads="1"/>
          </p:cNvSpPr>
          <p:nvPr>
            <p:ph type="title"/>
          </p:nvPr>
        </p:nvSpPr>
        <p:spPr/>
        <p:txBody>
          <a:bodyPr/>
          <a:lstStyle/>
          <a:p>
            <a:r>
              <a:rPr lang="en-US" altLang="en-US"/>
              <a:t>Contrast of Commands</a:t>
            </a:r>
          </a:p>
        </p:txBody>
      </p:sp>
      <p:sp>
        <p:nvSpPr>
          <p:cNvPr id="3" name="Content Placeholder 2">
            <a:extLst>
              <a:ext uri="{FF2B5EF4-FFF2-40B4-BE49-F238E27FC236}">
                <a16:creationId xmlns:a16="http://schemas.microsoft.com/office/drawing/2014/main" id="{8E25E321-B286-F92B-E475-93A21F7C9B13}"/>
              </a:ext>
            </a:extLst>
          </p:cNvPr>
          <p:cNvSpPr>
            <a:spLocks noGrp="1" noChangeArrowheads="1"/>
          </p:cNvSpPr>
          <p:nvPr>
            <p:ph idx="1"/>
          </p:nvPr>
        </p:nvSpPr>
        <p:spPr>
          <a:xfrm>
            <a:off x="304800" y="1905000"/>
            <a:ext cx="11582400" cy="3317875"/>
          </a:xfrm>
        </p:spPr>
        <p:txBody>
          <a:bodyPr/>
          <a:lstStyle/>
          <a:p>
            <a:pPr>
              <a:spcBef>
                <a:spcPct val="0"/>
              </a:spcBef>
              <a:spcAft>
                <a:spcPts val="2400"/>
              </a:spcAft>
              <a:tabLst>
                <a:tab pos="685800" algn="l"/>
              </a:tabLst>
            </a:pPr>
            <a:r>
              <a:rPr lang="en-US" altLang="en-US" sz="3200">
                <a:latin typeface="Arial" panose="020B0604020202020204" pitchFamily="34" charset="0"/>
                <a:cs typeface="Times New Roman" panose="02020603050405020304" pitchFamily="18" charset="0"/>
              </a:rPr>
              <a:t>Stricter vs easier </a:t>
            </a:r>
          </a:p>
          <a:p>
            <a:pPr>
              <a:spcBef>
                <a:spcPct val="0"/>
              </a:spcBef>
              <a:spcAft>
                <a:spcPts val="2400"/>
              </a:spcAft>
              <a:tabLst>
                <a:tab pos="685800" algn="l"/>
              </a:tabLst>
            </a:pPr>
            <a:r>
              <a:rPr lang="en-US" altLang="en-US" sz="3200">
                <a:latin typeface="Arial" panose="020B0604020202020204" pitchFamily="34" charset="0"/>
                <a:cs typeface="Times New Roman" panose="02020603050405020304" pitchFamily="18" charset="0"/>
              </a:rPr>
              <a:t>Human wisdom vs wisdom of God (Dt 4:5-6)</a:t>
            </a:r>
            <a:endParaRPr lang="en-US" altLang="en-US" sz="3200">
              <a:latin typeface="Times New Roman" panose="02020603050405020304" pitchFamily="18" charset="0"/>
              <a:cs typeface="Times New Roman" panose="02020603050405020304" pitchFamily="18" charset="0"/>
            </a:endParaRPr>
          </a:p>
          <a:p>
            <a:pPr>
              <a:spcBef>
                <a:spcPct val="0"/>
              </a:spcBef>
              <a:spcAft>
                <a:spcPts val="2400"/>
              </a:spcAft>
              <a:tabLst>
                <a:tab pos="685800" algn="l"/>
              </a:tabLst>
            </a:pPr>
            <a:r>
              <a:rPr lang="en-US" altLang="en-US" sz="3200">
                <a:latin typeface="Arial" panose="020B0604020202020204" pitchFamily="34" charset="0"/>
                <a:cs typeface="Times New Roman" panose="02020603050405020304" pitchFamily="18" charset="0"/>
              </a:rPr>
              <a:t>230 year old oral tradition, vs prophets “rising early”</a:t>
            </a:r>
            <a:endParaRPr lang="en-US" altLang="en-US" sz="3200">
              <a:latin typeface="Times New Roman" panose="02020603050405020304" pitchFamily="18" charset="0"/>
              <a:cs typeface="Times New Roman" panose="02020603050405020304" pitchFamily="18" charset="0"/>
            </a:endParaRPr>
          </a:p>
          <a:p>
            <a:pPr>
              <a:spcBef>
                <a:spcPct val="0"/>
              </a:spcBef>
              <a:spcAft>
                <a:spcPts val="2400"/>
              </a:spcAft>
              <a:tabLst>
                <a:tab pos="685800" algn="l"/>
              </a:tabLst>
            </a:pPr>
            <a:r>
              <a:rPr lang="en-US" altLang="en-US" sz="3200">
                <a:latin typeface="Arial" panose="020B0604020202020204" pitchFamily="34" charset="0"/>
                <a:cs typeface="Times New Roman" panose="02020603050405020304" pitchFamily="18" charset="0"/>
              </a:rPr>
              <a:t>No divine reward or punishment vs certain punishment</a:t>
            </a:r>
            <a:endParaRPr lang="en-US" altLang="en-US" sz="3200">
              <a:latin typeface="Times New Roman" panose="02020603050405020304" pitchFamily="18" charset="0"/>
              <a:cs typeface="Times New Roman" panose="02020603050405020304" pitchFamily="18" charset="0"/>
            </a:endParaRPr>
          </a:p>
        </p:txBody>
      </p:sp>
      <p:sp>
        <p:nvSpPr>
          <p:cNvPr id="26628" name="Slide Number Placeholder 3">
            <a:extLst>
              <a:ext uri="{FF2B5EF4-FFF2-40B4-BE49-F238E27FC236}">
                <a16:creationId xmlns:a16="http://schemas.microsoft.com/office/drawing/2014/main" id="{2C58328B-D130-D704-144E-742DB936E97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CAD87F18-1D62-4ECA-B921-6A4921D61FD6}" type="slidenum">
              <a:rPr lang="en-US" altLang="en-US" sz="1400" b="0" smtClean="0">
                <a:latin typeface="Times New Roman" panose="02020603050405020304" pitchFamily="18" charset="0"/>
                <a:cs typeface="Arial" panose="020B0604020202020204" pitchFamily="34" charset="0"/>
              </a:rPr>
              <a:pPr>
                <a:spcBef>
                  <a:spcPct val="0"/>
                </a:spcBef>
                <a:buFontTx/>
                <a:buNone/>
              </a:pPr>
              <a:t>15</a:t>
            </a:fld>
            <a:endParaRPr lang="en-US" altLang="en-US" sz="1400" b="0">
              <a:latin typeface="Times New Roman" panose="02020603050405020304" pitchFamily="18" charset="0"/>
              <a:cs typeface="Arial" panose="020B0604020202020204" pitchFamily="34" charset="0"/>
            </a:endParaRPr>
          </a:p>
        </p:txBody>
      </p:sp>
      <p:sp>
        <p:nvSpPr>
          <p:cNvPr id="7" name="Speech Bubble: Rectangle with Corners Rounded 6">
            <a:extLst>
              <a:ext uri="{FF2B5EF4-FFF2-40B4-BE49-F238E27FC236}">
                <a16:creationId xmlns:a16="http://schemas.microsoft.com/office/drawing/2014/main" id="{AA2DCF7F-71FA-F2B4-96CA-F33025DD42CD}"/>
              </a:ext>
            </a:extLst>
          </p:cNvPr>
          <p:cNvSpPr>
            <a:spLocks noChangeArrowheads="1"/>
          </p:cNvSpPr>
          <p:nvPr/>
        </p:nvSpPr>
        <p:spPr bwMode="auto">
          <a:xfrm>
            <a:off x="1638300" y="654050"/>
            <a:ext cx="10410825" cy="1135063"/>
          </a:xfrm>
          <a:prstGeom prst="wedgeRoundRectCallout">
            <a:avLst>
              <a:gd name="adj1" fmla="val 13426"/>
              <a:gd name="adj2" fmla="val 140148"/>
              <a:gd name="adj3" fmla="val 16667"/>
            </a:avLst>
          </a:prstGeom>
          <a:solidFill>
            <a:srgbClr val="66FFFF"/>
          </a:solidFill>
          <a:ln w="9525" algn="ctr">
            <a:solidFill>
              <a:schemeClr val="tx1"/>
            </a:solidFill>
            <a:round/>
            <a:headEnd/>
            <a:tailEnd/>
          </a:ln>
        </p:spPr>
        <p:txBody>
          <a:bodyPr rIns="0" anchor="ct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chemeClr val="tx1"/>
                </a:solidFill>
                <a:latin typeface="Arial" panose="020B0604020202020204" pitchFamily="34" charset="0"/>
                <a:cs typeface="Arial" panose="020B0604020202020204" pitchFamily="34" charset="0"/>
              </a:rPr>
              <a:t>Therefore be careful to observe them; for </a:t>
            </a:r>
            <a:r>
              <a:rPr lang="en-US" altLang="en-US" sz="2400">
                <a:solidFill>
                  <a:srgbClr val="0000FF"/>
                </a:solidFill>
                <a:latin typeface="Arial" panose="020B0604020202020204" pitchFamily="34" charset="0"/>
                <a:cs typeface="Arial" panose="020B0604020202020204" pitchFamily="34" charset="0"/>
              </a:rPr>
              <a:t>this is your wisdom </a:t>
            </a:r>
            <a:r>
              <a:rPr lang="en-US" altLang="en-US" sz="2400" b="0">
                <a:solidFill>
                  <a:schemeClr val="tx1"/>
                </a:solidFill>
                <a:latin typeface="Arial" panose="020B0604020202020204" pitchFamily="34" charset="0"/>
                <a:cs typeface="Arial" panose="020B0604020202020204" pitchFamily="34" charset="0"/>
              </a:rPr>
              <a:t>and your understanding in the sight of the peoples who will hear all these statutes, and say, “Surely this great nation is a wise and understanding people.”</a:t>
            </a:r>
            <a:endParaRPr lang="en-US" altLang="en-US" sz="1800">
              <a:solidFill>
                <a:schemeClr val="tx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61F3CF03-BCC4-F737-5A9D-0FD95640E25A}"/>
              </a:ext>
            </a:extLst>
          </p:cNvPr>
          <p:cNvSpPr txBox="1">
            <a:spLocks noChangeArrowheads="1"/>
          </p:cNvSpPr>
          <p:nvPr/>
        </p:nvSpPr>
        <p:spPr bwMode="auto">
          <a:xfrm>
            <a:off x="803275" y="5148263"/>
            <a:ext cx="10704513" cy="1385887"/>
          </a:xfrm>
          <a:prstGeom prst="rect">
            <a:avLst/>
          </a:prstGeom>
          <a:solidFill>
            <a:srgbClr val="0000FF"/>
          </a:solidFill>
          <a:ln w="9525">
            <a:solidFill>
              <a:srgbClr val="FFFF00"/>
            </a:solidFill>
            <a:miter lim="800000"/>
            <a:headEnd/>
            <a:tailEnd/>
          </a:ln>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2800">
                <a:latin typeface="Arial" panose="020B0604020202020204" pitchFamily="34" charset="0"/>
                <a:cs typeface="Arial" panose="020B0604020202020204" pitchFamily="34" charset="0"/>
              </a:rPr>
              <a:t>Surely the sons of Jonadab the son of Rechab have performed the commandment of their father, which he commanded them, but this people has not obeyed Me. (35:16)</a:t>
            </a:r>
            <a:endParaRPr lang="en-US" altLang="en-US">
              <a:latin typeface="Arial" panose="020B0604020202020204" pitchFamily="34" charset="0"/>
              <a:cs typeface="Arial" panose="020B0604020202020204" pitchFamily="34" charset="0"/>
            </a:endParaRPr>
          </a:p>
        </p:txBody>
      </p:sp>
      <p:sp>
        <p:nvSpPr>
          <p:cNvPr id="9" name="Speech Bubble: Rectangle with Corners Rounded 8">
            <a:extLst>
              <a:ext uri="{FF2B5EF4-FFF2-40B4-BE49-F238E27FC236}">
                <a16:creationId xmlns:a16="http://schemas.microsoft.com/office/drawing/2014/main" id="{3BD31AB1-97C7-45F3-732C-0C16651A22AE}"/>
              </a:ext>
            </a:extLst>
          </p:cNvPr>
          <p:cNvSpPr>
            <a:spLocks noChangeArrowheads="1"/>
          </p:cNvSpPr>
          <p:nvPr/>
        </p:nvSpPr>
        <p:spPr bwMode="auto">
          <a:xfrm>
            <a:off x="5991225" y="1339850"/>
            <a:ext cx="5967413" cy="1468438"/>
          </a:xfrm>
          <a:prstGeom prst="wedgeRoundRectCallout">
            <a:avLst>
              <a:gd name="adj1" fmla="val 18616"/>
              <a:gd name="adj2" fmla="val 104806"/>
              <a:gd name="adj3" fmla="val 16667"/>
            </a:avLst>
          </a:prstGeom>
          <a:solidFill>
            <a:srgbClr val="66FFFF"/>
          </a:solidFill>
          <a:ln w="9525" algn="ctr">
            <a:solidFill>
              <a:schemeClr val="tx1"/>
            </a:solidFill>
            <a:round/>
            <a:headEnd/>
            <a:tailEnd/>
          </a:ln>
        </p:spPr>
        <p:txBody>
          <a:bodyPr rIns="0" anchor="ct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chemeClr val="tx1"/>
                </a:solidFill>
                <a:latin typeface="Arial" panose="020B0604020202020204" pitchFamily="34" charset="0"/>
                <a:cs typeface="Arial" panose="020B0604020202020204" pitchFamily="34" charset="0"/>
              </a:rPr>
              <a:t>I have also </a:t>
            </a:r>
            <a:r>
              <a:rPr lang="en-US" altLang="en-US" sz="2400">
                <a:solidFill>
                  <a:srgbClr val="0000FF"/>
                </a:solidFill>
                <a:latin typeface="Arial" panose="020B0604020202020204" pitchFamily="34" charset="0"/>
                <a:cs typeface="Arial" panose="020B0604020202020204" pitchFamily="34" charset="0"/>
              </a:rPr>
              <a:t>sent to you all My servants the prophets</a:t>
            </a:r>
            <a:r>
              <a:rPr lang="en-US" altLang="en-US" sz="2400" b="0">
                <a:solidFill>
                  <a:schemeClr val="tx1"/>
                </a:solidFill>
                <a:latin typeface="Arial" panose="020B0604020202020204" pitchFamily="34" charset="0"/>
                <a:cs typeface="Arial" panose="020B0604020202020204" pitchFamily="34" charset="0"/>
              </a:rPr>
              <a:t>, rising up early and sending them, saying, ‘Turn now everyone from his evil way, amend your doings… (35:15)</a:t>
            </a:r>
            <a:endParaRPr lang="en-US" altLang="en-US" sz="180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nodeType="afterGroup">
                            <p:stCondLst>
                              <p:cond delay="0"/>
                            </p:stCondLst>
                            <p:childTnLst>
                              <p:par>
                                <p:cTn id="12" presetID="22" presetClass="entr" presetSubtype="4"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par>
                          <p:cTn id="19" fill="hold" nodeType="afterGroup">
                            <p:stCondLst>
                              <p:cond delay="0"/>
                            </p:stCondLst>
                            <p:childTnLst>
                              <p:par>
                                <p:cTn id="20" presetID="22" presetClass="entr" presetSubtype="4"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014E94C-9F6F-6381-9470-831384E64978}"/>
              </a:ext>
            </a:extLst>
          </p:cNvPr>
          <p:cNvSpPr>
            <a:spLocks noGrp="1" noChangeArrowheads="1"/>
          </p:cNvSpPr>
          <p:nvPr>
            <p:ph type="title"/>
          </p:nvPr>
        </p:nvSpPr>
        <p:spPr/>
        <p:txBody>
          <a:bodyPr/>
          <a:lstStyle/>
          <a:p>
            <a:r>
              <a:rPr lang="en-US" altLang="en-US"/>
              <a:t>What do We Learn from this Story?</a:t>
            </a:r>
          </a:p>
        </p:txBody>
      </p:sp>
      <p:sp>
        <p:nvSpPr>
          <p:cNvPr id="3" name="Content Placeholder 2">
            <a:extLst>
              <a:ext uri="{FF2B5EF4-FFF2-40B4-BE49-F238E27FC236}">
                <a16:creationId xmlns:a16="http://schemas.microsoft.com/office/drawing/2014/main" id="{E0F94F21-F445-C1B5-6750-191146042B50}"/>
              </a:ext>
            </a:extLst>
          </p:cNvPr>
          <p:cNvSpPr>
            <a:spLocks noGrp="1"/>
          </p:cNvSpPr>
          <p:nvPr>
            <p:ph idx="1"/>
          </p:nvPr>
        </p:nvSpPr>
        <p:spPr>
          <a:xfrm>
            <a:off x="266700" y="922338"/>
            <a:ext cx="11480800" cy="5895975"/>
          </a:xfrm>
        </p:spPr>
        <p:txBody>
          <a:bodyPr>
            <a:normAutofit fontScale="92500" lnSpcReduction="10000"/>
          </a:bodyPr>
          <a:lstStyle/>
          <a:p>
            <a:pPr>
              <a:defRPr/>
            </a:pPr>
            <a:r>
              <a:rPr lang="en-US" dirty="0"/>
              <a:t>As Jeremiah – Use every teaching method possible</a:t>
            </a:r>
          </a:p>
          <a:p>
            <a:pPr>
              <a:spcBef>
                <a:spcPts val="1800"/>
              </a:spcBef>
              <a:defRPr/>
            </a:pPr>
            <a:r>
              <a:rPr lang="en-US" dirty="0"/>
              <a:t>As Residents of Jerusalem/Judah</a:t>
            </a:r>
          </a:p>
          <a:p>
            <a:pPr lvl="1">
              <a:defRPr/>
            </a:pPr>
            <a:r>
              <a:rPr lang="en-US" dirty="0"/>
              <a:t>Are we as motivated to obey God as others who follow man-made traditions &amp; commands?</a:t>
            </a:r>
          </a:p>
          <a:p>
            <a:pPr lvl="2">
              <a:defRPr/>
            </a:pPr>
            <a:r>
              <a:rPr lang="en-US" dirty="0"/>
              <a:t>Teaching our neighbors</a:t>
            </a:r>
          </a:p>
          <a:p>
            <a:pPr lvl="2">
              <a:defRPr/>
            </a:pPr>
            <a:r>
              <a:rPr lang="en-US" dirty="0"/>
              <a:t>Sacrifice and service for others</a:t>
            </a:r>
          </a:p>
          <a:p>
            <a:pPr lvl="2">
              <a:defRPr/>
            </a:pPr>
            <a:r>
              <a:rPr lang="en-US" dirty="0"/>
              <a:t>Dedication &amp; priorities of young people</a:t>
            </a:r>
          </a:p>
          <a:p>
            <a:pPr lvl="2">
              <a:defRPr/>
            </a:pPr>
            <a:r>
              <a:rPr lang="en-US" dirty="0"/>
              <a:t>Submission to spiritual leaders</a:t>
            </a:r>
          </a:p>
          <a:p>
            <a:pPr lvl="2">
              <a:defRPr/>
            </a:pPr>
            <a:r>
              <a:rPr lang="en-US" dirty="0"/>
              <a:t>Behavior that reflects separation from the World</a:t>
            </a:r>
          </a:p>
          <a:p>
            <a:pPr lvl="1">
              <a:defRPr/>
            </a:pPr>
            <a:r>
              <a:rPr lang="en-US" dirty="0"/>
              <a:t>Two lessons:</a:t>
            </a:r>
          </a:p>
          <a:p>
            <a:pPr lvl="2">
              <a:defRPr/>
            </a:pPr>
            <a:r>
              <a:rPr lang="en-US" dirty="0"/>
              <a:t>We can do what God requires (it’s not too hard)</a:t>
            </a:r>
          </a:p>
          <a:p>
            <a:pPr lvl="2">
              <a:defRPr/>
            </a:pPr>
            <a:r>
              <a:rPr lang="en-US" dirty="0"/>
              <a:t>We can do more than we are doing now</a:t>
            </a:r>
          </a:p>
        </p:txBody>
      </p:sp>
      <p:sp>
        <p:nvSpPr>
          <p:cNvPr id="27652" name="Slide Number Placeholder 3">
            <a:extLst>
              <a:ext uri="{FF2B5EF4-FFF2-40B4-BE49-F238E27FC236}">
                <a16:creationId xmlns:a16="http://schemas.microsoft.com/office/drawing/2014/main" id="{E274D54E-68E5-40B4-1217-79A40AE5B16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2642A8BC-01E6-41AD-8EC9-77A4609D0AEF}" type="slidenum">
              <a:rPr lang="en-US" altLang="en-US" sz="1400" b="0" smtClean="0">
                <a:latin typeface="Times New Roman" panose="02020603050405020304" pitchFamily="18" charset="0"/>
                <a:cs typeface="Arial" panose="020B0604020202020204" pitchFamily="34" charset="0"/>
              </a:rPr>
              <a:pPr>
                <a:spcBef>
                  <a:spcPct val="0"/>
                </a:spcBef>
                <a:buFontTx/>
                <a:buNone/>
              </a:pPr>
              <a:t>16</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par>
                          <p:cTn id="26" fill="hold" nodeType="afterGroup">
                            <p:stCondLst>
                              <p:cond delay="0"/>
                            </p:stCondLst>
                            <p:childTnLst>
                              <p:par>
                                <p:cTn id="27" presetID="1" presetClass="entr" presetSubtype="0" fill="hold"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F7C7019B-F369-0C45-3113-E284D16FF6E6}"/>
              </a:ext>
            </a:extLst>
          </p:cNvPr>
          <p:cNvSpPr>
            <a:spLocks noGrp="1" noChangeArrowheads="1"/>
          </p:cNvSpPr>
          <p:nvPr>
            <p:ph type="title"/>
          </p:nvPr>
        </p:nvSpPr>
        <p:spPr/>
        <p:txBody>
          <a:bodyPr/>
          <a:lstStyle/>
          <a:p>
            <a:r>
              <a:rPr lang="en-US" altLang="en-US"/>
              <a:t>Jonadab &amp; His Descendants (Jer 35:18)</a:t>
            </a:r>
          </a:p>
        </p:txBody>
      </p:sp>
      <p:sp>
        <p:nvSpPr>
          <p:cNvPr id="3" name="Content Placeholder 2">
            <a:extLst>
              <a:ext uri="{FF2B5EF4-FFF2-40B4-BE49-F238E27FC236}">
                <a16:creationId xmlns:a16="http://schemas.microsoft.com/office/drawing/2014/main" id="{623DCE24-0CB5-659F-02E9-B008F1B3E576}"/>
              </a:ext>
            </a:extLst>
          </p:cNvPr>
          <p:cNvSpPr>
            <a:spLocks noGrp="1"/>
          </p:cNvSpPr>
          <p:nvPr>
            <p:ph idx="1"/>
          </p:nvPr>
        </p:nvSpPr>
        <p:spPr>
          <a:xfrm>
            <a:off x="685800" y="1149350"/>
            <a:ext cx="11185525" cy="4703763"/>
          </a:xfrm>
        </p:spPr>
        <p:txBody>
          <a:bodyPr>
            <a:noAutofit/>
          </a:bodyPr>
          <a:lstStyle/>
          <a:p>
            <a:pPr marL="0" indent="0">
              <a:buFontTx/>
              <a:buNone/>
              <a:defRPr/>
            </a:pPr>
            <a:r>
              <a:rPr lang="en-US" sz="4000" b="0" dirty="0">
                <a:latin typeface="system-ui"/>
              </a:rPr>
              <a:t>And Jeremiah said to the house of the Rechabites, “Thus says the </a:t>
            </a:r>
            <a:r>
              <a:rPr lang="en-US" sz="4000" b="0" cap="small" dirty="0">
                <a:latin typeface="system-ui"/>
              </a:rPr>
              <a:t>Lord</a:t>
            </a:r>
            <a:r>
              <a:rPr lang="en-US" sz="4000" b="0" dirty="0">
                <a:latin typeface="system-ui"/>
              </a:rPr>
              <a:t> of hosts, the God of Israel: ‘Because you have </a:t>
            </a:r>
            <a:r>
              <a:rPr lang="en-US" sz="4000" dirty="0">
                <a:solidFill>
                  <a:srgbClr val="FFFF00"/>
                </a:solidFill>
                <a:latin typeface="system-ui"/>
              </a:rPr>
              <a:t>obeyed</a:t>
            </a:r>
            <a:r>
              <a:rPr lang="en-US" sz="4000" b="0" dirty="0">
                <a:latin typeface="system-ui"/>
              </a:rPr>
              <a:t> </a:t>
            </a:r>
            <a:r>
              <a:rPr lang="en-US" sz="4000" dirty="0">
                <a:solidFill>
                  <a:srgbClr val="FFFF00"/>
                </a:solidFill>
                <a:latin typeface="system-ui"/>
              </a:rPr>
              <a:t>the commandment </a:t>
            </a:r>
            <a:r>
              <a:rPr lang="en-US" sz="4000" b="0" dirty="0">
                <a:latin typeface="system-ui"/>
              </a:rPr>
              <a:t>of Jonadab your father, and </a:t>
            </a:r>
            <a:r>
              <a:rPr lang="en-US" sz="4000" dirty="0">
                <a:solidFill>
                  <a:srgbClr val="FFFF00"/>
                </a:solidFill>
                <a:latin typeface="system-ui"/>
              </a:rPr>
              <a:t>kept all his precepts </a:t>
            </a:r>
            <a:r>
              <a:rPr lang="en-US" sz="4000" b="0" dirty="0">
                <a:latin typeface="system-ui"/>
              </a:rPr>
              <a:t>and </a:t>
            </a:r>
            <a:r>
              <a:rPr lang="en-US" sz="4000" dirty="0">
                <a:solidFill>
                  <a:srgbClr val="FFFF00"/>
                </a:solidFill>
                <a:latin typeface="system-ui"/>
              </a:rPr>
              <a:t>done</a:t>
            </a:r>
            <a:r>
              <a:rPr lang="en-US" sz="4000" b="0" dirty="0">
                <a:latin typeface="system-ui"/>
              </a:rPr>
              <a:t> according to </a:t>
            </a:r>
            <a:r>
              <a:rPr lang="en-US" sz="4000" dirty="0">
                <a:solidFill>
                  <a:srgbClr val="FFFF00"/>
                </a:solidFill>
                <a:latin typeface="system-ui"/>
              </a:rPr>
              <a:t>all that he commanded you</a:t>
            </a:r>
            <a:r>
              <a:rPr lang="en-US" sz="4000" b="0" dirty="0">
                <a:latin typeface="system-ui"/>
              </a:rPr>
              <a:t>…’”</a:t>
            </a:r>
            <a:endParaRPr lang="en-US" sz="4000" dirty="0"/>
          </a:p>
        </p:txBody>
      </p:sp>
      <p:sp>
        <p:nvSpPr>
          <p:cNvPr id="28676" name="Slide Number Placeholder 3">
            <a:extLst>
              <a:ext uri="{FF2B5EF4-FFF2-40B4-BE49-F238E27FC236}">
                <a16:creationId xmlns:a16="http://schemas.microsoft.com/office/drawing/2014/main" id="{F6219700-CBFC-9048-2C26-75DAE1FD0B9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8580EEBA-2D8B-4B38-958B-10C241B9F49B}" type="slidenum">
              <a:rPr lang="en-US" altLang="en-US" sz="1400" b="0" smtClean="0">
                <a:latin typeface="Times New Roman" panose="02020603050405020304" pitchFamily="18" charset="0"/>
                <a:cs typeface="Arial" panose="020B0604020202020204" pitchFamily="34" charset="0"/>
              </a:rPr>
              <a:pPr>
                <a:spcBef>
                  <a:spcPct val="0"/>
                </a:spcBef>
                <a:buFontTx/>
                <a:buNone/>
              </a:pPr>
              <a:t>17</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7430205-A5C2-DCD3-EF74-BD757F2F283D}"/>
              </a:ext>
            </a:extLst>
          </p:cNvPr>
          <p:cNvSpPr>
            <a:spLocks noGrp="1" noChangeArrowheads="1"/>
          </p:cNvSpPr>
          <p:nvPr>
            <p:ph type="title"/>
          </p:nvPr>
        </p:nvSpPr>
        <p:spPr/>
        <p:txBody>
          <a:bodyPr/>
          <a:lstStyle/>
          <a:p>
            <a:r>
              <a:rPr lang="en-US" altLang="en-US"/>
              <a:t>Jonadab</a:t>
            </a:r>
          </a:p>
        </p:txBody>
      </p:sp>
      <p:sp>
        <p:nvSpPr>
          <p:cNvPr id="26627" name="Content Placeholder 2">
            <a:extLst>
              <a:ext uri="{FF2B5EF4-FFF2-40B4-BE49-F238E27FC236}">
                <a16:creationId xmlns:a16="http://schemas.microsoft.com/office/drawing/2014/main" id="{13B80A81-E391-0030-E47E-F36EA6104D7F}"/>
              </a:ext>
            </a:extLst>
          </p:cNvPr>
          <p:cNvSpPr>
            <a:spLocks noGrp="1" noChangeArrowheads="1"/>
          </p:cNvSpPr>
          <p:nvPr>
            <p:ph idx="1"/>
          </p:nvPr>
        </p:nvSpPr>
        <p:spPr>
          <a:xfrm>
            <a:off x="0" y="685800"/>
            <a:ext cx="12052300" cy="6170613"/>
          </a:xfrm>
        </p:spPr>
        <p:txBody>
          <a:bodyPr/>
          <a:lstStyle/>
          <a:p>
            <a:pPr>
              <a:spcBef>
                <a:spcPct val="0"/>
              </a:spcBef>
              <a:spcAft>
                <a:spcPts val="1800"/>
              </a:spcAft>
            </a:pPr>
            <a:r>
              <a:rPr lang="en-US" altLang="en-US">
                <a:latin typeface="Arial" panose="020B0604020202020204" pitchFamily="34" charset="0"/>
                <a:cs typeface="Times New Roman" panose="02020603050405020304" pitchFamily="18" charset="0"/>
              </a:rPr>
              <a:t>Witnessed Israel’s sin &amp; God’s Judgment (II Kgs 10)</a:t>
            </a:r>
            <a:endParaRPr lang="en-US" altLang="en-US">
              <a:latin typeface="Times New Roman" panose="02020603050405020304" pitchFamily="18" charset="0"/>
              <a:cs typeface="Times New Roman" panose="02020603050405020304" pitchFamily="18" charset="0"/>
            </a:endParaRPr>
          </a:p>
          <a:p>
            <a:pPr>
              <a:spcBef>
                <a:spcPct val="0"/>
              </a:spcBef>
              <a:spcAft>
                <a:spcPts val="1800"/>
              </a:spcAft>
            </a:pPr>
            <a:r>
              <a:rPr lang="en-US" altLang="en-US">
                <a:latin typeface="Arial" panose="020B0604020202020204" pitchFamily="34" charset="0"/>
                <a:cs typeface="Times New Roman" panose="02020603050405020304" pitchFamily="18" charset="0"/>
              </a:rPr>
              <a:t>Observed decline in Judah (e.g. Joash, II Chr 24)</a:t>
            </a:r>
            <a:endParaRPr lang="en-US" altLang="en-US">
              <a:latin typeface="Times New Roman" panose="02020603050405020304" pitchFamily="18" charset="0"/>
              <a:cs typeface="Times New Roman" panose="02020603050405020304" pitchFamily="18" charset="0"/>
            </a:endParaRPr>
          </a:p>
          <a:p>
            <a:pPr>
              <a:spcBef>
                <a:spcPct val="0"/>
              </a:spcBef>
              <a:spcAft>
                <a:spcPts val="1800"/>
              </a:spcAft>
            </a:pPr>
            <a:r>
              <a:rPr lang="en-US" altLang="en-US">
                <a:latin typeface="Arial" panose="020B0604020202020204" pitchFamily="34" charset="0"/>
                <a:cs typeface="Times New Roman" panose="02020603050405020304" pitchFamily="18" charset="0"/>
              </a:rPr>
              <a:t>Established family traditions, based on godly principles, exceeding the standards of the [religious] culture</a:t>
            </a:r>
            <a:endParaRPr lang="en-US" altLang="en-US">
              <a:latin typeface="Times New Roman" panose="02020603050405020304" pitchFamily="18" charset="0"/>
              <a:cs typeface="Times New Roman" panose="02020603050405020304" pitchFamily="18" charset="0"/>
            </a:endParaRPr>
          </a:p>
          <a:p>
            <a:pPr>
              <a:spcBef>
                <a:spcPct val="0"/>
              </a:spcBef>
              <a:spcAft>
                <a:spcPts val="1800"/>
              </a:spcAft>
            </a:pPr>
            <a:r>
              <a:rPr lang="en-US" altLang="en-US">
                <a:latin typeface="Arial" panose="020B0604020202020204" pitchFamily="34" charset="0"/>
                <a:cs typeface="Times New Roman" panose="02020603050405020304" pitchFamily="18" charset="0"/>
              </a:rPr>
              <a:t>His descendants were praised by God for their continued obedience</a:t>
            </a:r>
            <a:endParaRPr lang="en-US" altLang="en-US">
              <a:latin typeface="Times New Roman" panose="02020603050405020304" pitchFamily="18" charset="0"/>
              <a:cs typeface="Times New Roman" panose="02020603050405020304" pitchFamily="18" charset="0"/>
            </a:endParaRPr>
          </a:p>
          <a:p>
            <a:pPr>
              <a:spcBef>
                <a:spcPct val="0"/>
              </a:spcBef>
              <a:spcAft>
                <a:spcPts val="1800"/>
              </a:spcAft>
            </a:pPr>
            <a:r>
              <a:rPr lang="en-US" altLang="en-US">
                <a:latin typeface="Arial" panose="020B0604020202020204" pitchFamily="34" charset="0"/>
                <a:cs typeface="Times New Roman" panose="02020603050405020304" pitchFamily="18" charset="0"/>
              </a:rPr>
              <a:t>They are presented, by God, as an example of setting and keeping commandments.</a:t>
            </a:r>
            <a:endParaRPr lang="en-US" altLang="en-US">
              <a:latin typeface="Times New Roman" panose="02020603050405020304" pitchFamily="18" charset="0"/>
              <a:cs typeface="Times New Roman" panose="02020603050405020304" pitchFamily="18" charset="0"/>
            </a:endParaRPr>
          </a:p>
        </p:txBody>
      </p:sp>
      <p:sp>
        <p:nvSpPr>
          <p:cNvPr id="29700" name="Slide Number Placeholder 3">
            <a:extLst>
              <a:ext uri="{FF2B5EF4-FFF2-40B4-BE49-F238E27FC236}">
                <a16:creationId xmlns:a16="http://schemas.microsoft.com/office/drawing/2014/main" id="{71D2F6A3-6904-E831-DD32-E1331F1C049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C5C8B70C-420E-49EC-B888-86B0CACF56E7}" type="slidenum">
              <a:rPr lang="en-US" altLang="en-US" sz="1400" b="0" smtClean="0">
                <a:latin typeface="Times New Roman" panose="02020603050405020304" pitchFamily="18" charset="0"/>
                <a:cs typeface="Arial" panose="020B0604020202020204" pitchFamily="34" charset="0"/>
              </a:rPr>
              <a:pPr>
                <a:spcBef>
                  <a:spcPct val="0"/>
                </a:spcBef>
                <a:buFontTx/>
                <a:buNone/>
              </a:pPr>
              <a:t>18</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29A50F1-C6DB-7210-5A1C-88F081A6AE48}"/>
              </a:ext>
            </a:extLst>
          </p:cNvPr>
          <p:cNvSpPr>
            <a:spLocks noGrp="1" noChangeArrowheads="1"/>
          </p:cNvSpPr>
          <p:nvPr>
            <p:ph type="title"/>
          </p:nvPr>
        </p:nvSpPr>
        <p:spPr/>
        <p:txBody>
          <a:bodyPr/>
          <a:lstStyle/>
          <a:p>
            <a:r>
              <a:rPr lang="en-US" altLang="en-US"/>
              <a:t>Jonadab &amp; His Descendants (Jer 35:18-19)</a:t>
            </a:r>
          </a:p>
        </p:txBody>
      </p:sp>
      <p:sp>
        <p:nvSpPr>
          <p:cNvPr id="3" name="Content Placeholder 2">
            <a:extLst>
              <a:ext uri="{FF2B5EF4-FFF2-40B4-BE49-F238E27FC236}">
                <a16:creationId xmlns:a16="http://schemas.microsoft.com/office/drawing/2014/main" id="{0C4C234A-7B98-FF05-F683-CDEBA3F7C213}"/>
              </a:ext>
            </a:extLst>
          </p:cNvPr>
          <p:cNvSpPr>
            <a:spLocks noGrp="1"/>
          </p:cNvSpPr>
          <p:nvPr>
            <p:ph idx="1"/>
          </p:nvPr>
        </p:nvSpPr>
        <p:spPr>
          <a:xfrm>
            <a:off x="685800" y="1133475"/>
            <a:ext cx="11383963" cy="5419725"/>
          </a:xfrm>
        </p:spPr>
        <p:txBody>
          <a:bodyPr>
            <a:noAutofit/>
          </a:bodyPr>
          <a:lstStyle/>
          <a:p>
            <a:pPr marL="0" indent="0">
              <a:buFontTx/>
              <a:buNone/>
              <a:defRPr/>
            </a:pPr>
            <a:r>
              <a:rPr lang="en-US" sz="4000" b="0" dirty="0">
                <a:latin typeface="system-ui"/>
              </a:rPr>
              <a:t>And Jeremiah said to the house of the Rechabites, “Thus says the </a:t>
            </a:r>
            <a:r>
              <a:rPr lang="en-US" sz="4000" b="0" cap="small" dirty="0">
                <a:latin typeface="system-ui"/>
              </a:rPr>
              <a:t>Lord</a:t>
            </a:r>
            <a:r>
              <a:rPr lang="en-US" sz="4000" b="0" dirty="0">
                <a:latin typeface="system-ui"/>
              </a:rPr>
              <a:t> of hosts, the God of Israel: ‘Because you have </a:t>
            </a:r>
            <a:r>
              <a:rPr lang="en-US" sz="4000" dirty="0">
                <a:solidFill>
                  <a:srgbClr val="FFFF00"/>
                </a:solidFill>
                <a:latin typeface="system-ui"/>
              </a:rPr>
              <a:t>obeyed</a:t>
            </a:r>
            <a:r>
              <a:rPr lang="en-US" sz="4000" b="0" dirty="0">
                <a:latin typeface="system-ui"/>
              </a:rPr>
              <a:t> </a:t>
            </a:r>
            <a:r>
              <a:rPr lang="en-US" sz="4000" dirty="0">
                <a:solidFill>
                  <a:srgbClr val="FFFF00"/>
                </a:solidFill>
                <a:latin typeface="system-ui"/>
              </a:rPr>
              <a:t>the commandment </a:t>
            </a:r>
            <a:r>
              <a:rPr lang="en-US" sz="4000" b="0" dirty="0">
                <a:latin typeface="system-ui"/>
              </a:rPr>
              <a:t>of Jonadab your father, and </a:t>
            </a:r>
            <a:r>
              <a:rPr lang="en-US" sz="4000" dirty="0">
                <a:solidFill>
                  <a:srgbClr val="FFFF00"/>
                </a:solidFill>
                <a:latin typeface="system-ui"/>
              </a:rPr>
              <a:t>kept all his precepts </a:t>
            </a:r>
            <a:r>
              <a:rPr lang="en-US" sz="4000" b="0" dirty="0">
                <a:latin typeface="system-ui"/>
              </a:rPr>
              <a:t>and </a:t>
            </a:r>
            <a:r>
              <a:rPr lang="en-US" sz="4000" dirty="0">
                <a:solidFill>
                  <a:srgbClr val="FFFF00"/>
                </a:solidFill>
                <a:latin typeface="system-ui"/>
              </a:rPr>
              <a:t>done</a:t>
            </a:r>
            <a:r>
              <a:rPr lang="en-US" sz="4000" b="0" dirty="0">
                <a:latin typeface="system-ui"/>
              </a:rPr>
              <a:t> according to </a:t>
            </a:r>
            <a:r>
              <a:rPr lang="en-US" sz="4000" dirty="0">
                <a:solidFill>
                  <a:srgbClr val="FFFF00"/>
                </a:solidFill>
                <a:latin typeface="system-ui"/>
              </a:rPr>
              <a:t>all that he commanded you</a:t>
            </a:r>
            <a:r>
              <a:rPr lang="en-US" sz="4000" b="0" dirty="0">
                <a:latin typeface="system-ui"/>
              </a:rPr>
              <a:t>…</a:t>
            </a:r>
            <a:endParaRPr lang="en-US" sz="4000" dirty="0"/>
          </a:p>
          <a:p>
            <a:pPr marL="0" indent="0">
              <a:buFontTx/>
              <a:buNone/>
              <a:defRPr/>
            </a:pPr>
            <a:r>
              <a:rPr lang="en-US" sz="4000" baseline="30000" dirty="0">
                <a:latin typeface="system-ui"/>
              </a:rPr>
              <a:t>19 </a:t>
            </a:r>
            <a:r>
              <a:rPr lang="en-US" sz="4000" b="0" dirty="0">
                <a:latin typeface="system-ui"/>
              </a:rPr>
              <a:t>therefore thus says the </a:t>
            </a:r>
            <a:r>
              <a:rPr lang="en-US" sz="4000" b="0" cap="small" dirty="0">
                <a:latin typeface="system-ui"/>
              </a:rPr>
              <a:t>Lord</a:t>
            </a:r>
            <a:r>
              <a:rPr lang="en-US" sz="4000" b="0" dirty="0">
                <a:latin typeface="system-ui"/>
              </a:rPr>
              <a:t> of hosts, the God of Israel: “Jonadab the son of </a:t>
            </a:r>
            <a:r>
              <a:rPr lang="en-US" sz="4000" b="0" dirty="0" err="1">
                <a:latin typeface="system-ui"/>
              </a:rPr>
              <a:t>Rechab</a:t>
            </a:r>
            <a:r>
              <a:rPr lang="en-US" sz="4000" b="0" dirty="0">
                <a:latin typeface="system-ui"/>
              </a:rPr>
              <a:t> </a:t>
            </a:r>
            <a:r>
              <a:rPr lang="en-US" sz="4000" dirty="0">
                <a:solidFill>
                  <a:srgbClr val="FFFF00"/>
                </a:solidFill>
                <a:latin typeface="system-ui"/>
              </a:rPr>
              <a:t>shall not lack a man to stand before Me forever</a:t>
            </a:r>
            <a:r>
              <a:rPr lang="en-US" sz="4000" b="0" dirty="0">
                <a:latin typeface="system-ui"/>
              </a:rPr>
              <a:t>.” ’ ”</a:t>
            </a:r>
            <a:endParaRPr lang="en-US" sz="4000" dirty="0"/>
          </a:p>
        </p:txBody>
      </p:sp>
      <p:sp>
        <p:nvSpPr>
          <p:cNvPr id="30724" name="Slide Number Placeholder 3">
            <a:extLst>
              <a:ext uri="{FF2B5EF4-FFF2-40B4-BE49-F238E27FC236}">
                <a16:creationId xmlns:a16="http://schemas.microsoft.com/office/drawing/2014/main" id="{1B44C6C5-B7C4-067C-1E85-0024253952D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47447BD6-9102-414C-B404-A6AF7E41E0B0}" type="slidenum">
              <a:rPr lang="en-US" altLang="en-US" sz="1400" b="0" smtClean="0">
                <a:latin typeface="Times New Roman" panose="02020603050405020304" pitchFamily="18" charset="0"/>
                <a:cs typeface="Arial" panose="020B0604020202020204" pitchFamily="34" charset="0"/>
              </a:rPr>
              <a:pPr>
                <a:spcBef>
                  <a:spcPct val="0"/>
                </a:spcBef>
                <a:buFontTx/>
                <a:buNone/>
              </a:pPr>
              <a:t>19</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a:extLst>
              <a:ext uri="{FF2B5EF4-FFF2-40B4-BE49-F238E27FC236}">
                <a16:creationId xmlns:a16="http://schemas.microsoft.com/office/drawing/2014/main" id="{8766AC38-2CBD-BD32-72CA-1810907B0C4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2C6F3CAA-EBA4-4541-BAB2-992D397F4141}" type="slidenum">
              <a:rPr lang="en-US" altLang="en-US" sz="1400" b="0" smtClean="0">
                <a:latin typeface="Times New Roman" panose="02020603050405020304" pitchFamily="18" charset="0"/>
                <a:cs typeface="Arial" panose="020B0604020202020204" pitchFamily="34" charset="0"/>
              </a:rPr>
              <a:pPr>
                <a:spcBef>
                  <a:spcPct val="0"/>
                </a:spcBef>
                <a:buFontTx/>
                <a:buNone/>
              </a:pPr>
              <a:t>2</a:t>
            </a:fld>
            <a:endParaRPr lang="en-US" altLang="en-US" sz="1400" b="0">
              <a:latin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id="{8824784E-32D7-8F91-5FF3-D91ABCE2A1B3}"/>
              </a:ext>
            </a:extLst>
          </p:cNvPr>
          <p:cNvSpPr txBox="1"/>
          <p:nvPr/>
        </p:nvSpPr>
        <p:spPr>
          <a:xfrm>
            <a:off x="750888" y="2289175"/>
            <a:ext cx="10544175" cy="1108075"/>
          </a:xfrm>
          <a:prstGeom prst="rect">
            <a:avLst/>
          </a:prstGeom>
          <a:noFill/>
        </p:spPr>
        <p:txBody>
          <a:bodyPr wrap="none">
            <a:spAutoFit/>
          </a:bodyPr>
          <a:lstStyle/>
          <a:p>
            <a:pPr algn="ctr">
              <a:defRPr/>
            </a:pPr>
            <a:r>
              <a:rPr lang="en-US" altLang="en-US" sz="6600" dirty="0">
                <a:solidFill>
                  <a:schemeClr val="bg1"/>
                </a:solidFill>
                <a:effectLst>
                  <a:outerShdw blurRad="38100" dist="38100" dir="2700000" algn="tl">
                    <a:srgbClr val="000000">
                      <a:alpha val="43137"/>
                    </a:srgbClr>
                  </a:outerShdw>
                </a:effectLst>
              </a:rPr>
              <a:t>Rechabites – Jeremiah 35</a:t>
            </a:r>
            <a:endParaRPr lang="en-US" sz="6600" dirty="0">
              <a:solidFill>
                <a:schemeClr val="bg1"/>
              </a:solidFill>
              <a:effectLst>
                <a:outerShdw blurRad="38100" dist="38100" dir="2700000" algn="tl">
                  <a:srgbClr val="000000">
                    <a:alpha val="43137"/>
                  </a:srgbClr>
                </a:outerShdw>
              </a:effectLst>
            </a:endParaRPr>
          </a:p>
        </p:txBody>
      </p:sp>
      <p:sp>
        <p:nvSpPr>
          <p:cNvPr id="6148" name="TextBox 1">
            <a:extLst>
              <a:ext uri="{FF2B5EF4-FFF2-40B4-BE49-F238E27FC236}">
                <a16:creationId xmlns:a16="http://schemas.microsoft.com/office/drawing/2014/main" id="{6A95A970-65E1-7BF5-E882-24A508F21DD6}"/>
              </a:ext>
            </a:extLst>
          </p:cNvPr>
          <p:cNvSpPr txBox="1">
            <a:spLocks noChangeArrowheads="1"/>
          </p:cNvSpPr>
          <p:nvPr/>
        </p:nvSpPr>
        <p:spPr bwMode="auto">
          <a:xfrm>
            <a:off x="4695825" y="6518275"/>
            <a:ext cx="2965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600" b="0">
                <a:latin typeface="Arial" panose="020B0604020202020204" pitchFamily="34" charset="0"/>
                <a:cs typeface="Arial" panose="020B0604020202020204" pitchFamily="34" charset="0"/>
              </a:rPr>
              <a:t>Embry Hills – September 2023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1DE5840C-789A-3E24-78E4-EBD7C86B48E8}"/>
              </a:ext>
            </a:extLst>
          </p:cNvPr>
          <p:cNvSpPr>
            <a:spLocks noGrp="1" noChangeArrowheads="1"/>
          </p:cNvSpPr>
          <p:nvPr>
            <p:ph type="title"/>
          </p:nvPr>
        </p:nvSpPr>
        <p:spPr>
          <a:xfrm>
            <a:off x="8561388" y="101600"/>
            <a:ext cx="3475037" cy="1270000"/>
          </a:xfrm>
        </p:spPr>
        <p:txBody>
          <a:bodyPr/>
          <a:lstStyle/>
          <a:p>
            <a:pPr>
              <a:lnSpc>
                <a:spcPct val="90000"/>
              </a:lnSpc>
            </a:pPr>
            <a:r>
              <a:rPr lang="en-US" altLang="en-US"/>
              <a:t>History of the Rechabites</a:t>
            </a:r>
          </a:p>
        </p:txBody>
      </p:sp>
      <p:sp>
        <p:nvSpPr>
          <p:cNvPr id="31747" name="Slide Number Placeholder 2">
            <a:extLst>
              <a:ext uri="{FF2B5EF4-FFF2-40B4-BE49-F238E27FC236}">
                <a16:creationId xmlns:a16="http://schemas.microsoft.com/office/drawing/2014/main" id="{01D1AD0D-A612-7213-A9CA-86C433EADD9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FE9BFDCF-8E76-48A8-AB16-6B0C89B7B334}" type="slidenum">
              <a:rPr lang="en-US" altLang="en-US" sz="1400" b="0" smtClean="0">
                <a:latin typeface="Times New Roman" panose="02020603050405020304" pitchFamily="18" charset="0"/>
                <a:cs typeface="Arial" panose="020B0604020202020204" pitchFamily="34" charset="0"/>
              </a:rPr>
              <a:pPr>
                <a:spcBef>
                  <a:spcPct val="0"/>
                </a:spcBef>
                <a:buFontTx/>
                <a:buNone/>
              </a:pPr>
              <a:t>20</a:t>
            </a:fld>
            <a:endParaRPr lang="en-US" altLang="en-US" sz="1400" b="0">
              <a:latin typeface="Times New Roman" panose="02020603050405020304" pitchFamily="18" charset="0"/>
              <a:cs typeface="Arial" panose="020B0604020202020204" pitchFamily="34" charset="0"/>
            </a:endParaRPr>
          </a:p>
        </p:txBody>
      </p:sp>
      <p:cxnSp>
        <p:nvCxnSpPr>
          <p:cNvPr id="31748" name="Straight Connector 6">
            <a:extLst>
              <a:ext uri="{FF2B5EF4-FFF2-40B4-BE49-F238E27FC236}">
                <a16:creationId xmlns:a16="http://schemas.microsoft.com/office/drawing/2014/main" id="{B8649B9C-34AE-EA9F-44AA-2867D502C5ED}"/>
              </a:ext>
            </a:extLst>
          </p:cNvPr>
          <p:cNvCxnSpPr>
            <a:cxnSpLocks/>
          </p:cNvCxnSpPr>
          <p:nvPr/>
        </p:nvCxnSpPr>
        <p:spPr bwMode="auto">
          <a:xfrm flipH="1">
            <a:off x="1152525" y="101600"/>
            <a:ext cx="9525" cy="6653213"/>
          </a:xfrm>
          <a:prstGeom prst="line">
            <a:avLst/>
          </a:prstGeom>
          <a:noFill/>
          <a:ln w="57150" algn="ctr">
            <a:solidFill>
              <a:schemeClr val="bg1"/>
            </a:solidFill>
            <a:round/>
            <a:headEnd/>
            <a:tailEnd/>
          </a:ln>
          <a:extLst>
            <a:ext uri="{909E8E84-426E-40DD-AFC4-6F175D3DCCD1}">
              <a14:hiddenFill xmlns:a14="http://schemas.microsoft.com/office/drawing/2010/main">
                <a:noFill/>
              </a14:hiddenFill>
            </a:ext>
          </a:extLst>
        </p:spPr>
      </p:cxnSp>
      <p:sp>
        <p:nvSpPr>
          <p:cNvPr id="31749" name="TextBox 4">
            <a:extLst>
              <a:ext uri="{FF2B5EF4-FFF2-40B4-BE49-F238E27FC236}">
                <a16:creationId xmlns:a16="http://schemas.microsoft.com/office/drawing/2014/main" id="{9EB458F3-0804-2378-FFDF-5F901CF882A2}"/>
              </a:ext>
            </a:extLst>
          </p:cNvPr>
          <p:cNvSpPr txBox="1">
            <a:spLocks noChangeArrowheads="1"/>
          </p:cNvSpPr>
          <p:nvPr/>
        </p:nvSpPr>
        <p:spPr bwMode="auto">
          <a:xfrm>
            <a:off x="461963" y="584200"/>
            <a:ext cx="1401762" cy="461963"/>
          </a:xfrm>
          <a:prstGeom prst="rect">
            <a:avLst/>
          </a:prstGeom>
          <a:solidFill>
            <a:srgbClr val="000099"/>
          </a:solidFill>
          <a:ln w="9525">
            <a:solidFill>
              <a:schemeClr val="bg1"/>
            </a:solidFill>
            <a:miter lim="800000"/>
            <a:headEnd/>
            <a:tailEnd/>
          </a:ln>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2000 BC</a:t>
            </a:r>
          </a:p>
        </p:txBody>
      </p:sp>
      <p:sp>
        <p:nvSpPr>
          <p:cNvPr id="31750" name="TextBox 7">
            <a:extLst>
              <a:ext uri="{FF2B5EF4-FFF2-40B4-BE49-F238E27FC236}">
                <a16:creationId xmlns:a16="http://schemas.microsoft.com/office/drawing/2014/main" id="{B0A6570B-120B-77C5-CA3A-55DC76508DED}"/>
              </a:ext>
            </a:extLst>
          </p:cNvPr>
          <p:cNvSpPr txBox="1">
            <a:spLocks noChangeArrowheads="1"/>
          </p:cNvSpPr>
          <p:nvPr/>
        </p:nvSpPr>
        <p:spPr bwMode="auto">
          <a:xfrm>
            <a:off x="461963" y="2259013"/>
            <a:ext cx="1401762" cy="460375"/>
          </a:xfrm>
          <a:prstGeom prst="rect">
            <a:avLst/>
          </a:prstGeom>
          <a:solidFill>
            <a:srgbClr val="000099"/>
          </a:solidFill>
          <a:ln w="9525">
            <a:solidFill>
              <a:schemeClr val="bg1"/>
            </a:solidFill>
            <a:miter lim="800000"/>
            <a:headEnd/>
            <a:tailEnd/>
          </a:ln>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1500 BC</a:t>
            </a:r>
          </a:p>
        </p:txBody>
      </p:sp>
      <p:sp>
        <p:nvSpPr>
          <p:cNvPr id="31751" name="TextBox 8">
            <a:extLst>
              <a:ext uri="{FF2B5EF4-FFF2-40B4-BE49-F238E27FC236}">
                <a16:creationId xmlns:a16="http://schemas.microsoft.com/office/drawing/2014/main" id="{B0835BA1-2D70-D23A-10AF-A408D0EB4C88}"/>
              </a:ext>
            </a:extLst>
          </p:cNvPr>
          <p:cNvSpPr txBox="1">
            <a:spLocks noChangeArrowheads="1"/>
          </p:cNvSpPr>
          <p:nvPr/>
        </p:nvSpPr>
        <p:spPr bwMode="auto">
          <a:xfrm>
            <a:off x="461963" y="3983038"/>
            <a:ext cx="1401762" cy="461962"/>
          </a:xfrm>
          <a:prstGeom prst="rect">
            <a:avLst/>
          </a:prstGeom>
          <a:solidFill>
            <a:srgbClr val="000099"/>
          </a:solidFill>
          <a:ln w="9525">
            <a:solidFill>
              <a:schemeClr val="bg1"/>
            </a:solidFill>
            <a:miter lim="800000"/>
            <a:headEnd/>
            <a:tailEnd/>
          </a:ln>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1000 BC</a:t>
            </a:r>
          </a:p>
        </p:txBody>
      </p:sp>
      <p:sp>
        <p:nvSpPr>
          <p:cNvPr id="31752" name="TextBox 9">
            <a:extLst>
              <a:ext uri="{FF2B5EF4-FFF2-40B4-BE49-F238E27FC236}">
                <a16:creationId xmlns:a16="http://schemas.microsoft.com/office/drawing/2014/main" id="{48CA66BC-C091-7801-4F40-1BDB9FCB4FDD}"/>
              </a:ext>
            </a:extLst>
          </p:cNvPr>
          <p:cNvSpPr txBox="1">
            <a:spLocks noChangeArrowheads="1"/>
          </p:cNvSpPr>
          <p:nvPr/>
        </p:nvSpPr>
        <p:spPr bwMode="auto">
          <a:xfrm>
            <a:off x="461963" y="5627688"/>
            <a:ext cx="1401762" cy="461962"/>
          </a:xfrm>
          <a:prstGeom prst="rect">
            <a:avLst/>
          </a:prstGeom>
          <a:solidFill>
            <a:srgbClr val="000099"/>
          </a:solidFill>
          <a:ln w="9525">
            <a:solidFill>
              <a:schemeClr val="bg1"/>
            </a:solidFill>
            <a:miter lim="800000"/>
            <a:headEnd/>
            <a:tailEnd/>
          </a:ln>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2400">
                <a:latin typeface="Arial" panose="020B0604020202020204" pitchFamily="34" charset="0"/>
                <a:cs typeface="Arial" panose="020B0604020202020204" pitchFamily="34" charset="0"/>
              </a:rPr>
              <a:t>500 BC</a:t>
            </a:r>
          </a:p>
        </p:txBody>
      </p:sp>
      <p:grpSp>
        <p:nvGrpSpPr>
          <p:cNvPr id="31753" name="Group 50">
            <a:extLst>
              <a:ext uri="{FF2B5EF4-FFF2-40B4-BE49-F238E27FC236}">
                <a16:creationId xmlns:a16="http://schemas.microsoft.com/office/drawing/2014/main" id="{E33A4921-664E-6B6A-BEEB-3D0AFB6ED0A2}"/>
              </a:ext>
            </a:extLst>
          </p:cNvPr>
          <p:cNvGrpSpPr>
            <a:grpSpLocks/>
          </p:cNvGrpSpPr>
          <p:nvPr/>
        </p:nvGrpSpPr>
        <p:grpSpPr bwMode="auto">
          <a:xfrm>
            <a:off x="965200" y="185738"/>
            <a:ext cx="3714750" cy="646112"/>
            <a:chOff x="965201" y="185592"/>
            <a:chExt cx="3715264" cy="646331"/>
          </a:xfrm>
        </p:grpSpPr>
        <p:sp>
          <p:nvSpPr>
            <p:cNvPr id="31780" name="TextBox 3">
              <a:extLst>
                <a:ext uri="{FF2B5EF4-FFF2-40B4-BE49-F238E27FC236}">
                  <a16:creationId xmlns:a16="http://schemas.microsoft.com/office/drawing/2014/main" id="{FE185AF8-0A39-DA84-27D6-0152A72B0B98}"/>
                </a:ext>
              </a:extLst>
            </p:cNvPr>
            <p:cNvSpPr txBox="1">
              <a:spLocks noChangeArrowheads="1"/>
            </p:cNvSpPr>
            <p:nvPr/>
          </p:nvSpPr>
          <p:spPr bwMode="auto">
            <a:xfrm>
              <a:off x="1855988" y="185592"/>
              <a:ext cx="28244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Kenites in Canaan</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(Gen 15:19)</a:t>
              </a:r>
            </a:p>
          </p:txBody>
        </p:sp>
        <p:sp>
          <p:nvSpPr>
            <p:cNvPr id="31781" name="Oval 17">
              <a:extLst>
                <a:ext uri="{FF2B5EF4-FFF2-40B4-BE49-F238E27FC236}">
                  <a16:creationId xmlns:a16="http://schemas.microsoft.com/office/drawing/2014/main" id="{76AF910F-695D-F914-2904-78AFEB809460}"/>
                </a:ext>
              </a:extLst>
            </p:cNvPr>
            <p:cNvSpPr>
              <a:spLocks noChangeArrowheads="1"/>
            </p:cNvSpPr>
            <p:nvPr/>
          </p:nvSpPr>
          <p:spPr bwMode="auto">
            <a:xfrm>
              <a:off x="965201" y="294640"/>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31782" name="Straight Connector 31">
              <a:extLst>
                <a:ext uri="{FF2B5EF4-FFF2-40B4-BE49-F238E27FC236}">
                  <a16:creationId xmlns:a16="http://schemas.microsoft.com/office/drawing/2014/main" id="{821FE5EC-6D0B-1207-FA51-EF80594792FD}"/>
                </a:ext>
              </a:extLst>
            </p:cNvPr>
            <p:cNvCxnSpPr>
              <a:cxnSpLocks/>
              <a:stCxn id="31781" idx="6"/>
            </p:cNvCxnSpPr>
            <p:nvPr/>
          </p:nvCxnSpPr>
          <p:spPr bwMode="auto">
            <a:xfrm flipV="1">
              <a:off x="1341107" y="362879"/>
              <a:ext cx="854403" cy="67101"/>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31754" name="Group 51">
            <a:extLst>
              <a:ext uri="{FF2B5EF4-FFF2-40B4-BE49-F238E27FC236}">
                <a16:creationId xmlns:a16="http://schemas.microsoft.com/office/drawing/2014/main" id="{9018B14F-0A8A-9F79-CFC9-E7FF03AE3199}"/>
              </a:ext>
            </a:extLst>
          </p:cNvPr>
          <p:cNvGrpSpPr>
            <a:grpSpLocks/>
          </p:cNvGrpSpPr>
          <p:nvPr/>
        </p:nvGrpSpPr>
        <p:grpSpPr bwMode="auto">
          <a:xfrm>
            <a:off x="974725" y="2352675"/>
            <a:ext cx="3629025" cy="646113"/>
            <a:chOff x="974508" y="2352724"/>
            <a:chExt cx="3629131" cy="646331"/>
          </a:xfrm>
        </p:grpSpPr>
        <p:sp>
          <p:nvSpPr>
            <p:cNvPr id="31777" name="TextBox 10">
              <a:extLst>
                <a:ext uri="{FF2B5EF4-FFF2-40B4-BE49-F238E27FC236}">
                  <a16:creationId xmlns:a16="http://schemas.microsoft.com/office/drawing/2014/main" id="{14144E3A-4F4A-5FF1-B64D-31FDB0C80355}"/>
                </a:ext>
              </a:extLst>
            </p:cNvPr>
            <p:cNvSpPr txBox="1">
              <a:spLocks noChangeArrowheads="1"/>
            </p:cNvSpPr>
            <p:nvPr/>
          </p:nvSpPr>
          <p:spPr bwMode="auto">
            <a:xfrm>
              <a:off x="1849167" y="2352724"/>
              <a:ext cx="27544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Jethro &amp; Moses</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(Ex 3:1; 18:11 Jg 1:16)</a:t>
              </a:r>
            </a:p>
          </p:txBody>
        </p:sp>
        <p:sp>
          <p:nvSpPr>
            <p:cNvPr id="31778" name="Oval 18">
              <a:extLst>
                <a:ext uri="{FF2B5EF4-FFF2-40B4-BE49-F238E27FC236}">
                  <a16:creationId xmlns:a16="http://schemas.microsoft.com/office/drawing/2014/main" id="{8344219E-0D0A-17E1-B3E7-A0FA971EBD78}"/>
                </a:ext>
              </a:extLst>
            </p:cNvPr>
            <p:cNvSpPr>
              <a:spLocks noChangeArrowheads="1"/>
            </p:cNvSpPr>
            <p:nvPr/>
          </p:nvSpPr>
          <p:spPr bwMode="auto">
            <a:xfrm>
              <a:off x="974508" y="2671272"/>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31779" name="Straight Connector 33">
              <a:extLst>
                <a:ext uri="{FF2B5EF4-FFF2-40B4-BE49-F238E27FC236}">
                  <a16:creationId xmlns:a16="http://schemas.microsoft.com/office/drawing/2014/main" id="{2CE3C1AF-B533-AE96-BC5E-301CB8F3B201}"/>
                </a:ext>
              </a:extLst>
            </p:cNvPr>
            <p:cNvCxnSpPr>
              <a:cxnSpLocks/>
            </p:cNvCxnSpPr>
            <p:nvPr/>
          </p:nvCxnSpPr>
          <p:spPr bwMode="auto">
            <a:xfrm flipV="1">
              <a:off x="1126534" y="2530163"/>
              <a:ext cx="1175602" cy="279132"/>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31755" name="Group 52">
            <a:extLst>
              <a:ext uri="{FF2B5EF4-FFF2-40B4-BE49-F238E27FC236}">
                <a16:creationId xmlns:a16="http://schemas.microsoft.com/office/drawing/2014/main" id="{6E3FEBB3-2DEA-E943-E5F2-D90EB3FFE3EA}"/>
              </a:ext>
            </a:extLst>
          </p:cNvPr>
          <p:cNvGrpSpPr>
            <a:grpSpLocks/>
          </p:cNvGrpSpPr>
          <p:nvPr/>
        </p:nvGrpSpPr>
        <p:grpSpPr bwMode="auto">
          <a:xfrm>
            <a:off x="965200" y="3055938"/>
            <a:ext cx="3292475" cy="646112"/>
            <a:chOff x="965201" y="3056079"/>
            <a:chExt cx="3292092" cy="646331"/>
          </a:xfrm>
        </p:grpSpPr>
        <p:sp>
          <p:nvSpPr>
            <p:cNvPr id="31774" name="TextBox 11">
              <a:extLst>
                <a:ext uri="{FF2B5EF4-FFF2-40B4-BE49-F238E27FC236}">
                  <a16:creationId xmlns:a16="http://schemas.microsoft.com/office/drawing/2014/main" id="{5719CFEE-3312-3111-CF3F-F5C3C3D06B00}"/>
                </a:ext>
              </a:extLst>
            </p:cNvPr>
            <p:cNvSpPr txBox="1">
              <a:spLocks noChangeArrowheads="1"/>
            </p:cNvSpPr>
            <p:nvPr/>
          </p:nvSpPr>
          <p:spPr bwMode="auto">
            <a:xfrm>
              <a:off x="2195510" y="3056079"/>
              <a:ext cx="20617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Jael Kills Sisera</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(Jg 4:11, 7-12)</a:t>
              </a:r>
            </a:p>
          </p:txBody>
        </p:sp>
        <p:sp>
          <p:nvSpPr>
            <p:cNvPr id="31775" name="Oval 19">
              <a:extLst>
                <a:ext uri="{FF2B5EF4-FFF2-40B4-BE49-F238E27FC236}">
                  <a16:creationId xmlns:a16="http://schemas.microsoft.com/office/drawing/2014/main" id="{1DF9A272-F468-D2BF-AE23-DA84F767A546}"/>
                </a:ext>
              </a:extLst>
            </p:cNvPr>
            <p:cNvSpPr>
              <a:spLocks noChangeArrowheads="1"/>
            </p:cNvSpPr>
            <p:nvPr/>
          </p:nvSpPr>
          <p:spPr bwMode="auto">
            <a:xfrm>
              <a:off x="965201" y="3276600"/>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31776" name="Straight Connector 35">
              <a:extLst>
                <a:ext uri="{FF2B5EF4-FFF2-40B4-BE49-F238E27FC236}">
                  <a16:creationId xmlns:a16="http://schemas.microsoft.com/office/drawing/2014/main" id="{B6C6ABA6-0D05-56E2-3F3A-EAEDA36A41E7}"/>
                </a:ext>
              </a:extLst>
            </p:cNvPr>
            <p:cNvCxnSpPr>
              <a:cxnSpLocks/>
            </p:cNvCxnSpPr>
            <p:nvPr/>
          </p:nvCxnSpPr>
          <p:spPr bwMode="auto">
            <a:xfrm flipV="1">
              <a:off x="1126534" y="3207902"/>
              <a:ext cx="1169063" cy="227389"/>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31756" name="Group 53">
            <a:extLst>
              <a:ext uri="{FF2B5EF4-FFF2-40B4-BE49-F238E27FC236}">
                <a16:creationId xmlns:a16="http://schemas.microsoft.com/office/drawing/2014/main" id="{64048A96-86B4-429B-89C2-A745C7125DC8}"/>
              </a:ext>
            </a:extLst>
          </p:cNvPr>
          <p:cNvGrpSpPr>
            <a:grpSpLocks/>
          </p:cNvGrpSpPr>
          <p:nvPr/>
        </p:nvGrpSpPr>
        <p:grpSpPr bwMode="auto">
          <a:xfrm>
            <a:off x="965200" y="3751263"/>
            <a:ext cx="3738563" cy="663575"/>
            <a:chOff x="965201" y="3750944"/>
            <a:chExt cx="3739082" cy="663797"/>
          </a:xfrm>
        </p:grpSpPr>
        <p:sp>
          <p:nvSpPr>
            <p:cNvPr id="31771" name="TextBox 12">
              <a:extLst>
                <a:ext uri="{FF2B5EF4-FFF2-40B4-BE49-F238E27FC236}">
                  <a16:creationId xmlns:a16="http://schemas.microsoft.com/office/drawing/2014/main" id="{C4BC4A2F-B98E-6DE8-E897-618C7A58BD16}"/>
                </a:ext>
              </a:extLst>
            </p:cNvPr>
            <p:cNvSpPr txBox="1">
              <a:spLocks noChangeArrowheads="1"/>
            </p:cNvSpPr>
            <p:nvPr/>
          </p:nvSpPr>
          <p:spPr bwMode="auto">
            <a:xfrm>
              <a:off x="1748519" y="3768410"/>
              <a:ext cx="29557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Among Amalekites</a:t>
              </a:r>
            </a:p>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(I Sam 15:6)</a:t>
              </a:r>
            </a:p>
          </p:txBody>
        </p:sp>
        <p:sp>
          <p:nvSpPr>
            <p:cNvPr id="31772" name="Oval 20">
              <a:extLst>
                <a:ext uri="{FF2B5EF4-FFF2-40B4-BE49-F238E27FC236}">
                  <a16:creationId xmlns:a16="http://schemas.microsoft.com/office/drawing/2014/main" id="{75A3FCFC-B79D-4B67-28F1-B55B0C21F6F0}"/>
                </a:ext>
              </a:extLst>
            </p:cNvPr>
            <p:cNvSpPr>
              <a:spLocks noChangeArrowheads="1"/>
            </p:cNvSpPr>
            <p:nvPr/>
          </p:nvSpPr>
          <p:spPr bwMode="auto">
            <a:xfrm>
              <a:off x="965201" y="3750944"/>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31773" name="Straight Connector 37">
              <a:extLst>
                <a:ext uri="{FF2B5EF4-FFF2-40B4-BE49-F238E27FC236}">
                  <a16:creationId xmlns:a16="http://schemas.microsoft.com/office/drawing/2014/main" id="{86178629-A3CA-23A0-C6CA-4A9F320116D7}"/>
                </a:ext>
              </a:extLst>
            </p:cNvPr>
            <p:cNvCxnSpPr>
              <a:cxnSpLocks/>
            </p:cNvCxnSpPr>
            <p:nvPr/>
          </p:nvCxnSpPr>
          <p:spPr bwMode="auto">
            <a:xfrm>
              <a:off x="1094454" y="3889307"/>
              <a:ext cx="1036634" cy="28221"/>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31757" name="Group 54">
            <a:extLst>
              <a:ext uri="{FF2B5EF4-FFF2-40B4-BE49-F238E27FC236}">
                <a16:creationId xmlns:a16="http://schemas.microsoft.com/office/drawing/2014/main" id="{08D55897-BF42-547E-B8DC-4924EBE9CBA1}"/>
              </a:ext>
            </a:extLst>
          </p:cNvPr>
          <p:cNvGrpSpPr>
            <a:grpSpLocks/>
          </p:cNvGrpSpPr>
          <p:nvPr/>
        </p:nvGrpSpPr>
        <p:grpSpPr bwMode="auto">
          <a:xfrm>
            <a:off x="963613" y="4471988"/>
            <a:ext cx="3449637" cy="646112"/>
            <a:chOff x="963614" y="4471765"/>
            <a:chExt cx="3450118" cy="646331"/>
          </a:xfrm>
        </p:grpSpPr>
        <p:sp>
          <p:nvSpPr>
            <p:cNvPr id="31768" name="TextBox 13">
              <a:extLst>
                <a:ext uri="{FF2B5EF4-FFF2-40B4-BE49-F238E27FC236}">
                  <a16:creationId xmlns:a16="http://schemas.microsoft.com/office/drawing/2014/main" id="{0E5EFFF7-FB38-28EA-E338-0DB4056431C5}"/>
                </a:ext>
              </a:extLst>
            </p:cNvPr>
            <p:cNvSpPr txBox="1">
              <a:spLocks noChangeArrowheads="1"/>
            </p:cNvSpPr>
            <p:nvPr/>
          </p:nvSpPr>
          <p:spPr bwMode="auto">
            <a:xfrm>
              <a:off x="2122720" y="4471765"/>
              <a:ext cx="2291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Jonadab &amp; Jehu</a:t>
              </a:r>
            </a:p>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(II Kings 10:15-17)</a:t>
              </a:r>
            </a:p>
          </p:txBody>
        </p:sp>
        <p:sp>
          <p:nvSpPr>
            <p:cNvPr id="31769" name="Oval 21">
              <a:extLst>
                <a:ext uri="{FF2B5EF4-FFF2-40B4-BE49-F238E27FC236}">
                  <a16:creationId xmlns:a16="http://schemas.microsoft.com/office/drawing/2014/main" id="{9C1853DC-193D-09E8-2E30-2665826C1974}"/>
                </a:ext>
              </a:extLst>
            </p:cNvPr>
            <p:cNvSpPr>
              <a:spLocks noChangeArrowheads="1"/>
            </p:cNvSpPr>
            <p:nvPr/>
          </p:nvSpPr>
          <p:spPr bwMode="auto">
            <a:xfrm>
              <a:off x="963614" y="4565789"/>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31770" name="Straight Connector 39">
              <a:extLst>
                <a:ext uri="{FF2B5EF4-FFF2-40B4-BE49-F238E27FC236}">
                  <a16:creationId xmlns:a16="http://schemas.microsoft.com/office/drawing/2014/main" id="{B0F8B7CC-8D72-830F-3144-27C53AA10B06}"/>
                </a:ext>
              </a:extLst>
            </p:cNvPr>
            <p:cNvCxnSpPr>
              <a:cxnSpLocks/>
            </p:cNvCxnSpPr>
            <p:nvPr/>
          </p:nvCxnSpPr>
          <p:spPr bwMode="auto">
            <a:xfrm flipV="1">
              <a:off x="1162079" y="4629859"/>
              <a:ext cx="1113679" cy="86669"/>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31758" name="Group 55">
            <a:extLst>
              <a:ext uri="{FF2B5EF4-FFF2-40B4-BE49-F238E27FC236}">
                <a16:creationId xmlns:a16="http://schemas.microsoft.com/office/drawing/2014/main" id="{07706E39-9A66-7143-609C-00F67145DDCE}"/>
              </a:ext>
            </a:extLst>
          </p:cNvPr>
          <p:cNvGrpSpPr>
            <a:grpSpLocks/>
          </p:cNvGrpSpPr>
          <p:nvPr/>
        </p:nvGrpSpPr>
        <p:grpSpPr bwMode="auto">
          <a:xfrm>
            <a:off x="965200" y="5211763"/>
            <a:ext cx="3794125" cy="646112"/>
            <a:chOff x="965188" y="5212317"/>
            <a:chExt cx="3793844" cy="646331"/>
          </a:xfrm>
        </p:grpSpPr>
        <p:sp>
          <p:nvSpPr>
            <p:cNvPr id="31765" name="TextBox 14">
              <a:extLst>
                <a:ext uri="{FF2B5EF4-FFF2-40B4-BE49-F238E27FC236}">
                  <a16:creationId xmlns:a16="http://schemas.microsoft.com/office/drawing/2014/main" id="{F797C441-463E-77CB-7F07-F7A4DE1F8390}"/>
                </a:ext>
              </a:extLst>
            </p:cNvPr>
            <p:cNvSpPr txBox="1">
              <a:spLocks noChangeArrowheads="1"/>
            </p:cNvSpPr>
            <p:nvPr/>
          </p:nvSpPr>
          <p:spPr bwMode="auto">
            <a:xfrm>
              <a:off x="1922999" y="5212317"/>
              <a:ext cx="28360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Jeremiah &amp; Rechabites</a:t>
              </a:r>
            </a:p>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(Jer 35:1-19)</a:t>
              </a:r>
            </a:p>
          </p:txBody>
        </p:sp>
        <p:sp>
          <p:nvSpPr>
            <p:cNvPr id="31766" name="Oval 22">
              <a:extLst>
                <a:ext uri="{FF2B5EF4-FFF2-40B4-BE49-F238E27FC236}">
                  <a16:creationId xmlns:a16="http://schemas.microsoft.com/office/drawing/2014/main" id="{F387E4B9-916C-2250-2E83-ED00EFA81427}"/>
                </a:ext>
              </a:extLst>
            </p:cNvPr>
            <p:cNvSpPr>
              <a:spLocks noChangeArrowheads="1"/>
            </p:cNvSpPr>
            <p:nvPr/>
          </p:nvSpPr>
          <p:spPr bwMode="auto">
            <a:xfrm>
              <a:off x="965188" y="5283551"/>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31767" name="Straight Connector 41">
              <a:extLst>
                <a:ext uri="{FF2B5EF4-FFF2-40B4-BE49-F238E27FC236}">
                  <a16:creationId xmlns:a16="http://schemas.microsoft.com/office/drawing/2014/main" id="{549B83F1-6282-D390-4D7A-73E5402C5A00}"/>
                </a:ext>
              </a:extLst>
            </p:cNvPr>
            <p:cNvCxnSpPr>
              <a:cxnSpLocks/>
            </p:cNvCxnSpPr>
            <p:nvPr/>
          </p:nvCxnSpPr>
          <p:spPr bwMode="auto">
            <a:xfrm flipV="1">
              <a:off x="1118276" y="5389617"/>
              <a:ext cx="804723" cy="29273"/>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57" name="Group 56">
            <a:extLst>
              <a:ext uri="{FF2B5EF4-FFF2-40B4-BE49-F238E27FC236}">
                <a16:creationId xmlns:a16="http://schemas.microsoft.com/office/drawing/2014/main" id="{DF21F0CA-4DD6-00A7-81A8-02FAFE9A2677}"/>
              </a:ext>
            </a:extLst>
          </p:cNvPr>
          <p:cNvGrpSpPr>
            <a:grpSpLocks/>
          </p:cNvGrpSpPr>
          <p:nvPr/>
        </p:nvGrpSpPr>
        <p:grpSpPr bwMode="auto">
          <a:xfrm>
            <a:off x="963613" y="6024563"/>
            <a:ext cx="3521075" cy="646112"/>
            <a:chOff x="964322" y="6025079"/>
            <a:chExt cx="3520438" cy="646331"/>
          </a:xfrm>
        </p:grpSpPr>
        <p:sp>
          <p:nvSpPr>
            <p:cNvPr id="31762" name="Oval 23">
              <a:extLst>
                <a:ext uri="{FF2B5EF4-FFF2-40B4-BE49-F238E27FC236}">
                  <a16:creationId xmlns:a16="http://schemas.microsoft.com/office/drawing/2014/main" id="{857EDC08-6AEE-E59C-0F9C-6432B5A08E94}"/>
                </a:ext>
              </a:extLst>
            </p:cNvPr>
            <p:cNvSpPr>
              <a:spLocks noChangeArrowheads="1"/>
            </p:cNvSpPr>
            <p:nvPr/>
          </p:nvSpPr>
          <p:spPr bwMode="auto">
            <a:xfrm>
              <a:off x="964322" y="6098567"/>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sp>
          <p:nvSpPr>
            <p:cNvPr id="31763" name="TextBox 25">
              <a:extLst>
                <a:ext uri="{FF2B5EF4-FFF2-40B4-BE49-F238E27FC236}">
                  <a16:creationId xmlns:a16="http://schemas.microsoft.com/office/drawing/2014/main" id="{F37C3107-E2CB-009C-3316-F6E8533F5B46}"/>
                </a:ext>
              </a:extLst>
            </p:cNvPr>
            <p:cNvSpPr txBox="1">
              <a:spLocks noChangeArrowheads="1"/>
            </p:cNvSpPr>
            <p:nvPr/>
          </p:nvSpPr>
          <p:spPr bwMode="auto">
            <a:xfrm>
              <a:off x="1977342" y="6025079"/>
              <a:ext cx="25074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Leader in Jerusalem</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(Neh 3:14)</a:t>
              </a:r>
            </a:p>
          </p:txBody>
        </p:sp>
        <p:cxnSp>
          <p:nvCxnSpPr>
            <p:cNvPr id="31764" name="Straight Connector 43">
              <a:extLst>
                <a:ext uri="{FF2B5EF4-FFF2-40B4-BE49-F238E27FC236}">
                  <a16:creationId xmlns:a16="http://schemas.microsoft.com/office/drawing/2014/main" id="{11BAECD6-80AB-4CE7-91E4-FDDFE2E3D967}"/>
                </a:ext>
              </a:extLst>
            </p:cNvPr>
            <p:cNvCxnSpPr>
              <a:cxnSpLocks/>
            </p:cNvCxnSpPr>
            <p:nvPr/>
          </p:nvCxnSpPr>
          <p:spPr bwMode="auto">
            <a:xfrm flipV="1">
              <a:off x="1153200" y="6211209"/>
              <a:ext cx="893748" cy="10787"/>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sp>
        <p:nvSpPr>
          <p:cNvPr id="6" name="Speech Bubble: Rectangle with Corners Rounded 5">
            <a:extLst>
              <a:ext uri="{FF2B5EF4-FFF2-40B4-BE49-F238E27FC236}">
                <a16:creationId xmlns:a16="http://schemas.microsoft.com/office/drawing/2014/main" id="{6FF974E8-C7ED-58CA-BCC5-29D27FF5A4D9}"/>
              </a:ext>
            </a:extLst>
          </p:cNvPr>
          <p:cNvSpPr>
            <a:spLocks noChangeArrowheads="1"/>
          </p:cNvSpPr>
          <p:nvPr/>
        </p:nvSpPr>
        <p:spPr bwMode="auto">
          <a:xfrm>
            <a:off x="5018088" y="5046663"/>
            <a:ext cx="6883400" cy="1174750"/>
          </a:xfrm>
          <a:prstGeom prst="wedgeRoundRectCallout">
            <a:avLst>
              <a:gd name="adj1" fmla="val -59273"/>
              <a:gd name="adj2" fmla="val 48125"/>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Malchijah the </a:t>
            </a:r>
            <a:r>
              <a:rPr lang="en-US" altLang="en-US" sz="2400">
                <a:solidFill>
                  <a:srgbClr val="0000FF"/>
                </a:solidFill>
                <a:latin typeface="system-ui"/>
                <a:cs typeface="Arial" panose="020B0604020202020204" pitchFamily="34" charset="0"/>
              </a:rPr>
              <a:t>son of Rechab</a:t>
            </a:r>
            <a:r>
              <a:rPr lang="en-US" altLang="en-US" sz="2400" b="0">
                <a:solidFill>
                  <a:srgbClr val="000000"/>
                </a:solidFill>
                <a:latin typeface="system-ui"/>
                <a:cs typeface="Arial" panose="020B0604020202020204" pitchFamily="34" charset="0"/>
              </a:rPr>
              <a:t>, </a:t>
            </a:r>
            <a:r>
              <a:rPr lang="en-US" altLang="en-US" sz="2400" i="1">
                <a:solidFill>
                  <a:srgbClr val="000000"/>
                </a:solidFill>
                <a:latin typeface="system-ui"/>
                <a:cs typeface="Arial" panose="020B0604020202020204" pitchFamily="34" charset="0"/>
              </a:rPr>
              <a:t>leader</a:t>
            </a:r>
            <a:r>
              <a:rPr lang="en-US" altLang="en-US" sz="2400" b="0">
                <a:solidFill>
                  <a:srgbClr val="000000"/>
                </a:solidFill>
                <a:latin typeface="system-ui"/>
                <a:cs typeface="Arial" panose="020B0604020202020204" pitchFamily="34" charset="0"/>
              </a:rPr>
              <a:t> of the district of Beth Haccerem, repaired the Refuse Gate; he built it and hung its doors with its bolts and bars. (Neh 3:14)</a:t>
            </a:r>
          </a:p>
        </p:txBody>
      </p:sp>
      <p:sp>
        <p:nvSpPr>
          <p:cNvPr id="17" name="TextBox 16">
            <a:extLst>
              <a:ext uri="{FF2B5EF4-FFF2-40B4-BE49-F238E27FC236}">
                <a16:creationId xmlns:a16="http://schemas.microsoft.com/office/drawing/2014/main" id="{486FC81E-2CE4-CE5D-3551-93B098C9D435}"/>
              </a:ext>
            </a:extLst>
          </p:cNvPr>
          <p:cNvSpPr txBox="1"/>
          <p:nvPr/>
        </p:nvSpPr>
        <p:spPr>
          <a:xfrm>
            <a:off x="5018088" y="2409825"/>
            <a:ext cx="6883400" cy="2062163"/>
          </a:xfrm>
          <a:prstGeom prst="rect">
            <a:avLst/>
          </a:prstGeom>
          <a:noFill/>
        </p:spPr>
        <p:txBody>
          <a:bodyPr>
            <a:spAutoFit/>
          </a:bodyPr>
          <a:lstStyle/>
          <a:p>
            <a:pPr>
              <a:defRPr/>
            </a:pPr>
            <a:r>
              <a:rPr lang="en-US" sz="3200" dirty="0">
                <a:solidFill>
                  <a:srgbClr val="FFFF00"/>
                </a:solidFill>
                <a:latin typeface="system-ui"/>
              </a:rPr>
              <a:t>…Therefore thus says the </a:t>
            </a:r>
            <a:r>
              <a:rPr lang="en-US" sz="3200" cap="small" dirty="0">
                <a:solidFill>
                  <a:srgbClr val="FFFF00"/>
                </a:solidFill>
                <a:latin typeface="system-ui"/>
              </a:rPr>
              <a:t>Lord</a:t>
            </a:r>
            <a:r>
              <a:rPr lang="en-US" sz="3200" dirty="0">
                <a:solidFill>
                  <a:srgbClr val="FFFF00"/>
                </a:solidFill>
                <a:latin typeface="system-ui"/>
              </a:rPr>
              <a:t> of hosts, the God of Israel: “Jonadab the son of </a:t>
            </a:r>
            <a:r>
              <a:rPr lang="en-US" sz="3200" dirty="0" err="1">
                <a:solidFill>
                  <a:srgbClr val="FFFF00"/>
                </a:solidFill>
                <a:latin typeface="system-ui"/>
              </a:rPr>
              <a:t>Rechab</a:t>
            </a:r>
            <a:r>
              <a:rPr lang="en-US" sz="3200" dirty="0">
                <a:solidFill>
                  <a:srgbClr val="FFFF00"/>
                </a:solidFill>
                <a:latin typeface="system-ui"/>
              </a:rPr>
              <a:t> shall not lack a man to stand before Me forever.” (Jer 35:19)</a:t>
            </a:r>
            <a:endParaRPr 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4CB5262-3BFE-8333-D0DF-9433445FDF34}"/>
              </a:ext>
            </a:extLst>
          </p:cNvPr>
          <p:cNvSpPr>
            <a:spLocks noGrp="1" noChangeArrowheads="1"/>
          </p:cNvSpPr>
          <p:nvPr>
            <p:ph type="title"/>
          </p:nvPr>
        </p:nvSpPr>
        <p:spPr/>
        <p:txBody>
          <a:bodyPr/>
          <a:lstStyle/>
          <a:p>
            <a:r>
              <a:rPr lang="en-US" altLang="en-US"/>
              <a:t>What do We Learn from this Story?</a:t>
            </a:r>
          </a:p>
        </p:txBody>
      </p:sp>
      <p:sp>
        <p:nvSpPr>
          <p:cNvPr id="3" name="Content Placeholder 2">
            <a:extLst>
              <a:ext uri="{FF2B5EF4-FFF2-40B4-BE49-F238E27FC236}">
                <a16:creationId xmlns:a16="http://schemas.microsoft.com/office/drawing/2014/main" id="{A01F3365-8388-2620-A4A7-ECE00C812F3F}"/>
              </a:ext>
            </a:extLst>
          </p:cNvPr>
          <p:cNvSpPr>
            <a:spLocks noGrp="1"/>
          </p:cNvSpPr>
          <p:nvPr>
            <p:ph idx="1"/>
          </p:nvPr>
        </p:nvSpPr>
        <p:spPr>
          <a:xfrm>
            <a:off x="266700" y="733425"/>
            <a:ext cx="11771313" cy="5895975"/>
          </a:xfrm>
        </p:spPr>
        <p:txBody>
          <a:bodyPr/>
          <a:lstStyle/>
          <a:p>
            <a:pPr>
              <a:defRPr/>
            </a:pPr>
            <a:r>
              <a:rPr lang="en-US" dirty="0">
                <a:solidFill>
                  <a:schemeClr val="bg1">
                    <a:lumMod val="50000"/>
                  </a:schemeClr>
                </a:solidFill>
              </a:rPr>
              <a:t>As Jeremiah – Use every teaching method possible</a:t>
            </a:r>
          </a:p>
          <a:p>
            <a:pPr>
              <a:spcBef>
                <a:spcPts val="1800"/>
              </a:spcBef>
              <a:defRPr/>
            </a:pPr>
            <a:r>
              <a:rPr lang="en-US" dirty="0">
                <a:solidFill>
                  <a:schemeClr val="bg1">
                    <a:lumMod val="50000"/>
                  </a:schemeClr>
                </a:solidFill>
              </a:rPr>
              <a:t>As Residents of Jerusalem/Judah</a:t>
            </a:r>
          </a:p>
          <a:p>
            <a:pPr>
              <a:spcBef>
                <a:spcPts val="1800"/>
              </a:spcBef>
              <a:defRPr/>
            </a:pPr>
            <a:r>
              <a:rPr lang="en-US" dirty="0"/>
              <a:t>As Families like Jonadab’s</a:t>
            </a:r>
          </a:p>
          <a:p>
            <a:pPr lvl="1">
              <a:spcBef>
                <a:spcPts val="1800"/>
              </a:spcBef>
              <a:defRPr/>
            </a:pPr>
            <a:r>
              <a:rPr lang="en-US" dirty="0"/>
              <a:t>Assess the influences (&amp; fate) of culture</a:t>
            </a:r>
            <a:r>
              <a:rPr lang="en-US" dirty="0">
                <a:sym typeface="Wingdings" panose="05000000000000000000" pitchFamily="2" charset="2"/>
              </a:rPr>
              <a:t> (</a:t>
            </a:r>
            <a:r>
              <a:rPr lang="en-US" dirty="0"/>
              <a:t>even in the church!)</a:t>
            </a:r>
          </a:p>
          <a:p>
            <a:pPr lvl="1">
              <a:spcBef>
                <a:spcPts val="1800"/>
              </a:spcBef>
              <a:defRPr/>
            </a:pPr>
            <a:r>
              <a:rPr lang="en-US" dirty="0"/>
              <a:t>Set family priorities </a:t>
            </a:r>
            <a:r>
              <a:rPr lang="en-US" u="sng" dirty="0"/>
              <a:t>not</a:t>
            </a:r>
            <a:r>
              <a:rPr lang="en-US" dirty="0"/>
              <a:t> related to affluence and pleasure</a:t>
            </a:r>
          </a:p>
          <a:p>
            <a:pPr lvl="1">
              <a:spcBef>
                <a:spcPts val="1800"/>
              </a:spcBef>
              <a:defRPr/>
            </a:pPr>
            <a:r>
              <a:rPr lang="en-US" dirty="0"/>
              <a:t>Establish permanent family practices that emphasize spiritual values &amp; separation from the world</a:t>
            </a:r>
          </a:p>
          <a:p>
            <a:pPr lvl="1">
              <a:spcBef>
                <a:spcPts val="1800"/>
              </a:spcBef>
              <a:defRPr/>
            </a:pPr>
            <a:r>
              <a:rPr lang="en-US" dirty="0"/>
              <a:t>Aim for generations of “[children] to stand before God”</a:t>
            </a:r>
          </a:p>
          <a:p>
            <a:pPr lvl="1">
              <a:spcBef>
                <a:spcPts val="1800"/>
              </a:spcBef>
              <a:defRPr/>
            </a:pPr>
            <a:endParaRPr lang="en-US" dirty="0"/>
          </a:p>
        </p:txBody>
      </p:sp>
      <p:sp>
        <p:nvSpPr>
          <p:cNvPr id="33796" name="Slide Number Placeholder 3">
            <a:extLst>
              <a:ext uri="{FF2B5EF4-FFF2-40B4-BE49-F238E27FC236}">
                <a16:creationId xmlns:a16="http://schemas.microsoft.com/office/drawing/2014/main" id="{A9F5D446-8E7C-AEFD-DED2-E4E2FED86C8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9A52EF1C-C472-4879-B823-0E7DBD66FF14}" type="slidenum">
              <a:rPr lang="en-US" altLang="en-US" sz="1400" b="0" smtClean="0">
                <a:latin typeface="Times New Roman" panose="02020603050405020304" pitchFamily="18" charset="0"/>
                <a:cs typeface="Arial" panose="020B0604020202020204" pitchFamily="34" charset="0"/>
              </a:rPr>
              <a:pPr>
                <a:spcBef>
                  <a:spcPct val="0"/>
                </a:spcBef>
                <a:buFontTx/>
                <a:buNone/>
              </a:pPr>
              <a:t>21</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1">
            <a:extLst>
              <a:ext uri="{FF2B5EF4-FFF2-40B4-BE49-F238E27FC236}">
                <a16:creationId xmlns:a16="http://schemas.microsoft.com/office/drawing/2014/main" id="{71704C78-4D68-397D-76F0-CC054DEB42A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DB96B8C6-A23A-481A-B81D-715FACF49815}" type="slidenum">
              <a:rPr lang="en-US" altLang="en-US" sz="1400" b="0" smtClean="0">
                <a:latin typeface="Times New Roman" panose="02020603050405020304" pitchFamily="18" charset="0"/>
                <a:cs typeface="Arial" panose="020B0604020202020204" pitchFamily="34" charset="0"/>
              </a:rPr>
              <a:pPr>
                <a:spcBef>
                  <a:spcPct val="0"/>
                </a:spcBef>
                <a:buFontTx/>
                <a:buNone/>
              </a:pPr>
              <a:t>22</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Slide Number Placeholder 1">
            <a:extLst>
              <a:ext uri="{FF2B5EF4-FFF2-40B4-BE49-F238E27FC236}">
                <a16:creationId xmlns:a16="http://schemas.microsoft.com/office/drawing/2014/main" id="{5E218702-5748-5649-44F5-748E0D5316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2E7621AE-2D60-427A-90EB-8E378C83BDC0}" type="slidenum">
              <a:rPr lang="en-US" altLang="en-US" sz="1400" b="0" smtClean="0">
                <a:latin typeface="Times New Roman" panose="02020603050405020304" pitchFamily="18" charset="0"/>
                <a:cs typeface="Arial" panose="020B0604020202020204" pitchFamily="34" charset="0"/>
              </a:rPr>
              <a:pPr>
                <a:spcBef>
                  <a:spcPct val="0"/>
                </a:spcBef>
                <a:buFontTx/>
                <a:buNone/>
              </a:pPr>
              <a:t>23</a:t>
            </a:fld>
            <a:endParaRPr lang="en-US" altLang="en-US" sz="1400" b="0">
              <a:latin typeface="Times New Roman" panose="02020603050405020304" pitchFamily="18" charset="0"/>
              <a:cs typeface="Arial" panose="020B0604020202020204" pitchFamily="34" charset="0"/>
            </a:endParaRPr>
          </a:p>
        </p:txBody>
      </p:sp>
      <p:pic>
        <p:nvPicPr>
          <p:cNvPr id="35843" name="Picture 3">
            <a:extLst>
              <a:ext uri="{FF2B5EF4-FFF2-40B4-BE49-F238E27FC236}">
                <a16:creationId xmlns:a16="http://schemas.microsoft.com/office/drawing/2014/main" id="{793368D5-5020-375C-52E5-3D01C50C64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024" t="507" r="-1411" b="7747"/>
          <a:stretch>
            <a:fillRect/>
          </a:stretch>
        </p:blipFill>
        <p:spPr bwMode="auto">
          <a:xfrm>
            <a:off x="0" y="0"/>
            <a:ext cx="12588875" cy="689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83EEB58-6424-8B59-F423-695FEFEAEBCD}"/>
              </a:ext>
            </a:extLst>
          </p:cNvPr>
          <p:cNvSpPr>
            <a:spLocks noGrp="1" noChangeArrowheads="1"/>
          </p:cNvSpPr>
          <p:nvPr>
            <p:ph type="title"/>
          </p:nvPr>
        </p:nvSpPr>
        <p:spPr>
          <a:xfrm>
            <a:off x="0" y="-33338"/>
            <a:ext cx="12192000" cy="685801"/>
          </a:xfrm>
        </p:spPr>
        <p:txBody>
          <a:bodyPr/>
          <a:lstStyle/>
          <a:p>
            <a:r>
              <a:rPr lang="en-US" altLang="en-US"/>
              <a:t>Kenites, Rechabites, and Jonadab</a:t>
            </a:r>
          </a:p>
        </p:txBody>
      </p:sp>
      <p:sp>
        <p:nvSpPr>
          <p:cNvPr id="7171" name="Content Placeholder 2">
            <a:extLst>
              <a:ext uri="{FF2B5EF4-FFF2-40B4-BE49-F238E27FC236}">
                <a16:creationId xmlns:a16="http://schemas.microsoft.com/office/drawing/2014/main" id="{0AEDB32E-2751-2521-724E-9E4663FEEE97}"/>
              </a:ext>
            </a:extLst>
          </p:cNvPr>
          <p:cNvSpPr>
            <a:spLocks noGrp="1" noChangeArrowheads="1"/>
          </p:cNvSpPr>
          <p:nvPr>
            <p:ph idx="1"/>
          </p:nvPr>
        </p:nvSpPr>
        <p:spPr>
          <a:xfrm>
            <a:off x="258763" y="1023938"/>
            <a:ext cx="11674475" cy="5449887"/>
          </a:xfrm>
        </p:spPr>
        <p:txBody>
          <a:bodyPr/>
          <a:lstStyle/>
          <a:p>
            <a:pPr marL="509588" indent="-509588">
              <a:spcBef>
                <a:spcPct val="0"/>
              </a:spcBef>
              <a:spcAft>
                <a:spcPts val="5400"/>
              </a:spcAft>
              <a:buFontTx/>
              <a:buAutoNum type="arabicPeriod"/>
            </a:pPr>
            <a:r>
              <a:rPr lang="en-US" altLang="en-US"/>
              <a:t>Kenites in Canaan in Abraham’s day (Gen 15:19)</a:t>
            </a:r>
          </a:p>
          <a:p>
            <a:pPr marL="509588" indent="-509588">
              <a:spcBef>
                <a:spcPct val="0"/>
              </a:spcBef>
              <a:spcAft>
                <a:spcPts val="5400"/>
              </a:spcAft>
              <a:buFontTx/>
              <a:buAutoNum type="arabicPeriod"/>
            </a:pPr>
            <a:r>
              <a:rPr lang="en-US" altLang="en-US"/>
              <a:t>Rechab was a Kenite (II Chr 2:55)</a:t>
            </a:r>
          </a:p>
          <a:p>
            <a:pPr marL="509588" indent="-509588">
              <a:spcBef>
                <a:spcPct val="0"/>
              </a:spcBef>
              <a:spcAft>
                <a:spcPts val="5400"/>
              </a:spcAft>
              <a:buFontTx/>
              <a:buAutoNum type="arabicPeriod"/>
            </a:pPr>
            <a:r>
              <a:rPr lang="en-US" altLang="en-US"/>
              <a:t>Jonadab (Jehonadab) was a son of Rechab (II Kings 10:15)</a:t>
            </a:r>
          </a:p>
          <a:p>
            <a:pPr marL="509588" indent="-509588">
              <a:spcBef>
                <a:spcPct val="0"/>
              </a:spcBef>
              <a:spcAft>
                <a:spcPts val="5400"/>
              </a:spcAft>
              <a:buFontTx/>
              <a:buAutoNum type="arabicPeriod"/>
            </a:pPr>
            <a:r>
              <a:rPr lang="en-US" altLang="en-US"/>
              <a:t>Rechabites come to the temple (Jer 35:3)</a:t>
            </a:r>
          </a:p>
        </p:txBody>
      </p:sp>
      <p:sp>
        <p:nvSpPr>
          <p:cNvPr id="7172" name="Slide Number Placeholder 3">
            <a:extLst>
              <a:ext uri="{FF2B5EF4-FFF2-40B4-BE49-F238E27FC236}">
                <a16:creationId xmlns:a16="http://schemas.microsoft.com/office/drawing/2014/main" id="{73226A26-B65F-4181-1216-A28A703B937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6DB4DB82-224A-4DCF-AC51-A871F885A7B5}" type="slidenum">
              <a:rPr lang="en-US" altLang="en-US" sz="1400" b="0" smtClean="0">
                <a:latin typeface="Times New Roman" panose="02020603050405020304" pitchFamily="18" charset="0"/>
                <a:cs typeface="Arial" panose="020B0604020202020204" pitchFamily="34" charset="0"/>
              </a:rPr>
              <a:pPr>
                <a:spcBef>
                  <a:spcPct val="0"/>
                </a:spcBef>
                <a:buFontTx/>
                <a:buNone/>
              </a:pPr>
              <a:t>3</a:t>
            </a:fld>
            <a:endParaRPr lang="en-US" altLang="en-US" sz="1400" b="0">
              <a:latin typeface="Times New Roman" panose="02020603050405020304" pitchFamily="18" charset="0"/>
              <a:cs typeface="Arial" panose="020B0604020202020204" pitchFamily="34" charset="0"/>
            </a:endParaRPr>
          </a:p>
        </p:txBody>
      </p:sp>
      <p:sp>
        <p:nvSpPr>
          <p:cNvPr id="8" name="Oval 7">
            <a:extLst>
              <a:ext uri="{FF2B5EF4-FFF2-40B4-BE49-F238E27FC236}">
                <a16:creationId xmlns:a16="http://schemas.microsoft.com/office/drawing/2014/main" id="{21BC2FBE-636F-BA10-32FD-D8A3455BA131}"/>
              </a:ext>
            </a:extLst>
          </p:cNvPr>
          <p:cNvSpPr>
            <a:spLocks noChangeArrowheads="1"/>
          </p:cNvSpPr>
          <p:nvPr/>
        </p:nvSpPr>
        <p:spPr bwMode="auto">
          <a:xfrm>
            <a:off x="679450" y="1030288"/>
            <a:ext cx="1738313" cy="685800"/>
          </a:xfrm>
          <a:prstGeom prst="ellipse">
            <a:avLst/>
          </a:prstGeom>
          <a:noFill/>
          <a:ln w="57150" algn="ctr">
            <a:solidFill>
              <a:srgbClr val="66FFFF"/>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10" name="Straight Arrow Connector 9">
            <a:extLst>
              <a:ext uri="{FF2B5EF4-FFF2-40B4-BE49-F238E27FC236}">
                <a16:creationId xmlns:a16="http://schemas.microsoft.com/office/drawing/2014/main" id="{AE39C942-FE00-31F1-36D3-1C64BEB16C50}"/>
              </a:ext>
            </a:extLst>
          </p:cNvPr>
          <p:cNvCxnSpPr>
            <a:cxnSpLocks/>
            <a:stCxn id="8" idx="4"/>
          </p:cNvCxnSpPr>
          <p:nvPr/>
        </p:nvCxnSpPr>
        <p:spPr bwMode="auto">
          <a:xfrm>
            <a:off x="1549400" y="1716088"/>
            <a:ext cx="1997075" cy="673100"/>
          </a:xfrm>
          <a:prstGeom prst="straightConnector1">
            <a:avLst/>
          </a:prstGeom>
          <a:noFill/>
          <a:ln w="57150" algn="ctr">
            <a:solidFill>
              <a:srgbClr val="66FFFF"/>
            </a:solidFill>
            <a:round/>
            <a:headEnd/>
            <a:tailEnd type="stealth" w="lg" len="lg"/>
          </a:ln>
          <a:extLst>
            <a:ext uri="{909E8E84-426E-40DD-AFC4-6F175D3DCCD1}">
              <a14:hiddenFill xmlns:a14="http://schemas.microsoft.com/office/drawing/2010/main">
                <a:noFill/>
              </a14:hiddenFill>
            </a:ext>
          </a:extLst>
        </p:spPr>
      </p:cxnSp>
      <p:sp>
        <p:nvSpPr>
          <p:cNvPr id="12" name="Oval 11">
            <a:extLst>
              <a:ext uri="{FF2B5EF4-FFF2-40B4-BE49-F238E27FC236}">
                <a16:creationId xmlns:a16="http://schemas.microsoft.com/office/drawing/2014/main" id="{12CD0D5C-C7C7-57CB-177F-EC5391D0BF3B}"/>
              </a:ext>
            </a:extLst>
          </p:cNvPr>
          <p:cNvSpPr>
            <a:spLocks noChangeArrowheads="1"/>
          </p:cNvSpPr>
          <p:nvPr/>
        </p:nvSpPr>
        <p:spPr bwMode="auto">
          <a:xfrm>
            <a:off x="679450" y="2276475"/>
            <a:ext cx="1738313" cy="685800"/>
          </a:xfrm>
          <a:prstGeom prst="ellipse">
            <a:avLst/>
          </a:prstGeom>
          <a:noFill/>
          <a:ln w="57150" algn="ctr">
            <a:solidFill>
              <a:srgbClr val="66FFFF"/>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68FEA240-A349-9BCD-BC8C-22D085E34F06}"/>
              </a:ext>
            </a:extLst>
          </p:cNvPr>
          <p:cNvSpPr>
            <a:spLocks noChangeArrowheads="1"/>
          </p:cNvSpPr>
          <p:nvPr/>
        </p:nvSpPr>
        <p:spPr bwMode="auto">
          <a:xfrm>
            <a:off x="688975" y="3516313"/>
            <a:ext cx="1839913" cy="685800"/>
          </a:xfrm>
          <a:prstGeom prst="ellipse">
            <a:avLst/>
          </a:prstGeom>
          <a:noFill/>
          <a:ln w="57150" algn="ctr">
            <a:solidFill>
              <a:srgbClr val="66FFFF"/>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sp>
        <p:nvSpPr>
          <p:cNvPr id="15" name="Oval 14">
            <a:extLst>
              <a:ext uri="{FF2B5EF4-FFF2-40B4-BE49-F238E27FC236}">
                <a16:creationId xmlns:a16="http://schemas.microsoft.com/office/drawing/2014/main" id="{7C6211A9-43F9-06FB-2A0B-DE5E75FD56D3}"/>
              </a:ext>
            </a:extLst>
          </p:cNvPr>
          <p:cNvSpPr>
            <a:spLocks noChangeArrowheads="1"/>
          </p:cNvSpPr>
          <p:nvPr/>
        </p:nvSpPr>
        <p:spPr bwMode="auto">
          <a:xfrm>
            <a:off x="679450" y="4721225"/>
            <a:ext cx="2432050" cy="685800"/>
          </a:xfrm>
          <a:prstGeom prst="ellipse">
            <a:avLst/>
          </a:prstGeom>
          <a:noFill/>
          <a:ln w="57150" algn="ctr">
            <a:solidFill>
              <a:srgbClr val="66FFFF"/>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16" name="Straight Arrow Connector 15">
            <a:extLst>
              <a:ext uri="{FF2B5EF4-FFF2-40B4-BE49-F238E27FC236}">
                <a16:creationId xmlns:a16="http://schemas.microsoft.com/office/drawing/2014/main" id="{CE61DA0D-3392-CC01-FF35-3BA5FA50620C}"/>
              </a:ext>
            </a:extLst>
          </p:cNvPr>
          <p:cNvCxnSpPr>
            <a:cxnSpLocks/>
            <a:stCxn id="12" idx="6"/>
          </p:cNvCxnSpPr>
          <p:nvPr/>
        </p:nvCxnSpPr>
        <p:spPr bwMode="auto">
          <a:xfrm>
            <a:off x="2417763" y="2619375"/>
            <a:ext cx="5045075" cy="1028700"/>
          </a:xfrm>
          <a:prstGeom prst="straightConnector1">
            <a:avLst/>
          </a:prstGeom>
          <a:noFill/>
          <a:ln w="57150" algn="ctr">
            <a:solidFill>
              <a:srgbClr val="66FFFF"/>
            </a:solidFill>
            <a:round/>
            <a:headEnd/>
            <a:tailEnd type="stealth" w="lg" len="lg"/>
          </a:ln>
          <a:extLst>
            <a:ext uri="{909E8E84-426E-40DD-AFC4-6F175D3DCCD1}">
              <a14:hiddenFill xmlns:a14="http://schemas.microsoft.com/office/drawing/2010/main">
                <a:noFill/>
              </a14:hiddenFill>
            </a:ext>
          </a:extLst>
        </p:spPr>
      </p:cxnSp>
      <p:cxnSp>
        <p:nvCxnSpPr>
          <p:cNvPr id="24" name="Straight Arrow Connector 23">
            <a:extLst>
              <a:ext uri="{FF2B5EF4-FFF2-40B4-BE49-F238E27FC236}">
                <a16:creationId xmlns:a16="http://schemas.microsoft.com/office/drawing/2014/main" id="{D9710092-7F2D-045A-4BD3-216440F0CBE2}"/>
              </a:ext>
            </a:extLst>
          </p:cNvPr>
          <p:cNvCxnSpPr>
            <a:cxnSpLocks/>
          </p:cNvCxnSpPr>
          <p:nvPr/>
        </p:nvCxnSpPr>
        <p:spPr bwMode="auto">
          <a:xfrm flipH="1">
            <a:off x="3111500" y="4011613"/>
            <a:ext cx="4341813" cy="933450"/>
          </a:xfrm>
          <a:prstGeom prst="straightConnector1">
            <a:avLst/>
          </a:prstGeom>
          <a:noFill/>
          <a:ln w="57150" algn="ctr">
            <a:solidFill>
              <a:srgbClr val="66FFFF"/>
            </a:solidFill>
            <a:round/>
            <a:headEnd/>
            <a:tailEnd type="stealth" w="lg" len="lg"/>
          </a:ln>
          <a:extLst>
            <a:ext uri="{909E8E84-426E-40DD-AFC4-6F175D3DCCD1}">
              <a14:hiddenFill xmlns:a14="http://schemas.microsoft.com/office/drawing/2010/main">
                <a:noFill/>
              </a14:hiddenFill>
            </a:ext>
          </a:extLst>
        </p:spPr>
      </p:cxnSp>
      <p:cxnSp>
        <p:nvCxnSpPr>
          <p:cNvPr id="3" name="Straight Arrow Connector 2">
            <a:extLst>
              <a:ext uri="{FF2B5EF4-FFF2-40B4-BE49-F238E27FC236}">
                <a16:creationId xmlns:a16="http://schemas.microsoft.com/office/drawing/2014/main" id="{6B935EFB-C60E-036F-797C-E6FADB6A1645}"/>
              </a:ext>
            </a:extLst>
          </p:cNvPr>
          <p:cNvCxnSpPr>
            <a:cxnSpLocks/>
          </p:cNvCxnSpPr>
          <p:nvPr/>
        </p:nvCxnSpPr>
        <p:spPr bwMode="auto">
          <a:xfrm>
            <a:off x="1593348" y="4210476"/>
            <a:ext cx="44333" cy="505987"/>
          </a:xfrm>
          <a:prstGeom prst="straightConnector1">
            <a:avLst/>
          </a:prstGeom>
          <a:noFill/>
          <a:ln w="57150" algn="ctr">
            <a:solidFill>
              <a:srgbClr val="66FFFF"/>
            </a:solidFill>
            <a:round/>
            <a:headEnd/>
            <a:tailEnd type="stealth" w="lg" len="lg"/>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nodeType="afterGroup">
                            <p:stCondLst>
                              <p:cond delay="20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heel(1)">
                                      <p:cBhvr>
                                        <p:cTn id="16" dur="2000"/>
                                        <p:tgtEl>
                                          <p:spTgt spid="12"/>
                                        </p:tgtEl>
                                      </p:cBhvr>
                                    </p:animEffect>
                                  </p:childTnLst>
                                </p:cTn>
                              </p:par>
                            </p:childTnLst>
                          </p:cTn>
                        </p:par>
                        <p:par>
                          <p:cTn id="17" fill="hold" nodeType="afterGroup">
                            <p:stCondLst>
                              <p:cond delay="2000"/>
                            </p:stCondLst>
                            <p:childTnLst>
                              <p:par>
                                <p:cTn id="18" presetID="22" presetClass="entr" presetSubtype="8"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1"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heel(1)">
                                      <p:cBhvr>
                                        <p:cTn id="25" dur="2000"/>
                                        <p:tgtEl>
                                          <p:spTgt spid="1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right)">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up)">
                                      <p:cBhvr>
                                        <p:cTn id="35" dur="500"/>
                                        <p:tgtEl>
                                          <p:spTgt spid="3"/>
                                        </p:tgtEl>
                                      </p:cBhvr>
                                    </p:animEffect>
                                  </p:childTnLst>
                                </p:cTn>
                              </p:par>
                            </p:childTnLst>
                          </p:cTn>
                        </p:par>
                        <p:par>
                          <p:cTn id="36" fill="hold">
                            <p:stCondLst>
                              <p:cond delay="500"/>
                            </p:stCondLst>
                            <p:childTnLst>
                              <p:par>
                                <p:cTn id="37" presetID="21" presetClass="entr" presetSubtype="1"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heel(1)">
                                      <p:cBhvr>
                                        <p:cTn id="3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82E95AE-AC30-5EA4-28B7-D577A6D3B3FD}"/>
              </a:ext>
            </a:extLst>
          </p:cNvPr>
          <p:cNvSpPr>
            <a:spLocks noGrp="1" noChangeArrowheads="1"/>
          </p:cNvSpPr>
          <p:nvPr>
            <p:ph type="title"/>
          </p:nvPr>
        </p:nvSpPr>
        <p:spPr>
          <a:xfrm>
            <a:off x="8682038" y="157163"/>
            <a:ext cx="3362325" cy="1354137"/>
          </a:xfrm>
        </p:spPr>
        <p:txBody>
          <a:bodyPr/>
          <a:lstStyle/>
          <a:p>
            <a:pPr>
              <a:lnSpc>
                <a:spcPct val="90000"/>
              </a:lnSpc>
            </a:pPr>
            <a:r>
              <a:rPr lang="en-US" altLang="en-US"/>
              <a:t>History of the Rechabites</a:t>
            </a:r>
          </a:p>
        </p:txBody>
      </p:sp>
      <p:sp>
        <p:nvSpPr>
          <p:cNvPr id="9219" name="Slide Number Placeholder 2">
            <a:extLst>
              <a:ext uri="{FF2B5EF4-FFF2-40B4-BE49-F238E27FC236}">
                <a16:creationId xmlns:a16="http://schemas.microsoft.com/office/drawing/2014/main" id="{AD20F67A-59A0-DF34-24E8-DACA9AAD8A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77661C33-D4EB-4577-9A1C-953BE2BD2D0D}" type="slidenum">
              <a:rPr lang="en-US" altLang="en-US" sz="1400" b="0" smtClean="0">
                <a:latin typeface="Times New Roman" panose="02020603050405020304" pitchFamily="18" charset="0"/>
                <a:cs typeface="Arial" panose="020B0604020202020204" pitchFamily="34" charset="0"/>
              </a:rPr>
              <a:pPr>
                <a:spcBef>
                  <a:spcPct val="0"/>
                </a:spcBef>
                <a:buFontTx/>
                <a:buNone/>
              </a:pPr>
              <a:t>4</a:t>
            </a:fld>
            <a:endParaRPr lang="en-US" altLang="en-US" sz="1400" b="0">
              <a:latin typeface="Times New Roman" panose="02020603050405020304" pitchFamily="18" charset="0"/>
              <a:cs typeface="Arial" panose="020B0604020202020204" pitchFamily="34" charset="0"/>
            </a:endParaRPr>
          </a:p>
        </p:txBody>
      </p:sp>
      <p:cxnSp>
        <p:nvCxnSpPr>
          <p:cNvPr id="9220" name="Straight Connector 6">
            <a:extLst>
              <a:ext uri="{FF2B5EF4-FFF2-40B4-BE49-F238E27FC236}">
                <a16:creationId xmlns:a16="http://schemas.microsoft.com/office/drawing/2014/main" id="{1C6D0ABE-7FC7-85A9-E064-3960C7E3671D}"/>
              </a:ext>
            </a:extLst>
          </p:cNvPr>
          <p:cNvCxnSpPr>
            <a:cxnSpLocks/>
          </p:cNvCxnSpPr>
          <p:nvPr/>
        </p:nvCxnSpPr>
        <p:spPr bwMode="auto">
          <a:xfrm flipH="1">
            <a:off x="1152525" y="101600"/>
            <a:ext cx="9525" cy="6653213"/>
          </a:xfrm>
          <a:prstGeom prst="line">
            <a:avLst/>
          </a:prstGeom>
          <a:noFill/>
          <a:ln w="57150" algn="ctr">
            <a:solidFill>
              <a:schemeClr val="bg1"/>
            </a:solidFill>
            <a:round/>
            <a:headEnd/>
            <a:tailEnd/>
          </a:ln>
          <a:extLst>
            <a:ext uri="{909E8E84-426E-40DD-AFC4-6F175D3DCCD1}">
              <a14:hiddenFill xmlns:a14="http://schemas.microsoft.com/office/drawing/2010/main">
                <a:noFill/>
              </a14:hiddenFill>
            </a:ext>
          </a:extLst>
        </p:spPr>
      </p:cxnSp>
      <p:sp>
        <p:nvSpPr>
          <p:cNvPr id="9221" name="TextBox 4">
            <a:extLst>
              <a:ext uri="{FF2B5EF4-FFF2-40B4-BE49-F238E27FC236}">
                <a16:creationId xmlns:a16="http://schemas.microsoft.com/office/drawing/2014/main" id="{C506C3EC-95E2-91DC-C0CE-A128DBC4AD1E}"/>
              </a:ext>
            </a:extLst>
          </p:cNvPr>
          <p:cNvSpPr txBox="1">
            <a:spLocks noChangeArrowheads="1"/>
          </p:cNvSpPr>
          <p:nvPr/>
        </p:nvSpPr>
        <p:spPr bwMode="auto">
          <a:xfrm>
            <a:off x="461963" y="584200"/>
            <a:ext cx="1401762" cy="461963"/>
          </a:xfrm>
          <a:prstGeom prst="rect">
            <a:avLst/>
          </a:prstGeom>
          <a:solidFill>
            <a:srgbClr val="000099"/>
          </a:solidFill>
          <a:ln w="9525">
            <a:solidFill>
              <a:schemeClr val="bg1"/>
            </a:solidFill>
            <a:miter lim="800000"/>
            <a:headEnd/>
            <a:tailEnd/>
          </a:ln>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2000 BC</a:t>
            </a:r>
          </a:p>
        </p:txBody>
      </p:sp>
      <p:sp>
        <p:nvSpPr>
          <p:cNvPr id="9222" name="TextBox 7">
            <a:extLst>
              <a:ext uri="{FF2B5EF4-FFF2-40B4-BE49-F238E27FC236}">
                <a16:creationId xmlns:a16="http://schemas.microsoft.com/office/drawing/2014/main" id="{6120A780-68C0-BC34-67F4-A9A8DD750DD6}"/>
              </a:ext>
            </a:extLst>
          </p:cNvPr>
          <p:cNvSpPr txBox="1">
            <a:spLocks noChangeArrowheads="1"/>
          </p:cNvSpPr>
          <p:nvPr/>
        </p:nvSpPr>
        <p:spPr bwMode="auto">
          <a:xfrm>
            <a:off x="461963" y="2259013"/>
            <a:ext cx="1401762" cy="460375"/>
          </a:xfrm>
          <a:prstGeom prst="rect">
            <a:avLst/>
          </a:prstGeom>
          <a:solidFill>
            <a:srgbClr val="000099"/>
          </a:solidFill>
          <a:ln w="9525">
            <a:solidFill>
              <a:schemeClr val="bg1"/>
            </a:solidFill>
            <a:miter lim="800000"/>
            <a:headEnd/>
            <a:tailEnd/>
          </a:ln>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1500 BC</a:t>
            </a:r>
          </a:p>
        </p:txBody>
      </p:sp>
      <p:sp>
        <p:nvSpPr>
          <p:cNvPr id="9223" name="TextBox 8">
            <a:extLst>
              <a:ext uri="{FF2B5EF4-FFF2-40B4-BE49-F238E27FC236}">
                <a16:creationId xmlns:a16="http://schemas.microsoft.com/office/drawing/2014/main" id="{0718A00F-6FDD-870E-B332-D9F9FB4BF71F}"/>
              </a:ext>
            </a:extLst>
          </p:cNvPr>
          <p:cNvSpPr txBox="1">
            <a:spLocks noChangeArrowheads="1"/>
          </p:cNvSpPr>
          <p:nvPr/>
        </p:nvSpPr>
        <p:spPr bwMode="auto">
          <a:xfrm>
            <a:off x="461963" y="3983038"/>
            <a:ext cx="1401762" cy="461962"/>
          </a:xfrm>
          <a:prstGeom prst="rect">
            <a:avLst/>
          </a:prstGeom>
          <a:solidFill>
            <a:srgbClr val="000099"/>
          </a:solidFill>
          <a:ln w="9525">
            <a:solidFill>
              <a:schemeClr val="bg1"/>
            </a:solidFill>
            <a:miter lim="800000"/>
            <a:headEnd/>
            <a:tailEnd/>
          </a:ln>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1000 BC</a:t>
            </a:r>
          </a:p>
        </p:txBody>
      </p:sp>
      <p:sp>
        <p:nvSpPr>
          <p:cNvPr id="9224" name="TextBox 9">
            <a:extLst>
              <a:ext uri="{FF2B5EF4-FFF2-40B4-BE49-F238E27FC236}">
                <a16:creationId xmlns:a16="http://schemas.microsoft.com/office/drawing/2014/main" id="{CC778AED-1384-2AFC-2F56-B8781548F427}"/>
              </a:ext>
            </a:extLst>
          </p:cNvPr>
          <p:cNvSpPr txBox="1">
            <a:spLocks noChangeArrowheads="1"/>
          </p:cNvSpPr>
          <p:nvPr/>
        </p:nvSpPr>
        <p:spPr bwMode="auto">
          <a:xfrm>
            <a:off x="461963" y="5627688"/>
            <a:ext cx="1401762" cy="461962"/>
          </a:xfrm>
          <a:prstGeom prst="rect">
            <a:avLst/>
          </a:prstGeom>
          <a:solidFill>
            <a:srgbClr val="000099"/>
          </a:solidFill>
          <a:ln w="9525">
            <a:solidFill>
              <a:schemeClr val="bg1"/>
            </a:solidFill>
            <a:miter lim="800000"/>
            <a:headEnd/>
            <a:tailEnd/>
          </a:ln>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2400">
                <a:latin typeface="Arial" panose="020B0604020202020204" pitchFamily="34" charset="0"/>
                <a:cs typeface="Arial" panose="020B0604020202020204" pitchFamily="34" charset="0"/>
              </a:rPr>
              <a:t>500 BC</a:t>
            </a:r>
          </a:p>
        </p:txBody>
      </p:sp>
      <p:grpSp>
        <p:nvGrpSpPr>
          <p:cNvPr id="59" name="Group 58">
            <a:extLst>
              <a:ext uri="{FF2B5EF4-FFF2-40B4-BE49-F238E27FC236}">
                <a16:creationId xmlns:a16="http://schemas.microsoft.com/office/drawing/2014/main" id="{0A798F66-4B2F-E3C4-251B-23681DDE90DD}"/>
              </a:ext>
            </a:extLst>
          </p:cNvPr>
          <p:cNvGrpSpPr>
            <a:grpSpLocks/>
          </p:cNvGrpSpPr>
          <p:nvPr/>
        </p:nvGrpSpPr>
        <p:grpSpPr bwMode="auto">
          <a:xfrm>
            <a:off x="4468813" y="295275"/>
            <a:ext cx="7561262" cy="3849688"/>
            <a:chOff x="4468411" y="294640"/>
            <a:chExt cx="7560636" cy="3850432"/>
          </a:xfrm>
        </p:grpSpPr>
        <p:sp>
          <p:nvSpPr>
            <p:cNvPr id="9254" name="Speech Bubble: Rectangle with Corners Rounded 27">
              <a:extLst>
                <a:ext uri="{FF2B5EF4-FFF2-40B4-BE49-F238E27FC236}">
                  <a16:creationId xmlns:a16="http://schemas.microsoft.com/office/drawing/2014/main" id="{B1E29D77-9F92-E78E-33FA-720D6C6AAAA5}"/>
                </a:ext>
              </a:extLst>
            </p:cNvPr>
            <p:cNvSpPr>
              <a:spLocks noChangeArrowheads="1"/>
            </p:cNvSpPr>
            <p:nvPr/>
          </p:nvSpPr>
          <p:spPr bwMode="auto">
            <a:xfrm>
              <a:off x="4529471" y="294640"/>
              <a:ext cx="7499576" cy="1847348"/>
            </a:xfrm>
            <a:prstGeom prst="wedgeRoundRectCallout">
              <a:avLst>
                <a:gd name="adj1" fmla="val -56153"/>
                <a:gd name="adj2" fmla="val -39093"/>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…I have given this land, from the river of Egypt to the great river, the River Euphrates— </a:t>
              </a:r>
              <a:r>
                <a:rPr lang="en-US" altLang="en-US" sz="2400" baseline="30000">
                  <a:solidFill>
                    <a:srgbClr val="000000"/>
                  </a:solidFill>
                  <a:latin typeface="system-ui"/>
                  <a:cs typeface="Arial" panose="020B0604020202020204" pitchFamily="34" charset="0"/>
                </a:rPr>
                <a:t>19 </a:t>
              </a:r>
              <a:r>
                <a:rPr lang="en-US" altLang="en-US" sz="2400">
                  <a:solidFill>
                    <a:srgbClr val="0000FF"/>
                  </a:solidFill>
                  <a:latin typeface="system-ui"/>
                  <a:cs typeface="Arial" panose="020B0604020202020204" pitchFamily="34" charset="0"/>
                </a:rPr>
                <a:t>the Kenites</a:t>
              </a:r>
              <a:r>
                <a:rPr lang="en-US" altLang="en-US" sz="2400" b="0">
                  <a:solidFill>
                    <a:srgbClr val="000000"/>
                  </a:solidFill>
                  <a:latin typeface="system-ui"/>
                  <a:cs typeface="Arial" panose="020B0604020202020204" pitchFamily="34" charset="0"/>
                </a:rPr>
                <a:t>, the Kenezzites, the Kadmonites, </a:t>
              </a:r>
              <a:r>
                <a:rPr lang="en-US" altLang="en-US" sz="2400" baseline="30000">
                  <a:solidFill>
                    <a:srgbClr val="000000"/>
                  </a:solidFill>
                  <a:latin typeface="system-ui"/>
                  <a:cs typeface="Arial" panose="020B0604020202020204" pitchFamily="34" charset="0"/>
                </a:rPr>
                <a:t>20 </a:t>
              </a:r>
              <a:r>
                <a:rPr lang="en-US" altLang="en-US" sz="2400" b="0">
                  <a:solidFill>
                    <a:srgbClr val="000000"/>
                  </a:solidFill>
                  <a:latin typeface="system-ui"/>
                  <a:cs typeface="Arial" panose="020B0604020202020204" pitchFamily="34" charset="0"/>
                </a:rPr>
                <a:t>the Hittites, the Perizzites, the Rephaim, </a:t>
              </a:r>
              <a:r>
                <a:rPr lang="en-US" altLang="en-US" sz="2400" baseline="30000">
                  <a:solidFill>
                    <a:srgbClr val="000000"/>
                  </a:solidFill>
                  <a:latin typeface="system-ui"/>
                  <a:cs typeface="Arial" panose="020B0604020202020204" pitchFamily="34" charset="0"/>
                </a:rPr>
                <a:t>21 </a:t>
              </a:r>
              <a:r>
                <a:rPr lang="en-US" altLang="en-US" sz="2400" b="0">
                  <a:solidFill>
                    <a:srgbClr val="000000"/>
                  </a:solidFill>
                  <a:latin typeface="system-ui"/>
                  <a:cs typeface="Arial" panose="020B0604020202020204" pitchFamily="34" charset="0"/>
                </a:rPr>
                <a:t>the Amorites, the Canaanites, the Girgashites, and the Jebusites. (Gen 15:18-21)</a:t>
              </a:r>
              <a:endParaRPr lang="en-US" altLang="en-US" sz="2400" b="0">
                <a:solidFill>
                  <a:schemeClr val="tx1"/>
                </a:solidFill>
                <a:latin typeface="Arial" panose="020B0604020202020204" pitchFamily="34" charset="0"/>
                <a:cs typeface="Arial" panose="020B0604020202020204" pitchFamily="34" charset="0"/>
              </a:endParaRPr>
            </a:p>
          </p:txBody>
        </p:sp>
        <p:sp>
          <p:nvSpPr>
            <p:cNvPr id="9255" name="Speech Bubble: Rectangle with Corners Rounded 26">
              <a:extLst>
                <a:ext uri="{FF2B5EF4-FFF2-40B4-BE49-F238E27FC236}">
                  <a16:creationId xmlns:a16="http://schemas.microsoft.com/office/drawing/2014/main" id="{5DCC4878-B1EC-9188-89BC-FAD8DC7E4CE7}"/>
                </a:ext>
              </a:extLst>
            </p:cNvPr>
            <p:cNvSpPr>
              <a:spLocks noChangeArrowheads="1"/>
            </p:cNvSpPr>
            <p:nvPr/>
          </p:nvSpPr>
          <p:spPr bwMode="auto">
            <a:xfrm>
              <a:off x="4468411" y="2297725"/>
              <a:ext cx="6734011" cy="1847347"/>
            </a:xfrm>
            <a:prstGeom prst="wedgeRoundRectCallout">
              <a:avLst>
                <a:gd name="adj1" fmla="val -98852"/>
                <a:gd name="adj2" fmla="val -23699"/>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My Angel will go before you and bring you in to the Amorites and the Hittites and the Perizzites and the Canaanites and the Hivites and the Jebusites; and </a:t>
              </a:r>
              <a:r>
                <a:rPr lang="en-US" altLang="en-US" sz="2400" b="0" u="sng">
                  <a:solidFill>
                    <a:srgbClr val="000000"/>
                  </a:solidFill>
                  <a:latin typeface="system-ui"/>
                  <a:cs typeface="Arial" panose="020B0604020202020204" pitchFamily="34" charset="0"/>
                </a:rPr>
                <a:t>I will cut them off</a:t>
              </a:r>
              <a:r>
                <a:rPr lang="en-US" altLang="en-US" sz="2400" b="0">
                  <a:solidFill>
                    <a:srgbClr val="000000"/>
                  </a:solidFill>
                  <a:latin typeface="system-ui"/>
                  <a:cs typeface="Arial" panose="020B0604020202020204" pitchFamily="34" charset="0"/>
                </a:rPr>
                <a:t>… I will send my fear before you, I will cause confusion… (Ex 23:23, 27)</a:t>
              </a:r>
              <a:endParaRPr lang="en-US" altLang="en-US" sz="2400" b="0">
                <a:solidFill>
                  <a:schemeClr val="tx1"/>
                </a:solidFill>
                <a:latin typeface="Arial" panose="020B0604020202020204" pitchFamily="34" charset="0"/>
                <a:cs typeface="Arial" panose="020B0604020202020204" pitchFamily="34" charset="0"/>
              </a:endParaRPr>
            </a:p>
          </p:txBody>
        </p:sp>
      </p:grpSp>
      <p:sp>
        <p:nvSpPr>
          <p:cNvPr id="29" name="Speech Bubble: Rectangle with Corners Rounded 28">
            <a:extLst>
              <a:ext uri="{FF2B5EF4-FFF2-40B4-BE49-F238E27FC236}">
                <a16:creationId xmlns:a16="http://schemas.microsoft.com/office/drawing/2014/main" id="{2C572516-6497-7325-8AD8-918F0CDC6093}"/>
              </a:ext>
            </a:extLst>
          </p:cNvPr>
          <p:cNvSpPr>
            <a:spLocks noChangeArrowheads="1"/>
          </p:cNvSpPr>
          <p:nvPr/>
        </p:nvSpPr>
        <p:spPr bwMode="auto">
          <a:xfrm>
            <a:off x="4654550" y="2851150"/>
            <a:ext cx="6937375" cy="1855788"/>
          </a:xfrm>
          <a:prstGeom prst="wedgeRoundRectCallout">
            <a:avLst>
              <a:gd name="adj1" fmla="val -99449"/>
              <a:gd name="adj2" fmla="val -51444"/>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Jethro said, … “Now I know that [YAHWEH] is greater than all the gods; for in the very thing in which they behaved proudly, He was above them.” </a:t>
            </a:r>
            <a:r>
              <a:rPr lang="en-US" altLang="en-US" sz="2400" b="0" baseline="30000">
                <a:solidFill>
                  <a:srgbClr val="000000"/>
                </a:solidFill>
                <a:latin typeface="system-ui"/>
                <a:cs typeface="Arial" panose="020B0604020202020204" pitchFamily="34" charset="0"/>
              </a:rPr>
              <a:t>12</a:t>
            </a:r>
            <a:r>
              <a:rPr lang="en-US" altLang="en-US" sz="2400" b="0">
                <a:solidFill>
                  <a:srgbClr val="000000"/>
                </a:solidFill>
                <a:latin typeface="system-ui"/>
                <a:cs typeface="Arial" panose="020B0604020202020204" pitchFamily="34" charset="0"/>
              </a:rPr>
              <a:t> Then Jethro, Moses’ father-in-law, took a burnt offering and other sacrifices to offer to God...” (Ex 18:11-12)</a:t>
            </a:r>
            <a:endParaRPr lang="en-US" altLang="en-US" sz="2400" b="0">
              <a:solidFill>
                <a:schemeClr val="tx1"/>
              </a:solidFill>
              <a:latin typeface="Arial" panose="020B0604020202020204" pitchFamily="34" charset="0"/>
              <a:cs typeface="Arial" panose="020B0604020202020204" pitchFamily="34" charset="0"/>
            </a:endParaRPr>
          </a:p>
        </p:txBody>
      </p:sp>
      <p:sp>
        <p:nvSpPr>
          <p:cNvPr id="30" name="Speech Bubble: Rectangle with Corners Rounded 29">
            <a:extLst>
              <a:ext uri="{FF2B5EF4-FFF2-40B4-BE49-F238E27FC236}">
                <a16:creationId xmlns:a16="http://schemas.microsoft.com/office/drawing/2014/main" id="{4981C86D-2E3E-C796-6D0C-AC8E2143408E}"/>
              </a:ext>
            </a:extLst>
          </p:cNvPr>
          <p:cNvSpPr>
            <a:spLocks noChangeArrowheads="1"/>
          </p:cNvSpPr>
          <p:nvPr/>
        </p:nvSpPr>
        <p:spPr bwMode="auto">
          <a:xfrm>
            <a:off x="4425950" y="3054350"/>
            <a:ext cx="7581900" cy="3629025"/>
          </a:xfrm>
          <a:prstGeom prst="wedgeRoundRectCallout">
            <a:avLst>
              <a:gd name="adj1" fmla="val -93199"/>
              <a:gd name="adj2" fmla="val -56523"/>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baseline="30000">
                <a:solidFill>
                  <a:srgbClr val="000000"/>
                </a:solidFill>
                <a:latin typeface="system-ui"/>
                <a:cs typeface="Arial" panose="020B0604020202020204" pitchFamily="34" charset="0"/>
              </a:rPr>
              <a:t>29 </a:t>
            </a:r>
            <a:r>
              <a:rPr lang="en-US" altLang="en-US" sz="2400" b="0">
                <a:solidFill>
                  <a:srgbClr val="000000"/>
                </a:solidFill>
                <a:latin typeface="system-ui"/>
                <a:cs typeface="Arial" panose="020B0604020202020204" pitchFamily="34" charset="0"/>
              </a:rPr>
              <a:t>Now Moses said to Hobab the son of Reuel the Midianite, Moses’ father-in-law, “We are setting out for the place of which [YAHWEH] said, ‘I will give it to you.’ </a:t>
            </a:r>
            <a:r>
              <a:rPr lang="en-US" altLang="en-US" sz="2400">
                <a:solidFill>
                  <a:srgbClr val="0000FF"/>
                </a:solidFill>
                <a:latin typeface="system-ui"/>
                <a:cs typeface="Arial" panose="020B0604020202020204" pitchFamily="34" charset="0"/>
              </a:rPr>
              <a:t>Come with us, and we will treat you well</a:t>
            </a:r>
            <a:r>
              <a:rPr lang="en-US" altLang="en-US" sz="2400" b="0">
                <a:solidFill>
                  <a:srgbClr val="000000"/>
                </a:solidFill>
                <a:latin typeface="system-ui"/>
                <a:cs typeface="Arial" panose="020B0604020202020204" pitchFamily="34" charset="0"/>
              </a:rPr>
              <a:t>; for [YAHWEH] has promised good things to Israel.” …</a:t>
            </a:r>
          </a:p>
          <a:p>
            <a:pPr eaLnBrk="1" hangingPunct="1">
              <a:lnSpc>
                <a:spcPct val="90000"/>
              </a:lnSpc>
              <a:buFontTx/>
              <a:buNone/>
            </a:pPr>
            <a:r>
              <a:rPr lang="en-US" altLang="en-US" sz="2400" b="0" baseline="30000">
                <a:solidFill>
                  <a:srgbClr val="000000"/>
                </a:solidFill>
                <a:latin typeface="system-ui"/>
                <a:cs typeface="Arial" panose="020B0604020202020204" pitchFamily="34" charset="0"/>
              </a:rPr>
              <a:t>31 </a:t>
            </a:r>
            <a:r>
              <a:rPr lang="en-US" altLang="en-US" sz="2400" b="0">
                <a:solidFill>
                  <a:srgbClr val="000000"/>
                </a:solidFill>
                <a:latin typeface="system-ui"/>
                <a:cs typeface="Arial" panose="020B0604020202020204" pitchFamily="34" charset="0"/>
              </a:rPr>
              <a:t>So Moses said, “Please do not leave, inasmuch as you know how we are to camp in the wilderness, and you can be our eyes. </a:t>
            </a:r>
            <a:r>
              <a:rPr lang="en-US" altLang="en-US" sz="2400" b="0" baseline="30000">
                <a:solidFill>
                  <a:srgbClr val="000000"/>
                </a:solidFill>
                <a:latin typeface="system-ui"/>
                <a:cs typeface="Arial" panose="020B0604020202020204" pitchFamily="34" charset="0"/>
              </a:rPr>
              <a:t>32 </a:t>
            </a:r>
            <a:r>
              <a:rPr lang="en-US" altLang="en-US" sz="2400" b="0">
                <a:solidFill>
                  <a:srgbClr val="000000"/>
                </a:solidFill>
                <a:latin typeface="system-ui"/>
                <a:cs typeface="Arial" panose="020B0604020202020204" pitchFamily="34" charset="0"/>
              </a:rPr>
              <a:t>And it shall be, if you go with us—indeed it shall be—that </a:t>
            </a:r>
            <a:r>
              <a:rPr lang="en-US" altLang="en-US" sz="2400">
                <a:solidFill>
                  <a:srgbClr val="0000FF"/>
                </a:solidFill>
                <a:latin typeface="system-ui"/>
                <a:cs typeface="Arial" panose="020B0604020202020204" pitchFamily="34" charset="0"/>
              </a:rPr>
              <a:t>whatever good [YAHWEH] will do to us, the same we will do to you</a:t>
            </a:r>
            <a:r>
              <a:rPr lang="en-US" altLang="en-US" sz="2400" b="0">
                <a:solidFill>
                  <a:srgbClr val="000000"/>
                </a:solidFill>
                <a:latin typeface="system-ui"/>
                <a:cs typeface="Arial" panose="020B0604020202020204" pitchFamily="34" charset="0"/>
              </a:rPr>
              <a:t>.” (Num 10)</a:t>
            </a:r>
            <a:endParaRPr lang="en-US" altLang="en-US" sz="2400" b="0">
              <a:solidFill>
                <a:schemeClr val="tx1"/>
              </a:solidFill>
              <a:latin typeface="Arial" panose="020B0604020202020204" pitchFamily="34" charset="0"/>
              <a:cs typeface="Arial" panose="020B0604020202020204" pitchFamily="34" charset="0"/>
            </a:endParaRPr>
          </a:p>
        </p:txBody>
      </p:sp>
      <p:grpSp>
        <p:nvGrpSpPr>
          <p:cNvPr id="51" name="Group 50">
            <a:extLst>
              <a:ext uri="{FF2B5EF4-FFF2-40B4-BE49-F238E27FC236}">
                <a16:creationId xmlns:a16="http://schemas.microsoft.com/office/drawing/2014/main" id="{0876B848-9166-8E00-3FCB-9CBD36E79189}"/>
              </a:ext>
            </a:extLst>
          </p:cNvPr>
          <p:cNvGrpSpPr>
            <a:grpSpLocks/>
          </p:cNvGrpSpPr>
          <p:nvPr/>
        </p:nvGrpSpPr>
        <p:grpSpPr bwMode="auto">
          <a:xfrm>
            <a:off x="965200" y="185738"/>
            <a:ext cx="3376613" cy="923925"/>
            <a:chOff x="965201" y="185592"/>
            <a:chExt cx="3376464" cy="923330"/>
          </a:xfrm>
        </p:grpSpPr>
        <p:sp>
          <p:nvSpPr>
            <p:cNvPr id="9251" name="TextBox 3">
              <a:extLst>
                <a:ext uri="{FF2B5EF4-FFF2-40B4-BE49-F238E27FC236}">
                  <a16:creationId xmlns:a16="http://schemas.microsoft.com/office/drawing/2014/main" id="{C4028CF8-CA0A-E427-E728-B052D6D39604}"/>
                </a:ext>
              </a:extLst>
            </p:cNvPr>
            <p:cNvSpPr txBox="1">
              <a:spLocks noChangeArrowheads="1"/>
            </p:cNvSpPr>
            <p:nvPr/>
          </p:nvSpPr>
          <p:spPr bwMode="auto">
            <a:xfrm>
              <a:off x="1855988" y="185592"/>
              <a:ext cx="248567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Kenites in Canaan in Abraham’s day</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(Gen 15:19)</a:t>
              </a:r>
            </a:p>
          </p:txBody>
        </p:sp>
        <p:sp>
          <p:nvSpPr>
            <p:cNvPr id="9252" name="Oval 17">
              <a:extLst>
                <a:ext uri="{FF2B5EF4-FFF2-40B4-BE49-F238E27FC236}">
                  <a16:creationId xmlns:a16="http://schemas.microsoft.com/office/drawing/2014/main" id="{137BF07A-1728-3998-13FC-5DDF5A5C3F81}"/>
                </a:ext>
              </a:extLst>
            </p:cNvPr>
            <p:cNvSpPr>
              <a:spLocks noChangeArrowheads="1"/>
            </p:cNvSpPr>
            <p:nvPr/>
          </p:nvSpPr>
          <p:spPr bwMode="auto">
            <a:xfrm>
              <a:off x="965201" y="294640"/>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9253" name="Straight Connector 31">
              <a:extLst>
                <a:ext uri="{FF2B5EF4-FFF2-40B4-BE49-F238E27FC236}">
                  <a16:creationId xmlns:a16="http://schemas.microsoft.com/office/drawing/2014/main" id="{4B28FB51-5A46-F239-43CD-7451FA506159}"/>
                </a:ext>
              </a:extLst>
            </p:cNvPr>
            <p:cNvCxnSpPr>
              <a:cxnSpLocks/>
              <a:stCxn id="9252" idx="6"/>
            </p:cNvCxnSpPr>
            <p:nvPr/>
          </p:nvCxnSpPr>
          <p:spPr bwMode="auto">
            <a:xfrm>
              <a:off x="1341107" y="429980"/>
              <a:ext cx="670573" cy="0"/>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52" name="Group 51">
            <a:extLst>
              <a:ext uri="{FF2B5EF4-FFF2-40B4-BE49-F238E27FC236}">
                <a16:creationId xmlns:a16="http://schemas.microsoft.com/office/drawing/2014/main" id="{B55E6215-B9A1-7F85-F6D4-F3DEA75D3DEE}"/>
              </a:ext>
            </a:extLst>
          </p:cNvPr>
          <p:cNvGrpSpPr>
            <a:grpSpLocks/>
          </p:cNvGrpSpPr>
          <p:nvPr/>
        </p:nvGrpSpPr>
        <p:grpSpPr bwMode="auto">
          <a:xfrm>
            <a:off x="974725" y="2352675"/>
            <a:ext cx="3629025" cy="646113"/>
            <a:chOff x="974508" y="2352724"/>
            <a:chExt cx="3629131" cy="646331"/>
          </a:xfrm>
        </p:grpSpPr>
        <p:sp>
          <p:nvSpPr>
            <p:cNvPr id="9248" name="TextBox 10">
              <a:extLst>
                <a:ext uri="{FF2B5EF4-FFF2-40B4-BE49-F238E27FC236}">
                  <a16:creationId xmlns:a16="http://schemas.microsoft.com/office/drawing/2014/main" id="{4CC499FA-58E5-8672-C9B3-1266D7047C69}"/>
                </a:ext>
              </a:extLst>
            </p:cNvPr>
            <p:cNvSpPr txBox="1">
              <a:spLocks noChangeArrowheads="1"/>
            </p:cNvSpPr>
            <p:nvPr/>
          </p:nvSpPr>
          <p:spPr bwMode="auto">
            <a:xfrm>
              <a:off x="1849167" y="2352724"/>
              <a:ext cx="27544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Jethro &amp; Moses</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(Ex 3:1; 18:11 Jg 1:16)</a:t>
              </a:r>
            </a:p>
          </p:txBody>
        </p:sp>
        <p:sp>
          <p:nvSpPr>
            <p:cNvPr id="9249" name="Oval 18">
              <a:extLst>
                <a:ext uri="{FF2B5EF4-FFF2-40B4-BE49-F238E27FC236}">
                  <a16:creationId xmlns:a16="http://schemas.microsoft.com/office/drawing/2014/main" id="{FB933E7F-E304-AB8A-E54A-72DB44E39676}"/>
                </a:ext>
              </a:extLst>
            </p:cNvPr>
            <p:cNvSpPr>
              <a:spLocks noChangeArrowheads="1"/>
            </p:cNvSpPr>
            <p:nvPr/>
          </p:nvSpPr>
          <p:spPr bwMode="auto">
            <a:xfrm>
              <a:off x="974508" y="2671272"/>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9250" name="Straight Connector 33">
              <a:extLst>
                <a:ext uri="{FF2B5EF4-FFF2-40B4-BE49-F238E27FC236}">
                  <a16:creationId xmlns:a16="http://schemas.microsoft.com/office/drawing/2014/main" id="{12C34553-D5B4-44F0-3150-1CB6632E7BFB}"/>
                </a:ext>
              </a:extLst>
            </p:cNvPr>
            <p:cNvCxnSpPr>
              <a:cxnSpLocks/>
            </p:cNvCxnSpPr>
            <p:nvPr/>
          </p:nvCxnSpPr>
          <p:spPr bwMode="auto">
            <a:xfrm flipV="1">
              <a:off x="1126534" y="2530163"/>
              <a:ext cx="1175602" cy="279132"/>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53" name="Group 52">
            <a:extLst>
              <a:ext uri="{FF2B5EF4-FFF2-40B4-BE49-F238E27FC236}">
                <a16:creationId xmlns:a16="http://schemas.microsoft.com/office/drawing/2014/main" id="{B00DDD74-670B-C640-AE47-E8B039776AC7}"/>
              </a:ext>
            </a:extLst>
          </p:cNvPr>
          <p:cNvGrpSpPr>
            <a:grpSpLocks/>
          </p:cNvGrpSpPr>
          <p:nvPr/>
        </p:nvGrpSpPr>
        <p:grpSpPr bwMode="auto">
          <a:xfrm>
            <a:off x="965200" y="3055938"/>
            <a:ext cx="3292475" cy="646112"/>
            <a:chOff x="965201" y="3056079"/>
            <a:chExt cx="3292092" cy="646331"/>
          </a:xfrm>
        </p:grpSpPr>
        <p:sp>
          <p:nvSpPr>
            <p:cNvPr id="9245" name="TextBox 11">
              <a:extLst>
                <a:ext uri="{FF2B5EF4-FFF2-40B4-BE49-F238E27FC236}">
                  <a16:creationId xmlns:a16="http://schemas.microsoft.com/office/drawing/2014/main" id="{04345745-2268-B90C-867F-FACC49262E50}"/>
                </a:ext>
              </a:extLst>
            </p:cNvPr>
            <p:cNvSpPr txBox="1">
              <a:spLocks noChangeArrowheads="1"/>
            </p:cNvSpPr>
            <p:nvPr/>
          </p:nvSpPr>
          <p:spPr bwMode="auto">
            <a:xfrm>
              <a:off x="2195510" y="3056079"/>
              <a:ext cx="20617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Jael Kills Sisera</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(Jg 4:11, 7-12)</a:t>
              </a:r>
            </a:p>
          </p:txBody>
        </p:sp>
        <p:sp>
          <p:nvSpPr>
            <p:cNvPr id="9246" name="Oval 19">
              <a:extLst>
                <a:ext uri="{FF2B5EF4-FFF2-40B4-BE49-F238E27FC236}">
                  <a16:creationId xmlns:a16="http://schemas.microsoft.com/office/drawing/2014/main" id="{AA846769-02C1-F1BC-3957-7D4228A3AAFB}"/>
                </a:ext>
              </a:extLst>
            </p:cNvPr>
            <p:cNvSpPr>
              <a:spLocks noChangeArrowheads="1"/>
            </p:cNvSpPr>
            <p:nvPr/>
          </p:nvSpPr>
          <p:spPr bwMode="auto">
            <a:xfrm>
              <a:off x="965201" y="3276600"/>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9247" name="Straight Connector 35">
              <a:extLst>
                <a:ext uri="{FF2B5EF4-FFF2-40B4-BE49-F238E27FC236}">
                  <a16:creationId xmlns:a16="http://schemas.microsoft.com/office/drawing/2014/main" id="{40B833D6-C127-AF58-5A1A-3754FA425BED}"/>
                </a:ext>
              </a:extLst>
            </p:cNvPr>
            <p:cNvCxnSpPr>
              <a:cxnSpLocks/>
            </p:cNvCxnSpPr>
            <p:nvPr/>
          </p:nvCxnSpPr>
          <p:spPr bwMode="auto">
            <a:xfrm flipV="1">
              <a:off x="1126534" y="3207902"/>
              <a:ext cx="1169063" cy="227389"/>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54" name="Group 53">
            <a:extLst>
              <a:ext uri="{FF2B5EF4-FFF2-40B4-BE49-F238E27FC236}">
                <a16:creationId xmlns:a16="http://schemas.microsoft.com/office/drawing/2014/main" id="{6076C4AA-0602-55F2-71D2-5E23DC52C410}"/>
              </a:ext>
            </a:extLst>
          </p:cNvPr>
          <p:cNvGrpSpPr>
            <a:grpSpLocks/>
          </p:cNvGrpSpPr>
          <p:nvPr/>
        </p:nvGrpSpPr>
        <p:grpSpPr bwMode="auto">
          <a:xfrm>
            <a:off x="965200" y="3751263"/>
            <a:ext cx="3738563" cy="663575"/>
            <a:chOff x="965201" y="3750944"/>
            <a:chExt cx="3739082" cy="663797"/>
          </a:xfrm>
        </p:grpSpPr>
        <p:sp>
          <p:nvSpPr>
            <p:cNvPr id="9242" name="TextBox 12">
              <a:extLst>
                <a:ext uri="{FF2B5EF4-FFF2-40B4-BE49-F238E27FC236}">
                  <a16:creationId xmlns:a16="http://schemas.microsoft.com/office/drawing/2014/main" id="{1F8A13D1-6216-B2F4-6641-8D0F4E329A37}"/>
                </a:ext>
              </a:extLst>
            </p:cNvPr>
            <p:cNvSpPr txBox="1">
              <a:spLocks noChangeArrowheads="1"/>
            </p:cNvSpPr>
            <p:nvPr/>
          </p:nvSpPr>
          <p:spPr bwMode="auto">
            <a:xfrm>
              <a:off x="1748519" y="3768410"/>
              <a:ext cx="29557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Among Amalekites</a:t>
              </a:r>
            </a:p>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(I Sam 15:6)</a:t>
              </a:r>
            </a:p>
          </p:txBody>
        </p:sp>
        <p:sp>
          <p:nvSpPr>
            <p:cNvPr id="9243" name="Oval 20">
              <a:extLst>
                <a:ext uri="{FF2B5EF4-FFF2-40B4-BE49-F238E27FC236}">
                  <a16:creationId xmlns:a16="http://schemas.microsoft.com/office/drawing/2014/main" id="{DF154433-57DC-9895-8AEE-9F481C138E19}"/>
                </a:ext>
              </a:extLst>
            </p:cNvPr>
            <p:cNvSpPr>
              <a:spLocks noChangeArrowheads="1"/>
            </p:cNvSpPr>
            <p:nvPr/>
          </p:nvSpPr>
          <p:spPr bwMode="auto">
            <a:xfrm>
              <a:off x="965201" y="3750944"/>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9244" name="Straight Connector 37">
              <a:extLst>
                <a:ext uri="{FF2B5EF4-FFF2-40B4-BE49-F238E27FC236}">
                  <a16:creationId xmlns:a16="http://schemas.microsoft.com/office/drawing/2014/main" id="{9F2ABB7B-8B4D-EECB-7FE1-5467B787237C}"/>
                </a:ext>
              </a:extLst>
            </p:cNvPr>
            <p:cNvCxnSpPr>
              <a:cxnSpLocks/>
            </p:cNvCxnSpPr>
            <p:nvPr/>
          </p:nvCxnSpPr>
          <p:spPr bwMode="auto">
            <a:xfrm>
              <a:off x="1094454" y="3889307"/>
              <a:ext cx="1036634" cy="28221"/>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55" name="Group 54">
            <a:extLst>
              <a:ext uri="{FF2B5EF4-FFF2-40B4-BE49-F238E27FC236}">
                <a16:creationId xmlns:a16="http://schemas.microsoft.com/office/drawing/2014/main" id="{50473504-7EA0-EA33-0C7C-BFB54B0F4F29}"/>
              </a:ext>
            </a:extLst>
          </p:cNvPr>
          <p:cNvGrpSpPr>
            <a:grpSpLocks/>
          </p:cNvGrpSpPr>
          <p:nvPr/>
        </p:nvGrpSpPr>
        <p:grpSpPr bwMode="auto">
          <a:xfrm>
            <a:off x="965200" y="4471988"/>
            <a:ext cx="3448050" cy="646112"/>
            <a:chOff x="965201" y="4471765"/>
            <a:chExt cx="3448531" cy="646331"/>
          </a:xfrm>
        </p:grpSpPr>
        <p:sp>
          <p:nvSpPr>
            <p:cNvPr id="9239" name="TextBox 13">
              <a:extLst>
                <a:ext uri="{FF2B5EF4-FFF2-40B4-BE49-F238E27FC236}">
                  <a16:creationId xmlns:a16="http://schemas.microsoft.com/office/drawing/2014/main" id="{40F66389-6116-C8B3-932E-8345211EA3A3}"/>
                </a:ext>
              </a:extLst>
            </p:cNvPr>
            <p:cNvSpPr txBox="1">
              <a:spLocks noChangeArrowheads="1"/>
            </p:cNvSpPr>
            <p:nvPr/>
          </p:nvSpPr>
          <p:spPr bwMode="auto">
            <a:xfrm>
              <a:off x="2122720" y="4471765"/>
              <a:ext cx="2291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Jonadab &amp; Jehu</a:t>
              </a:r>
            </a:p>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(II Kings 10:15-17)</a:t>
              </a:r>
            </a:p>
          </p:txBody>
        </p:sp>
        <p:sp>
          <p:nvSpPr>
            <p:cNvPr id="9240" name="Oval 21">
              <a:extLst>
                <a:ext uri="{FF2B5EF4-FFF2-40B4-BE49-F238E27FC236}">
                  <a16:creationId xmlns:a16="http://schemas.microsoft.com/office/drawing/2014/main" id="{7952DF8D-A788-5F62-25AE-1F548287A1E9}"/>
                </a:ext>
              </a:extLst>
            </p:cNvPr>
            <p:cNvSpPr>
              <a:spLocks noChangeArrowheads="1"/>
            </p:cNvSpPr>
            <p:nvPr/>
          </p:nvSpPr>
          <p:spPr bwMode="auto">
            <a:xfrm>
              <a:off x="965201" y="4621507"/>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9241" name="Straight Connector 39">
              <a:extLst>
                <a:ext uri="{FF2B5EF4-FFF2-40B4-BE49-F238E27FC236}">
                  <a16:creationId xmlns:a16="http://schemas.microsoft.com/office/drawing/2014/main" id="{93061A50-B6FD-0207-77A0-2F0985F004EF}"/>
                </a:ext>
              </a:extLst>
            </p:cNvPr>
            <p:cNvCxnSpPr>
              <a:cxnSpLocks/>
            </p:cNvCxnSpPr>
            <p:nvPr/>
          </p:nvCxnSpPr>
          <p:spPr bwMode="auto">
            <a:xfrm flipV="1">
              <a:off x="1178223" y="4629859"/>
              <a:ext cx="1097536" cy="126987"/>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sp>
        <p:nvSpPr>
          <p:cNvPr id="46" name="Speech Bubble: Rectangle with Corners Rounded 45">
            <a:extLst>
              <a:ext uri="{FF2B5EF4-FFF2-40B4-BE49-F238E27FC236}">
                <a16:creationId xmlns:a16="http://schemas.microsoft.com/office/drawing/2014/main" id="{1D94B531-4B4D-7B46-45AC-C9DBF6E2BE1C}"/>
              </a:ext>
            </a:extLst>
          </p:cNvPr>
          <p:cNvSpPr>
            <a:spLocks noChangeArrowheads="1"/>
          </p:cNvSpPr>
          <p:nvPr/>
        </p:nvSpPr>
        <p:spPr bwMode="auto">
          <a:xfrm>
            <a:off x="5027613" y="2659063"/>
            <a:ext cx="6937375" cy="1562100"/>
          </a:xfrm>
          <a:prstGeom prst="wedgeRoundRectCallout">
            <a:avLst>
              <a:gd name="adj1" fmla="val -62620"/>
              <a:gd name="adj2" fmla="val 6153"/>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Now Heber the </a:t>
            </a:r>
            <a:r>
              <a:rPr lang="en-US" altLang="en-US" sz="2400">
                <a:solidFill>
                  <a:srgbClr val="0000FF"/>
                </a:solidFill>
                <a:latin typeface="system-ui"/>
                <a:cs typeface="Arial" panose="020B0604020202020204" pitchFamily="34" charset="0"/>
              </a:rPr>
              <a:t>Kenite</a:t>
            </a:r>
            <a:r>
              <a:rPr lang="en-US" altLang="en-US" sz="2400" b="0">
                <a:solidFill>
                  <a:srgbClr val="000000"/>
                </a:solidFill>
                <a:latin typeface="system-ui"/>
                <a:cs typeface="Arial" panose="020B0604020202020204" pitchFamily="34" charset="0"/>
              </a:rPr>
              <a:t>, of the children of Hobab the father-in-law of Moses, had separated himself from the Kenites and </a:t>
            </a:r>
            <a:r>
              <a:rPr lang="en-US" altLang="en-US" sz="2400">
                <a:solidFill>
                  <a:srgbClr val="0000FF"/>
                </a:solidFill>
                <a:latin typeface="system-ui"/>
                <a:cs typeface="Arial" panose="020B0604020202020204" pitchFamily="34" charset="0"/>
              </a:rPr>
              <a:t>pitched his tent </a:t>
            </a:r>
            <a:r>
              <a:rPr lang="en-US" altLang="en-US" sz="2400" b="0">
                <a:solidFill>
                  <a:srgbClr val="000000"/>
                </a:solidFill>
                <a:latin typeface="system-ui"/>
                <a:cs typeface="Arial" panose="020B0604020202020204" pitchFamily="34" charset="0"/>
              </a:rPr>
              <a:t>near the terebinth tree at Zaanaim, which is beside Kedesh. (Jdg 4:11)</a:t>
            </a:r>
          </a:p>
        </p:txBody>
      </p:sp>
      <p:sp>
        <p:nvSpPr>
          <p:cNvPr id="48" name="Speech Bubble: Rectangle with Corners Rounded 47">
            <a:extLst>
              <a:ext uri="{FF2B5EF4-FFF2-40B4-BE49-F238E27FC236}">
                <a16:creationId xmlns:a16="http://schemas.microsoft.com/office/drawing/2014/main" id="{A3B61AC4-9A2D-7679-C1C3-BB03E35E184F}"/>
              </a:ext>
            </a:extLst>
          </p:cNvPr>
          <p:cNvSpPr>
            <a:spLocks noChangeArrowheads="1"/>
          </p:cNvSpPr>
          <p:nvPr/>
        </p:nvSpPr>
        <p:spPr bwMode="auto">
          <a:xfrm>
            <a:off x="4837113" y="3097213"/>
            <a:ext cx="7043737" cy="1563687"/>
          </a:xfrm>
          <a:prstGeom prst="wedgeRoundRectCallout">
            <a:avLst>
              <a:gd name="adj1" fmla="val -62611"/>
              <a:gd name="adj2" fmla="val 16329"/>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Then Saul said to the Kenites, “Go, depart, get down from among the Amalekites, lest I destroy you with them. For </a:t>
            </a:r>
            <a:r>
              <a:rPr lang="en-US" altLang="en-US" sz="2400">
                <a:solidFill>
                  <a:srgbClr val="0000FF"/>
                </a:solidFill>
                <a:latin typeface="system-ui"/>
                <a:cs typeface="Arial" panose="020B0604020202020204" pitchFamily="34" charset="0"/>
              </a:rPr>
              <a:t>you showed kindness to all the children of Israel</a:t>
            </a:r>
            <a:r>
              <a:rPr lang="en-US" altLang="en-US" sz="2400" b="0">
                <a:solidFill>
                  <a:srgbClr val="000000"/>
                </a:solidFill>
                <a:latin typeface="system-ui"/>
                <a:cs typeface="Arial" panose="020B0604020202020204" pitchFamily="34" charset="0"/>
              </a:rPr>
              <a:t> when they came up out of Egypt.” (I Sam 15:6)</a:t>
            </a:r>
          </a:p>
        </p:txBody>
      </p:sp>
      <p:sp>
        <p:nvSpPr>
          <p:cNvPr id="49" name="Speech Bubble: Rectangle with Corners Rounded 48">
            <a:extLst>
              <a:ext uri="{FF2B5EF4-FFF2-40B4-BE49-F238E27FC236}">
                <a16:creationId xmlns:a16="http://schemas.microsoft.com/office/drawing/2014/main" id="{384B632C-866B-0BF6-B93A-F637BB25BE0C}"/>
              </a:ext>
            </a:extLst>
          </p:cNvPr>
          <p:cNvSpPr>
            <a:spLocks noChangeArrowheads="1"/>
          </p:cNvSpPr>
          <p:nvPr/>
        </p:nvSpPr>
        <p:spPr bwMode="auto">
          <a:xfrm>
            <a:off x="4814888" y="1725613"/>
            <a:ext cx="7229475" cy="4957762"/>
          </a:xfrm>
          <a:prstGeom prst="wedgeRoundRectCallout">
            <a:avLst>
              <a:gd name="adj1" fmla="val -57944"/>
              <a:gd name="adj2" fmla="val 8157"/>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Now when [Jehu] departed from there, he met </a:t>
            </a:r>
            <a:r>
              <a:rPr lang="en-US" altLang="en-US" sz="2400">
                <a:solidFill>
                  <a:srgbClr val="0000FF"/>
                </a:solidFill>
                <a:latin typeface="system-ui"/>
                <a:cs typeface="Arial" panose="020B0604020202020204" pitchFamily="34" charset="0"/>
              </a:rPr>
              <a:t>Jehonadab the son of Rechab</a:t>
            </a:r>
            <a:r>
              <a:rPr lang="en-US" altLang="en-US" sz="2400" b="0">
                <a:solidFill>
                  <a:srgbClr val="000000"/>
                </a:solidFill>
                <a:latin typeface="system-ui"/>
                <a:cs typeface="Arial" panose="020B0604020202020204" pitchFamily="34" charset="0"/>
              </a:rPr>
              <a:t>, coming to meet him; and he greeted him and said to him, “Is your heart right, as my heart is toward your heart?”</a:t>
            </a:r>
          </a:p>
          <a:p>
            <a:pPr eaLnBrk="1" hangingPunct="1">
              <a:lnSpc>
                <a:spcPct val="90000"/>
              </a:lnSpc>
              <a:spcBef>
                <a:spcPts val="1200"/>
              </a:spcBef>
              <a:buFontTx/>
              <a:buNone/>
            </a:pPr>
            <a:r>
              <a:rPr lang="en-US" altLang="en-US" sz="2400" b="0">
                <a:solidFill>
                  <a:srgbClr val="000000"/>
                </a:solidFill>
                <a:latin typeface="system-ui"/>
                <a:cs typeface="Arial" panose="020B0604020202020204" pitchFamily="34" charset="0"/>
              </a:rPr>
              <a:t>And Jehonadab answered, “It is.”</a:t>
            </a:r>
          </a:p>
          <a:p>
            <a:pPr eaLnBrk="1" hangingPunct="1">
              <a:lnSpc>
                <a:spcPct val="90000"/>
              </a:lnSpc>
              <a:spcBef>
                <a:spcPts val="1200"/>
              </a:spcBef>
              <a:buFontTx/>
              <a:buNone/>
            </a:pPr>
            <a:r>
              <a:rPr lang="en-US" altLang="en-US" sz="2400" b="0">
                <a:solidFill>
                  <a:srgbClr val="000000"/>
                </a:solidFill>
                <a:latin typeface="system-ui"/>
                <a:cs typeface="Arial" panose="020B0604020202020204" pitchFamily="34" charset="0"/>
              </a:rPr>
              <a:t>Jehu said, “If it is, give me your hand.” So he gave him his hand, and he took him up to him into the chariot. </a:t>
            </a:r>
            <a:r>
              <a:rPr lang="en-US" altLang="en-US" sz="2400" b="0" baseline="30000">
                <a:solidFill>
                  <a:srgbClr val="000000"/>
                </a:solidFill>
                <a:latin typeface="system-ui"/>
                <a:cs typeface="Arial" panose="020B0604020202020204" pitchFamily="34" charset="0"/>
              </a:rPr>
              <a:t>16 </a:t>
            </a:r>
            <a:r>
              <a:rPr lang="en-US" altLang="en-US" sz="2400" b="0">
                <a:solidFill>
                  <a:srgbClr val="000000"/>
                </a:solidFill>
                <a:latin typeface="system-ui"/>
                <a:cs typeface="Arial" panose="020B0604020202020204" pitchFamily="34" charset="0"/>
              </a:rPr>
              <a:t>Then he said, “Come with me, and see my zeal for [YAHWEH].” So they had him ride in his chariot. </a:t>
            </a:r>
            <a:r>
              <a:rPr lang="en-US" altLang="en-US" sz="2400" b="0" baseline="30000">
                <a:solidFill>
                  <a:srgbClr val="000000"/>
                </a:solidFill>
                <a:latin typeface="system-ui"/>
                <a:cs typeface="Arial" panose="020B0604020202020204" pitchFamily="34" charset="0"/>
              </a:rPr>
              <a:t>17 </a:t>
            </a:r>
            <a:r>
              <a:rPr lang="en-US" altLang="en-US" sz="2400" b="0">
                <a:solidFill>
                  <a:srgbClr val="000000"/>
                </a:solidFill>
                <a:latin typeface="system-ui"/>
                <a:cs typeface="Arial" panose="020B0604020202020204" pitchFamily="34" charset="0"/>
              </a:rPr>
              <a:t>And when he came to Samaria, he killed all who remained to Ahab in Samaria, till he had destroyed them, according to the word of [YAHWEH] which He spoke to Elijah. (II Kings 10:15-17)</a:t>
            </a:r>
          </a:p>
        </p:txBody>
      </p:sp>
      <p:sp>
        <p:nvSpPr>
          <p:cNvPr id="60" name="Speech Bubble: Rectangle with Corners Rounded 59">
            <a:extLst>
              <a:ext uri="{FF2B5EF4-FFF2-40B4-BE49-F238E27FC236}">
                <a16:creationId xmlns:a16="http://schemas.microsoft.com/office/drawing/2014/main" id="{822FA13F-B66B-38E7-5E1B-CE3B5FDB1A53}"/>
              </a:ext>
            </a:extLst>
          </p:cNvPr>
          <p:cNvSpPr>
            <a:spLocks noChangeArrowheads="1"/>
          </p:cNvSpPr>
          <p:nvPr/>
        </p:nvSpPr>
        <p:spPr bwMode="auto">
          <a:xfrm>
            <a:off x="4159250" y="2971800"/>
            <a:ext cx="7751763" cy="1481138"/>
          </a:xfrm>
          <a:prstGeom prst="wedgeRoundRectCallout">
            <a:avLst>
              <a:gd name="adj1" fmla="val -88523"/>
              <a:gd name="adj2" fmla="val -49556"/>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Now the children of </a:t>
            </a:r>
            <a:r>
              <a:rPr lang="en-US" altLang="en-US" sz="2400">
                <a:solidFill>
                  <a:srgbClr val="0000FF"/>
                </a:solidFill>
                <a:latin typeface="system-ui"/>
                <a:cs typeface="Arial" panose="020B0604020202020204" pitchFamily="34" charset="0"/>
              </a:rPr>
              <a:t>the Kenite, Moses’ father-in-law</a:t>
            </a:r>
            <a:r>
              <a:rPr lang="en-US" altLang="en-US" sz="2400" b="0">
                <a:solidFill>
                  <a:srgbClr val="000000"/>
                </a:solidFill>
                <a:latin typeface="system-ui"/>
                <a:cs typeface="Arial" panose="020B0604020202020204" pitchFamily="34" charset="0"/>
              </a:rPr>
              <a:t>, went up from the City of Palms with the children of Judah into the Wilderness of Judah, which lies in the South near Arad; and they went and </a:t>
            </a:r>
            <a:r>
              <a:rPr lang="en-US" altLang="en-US" sz="2400">
                <a:solidFill>
                  <a:srgbClr val="0000FF"/>
                </a:solidFill>
                <a:latin typeface="system-ui"/>
                <a:cs typeface="Arial" panose="020B0604020202020204" pitchFamily="34" charset="0"/>
              </a:rPr>
              <a:t>dwelt among the people</a:t>
            </a:r>
            <a:r>
              <a:rPr lang="en-US" altLang="en-US" sz="2400" b="0">
                <a:solidFill>
                  <a:srgbClr val="000000"/>
                </a:solidFill>
                <a:latin typeface="system-ui"/>
                <a:cs typeface="Arial" panose="020B0604020202020204" pitchFamily="34" charset="0"/>
              </a:rPr>
              <a:t>. (Jdg 1:16)</a:t>
            </a:r>
          </a:p>
        </p:txBody>
      </p:sp>
      <p:sp>
        <p:nvSpPr>
          <p:cNvPr id="63" name="Speech Bubble: Rectangle with Corners Rounded 62">
            <a:extLst>
              <a:ext uri="{FF2B5EF4-FFF2-40B4-BE49-F238E27FC236}">
                <a16:creationId xmlns:a16="http://schemas.microsoft.com/office/drawing/2014/main" id="{BFFAFE45-2C12-6BC0-3DEB-ADE827A8C960}"/>
              </a:ext>
            </a:extLst>
          </p:cNvPr>
          <p:cNvSpPr>
            <a:spLocks noChangeArrowheads="1"/>
          </p:cNvSpPr>
          <p:nvPr/>
        </p:nvSpPr>
        <p:spPr bwMode="auto">
          <a:xfrm>
            <a:off x="4767263" y="3049588"/>
            <a:ext cx="7251700" cy="1479550"/>
          </a:xfrm>
          <a:prstGeom prst="wedgeRoundRectCallout">
            <a:avLst>
              <a:gd name="adj1" fmla="val -99819"/>
              <a:gd name="adj2" fmla="val 49977"/>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And the families of the </a:t>
            </a:r>
            <a:r>
              <a:rPr lang="en-US" altLang="en-US" sz="2400">
                <a:solidFill>
                  <a:srgbClr val="0000FF"/>
                </a:solidFill>
                <a:latin typeface="system-ui"/>
                <a:cs typeface="Arial" panose="020B0604020202020204" pitchFamily="34" charset="0"/>
              </a:rPr>
              <a:t>scribes</a:t>
            </a:r>
            <a:r>
              <a:rPr lang="en-US" altLang="en-US" sz="2400" b="0">
                <a:solidFill>
                  <a:srgbClr val="000000"/>
                </a:solidFill>
                <a:latin typeface="system-ui"/>
                <a:cs typeface="Arial" panose="020B0604020202020204" pitchFamily="34" charset="0"/>
              </a:rPr>
              <a:t> who dwelt at Jabez were the Tirathites, the Shimeathites, and the Suchathites. These were the </a:t>
            </a:r>
            <a:r>
              <a:rPr lang="en-US" altLang="en-US" sz="2400">
                <a:solidFill>
                  <a:srgbClr val="0000FF"/>
                </a:solidFill>
                <a:latin typeface="system-ui"/>
                <a:cs typeface="Arial" panose="020B0604020202020204" pitchFamily="34" charset="0"/>
              </a:rPr>
              <a:t>Kenites who came from Hammath, the father of the house of Rechab</a:t>
            </a:r>
            <a:r>
              <a:rPr lang="en-US" altLang="en-US" sz="2400" b="0">
                <a:solidFill>
                  <a:srgbClr val="000000"/>
                </a:solidFill>
                <a:latin typeface="system-ui"/>
                <a:cs typeface="Arial" panose="020B0604020202020204" pitchFamily="34" charset="0"/>
              </a:rPr>
              <a:t>.  (I Chron 2:55)</a:t>
            </a:r>
          </a:p>
        </p:txBody>
      </p:sp>
      <p:sp>
        <p:nvSpPr>
          <p:cNvPr id="3" name="Speech Bubble: Rectangle with Corners Rounded 2">
            <a:extLst>
              <a:ext uri="{FF2B5EF4-FFF2-40B4-BE49-F238E27FC236}">
                <a16:creationId xmlns:a16="http://schemas.microsoft.com/office/drawing/2014/main" id="{514B672B-A233-D45A-7A77-37B2423CE900}"/>
              </a:ext>
            </a:extLst>
          </p:cNvPr>
          <p:cNvSpPr>
            <a:spLocks noChangeArrowheads="1"/>
          </p:cNvSpPr>
          <p:nvPr/>
        </p:nvSpPr>
        <p:spPr bwMode="auto">
          <a:xfrm>
            <a:off x="3098800" y="1247775"/>
            <a:ext cx="5957888" cy="771525"/>
          </a:xfrm>
          <a:prstGeom prst="wedgeRoundRectCallout">
            <a:avLst>
              <a:gd name="adj1" fmla="val -38426"/>
              <a:gd name="adj2" fmla="val 96866"/>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Now Moses was tending the flock of Jethro his father-in-law, the </a:t>
            </a:r>
            <a:r>
              <a:rPr lang="en-US" altLang="en-US" sz="2400">
                <a:solidFill>
                  <a:srgbClr val="0000FF"/>
                </a:solidFill>
                <a:latin typeface="system-ui"/>
                <a:cs typeface="Arial" panose="020B0604020202020204" pitchFamily="34" charset="0"/>
              </a:rPr>
              <a:t>priest</a:t>
            </a:r>
            <a:r>
              <a:rPr lang="en-US" altLang="en-US" sz="2400" b="0">
                <a:solidFill>
                  <a:srgbClr val="000000"/>
                </a:solidFill>
                <a:latin typeface="system-ui"/>
                <a:cs typeface="Arial" panose="020B0604020202020204" pitchFamily="34" charset="0"/>
              </a:rPr>
              <a:t> of Midian. (Ex 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wipe(left)">
                                      <p:cBhvr>
                                        <p:cTn id="12" dur="500"/>
                                        <p:tgtEl>
                                          <p:spTgt spid="59"/>
                                        </p:tgtEl>
                                      </p:cBhvr>
                                    </p:animEffect>
                                  </p:childTnLst>
                                  <p:subTnLst>
                                    <p:set>
                                      <p:cBhvr override="childStyle">
                                        <p:cTn dur="1" fill="hold" display="0" masterRel="nextClick" afterEffect="1"/>
                                        <p:tgtEl>
                                          <p:spTgt spid="59"/>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wipe(left)">
                                      <p:cBhvr>
                                        <p:cTn id="17" dur="500"/>
                                        <p:tgtEl>
                                          <p:spTgt spid="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500"/>
                                        <p:tgtEl>
                                          <p:spTgt spid="29"/>
                                        </p:tgtEl>
                                      </p:cBhvr>
                                    </p:animEffec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subTnLst>
                                    <p:set>
                                      <p:cBhvr override="childStyle">
                                        <p:cTn dur="1" fill="hold" display="0" masterRel="nextClick" afterEffect="1"/>
                                        <p:tgtEl>
                                          <p:spTgt spid="30"/>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wipe(left)">
                                      <p:cBhvr>
                                        <p:cTn id="37" dur="500"/>
                                        <p:tgtEl>
                                          <p:spTgt spid="60"/>
                                        </p:tgtEl>
                                      </p:cBhvr>
                                    </p:animEffect>
                                  </p:childTnLst>
                                  <p:subTnLst>
                                    <p:set>
                                      <p:cBhvr override="childStyle">
                                        <p:cTn dur="1" fill="hold" display="0" masterRel="nextClick" afterEffect="1"/>
                                        <p:tgtEl>
                                          <p:spTgt spid="60"/>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wipe(left)">
                                      <p:cBhvr>
                                        <p:cTn id="42" dur="500"/>
                                        <p:tgtEl>
                                          <p:spTgt spid="5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subTnLst>
                                    <p:set>
                                      <p:cBhvr override="childStyle">
                                        <p:cTn dur="1" fill="hold" display="0" masterRel="nextClick" afterEffect="1"/>
                                        <p:tgtEl>
                                          <p:spTgt spid="46"/>
                                        </p:tgtEl>
                                        <p:attrNameLst>
                                          <p:attrName>style.visibility</p:attrName>
                                        </p:attrNameLst>
                                      </p:cBhvr>
                                      <p:to>
                                        <p:strVal val="hidden"/>
                                      </p:to>
                                    </p:set>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wipe(left)">
                                      <p:cBhvr>
                                        <p:cTn id="57" dur="500"/>
                                        <p:tgtEl>
                                          <p:spTgt spid="48"/>
                                        </p:tgtEl>
                                      </p:cBhvr>
                                    </p:animEffect>
                                  </p:childTnLst>
                                  <p:subTnLst>
                                    <p:set>
                                      <p:cBhvr override="childStyle">
                                        <p:cTn dur="1" fill="hold" display="0" masterRel="nextClick" afterEffect="1"/>
                                        <p:tgtEl>
                                          <p:spTgt spid="48"/>
                                        </p:tgtEl>
                                        <p:attrNameLst>
                                          <p:attrName>style.visibility</p:attrName>
                                        </p:attrNameLst>
                                      </p:cBhvr>
                                      <p:to>
                                        <p:strVal val="hidden"/>
                                      </p:to>
                                    </p:set>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left)">
                                      <p:cBhvr>
                                        <p:cTn id="62" dur="500"/>
                                        <p:tgtEl>
                                          <p:spTgt spid="63"/>
                                        </p:tgtEl>
                                      </p:cBhvr>
                                    </p:animEffec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ipe(left)">
                                      <p:cBhvr>
                                        <p:cTn id="67" dur="500"/>
                                        <p:tgtEl>
                                          <p:spTgt spid="5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wipe(left)">
                                      <p:cBhvr>
                                        <p:cTn id="7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46" grpId="0" animBg="1"/>
      <p:bldP spid="48" grpId="0" animBg="1"/>
      <p:bldP spid="49" grpId="0" animBg="1"/>
      <p:bldP spid="60" grpId="0" animBg="1"/>
      <p:bldP spid="63"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212EF6D-C00C-497A-96E6-F1F9332DD355}"/>
              </a:ext>
            </a:extLst>
          </p:cNvPr>
          <p:cNvSpPr>
            <a:spLocks noGrp="1" noChangeArrowheads="1"/>
          </p:cNvSpPr>
          <p:nvPr>
            <p:ph type="title"/>
          </p:nvPr>
        </p:nvSpPr>
        <p:spPr/>
        <p:txBody>
          <a:bodyPr/>
          <a:lstStyle/>
          <a:p>
            <a:r>
              <a:rPr lang="en-US" altLang="en-US"/>
              <a:t>The Culture (</a:t>
            </a:r>
            <a:r>
              <a:rPr lang="en-US" altLang="en-US">
                <a:solidFill>
                  <a:schemeClr val="bg1"/>
                </a:solidFill>
              </a:rPr>
              <a:t>in Israel</a:t>
            </a:r>
            <a:r>
              <a:rPr lang="en-US" altLang="en-US"/>
              <a:t>) in Jonadab’s Day</a:t>
            </a:r>
          </a:p>
        </p:txBody>
      </p:sp>
      <p:sp>
        <p:nvSpPr>
          <p:cNvPr id="3" name="Content Placeholder 2">
            <a:extLst>
              <a:ext uri="{FF2B5EF4-FFF2-40B4-BE49-F238E27FC236}">
                <a16:creationId xmlns:a16="http://schemas.microsoft.com/office/drawing/2014/main" id="{19183D6D-4604-A370-35E5-EACE5B7EF197}"/>
              </a:ext>
            </a:extLst>
          </p:cNvPr>
          <p:cNvSpPr>
            <a:spLocks noGrp="1"/>
          </p:cNvSpPr>
          <p:nvPr>
            <p:ph idx="1"/>
          </p:nvPr>
        </p:nvSpPr>
        <p:spPr>
          <a:xfrm>
            <a:off x="338138" y="2347913"/>
            <a:ext cx="11515725" cy="4057650"/>
          </a:xfrm>
        </p:spPr>
        <p:txBody>
          <a:bodyPr>
            <a:normAutofit lnSpcReduction="10000"/>
          </a:bodyPr>
          <a:lstStyle/>
          <a:p>
            <a:pPr marL="0" indent="0">
              <a:buFontTx/>
              <a:buNone/>
              <a:defRPr/>
            </a:pPr>
            <a:r>
              <a:rPr lang="en-US" sz="3200" b="0" dirty="0">
                <a:latin typeface="system-ui"/>
              </a:rPr>
              <a:t>However </a:t>
            </a:r>
            <a:r>
              <a:rPr lang="en-US" sz="3200" dirty="0">
                <a:solidFill>
                  <a:srgbClr val="FFFF00"/>
                </a:solidFill>
                <a:latin typeface="system-ui"/>
              </a:rPr>
              <a:t>Jehu did not turn away from the sins of Jeroboam </a:t>
            </a:r>
            <a:r>
              <a:rPr lang="en-US" sz="3200" b="0" dirty="0">
                <a:latin typeface="system-ui"/>
              </a:rPr>
              <a:t>the son of </a:t>
            </a:r>
            <a:r>
              <a:rPr lang="en-US" sz="3200" b="0" dirty="0" err="1">
                <a:latin typeface="system-ui"/>
              </a:rPr>
              <a:t>Nebat</a:t>
            </a:r>
            <a:r>
              <a:rPr lang="en-US" sz="3200" b="0" dirty="0">
                <a:latin typeface="system-ui"/>
              </a:rPr>
              <a:t>, who had made Israel sin, that is, from the golden calves that were at Bethel and Dan. </a:t>
            </a:r>
            <a:r>
              <a:rPr lang="en-US" sz="3200" baseline="30000" dirty="0">
                <a:latin typeface="system-ui"/>
              </a:rPr>
              <a:t>30 </a:t>
            </a:r>
            <a:r>
              <a:rPr lang="en-US" sz="3200" b="0" dirty="0">
                <a:latin typeface="system-ui"/>
              </a:rPr>
              <a:t>And the </a:t>
            </a:r>
            <a:r>
              <a:rPr lang="en-US" sz="3200" b="0" cap="small" dirty="0">
                <a:latin typeface="system-ui"/>
              </a:rPr>
              <a:t>Lord</a:t>
            </a:r>
            <a:r>
              <a:rPr lang="en-US" sz="3200" b="0" dirty="0">
                <a:latin typeface="system-ui"/>
              </a:rPr>
              <a:t> said to Jehu, “Because you have done well in doing what is right in My sight, and have done to the house of Ahab all that was in My heart, your sons shall sit on the throne of Israel to the fourth generation.” </a:t>
            </a:r>
            <a:r>
              <a:rPr lang="en-US" sz="3200" baseline="30000" dirty="0">
                <a:latin typeface="system-ui"/>
              </a:rPr>
              <a:t>31 </a:t>
            </a:r>
            <a:r>
              <a:rPr lang="en-US" sz="3200" b="0" dirty="0">
                <a:latin typeface="system-ui"/>
              </a:rPr>
              <a:t>But </a:t>
            </a:r>
            <a:r>
              <a:rPr lang="en-US" sz="3200" dirty="0">
                <a:solidFill>
                  <a:srgbClr val="FFFF00"/>
                </a:solidFill>
                <a:latin typeface="system-ui"/>
              </a:rPr>
              <a:t>Jehu took no heed to walk in the law of the </a:t>
            </a:r>
            <a:r>
              <a:rPr lang="en-US" sz="3200" cap="small" dirty="0">
                <a:solidFill>
                  <a:srgbClr val="FFFF00"/>
                </a:solidFill>
                <a:latin typeface="system-ui"/>
              </a:rPr>
              <a:t>Lord</a:t>
            </a:r>
            <a:r>
              <a:rPr lang="en-US" sz="3200" dirty="0">
                <a:solidFill>
                  <a:srgbClr val="FFFF00"/>
                </a:solidFill>
                <a:latin typeface="system-ui"/>
              </a:rPr>
              <a:t> God of Israel with all his heart; for he did not depart from the sins of Jeroboam, who had made Israel sin</a:t>
            </a:r>
            <a:r>
              <a:rPr lang="en-US" sz="3200" b="0" dirty="0">
                <a:latin typeface="system-ui"/>
              </a:rPr>
              <a:t>.  (II Kings 10:29-31)</a:t>
            </a:r>
            <a:endParaRPr lang="en-US" sz="3200" dirty="0"/>
          </a:p>
        </p:txBody>
      </p:sp>
      <p:sp>
        <p:nvSpPr>
          <p:cNvPr id="11268" name="Slide Number Placeholder 3">
            <a:extLst>
              <a:ext uri="{FF2B5EF4-FFF2-40B4-BE49-F238E27FC236}">
                <a16:creationId xmlns:a16="http://schemas.microsoft.com/office/drawing/2014/main" id="{7B43DBAE-EF40-F58F-9B2F-C56A0539AA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DB836978-FFA5-4F2B-8577-F3E476F49CBF}" type="slidenum">
              <a:rPr lang="en-US" altLang="en-US" sz="1400" b="0" smtClean="0">
                <a:latin typeface="Times New Roman" panose="02020603050405020304" pitchFamily="18" charset="0"/>
                <a:cs typeface="Arial" panose="020B0604020202020204" pitchFamily="34" charset="0"/>
              </a:rPr>
              <a:pPr>
                <a:spcBef>
                  <a:spcPct val="0"/>
                </a:spcBef>
                <a:buFontTx/>
                <a:buNone/>
              </a:pPr>
              <a:t>5</a:t>
            </a:fld>
            <a:endParaRPr lang="en-US" altLang="en-US" sz="1400" b="0">
              <a:latin typeface="Times New Roman" panose="02020603050405020304" pitchFamily="18" charset="0"/>
              <a:cs typeface="Arial" panose="020B0604020202020204" pitchFamily="34" charset="0"/>
            </a:endParaRPr>
          </a:p>
        </p:txBody>
      </p:sp>
      <p:sp>
        <p:nvSpPr>
          <p:cNvPr id="2" name="Content Placeholder 2">
            <a:extLst>
              <a:ext uri="{FF2B5EF4-FFF2-40B4-BE49-F238E27FC236}">
                <a16:creationId xmlns:a16="http://schemas.microsoft.com/office/drawing/2014/main" id="{0208D7E3-CCBF-D90B-5901-966E7274F2DE}"/>
              </a:ext>
            </a:extLst>
          </p:cNvPr>
          <p:cNvSpPr txBox="1">
            <a:spLocks/>
          </p:cNvSpPr>
          <p:nvPr/>
        </p:nvSpPr>
        <p:spPr bwMode="auto">
          <a:xfrm>
            <a:off x="371475" y="885825"/>
            <a:ext cx="11515725" cy="1314450"/>
          </a:xfrm>
          <a:prstGeom prst="rect">
            <a:avLst/>
          </a:prstGeom>
          <a:noFill/>
          <a:ln>
            <a:noFill/>
          </a:ln>
        </p:spPr>
        <p:txBody>
          <a:bodyPr>
            <a:normAutofit/>
          </a:bodyPr>
          <a:lst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a:defRPr/>
            </a:pPr>
            <a:r>
              <a:rPr lang="en-US" sz="3200" b="0" kern="0" dirty="0">
                <a:latin typeface="system-ui"/>
              </a:rPr>
              <a:t>Ahab &amp; Jezebel…</a:t>
            </a:r>
          </a:p>
          <a:p>
            <a:pPr>
              <a:defRPr/>
            </a:pPr>
            <a:r>
              <a:rPr lang="en-US" sz="3200" b="0" kern="0" dirty="0">
                <a:latin typeface="system-ui"/>
              </a:rPr>
              <a:t>Jehu… </a:t>
            </a:r>
            <a:endParaRPr lang="en-US" sz="3200" kern="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1F46FA3-654B-B821-C0A8-5C7C7E4F9FEC}"/>
              </a:ext>
            </a:extLst>
          </p:cNvPr>
          <p:cNvSpPr>
            <a:spLocks noGrp="1" noChangeArrowheads="1"/>
          </p:cNvSpPr>
          <p:nvPr>
            <p:ph type="title"/>
          </p:nvPr>
        </p:nvSpPr>
        <p:spPr/>
        <p:txBody>
          <a:bodyPr/>
          <a:lstStyle/>
          <a:p>
            <a:r>
              <a:rPr lang="en-US" altLang="en-US"/>
              <a:t>The Culture (</a:t>
            </a:r>
            <a:r>
              <a:rPr lang="en-US" altLang="en-US">
                <a:solidFill>
                  <a:schemeClr val="bg1"/>
                </a:solidFill>
              </a:rPr>
              <a:t>in Judah</a:t>
            </a:r>
            <a:r>
              <a:rPr lang="en-US" altLang="en-US"/>
              <a:t>) in Jonadab’s Day</a:t>
            </a:r>
          </a:p>
        </p:txBody>
      </p:sp>
      <p:sp>
        <p:nvSpPr>
          <p:cNvPr id="3" name="Content Placeholder 2">
            <a:extLst>
              <a:ext uri="{FF2B5EF4-FFF2-40B4-BE49-F238E27FC236}">
                <a16:creationId xmlns:a16="http://schemas.microsoft.com/office/drawing/2014/main" id="{C9B8008E-B6CB-68C7-929F-3DF1C805FBC2}"/>
              </a:ext>
            </a:extLst>
          </p:cNvPr>
          <p:cNvSpPr>
            <a:spLocks noGrp="1"/>
          </p:cNvSpPr>
          <p:nvPr>
            <p:ph idx="1"/>
          </p:nvPr>
        </p:nvSpPr>
        <p:spPr>
          <a:xfrm>
            <a:off x="322263" y="773113"/>
            <a:ext cx="11745912" cy="6159500"/>
          </a:xfrm>
        </p:spPr>
        <p:txBody>
          <a:bodyPr>
            <a:normAutofit fontScale="92500" lnSpcReduction="20000"/>
          </a:bodyPr>
          <a:lstStyle/>
          <a:p>
            <a:pPr marL="0" indent="0">
              <a:spcBef>
                <a:spcPts val="1200"/>
              </a:spcBef>
              <a:buFontTx/>
              <a:buNone/>
              <a:defRPr/>
            </a:pPr>
            <a:r>
              <a:rPr lang="en-US" b="0" dirty="0">
                <a:latin typeface="system-ui"/>
              </a:rPr>
              <a:t>(Contemporary with Jehu, Athaliah was ruling in Judah, 841 BC).</a:t>
            </a:r>
          </a:p>
          <a:p>
            <a:pPr marL="0" indent="0">
              <a:spcBef>
                <a:spcPts val="1800"/>
              </a:spcBef>
              <a:buFontTx/>
              <a:buNone/>
              <a:defRPr/>
            </a:pPr>
            <a:r>
              <a:rPr lang="en-US" b="0" dirty="0">
                <a:latin typeface="system-ui"/>
              </a:rPr>
              <a:t>[~800 BC] </a:t>
            </a:r>
            <a:r>
              <a:rPr lang="en-US" baseline="30000" dirty="0">
                <a:latin typeface="system-ui"/>
              </a:rPr>
              <a:t>17 </a:t>
            </a:r>
            <a:r>
              <a:rPr lang="en-US" b="0" dirty="0">
                <a:latin typeface="system-ui"/>
              </a:rPr>
              <a:t>Now after the death of Jehoiada the </a:t>
            </a:r>
            <a:r>
              <a:rPr lang="en-US" b="0" dirty="0">
                <a:solidFill>
                  <a:srgbClr val="FFFF00"/>
                </a:solidFill>
                <a:latin typeface="system-ui"/>
              </a:rPr>
              <a:t>leaders of Judah </a:t>
            </a:r>
            <a:r>
              <a:rPr lang="en-US" b="0" dirty="0">
                <a:latin typeface="system-ui"/>
              </a:rPr>
              <a:t>came and bowed down to the king [</a:t>
            </a:r>
            <a:r>
              <a:rPr lang="en-US" b="0" dirty="0" err="1">
                <a:latin typeface="system-ui"/>
              </a:rPr>
              <a:t>Joash</a:t>
            </a:r>
            <a:r>
              <a:rPr lang="en-US" b="0" dirty="0">
                <a:latin typeface="system-ui"/>
              </a:rPr>
              <a:t>]. And </a:t>
            </a:r>
            <a:r>
              <a:rPr lang="en-US" b="0" dirty="0">
                <a:solidFill>
                  <a:srgbClr val="FFFF00"/>
                </a:solidFill>
                <a:latin typeface="system-ui"/>
              </a:rPr>
              <a:t>the king listened to them</a:t>
            </a:r>
            <a:r>
              <a:rPr lang="en-US" b="0" dirty="0">
                <a:latin typeface="system-ui"/>
              </a:rPr>
              <a:t>. </a:t>
            </a:r>
            <a:r>
              <a:rPr lang="en-US" baseline="30000" dirty="0">
                <a:latin typeface="system-ui"/>
              </a:rPr>
              <a:t>18 </a:t>
            </a:r>
            <a:r>
              <a:rPr lang="en-US" b="0" dirty="0">
                <a:latin typeface="system-ui"/>
              </a:rPr>
              <a:t>Therefore they left the house of the </a:t>
            </a:r>
            <a:r>
              <a:rPr lang="en-US" b="0" cap="small" dirty="0">
                <a:latin typeface="system-ui"/>
              </a:rPr>
              <a:t>Lord</a:t>
            </a:r>
            <a:r>
              <a:rPr lang="en-US" b="0" dirty="0">
                <a:latin typeface="system-ui"/>
              </a:rPr>
              <a:t> God of their fathers, and </a:t>
            </a:r>
            <a:r>
              <a:rPr lang="en-US" dirty="0">
                <a:solidFill>
                  <a:srgbClr val="FFFF00"/>
                </a:solidFill>
                <a:latin typeface="system-ui"/>
              </a:rPr>
              <a:t>served wooden images and idols</a:t>
            </a:r>
            <a:r>
              <a:rPr lang="en-US" b="0" dirty="0">
                <a:latin typeface="system-ui"/>
              </a:rPr>
              <a:t>; and </a:t>
            </a:r>
            <a:r>
              <a:rPr lang="en-US" b="0" dirty="0">
                <a:solidFill>
                  <a:srgbClr val="FFFF00"/>
                </a:solidFill>
                <a:latin typeface="system-ui"/>
              </a:rPr>
              <a:t>wrath came upon Judah and Jerusalem because of their trespass... </a:t>
            </a:r>
            <a:endParaRPr lang="en-US" baseline="30000" dirty="0">
              <a:solidFill>
                <a:srgbClr val="FFFF00"/>
              </a:solidFill>
              <a:latin typeface="system-ui"/>
            </a:endParaRPr>
          </a:p>
          <a:p>
            <a:pPr marL="0" indent="0">
              <a:spcBef>
                <a:spcPts val="2400"/>
              </a:spcBef>
              <a:buFontTx/>
              <a:buNone/>
              <a:defRPr/>
            </a:pPr>
            <a:r>
              <a:rPr lang="en-US" baseline="30000" dirty="0">
                <a:latin typeface="system-ui"/>
              </a:rPr>
              <a:t>22 </a:t>
            </a:r>
            <a:r>
              <a:rPr lang="en-US" b="0" dirty="0">
                <a:latin typeface="system-ui"/>
              </a:rPr>
              <a:t>Thus </a:t>
            </a:r>
            <a:r>
              <a:rPr lang="en-US" b="0" dirty="0" err="1">
                <a:latin typeface="system-ui"/>
              </a:rPr>
              <a:t>Joash</a:t>
            </a:r>
            <a:r>
              <a:rPr lang="en-US" b="0" dirty="0">
                <a:latin typeface="system-ui"/>
              </a:rPr>
              <a:t> the king </a:t>
            </a:r>
            <a:r>
              <a:rPr lang="en-US" dirty="0">
                <a:solidFill>
                  <a:srgbClr val="FFFF00"/>
                </a:solidFill>
                <a:latin typeface="system-ui"/>
              </a:rPr>
              <a:t>did not remember the kindness </a:t>
            </a:r>
            <a:r>
              <a:rPr lang="en-US" b="0" dirty="0">
                <a:latin typeface="system-ui"/>
              </a:rPr>
              <a:t>which Jehoiada his father had done to him, but killed his son [Zechariah]; and as he died, he said, “The </a:t>
            </a:r>
            <a:r>
              <a:rPr lang="en-US" b="0" cap="small" dirty="0">
                <a:latin typeface="system-ui"/>
              </a:rPr>
              <a:t>Lord</a:t>
            </a:r>
            <a:r>
              <a:rPr lang="en-US" b="0" dirty="0">
                <a:latin typeface="system-ui"/>
              </a:rPr>
              <a:t> look on it, and repay!”</a:t>
            </a:r>
          </a:p>
          <a:p>
            <a:pPr marL="0" indent="0">
              <a:spcBef>
                <a:spcPts val="1200"/>
              </a:spcBef>
              <a:buFontTx/>
              <a:buNone/>
              <a:defRPr/>
            </a:pPr>
            <a:r>
              <a:rPr lang="en-US" baseline="30000" dirty="0">
                <a:latin typeface="system-ui"/>
              </a:rPr>
              <a:t>23 </a:t>
            </a:r>
            <a:r>
              <a:rPr lang="en-US" b="0" dirty="0">
                <a:latin typeface="system-ui"/>
              </a:rPr>
              <a:t>So it happened in the spring of the year that the army of </a:t>
            </a:r>
            <a:r>
              <a:rPr lang="en-US" dirty="0">
                <a:solidFill>
                  <a:srgbClr val="FFFF00"/>
                </a:solidFill>
                <a:latin typeface="system-ui"/>
              </a:rPr>
              <a:t>Syria</a:t>
            </a:r>
            <a:r>
              <a:rPr lang="en-US" b="0" dirty="0">
                <a:latin typeface="system-ui"/>
              </a:rPr>
              <a:t> came up against him; and they came to Judah and Jerusalem, and </a:t>
            </a:r>
            <a:r>
              <a:rPr lang="en-US" dirty="0">
                <a:solidFill>
                  <a:srgbClr val="FFFF00"/>
                </a:solidFill>
                <a:latin typeface="system-ui"/>
              </a:rPr>
              <a:t>destroyed all the leaders of the people </a:t>
            </a:r>
            <a:r>
              <a:rPr lang="en-US" b="0" dirty="0">
                <a:latin typeface="system-ui"/>
              </a:rPr>
              <a:t>from among the people, and sent all their spoil to the king of Damascus.  (II Chron 24:17-23)</a:t>
            </a:r>
          </a:p>
          <a:p>
            <a:pPr marL="0" indent="0">
              <a:spcBef>
                <a:spcPts val="1200"/>
              </a:spcBef>
              <a:buFontTx/>
              <a:buNone/>
              <a:defRPr/>
            </a:pPr>
            <a:endParaRPr lang="en-US" dirty="0"/>
          </a:p>
        </p:txBody>
      </p:sp>
      <p:sp>
        <p:nvSpPr>
          <p:cNvPr id="12292" name="Slide Number Placeholder 3">
            <a:extLst>
              <a:ext uri="{FF2B5EF4-FFF2-40B4-BE49-F238E27FC236}">
                <a16:creationId xmlns:a16="http://schemas.microsoft.com/office/drawing/2014/main" id="{7D99D01A-57E6-0178-DD04-E71FD467E6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D4052367-ABEB-4577-93B6-82E845D6D0F4}" type="slidenum">
              <a:rPr lang="en-US" altLang="en-US" sz="1400" b="0" smtClean="0">
                <a:latin typeface="Times New Roman" panose="02020603050405020304" pitchFamily="18" charset="0"/>
                <a:cs typeface="Arial" panose="020B0604020202020204" pitchFamily="34" charset="0"/>
              </a:rPr>
              <a:pPr>
                <a:spcBef>
                  <a:spcPct val="0"/>
                </a:spcBef>
                <a:buFontTx/>
                <a:buNone/>
              </a:pPr>
              <a:t>6</a:t>
            </a:fld>
            <a:endParaRPr lang="en-US" altLang="en-US" sz="1400" b="0">
              <a:latin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E318BE9-826C-2561-D0C7-97AB9008C5A9}"/>
              </a:ext>
            </a:extLst>
          </p:cNvPr>
          <p:cNvSpPr>
            <a:spLocks noGrp="1" noChangeArrowheads="1"/>
          </p:cNvSpPr>
          <p:nvPr>
            <p:ph type="title"/>
          </p:nvPr>
        </p:nvSpPr>
        <p:spPr>
          <a:xfrm>
            <a:off x="8361363" y="185738"/>
            <a:ext cx="3636962" cy="1200150"/>
          </a:xfrm>
        </p:spPr>
        <p:txBody>
          <a:bodyPr/>
          <a:lstStyle/>
          <a:p>
            <a:pPr>
              <a:lnSpc>
                <a:spcPct val="90000"/>
              </a:lnSpc>
            </a:pPr>
            <a:r>
              <a:rPr lang="en-US" altLang="en-US"/>
              <a:t>History of the Rechabites</a:t>
            </a:r>
          </a:p>
        </p:txBody>
      </p:sp>
      <p:sp>
        <p:nvSpPr>
          <p:cNvPr id="14339" name="Slide Number Placeholder 2">
            <a:extLst>
              <a:ext uri="{FF2B5EF4-FFF2-40B4-BE49-F238E27FC236}">
                <a16:creationId xmlns:a16="http://schemas.microsoft.com/office/drawing/2014/main" id="{627D2383-BB62-766D-C958-2E6B1C606B2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371609D2-5BC7-41D6-855A-B87CDA73DEE7}" type="slidenum">
              <a:rPr lang="en-US" altLang="en-US" sz="1400" b="0" smtClean="0">
                <a:latin typeface="Times New Roman" panose="02020603050405020304" pitchFamily="18" charset="0"/>
                <a:cs typeface="Arial" panose="020B0604020202020204" pitchFamily="34" charset="0"/>
              </a:rPr>
              <a:pPr>
                <a:spcBef>
                  <a:spcPct val="0"/>
                </a:spcBef>
                <a:buFontTx/>
                <a:buNone/>
              </a:pPr>
              <a:t>7</a:t>
            </a:fld>
            <a:endParaRPr lang="en-US" altLang="en-US" sz="1400" b="0">
              <a:latin typeface="Times New Roman" panose="02020603050405020304" pitchFamily="18" charset="0"/>
              <a:cs typeface="Arial" panose="020B0604020202020204" pitchFamily="34" charset="0"/>
            </a:endParaRPr>
          </a:p>
        </p:txBody>
      </p:sp>
      <p:cxnSp>
        <p:nvCxnSpPr>
          <p:cNvPr id="14340" name="Straight Connector 6">
            <a:extLst>
              <a:ext uri="{FF2B5EF4-FFF2-40B4-BE49-F238E27FC236}">
                <a16:creationId xmlns:a16="http://schemas.microsoft.com/office/drawing/2014/main" id="{15746462-13B8-627A-17F3-3EACDA136DEC}"/>
              </a:ext>
            </a:extLst>
          </p:cNvPr>
          <p:cNvCxnSpPr>
            <a:cxnSpLocks/>
          </p:cNvCxnSpPr>
          <p:nvPr/>
        </p:nvCxnSpPr>
        <p:spPr bwMode="auto">
          <a:xfrm flipH="1">
            <a:off x="1152525" y="101600"/>
            <a:ext cx="9525" cy="6653213"/>
          </a:xfrm>
          <a:prstGeom prst="line">
            <a:avLst/>
          </a:prstGeom>
          <a:noFill/>
          <a:ln w="57150" algn="ctr">
            <a:solidFill>
              <a:schemeClr val="bg1"/>
            </a:solidFill>
            <a:round/>
            <a:headEnd/>
            <a:tailEnd/>
          </a:ln>
          <a:extLst>
            <a:ext uri="{909E8E84-426E-40DD-AFC4-6F175D3DCCD1}">
              <a14:hiddenFill xmlns:a14="http://schemas.microsoft.com/office/drawing/2010/main">
                <a:noFill/>
              </a14:hiddenFill>
            </a:ext>
          </a:extLst>
        </p:spPr>
      </p:cxnSp>
      <p:sp>
        <p:nvSpPr>
          <p:cNvPr id="14341" name="TextBox 4">
            <a:extLst>
              <a:ext uri="{FF2B5EF4-FFF2-40B4-BE49-F238E27FC236}">
                <a16:creationId xmlns:a16="http://schemas.microsoft.com/office/drawing/2014/main" id="{B4A19D9B-AF06-6FF4-5175-A9C07C58CD4E}"/>
              </a:ext>
            </a:extLst>
          </p:cNvPr>
          <p:cNvSpPr txBox="1">
            <a:spLocks noChangeArrowheads="1"/>
          </p:cNvSpPr>
          <p:nvPr/>
        </p:nvSpPr>
        <p:spPr bwMode="auto">
          <a:xfrm>
            <a:off x="461963" y="584200"/>
            <a:ext cx="1401762" cy="461963"/>
          </a:xfrm>
          <a:prstGeom prst="rect">
            <a:avLst/>
          </a:prstGeom>
          <a:solidFill>
            <a:srgbClr val="000099"/>
          </a:solidFill>
          <a:ln w="9525">
            <a:solidFill>
              <a:schemeClr val="bg1"/>
            </a:solidFill>
            <a:miter lim="800000"/>
            <a:headEnd/>
            <a:tailEnd/>
          </a:ln>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2000 BC</a:t>
            </a:r>
          </a:p>
        </p:txBody>
      </p:sp>
      <p:sp>
        <p:nvSpPr>
          <p:cNvPr id="14342" name="TextBox 7">
            <a:extLst>
              <a:ext uri="{FF2B5EF4-FFF2-40B4-BE49-F238E27FC236}">
                <a16:creationId xmlns:a16="http://schemas.microsoft.com/office/drawing/2014/main" id="{DC1C3B06-3EA4-59C6-C8C1-12C3DBE7CE52}"/>
              </a:ext>
            </a:extLst>
          </p:cNvPr>
          <p:cNvSpPr txBox="1">
            <a:spLocks noChangeArrowheads="1"/>
          </p:cNvSpPr>
          <p:nvPr/>
        </p:nvSpPr>
        <p:spPr bwMode="auto">
          <a:xfrm>
            <a:off x="461963" y="2259013"/>
            <a:ext cx="1401762" cy="460375"/>
          </a:xfrm>
          <a:prstGeom prst="rect">
            <a:avLst/>
          </a:prstGeom>
          <a:solidFill>
            <a:srgbClr val="000099"/>
          </a:solidFill>
          <a:ln w="9525">
            <a:solidFill>
              <a:schemeClr val="bg1"/>
            </a:solidFill>
            <a:miter lim="800000"/>
            <a:headEnd/>
            <a:tailEnd/>
          </a:ln>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1500 BC</a:t>
            </a:r>
          </a:p>
        </p:txBody>
      </p:sp>
      <p:sp>
        <p:nvSpPr>
          <p:cNvPr id="14343" name="TextBox 8">
            <a:extLst>
              <a:ext uri="{FF2B5EF4-FFF2-40B4-BE49-F238E27FC236}">
                <a16:creationId xmlns:a16="http://schemas.microsoft.com/office/drawing/2014/main" id="{36351AC6-EBBF-99A4-A230-BF705F3365A3}"/>
              </a:ext>
            </a:extLst>
          </p:cNvPr>
          <p:cNvSpPr txBox="1">
            <a:spLocks noChangeArrowheads="1"/>
          </p:cNvSpPr>
          <p:nvPr/>
        </p:nvSpPr>
        <p:spPr bwMode="auto">
          <a:xfrm>
            <a:off x="461963" y="3983038"/>
            <a:ext cx="1401762" cy="461962"/>
          </a:xfrm>
          <a:prstGeom prst="rect">
            <a:avLst/>
          </a:prstGeom>
          <a:solidFill>
            <a:srgbClr val="000099"/>
          </a:solidFill>
          <a:ln w="9525">
            <a:solidFill>
              <a:schemeClr val="bg1"/>
            </a:solidFill>
            <a:miter lim="800000"/>
            <a:headEnd/>
            <a:tailEnd/>
          </a:ln>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1000 BC</a:t>
            </a:r>
          </a:p>
        </p:txBody>
      </p:sp>
      <p:sp>
        <p:nvSpPr>
          <p:cNvPr id="14344" name="TextBox 9">
            <a:extLst>
              <a:ext uri="{FF2B5EF4-FFF2-40B4-BE49-F238E27FC236}">
                <a16:creationId xmlns:a16="http://schemas.microsoft.com/office/drawing/2014/main" id="{B558C697-7E72-D622-1B96-D2381ED2E077}"/>
              </a:ext>
            </a:extLst>
          </p:cNvPr>
          <p:cNvSpPr txBox="1">
            <a:spLocks noChangeArrowheads="1"/>
          </p:cNvSpPr>
          <p:nvPr/>
        </p:nvSpPr>
        <p:spPr bwMode="auto">
          <a:xfrm>
            <a:off x="461963" y="5627688"/>
            <a:ext cx="1401762" cy="461962"/>
          </a:xfrm>
          <a:prstGeom prst="rect">
            <a:avLst/>
          </a:prstGeom>
          <a:solidFill>
            <a:srgbClr val="000099"/>
          </a:solidFill>
          <a:ln w="9525">
            <a:solidFill>
              <a:schemeClr val="bg1"/>
            </a:solidFill>
            <a:miter lim="800000"/>
            <a:headEnd/>
            <a:tailEnd/>
          </a:ln>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2400">
                <a:latin typeface="Arial" panose="020B0604020202020204" pitchFamily="34" charset="0"/>
                <a:cs typeface="Arial" panose="020B0604020202020204" pitchFamily="34" charset="0"/>
              </a:rPr>
              <a:t>500 BC</a:t>
            </a:r>
          </a:p>
        </p:txBody>
      </p:sp>
      <p:grpSp>
        <p:nvGrpSpPr>
          <p:cNvPr id="14345" name="Group 50">
            <a:extLst>
              <a:ext uri="{FF2B5EF4-FFF2-40B4-BE49-F238E27FC236}">
                <a16:creationId xmlns:a16="http://schemas.microsoft.com/office/drawing/2014/main" id="{08B04475-BA5E-5BE7-1CEE-D3B425AE551E}"/>
              </a:ext>
            </a:extLst>
          </p:cNvPr>
          <p:cNvGrpSpPr>
            <a:grpSpLocks/>
          </p:cNvGrpSpPr>
          <p:nvPr/>
        </p:nvGrpSpPr>
        <p:grpSpPr bwMode="auto">
          <a:xfrm>
            <a:off x="965200" y="185738"/>
            <a:ext cx="3714750" cy="646112"/>
            <a:chOff x="965201" y="185592"/>
            <a:chExt cx="3715264" cy="646331"/>
          </a:xfrm>
        </p:grpSpPr>
        <p:sp>
          <p:nvSpPr>
            <p:cNvPr id="14368" name="TextBox 3">
              <a:extLst>
                <a:ext uri="{FF2B5EF4-FFF2-40B4-BE49-F238E27FC236}">
                  <a16:creationId xmlns:a16="http://schemas.microsoft.com/office/drawing/2014/main" id="{97EB05D2-83F3-EEE7-0980-55F0DC26FE3E}"/>
                </a:ext>
              </a:extLst>
            </p:cNvPr>
            <p:cNvSpPr txBox="1">
              <a:spLocks noChangeArrowheads="1"/>
            </p:cNvSpPr>
            <p:nvPr/>
          </p:nvSpPr>
          <p:spPr bwMode="auto">
            <a:xfrm>
              <a:off x="1855988" y="185592"/>
              <a:ext cx="28244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Kenites in Canaan</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(Gen 15:19)</a:t>
              </a:r>
            </a:p>
          </p:txBody>
        </p:sp>
        <p:sp>
          <p:nvSpPr>
            <p:cNvPr id="14369" name="Oval 17">
              <a:extLst>
                <a:ext uri="{FF2B5EF4-FFF2-40B4-BE49-F238E27FC236}">
                  <a16:creationId xmlns:a16="http://schemas.microsoft.com/office/drawing/2014/main" id="{D2F59093-1467-DAEA-B531-0DA80997332B}"/>
                </a:ext>
              </a:extLst>
            </p:cNvPr>
            <p:cNvSpPr>
              <a:spLocks noChangeArrowheads="1"/>
            </p:cNvSpPr>
            <p:nvPr/>
          </p:nvSpPr>
          <p:spPr bwMode="auto">
            <a:xfrm>
              <a:off x="965201" y="294640"/>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14370" name="Straight Connector 31">
              <a:extLst>
                <a:ext uri="{FF2B5EF4-FFF2-40B4-BE49-F238E27FC236}">
                  <a16:creationId xmlns:a16="http://schemas.microsoft.com/office/drawing/2014/main" id="{AB6E0678-9772-2103-3BE0-CD87E844219A}"/>
                </a:ext>
              </a:extLst>
            </p:cNvPr>
            <p:cNvCxnSpPr>
              <a:cxnSpLocks/>
              <a:stCxn id="14369" idx="6"/>
            </p:cNvCxnSpPr>
            <p:nvPr/>
          </p:nvCxnSpPr>
          <p:spPr bwMode="auto">
            <a:xfrm flipV="1">
              <a:off x="1341107" y="362879"/>
              <a:ext cx="854403" cy="67101"/>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14346" name="Group 51">
            <a:extLst>
              <a:ext uri="{FF2B5EF4-FFF2-40B4-BE49-F238E27FC236}">
                <a16:creationId xmlns:a16="http://schemas.microsoft.com/office/drawing/2014/main" id="{3BF72281-0811-ABFE-35DF-2EC1EC3BCB38}"/>
              </a:ext>
            </a:extLst>
          </p:cNvPr>
          <p:cNvGrpSpPr>
            <a:grpSpLocks/>
          </p:cNvGrpSpPr>
          <p:nvPr/>
        </p:nvGrpSpPr>
        <p:grpSpPr bwMode="auto">
          <a:xfrm>
            <a:off x="974725" y="2352675"/>
            <a:ext cx="3629025" cy="646113"/>
            <a:chOff x="974508" y="2352724"/>
            <a:chExt cx="3629131" cy="646331"/>
          </a:xfrm>
        </p:grpSpPr>
        <p:sp>
          <p:nvSpPr>
            <p:cNvPr id="14365" name="TextBox 10">
              <a:extLst>
                <a:ext uri="{FF2B5EF4-FFF2-40B4-BE49-F238E27FC236}">
                  <a16:creationId xmlns:a16="http://schemas.microsoft.com/office/drawing/2014/main" id="{8C59625C-77D0-F98E-1D74-02EF42EA4E0D}"/>
                </a:ext>
              </a:extLst>
            </p:cNvPr>
            <p:cNvSpPr txBox="1">
              <a:spLocks noChangeArrowheads="1"/>
            </p:cNvSpPr>
            <p:nvPr/>
          </p:nvSpPr>
          <p:spPr bwMode="auto">
            <a:xfrm>
              <a:off x="1849167" y="2352724"/>
              <a:ext cx="27544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Jethro &amp; Moses</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(Ex 3:1; 18:11 Jg 1:16)</a:t>
              </a:r>
            </a:p>
          </p:txBody>
        </p:sp>
        <p:sp>
          <p:nvSpPr>
            <p:cNvPr id="14366" name="Oval 18">
              <a:extLst>
                <a:ext uri="{FF2B5EF4-FFF2-40B4-BE49-F238E27FC236}">
                  <a16:creationId xmlns:a16="http://schemas.microsoft.com/office/drawing/2014/main" id="{3DF41B03-8688-A8FE-F955-C6488A762BAB}"/>
                </a:ext>
              </a:extLst>
            </p:cNvPr>
            <p:cNvSpPr>
              <a:spLocks noChangeArrowheads="1"/>
            </p:cNvSpPr>
            <p:nvPr/>
          </p:nvSpPr>
          <p:spPr bwMode="auto">
            <a:xfrm>
              <a:off x="974508" y="2671272"/>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14367" name="Straight Connector 33">
              <a:extLst>
                <a:ext uri="{FF2B5EF4-FFF2-40B4-BE49-F238E27FC236}">
                  <a16:creationId xmlns:a16="http://schemas.microsoft.com/office/drawing/2014/main" id="{5117DF10-B084-DF7D-C2C4-864AE4DD9872}"/>
                </a:ext>
              </a:extLst>
            </p:cNvPr>
            <p:cNvCxnSpPr>
              <a:cxnSpLocks/>
            </p:cNvCxnSpPr>
            <p:nvPr/>
          </p:nvCxnSpPr>
          <p:spPr bwMode="auto">
            <a:xfrm flipV="1">
              <a:off x="1126534" y="2530163"/>
              <a:ext cx="1175602" cy="279132"/>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14347" name="Group 52">
            <a:extLst>
              <a:ext uri="{FF2B5EF4-FFF2-40B4-BE49-F238E27FC236}">
                <a16:creationId xmlns:a16="http://schemas.microsoft.com/office/drawing/2014/main" id="{2FAA202D-F000-7D72-9568-5BBE65406ACA}"/>
              </a:ext>
            </a:extLst>
          </p:cNvPr>
          <p:cNvGrpSpPr>
            <a:grpSpLocks/>
          </p:cNvGrpSpPr>
          <p:nvPr/>
        </p:nvGrpSpPr>
        <p:grpSpPr bwMode="auto">
          <a:xfrm>
            <a:off x="965200" y="3055938"/>
            <a:ext cx="3292475" cy="646112"/>
            <a:chOff x="965201" y="3056079"/>
            <a:chExt cx="3292092" cy="646331"/>
          </a:xfrm>
        </p:grpSpPr>
        <p:sp>
          <p:nvSpPr>
            <p:cNvPr id="14362" name="TextBox 11">
              <a:extLst>
                <a:ext uri="{FF2B5EF4-FFF2-40B4-BE49-F238E27FC236}">
                  <a16:creationId xmlns:a16="http://schemas.microsoft.com/office/drawing/2014/main" id="{6D8F34D5-BA4B-288F-FEF5-F191AC9D7765}"/>
                </a:ext>
              </a:extLst>
            </p:cNvPr>
            <p:cNvSpPr txBox="1">
              <a:spLocks noChangeArrowheads="1"/>
            </p:cNvSpPr>
            <p:nvPr/>
          </p:nvSpPr>
          <p:spPr bwMode="auto">
            <a:xfrm>
              <a:off x="2195510" y="3056079"/>
              <a:ext cx="20617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Jael Kills Sisera</a:t>
              </a:r>
              <a:br>
                <a:rPr lang="en-US" altLang="en-US" sz="2000" b="0">
                  <a:latin typeface="Arial" panose="020B0604020202020204" pitchFamily="34" charset="0"/>
                  <a:cs typeface="Arial" panose="020B0604020202020204" pitchFamily="34" charset="0"/>
                </a:rPr>
              </a:br>
              <a:r>
                <a:rPr lang="en-US" altLang="en-US" sz="2000" b="0">
                  <a:latin typeface="Arial" panose="020B0604020202020204" pitchFamily="34" charset="0"/>
                  <a:cs typeface="Arial" panose="020B0604020202020204" pitchFamily="34" charset="0"/>
                </a:rPr>
                <a:t>(Jg 4:11, 7-12)</a:t>
              </a:r>
            </a:p>
          </p:txBody>
        </p:sp>
        <p:sp>
          <p:nvSpPr>
            <p:cNvPr id="14363" name="Oval 19">
              <a:extLst>
                <a:ext uri="{FF2B5EF4-FFF2-40B4-BE49-F238E27FC236}">
                  <a16:creationId xmlns:a16="http://schemas.microsoft.com/office/drawing/2014/main" id="{46947806-D9E7-D677-7F6F-006373819387}"/>
                </a:ext>
              </a:extLst>
            </p:cNvPr>
            <p:cNvSpPr>
              <a:spLocks noChangeArrowheads="1"/>
            </p:cNvSpPr>
            <p:nvPr/>
          </p:nvSpPr>
          <p:spPr bwMode="auto">
            <a:xfrm>
              <a:off x="965201" y="3276600"/>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14364" name="Straight Connector 35">
              <a:extLst>
                <a:ext uri="{FF2B5EF4-FFF2-40B4-BE49-F238E27FC236}">
                  <a16:creationId xmlns:a16="http://schemas.microsoft.com/office/drawing/2014/main" id="{031DFAA1-4D78-9A74-A323-7A336E6B76A4}"/>
                </a:ext>
              </a:extLst>
            </p:cNvPr>
            <p:cNvCxnSpPr>
              <a:cxnSpLocks/>
            </p:cNvCxnSpPr>
            <p:nvPr/>
          </p:nvCxnSpPr>
          <p:spPr bwMode="auto">
            <a:xfrm flipV="1">
              <a:off x="1126534" y="3207902"/>
              <a:ext cx="1169063" cy="227389"/>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14348" name="Group 53">
            <a:extLst>
              <a:ext uri="{FF2B5EF4-FFF2-40B4-BE49-F238E27FC236}">
                <a16:creationId xmlns:a16="http://schemas.microsoft.com/office/drawing/2014/main" id="{E5AB296E-138C-5E57-2D36-8A34175730F9}"/>
              </a:ext>
            </a:extLst>
          </p:cNvPr>
          <p:cNvGrpSpPr>
            <a:grpSpLocks/>
          </p:cNvGrpSpPr>
          <p:nvPr/>
        </p:nvGrpSpPr>
        <p:grpSpPr bwMode="auto">
          <a:xfrm>
            <a:off x="965200" y="3751263"/>
            <a:ext cx="3738563" cy="663575"/>
            <a:chOff x="965201" y="3750944"/>
            <a:chExt cx="3739082" cy="663797"/>
          </a:xfrm>
        </p:grpSpPr>
        <p:sp>
          <p:nvSpPr>
            <p:cNvPr id="14359" name="TextBox 12">
              <a:extLst>
                <a:ext uri="{FF2B5EF4-FFF2-40B4-BE49-F238E27FC236}">
                  <a16:creationId xmlns:a16="http://schemas.microsoft.com/office/drawing/2014/main" id="{C0E978B5-5743-F738-B57A-972599D2E146}"/>
                </a:ext>
              </a:extLst>
            </p:cNvPr>
            <p:cNvSpPr txBox="1">
              <a:spLocks noChangeArrowheads="1"/>
            </p:cNvSpPr>
            <p:nvPr/>
          </p:nvSpPr>
          <p:spPr bwMode="auto">
            <a:xfrm>
              <a:off x="1748519" y="3768410"/>
              <a:ext cx="29557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Among Amalekites</a:t>
              </a:r>
            </a:p>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(I Sam 15:6)</a:t>
              </a:r>
            </a:p>
          </p:txBody>
        </p:sp>
        <p:sp>
          <p:nvSpPr>
            <p:cNvPr id="14360" name="Oval 20">
              <a:extLst>
                <a:ext uri="{FF2B5EF4-FFF2-40B4-BE49-F238E27FC236}">
                  <a16:creationId xmlns:a16="http://schemas.microsoft.com/office/drawing/2014/main" id="{52C6DDDC-8124-FCCE-192E-290E931B03E3}"/>
                </a:ext>
              </a:extLst>
            </p:cNvPr>
            <p:cNvSpPr>
              <a:spLocks noChangeArrowheads="1"/>
            </p:cNvSpPr>
            <p:nvPr/>
          </p:nvSpPr>
          <p:spPr bwMode="auto">
            <a:xfrm>
              <a:off x="965201" y="3750944"/>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14361" name="Straight Connector 37">
              <a:extLst>
                <a:ext uri="{FF2B5EF4-FFF2-40B4-BE49-F238E27FC236}">
                  <a16:creationId xmlns:a16="http://schemas.microsoft.com/office/drawing/2014/main" id="{17B10457-5EAD-138D-B177-F5D49F267747}"/>
                </a:ext>
              </a:extLst>
            </p:cNvPr>
            <p:cNvCxnSpPr>
              <a:cxnSpLocks/>
            </p:cNvCxnSpPr>
            <p:nvPr/>
          </p:nvCxnSpPr>
          <p:spPr bwMode="auto">
            <a:xfrm>
              <a:off x="1094454" y="3889307"/>
              <a:ext cx="1036634" cy="28221"/>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14349" name="Group 54">
            <a:extLst>
              <a:ext uri="{FF2B5EF4-FFF2-40B4-BE49-F238E27FC236}">
                <a16:creationId xmlns:a16="http://schemas.microsoft.com/office/drawing/2014/main" id="{DDF4E7DC-1223-13EB-77BA-7574BA3412B5}"/>
              </a:ext>
            </a:extLst>
          </p:cNvPr>
          <p:cNvGrpSpPr>
            <a:grpSpLocks/>
          </p:cNvGrpSpPr>
          <p:nvPr/>
        </p:nvGrpSpPr>
        <p:grpSpPr bwMode="auto">
          <a:xfrm>
            <a:off x="955675" y="4471988"/>
            <a:ext cx="3457575" cy="646112"/>
            <a:chOff x="955675" y="4471765"/>
            <a:chExt cx="3458057" cy="646331"/>
          </a:xfrm>
        </p:grpSpPr>
        <p:sp>
          <p:nvSpPr>
            <p:cNvPr id="14356" name="TextBox 13">
              <a:extLst>
                <a:ext uri="{FF2B5EF4-FFF2-40B4-BE49-F238E27FC236}">
                  <a16:creationId xmlns:a16="http://schemas.microsoft.com/office/drawing/2014/main" id="{AB80C4E1-03AD-A60A-51CC-410CE82FD207}"/>
                </a:ext>
              </a:extLst>
            </p:cNvPr>
            <p:cNvSpPr txBox="1">
              <a:spLocks noChangeArrowheads="1"/>
            </p:cNvSpPr>
            <p:nvPr/>
          </p:nvSpPr>
          <p:spPr bwMode="auto">
            <a:xfrm>
              <a:off x="2122720" y="4471765"/>
              <a:ext cx="2291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Jonadab &amp; Jehu</a:t>
              </a:r>
            </a:p>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(II Kings 10:15-17)</a:t>
              </a:r>
            </a:p>
          </p:txBody>
        </p:sp>
        <p:sp>
          <p:nvSpPr>
            <p:cNvPr id="14357" name="Oval 21">
              <a:extLst>
                <a:ext uri="{FF2B5EF4-FFF2-40B4-BE49-F238E27FC236}">
                  <a16:creationId xmlns:a16="http://schemas.microsoft.com/office/drawing/2014/main" id="{7BC63623-A0D6-ED35-4627-25AC3540350B}"/>
                </a:ext>
              </a:extLst>
            </p:cNvPr>
            <p:cNvSpPr>
              <a:spLocks noChangeArrowheads="1"/>
            </p:cNvSpPr>
            <p:nvPr/>
          </p:nvSpPr>
          <p:spPr bwMode="auto">
            <a:xfrm>
              <a:off x="955675" y="4573399"/>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14358" name="Straight Connector 39">
              <a:extLst>
                <a:ext uri="{FF2B5EF4-FFF2-40B4-BE49-F238E27FC236}">
                  <a16:creationId xmlns:a16="http://schemas.microsoft.com/office/drawing/2014/main" id="{DDDAA4C8-07D0-1EB6-0EFA-5A467A604697}"/>
                </a:ext>
              </a:extLst>
            </p:cNvPr>
            <p:cNvCxnSpPr>
              <a:cxnSpLocks/>
            </p:cNvCxnSpPr>
            <p:nvPr/>
          </p:nvCxnSpPr>
          <p:spPr bwMode="auto">
            <a:xfrm flipV="1">
              <a:off x="1152552" y="4629859"/>
              <a:ext cx="1123206" cy="93844"/>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grpSp>
        <p:nvGrpSpPr>
          <p:cNvPr id="56" name="Group 55">
            <a:extLst>
              <a:ext uri="{FF2B5EF4-FFF2-40B4-BE49-F238E27FC236}">
                <a16:creationId xmlns:a16="http://schemas.microsoft.com/office/drawing/2014/main" id="{CD0250B7-FDF2-1FD6-0532-4E3B2FFFDD12}"/>
              </a:ext>
            </a:extLst>
          </p:cNvPr>
          <p:cNvGrpSpPr>
            <a:grpSpLocks/>
          </p:cNvGrpSpPr>
          <p:nvPr/>
        </p:nvGrpSpPr>
        <p:grpSpPr bwMode="auto">
          <a:xfrm>
            <a:off x="965200" y="5211763"/>
            <a:ext cx="3794125" cy="646112"/>
            <a:chOff x="965188" y="5212317"/>
            <a:chExt cx="3793844" cy="646331"/>
          </a:xfrm>
        </p:grpSpPr>
        <p:sp>
          <p:nvSpPr>
            <p:cNvPr id="14353" name="TextBox 14">
              <a:extLst>
                <a:ext uri="{FF2B5EF4-FFF2-40B4-BE49-F238E27FC236}">
                  <a16:creationId xmlns:a16="http://schemas.microsoft.com/office/drawing/2014/main" id="{8E97DB77-B258-77E4-2D1A-9BE9E7A52963}"/>
                </a:ext>
              </a:extLst>
            </p:cNvPr>
            <p:cNvSpPr txBox="1">
              <a:spLocks noChangeArrowheads="1"/>
            </p:cNvSpPr>
            <p:nvPr/>
          </p:nvSpPr>
          <p:spPr bwMode="auto">
            <a:xfrm>
              <a:off x="1922999" y="5212317"/>
              <a:ext cx="28360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Jeremiah &amp; Rechabites</a:t>
              </a:r>
            </a:p>
            <a:p>
              <a:pPr algn="ctr">
                <a:lnSpc>
                  <a:spcPct val="90000"/>
                </a:lnSpc>
                <a:spcBef>
                  <a:spcPct val="0"/>
                </a:spcBef>
                <a:buFontTx/>
                <a:buNone/>
              </a:pPr>
              <a:r>
                <a:rPr lang="en-US" altLang="en-US" sz="2000" b="0">
                  <a:latin typeface="Arial" panose="020B0604020202020204" pitchFamily="34" charset="0"/>
                  <a:cs typeface="Arial" panose="020B0604020202020204" pitchFamily="34" charset="0"/>
                </a:rPr>
                <a:t>(Jer 35:1-19)</a:t>
              </a:r>
            </a:p>
          </p:txBody>
        </p:sp>
        <p:sp>
          <p:nvSpPr>
            <p:cNvPr id="14354" name="Oval 22">
              <a:extLst>
                <a:ext uri="{FF2B5EF4-FFF2-40B4-BE49-F238E27FC236}">
                  <a16:creationId xmlns:a16="http://schemas.microsoft.com/office/drawing/2014/main" id="{8FBBD7F4-CE55-01B8-BC3D-8C23268AE2E0}"/>
                </a:ext>
              </a:extLst>
            </p:cNvPr>
            <p:cNvSpPr>
              <a:spLocks noChangeArrowheads="1"/>
            </p:cNvSpPr>
            <p:nvPr/>
          </p:nvSpPr>
          <p:spPr bwMode="auto">
            <a:xfrm>
              <a:off x="965188" y="5283551"/>
              <a:ext cx="375906" cy="270679"/>
            </a:xfrm>
            <a:prstGeom prst="ellipse">
              <a:avLst/>
            </a:prstGeom>
            <a:solidFill>
              <a:srgbClr val="FFFF00"/>
            </a:solidFill>
            <a:ln w="9525" algn="ctr">
              <a:solidFill>
                <a:schemeClr val="bg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cxnSp>
          <p:nvCxnSpPr>
            <p:cNvPr id="14355" name="Straight Connector 41">
              <a:extLst>
                <a:ext uri="{FF2B5EF4-FFF2-40B4-BE49-F238E27FC236}">
                  <a16:creationId xmlns:a16="http://schemas.microsoft.com/office/drawing/2014/main" id="{B95B5362-BA52-50F6-E48F-F993BAF69C98}"/>
                </a:ext>
              </a:extLst>
            </p:cNvPr>
            <p:cNvCxnSpPr>
              <a:cxnSpLocks/>
            </p:cNvCxnSpPr>
            <p:nvPr/>
          </p:nvCxnSpPr>
          <p:spPr bwMode="auto">
            <a:xfrm flipV="1">
              <a:off x="1118276" y="5389617"/>
              <a:ext cx="804723" cy="29273"/>
            </a:xfrm>
            <a:prstGeom prst="line">
              <a:avLst/>
            </a:prstGeom>
            <a:noFill/>
            <a:ln w="28575" algn="ctr">
              <a:solidFill>
                <a:srgbClr val="FFFF00"/>
              </a:solidFill>
              <a:round/>
              <a:headEnd/>
              <a:tailEnd/>
            </a:ln>
            <a:extLst>
              <a:ext uri="{909E8E84-426E-40DD-AFC4-6F175D3DCCD1}">
                <a14:hiddenFill xmlns:a14="http://schemas.microsoft.com/office/drawing/2010/main">
                  <a:noFill/>
                </a14:hiddenFill>
              </a:ext>
            </a:extLst>
          </p:spPr>
        </p:cxnSp>
      </p:grpSp>
      <p:sp>
        <p:nvSpPr>
          <p:cNvPr id="50" name="Speech Bubble: Rectangle with Corners Rounded 49">
            <a:extLst>
              <a:ext uri="{FF2B5EF4-FFF2-40B4-BE49-F238E27FC236}">
                <a16:creationId xmlns:a16="http://schemas.microsoft.com/office/drawing/2014/main" id="{DD0424D1-857B-AC51-560B-44D8577EFB77}"/>
              </a:ext>
            </a:extLst>
          </p:cNvPr>
          <p:cNvSpPr>
            <a:spLocks noChangeArrowheads="1"/>
          </p:cNvSpPr>
          <p:nvPr/>
        </p:nvSpPr>
        <p:spPr bwMode="auto">
          <a:xfrm>
            <a:off x="5246688" y="3435350"/>
            <a:ext cx="6850062" cy="2268538"/>
          </a:xfrm>
          <a:prstGeom prst="wedgeRoundRectCallout">
            <a:avLst>
              <a:gd name="adj1" fmla="val -58769"/>
              <a:gd name="adj2" fmla="val 35750"/>
              <a:gd name="adj3" fmla="val 16667"/>
            </a:avLst>
          </a:prstGeom>
          <a:solidFill>
            <a:srgbClr val="66FFFF"/>
          </a:solidFill>
          <a:ln w="9525" algn="ctr">
            <a:solidFill>
              <a:schemeClr val="tx1"/>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lnSpc>
                <a:spcPct val="90000"/>
              </a:lnSpc>
              <a:spcBef>
                <a:spcPct val="0"/>
              </a:spcBef>
              <a:buFontTx/>
              <a:buNone/>
            </a:pPr>
            <a:r>
              <a:rPr lang="en-US" altLang="en-US" sz="2400" b="0">
                <a:solidFill>
                  <a:srgbClr val="000000"/>
                </a:solidFill>
                <a:latin typeface="system-ui"/>
                <a:cs typeface="Arial" panose="020B0604020202020204" pitchFamily="34" charset="0"/>
              </a:rPr>
              <a:t>The word which came to Jeremiah from the Lord in the days of Jehoiakim the son of Josiah, king of Judah, saying, </a:t>
            </a:r>
            <a:r>
              <a:rPr lang="en-US" altLang="en-US" sz="2400" b="0" baseline="30000">
                <a:solidFill>
                  <a:srgbClr val="000000"/>
                </a:solidFill>
                <a:latin typeface="system-ui"/>
                <a:cs typeface="Arial" panose="020B0604020202020204" pitchFamily="34" charset="0"/>
              </a:rPr>
              <a:t>2 </a:t>
            </a:r>
            <a:r>
              <a:rPr lang="en-US" altLang="en-US" sz="2400" b="0">
                <a:solidFill>
                  <a:srgbClr val="000000"/>
                </a:solidFill>
                <a:latin typeface="system-ui"/>
                <a:cs typeface="Arial" panose="020B0604020202020204" pitchFamily="34" charset="0"/>
              </a:rPr>
              <a:t>“Go to </a:t>
            </a:r>
            <a:r>
              <a:rPr lang="en-US" altLang="en-US" sz="2400">
                <a:solidFill>
                  <a:srgbClr val="0000FF"/>
                </a:solidFill>
                <a:latin typeface="system-ui"/>
                <a:cs typeface="Arial" panose="020B0604020202020204" pitchFamily="34" charset="0"/>
              </a:rPr>
              <a:t>the house of the Rechabites</a:t>
            </a:r>
            <a:r>
              <a:rPr lang="en-US" altLang="en-US" sz="2400" b="0">
                <a:solidFill>
                  <a:srgbClr val="000000"/>
                </a:solidFill>
                <a:latin typeface="system-ui"/>
                <a:cs typeface="Arial" panose="020B0604020202020204" pitchFamily="34" charset="0"/>
              </a:rPr>
              <a:t>, speak to them, and bring them into the house of the Lord, into one of the chambers, and give them wine to drink.” (Jer 35:1-2)</a:t>
            </a:r>
          </a:p>
        </p:txBody>
      </p:sp>
      <p:sp>
        <p:nvSpPr>
          <p:cNvPr id="58" name="Oval 57">
            <a:extLst>
              <a:ext uri="{FF2B5EF4-FFF2-40B4-BE49-F238E27FC236}">
                <a16:creationId xmlns:a16="http://schemas.microsoft.com/office/drawing/2014/main" id="{873F5AA3-006D-9CEB-779C-32AACD9276A9}"/>
              </a:ext>
            </a:extLst>
          </p:cNvPr>
          <p:cNvSpPr>
            <a:spLocks noChangeArrowheads="1"/>
          </p:cNvSpPr>
          <p:nvPr/>
        </p:nvSpPr>
        <p:spPr bwMode="auto">
          <a:xfrm>
            <a:off x="1747838" y="5118100"/>
            <a:ext cx="3259137" cy="76200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nodeType="afterGroup">
                            <p:stCondLst>
                              <p:cond delay="500"/>
                            </p:stCondLst>
                            <p:childTnLst>
                              <p:par>
                                <p:cTn id="9" presetID="21" presetClass="entr" presetSubtype="1"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heel(1)">
                                      <p:cBhvr>
                                        <p:cTn id="11" dur="2000"/>
                                        <p:tgtEl>
                                          <p:spTgt spid="5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wipe(left)">
                                      <p:cBhvr>
                                        <p:cTn id="1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a:extLst>
              <a:ext uri="{FF2B5EF4-FFF2-40B4-BE49-F238E27FC236}">
                <a16:creationId xmlns:a16="http://schemas.microsoft.com/office/drawing/2014/main" id="{5DD4F8F3-E979-BF32-CF38-6ACDA7F286D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8AB53CF9-2672-403F-9FAF-06E41DF63346}" type="slidenum">
              <a:rPr lang="en-US" altLang="en-US" sz="1400" b="0" smtClean="0">
                <a:latin typeface="Times New Roman" panose="02020603050405020304" pitchFamily="18" charset="0"/>
                <a:cs typeface="Arial" panose="020B0604020202020204" pitchFamily="34" charset="0"/>
              </a:rPr>
              <a:pPr>
                <a:spcBef>
                  <a:spcPct val="0"/>
                </a:spcBef>
                <a:buFontTx/>
                <a:buNone/>
              </a:pPr>
              <a:t>8</a:t>
            </a:fld>
            <a:endParaRPr lang="en-US" altLang="en-US" sz="1400" b="0">
              <a:latin typeface="Times New Roman" panose="02020603050405020304" pitchFamily="18" charset="0"/>
              <a:cs typeface="Arial" panose="020B0604020202020204" pitchFamily="34" charset="0"/>
            </a:endParaRPr>
          </a:p>
        </p:txBody>
      </p:sp>
      <p:pic>
        <p:nvPicPr>
          <p:cNvPr id="16387" name="Picture 2">
            <a:extLst>
              <a:ext uri="{FF2B5EF4-FFF2-40B4-BE49-F238E27FC236}">
                <a16:creationId xmlns:a16="http://schemas.microsoft.com/office/drawing/2014/main" id="{FA870B56-5B7C-A879-6069-3CBF9AD012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7013" y="144463"/>
            <a:ext cx="8972550" cy="640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a:extLst>
              <a:ext uri="{FF2B5EF4-FFF2-40B4-BE49-F238E27FC236}">
                <a16:creationId xmlns:a16="http://schemas.microsoft.com/office/drawing/2014/main" id="{ECB9705E-F73B-9E83-25EA-F344DDC6A136}"/>
              </a:ext>
            </a:extLst>
          </p:cNvPr>
          <p:cNvSpPr>
            <a:spLocks noChangeArrowheads="1"/>
          </p:cNvSpPr>
          <p:nvPr/>
        </p:nvSpPr>
        <p:spPr bwMode="auto">
          <a:xfrm>
            <a:off x="3165475" y="3101975"/>
            <a:ext cx="823913" cy="65405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sp>
        <p:nvSpPr>
          <p:cNvPr id="16389" name="TextBox 4">
            <a:extLst>
              <a:ext uri="{FF2B5EF4-FFF2-40B4-BE49-F238E27FC236}">
                <a16:creationId xmlns:a16="http://schemas.microsoft.com/office/drawing/2014/main" id="{F40AF6A6-A628-DDB7-1C03-7362820F0F6A}"/>
              </a:ext>
            </a:extLst>
          </p:cNvPr>
          <p:cNvSpPr txBox="1">
            <a:spLocks noChangeArrowheads="1"/>
          </p:cNvSpPr>
          <p:nvPr/>
        </p:nvSpPr>
        <p:spPr bwMode="auto">
          <a:xfrm>
            <a:off x="7626350" y="6542088"/>
            <a:ext cx="4210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1600" b="0">
                <a:latin typeface="Arial" panose="020B0604020202020204" pitchFamily="34" charset="0"/>
                <a:cs typeface="Arial" panose="020B0604020202020204" pitchFamily="34" charset="0"/>
              </a:rPr>
              <a:t>https://www.biblequestions.org/bqar419.html</a:t>
            </a:r>
          </a:p>
        </p:txBody>
      </p:sp>
      <p:sp>
        <p:nvSpPr>
          <p:cNvPr id="6" name="Isosceles Triangle 5">
            <a:extLst>
              <a:ext uri="{FF2B5EF4-FFF2-40B4-BE49-F238E27FC236}">
                <a16:creationId xmlns:a16="http://schemas.microsoft.com/office/drawing/2014/main" id="{6E9EFEC8-C505-B1DC-FCA5-AF1D80FA36BB}"/>
              </a:ext>
            </a:extLst>
          </p:cNvPr>
          <p:cNvSpPr>
            <a:spLocks noChangeArrowheads="1"/>
          </p:cNvSpPr>
          <p:nvPr/>
        </p:nvSpPr>
        <p:spPr bwMode="auto">
          <a:xfrm>
            <a:off x="3838575" y="4300538"/>
            <a:ext cx="374650" cy="250825"/>
          </a:xfrm>
          <a:prstGeom prst="triangle">
            <a:avLst>
              <a:gd name="adj" fmla="val 50000"/>
            </a:avLst>
          </a:prstGeom>
          <a:solidFill>
            <a:srgbClr val="FFFF00"/>
          </a:solidFill>
          <a:ln w="38100" algn="ctr">
            <a:solidFill>
              <a:srgbClr val="FF0000"/>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sp>
        <p:nvSpPr>
          <p:cNvPr id="7" name="Isosceles Triangle 6">
            <a:extLst>
              <a:ext uri="{FF2B5EF4-FFF2-40B4-BE49-F238E27FC236}">
                <a16:creationId xmlns:a16="http://schemas.microsoft.com/office/drawing/2014/main" id="{9D60F869-701F-9CAF-F14E-87E6E91FF020}"/>
              </a:ext>
            </a:extLst>
          </p:cNvPr>
          <p:cNvSpPr>
            <a:spLocks noChangeArrowheads="1"/>
          </p:cNvSpPr>
          <p:nvPr/>
        </p:nvSpPr>
        <p:spPr bwMode="auto">
          <a:xfrm>
            <a:off x="5651500" y="4291013"/>
            <a:ext cx="376238" cy="260350"/>
          </a:xfrm>
          <a:prstGeom prst="triangle">
            <a:avLst>
              <a:gd name="adj" fmla="val 50000"/>
            </a:avLst>
          </a:prstGeom>
          <a:solidFill>
            <a:srgbClr val="FFFF00"/>
          </a:solidFill>
          <a:ln w="38100" algn="ctr">
            <a:solidFill>
              <a:srgbClr val="FF0000"/>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sp>
        <p:nvSpPr>
          <p:cNvPr id="8" name="Isosceles Triangle 7">
            <a:extLst>
              <a:ext uri="{FF2B5EF4-FFF2-40B4-BE49-F238E27FC236}">
                <a16:creationId xmlns:a16="http://schemas.microsoft.com/office/drawing/2014/main" id="{4E7ECFD8-B227-C735-7FA0-9C8B10E4BB77}"/>
              </a:ext>
            </a:extLst>
          </p:cNvPr>
          <p:cNvSpPr>
            <a:spLocks noChangeArrowheads="1"/>
          </p:cNvSpPr>
          <p:nvPr/>
        </p:nvSpPr>
        <p:spPr bwMode="auto">
          <a:xfrm>
            <a:off x="8316913" y="4300538"/>
            <a:ext cx="374650" cy="250825"/>
          </a:xfrm>
          <a:prstGeom prst="triangle">
            <a:avLst>
              <a:gd name="adj" fmla="val 50000"/>
            </a:avLst>
          </a:prstGeom>
          <a:solidFill>
            <a:srgbClr val="FFFF00"/>
          </a:solidFill>
          <a:ln w="38100" algn="ctr">
            <a:solidFill>
              <a:srgbClr val="FF0000"/>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9B94F2E2-BFF2-D93E-CEFF-7ACD4EE49A23}"/>
              </a:ext>
            </a:extLst>
          </p:cNvPr>
          <p:cNvSpPr/>
          <p:nvPr/>
        </p:nvSpPr>
        <p:spPr bwMode="auto">
          <a:xfrm>
            <a:off x="3398838" y="1101725"/>
            <a:ext cx="274637" cy="652463"/>
          </a:xfrm>
          <a:prstGeom prst="rect">
            <a:avLst/>
          </a:prstGeom>
          <a:noFill/>
          <a:ln w="57150" cap="flat" cmpd="sng" algn="ctr">
            <a:solidFill>
              <a:srgbClr val="FF0000"/>
            </a:solidFill>
            <a:prstDash val="solid"/>
            <a:round/>
            <a:headEnd type="none" w="med" len="med"/>
            <a:tailEnd type="none" w="med" len="med"/>
          </a:ln>
          <a:effectLst/>
        </p:spPr>
        <p:txBody>
          <a:bodyPr/>
          <a:lstStyle/>
          <a:p>
            <a:pPr eaLnBrk="1" hangingPunct="1">
              <a:defRPr/>
            </a:pPr>
            <a:endParaRPr lang="en-US">
              <a:ln w="38100">
                <a:solidFill>
                  <a:srgbClr val="FF0000"/>
                </a:solidFill>
              </a:ln>
              <a:latin typeface="Arial" charset="0"/>
            </a:endParaRPr>
          </a:p>
        </p:txBody>
      </p:sp>
      <p:sp>
        <p:nvSpPr>
          <p:cNvPr id="12" name="Arrow: Right 11">
            <a:extLst>
              <a:ext uri="{FF2B5EF4-FFF2-40B4-BE49-F238E27FC236}">
                <a16:creationId xmlns:a16="http://schemas.microsoft.com/office/drawing/2014/main" id="{AF8552E3-2AD2-C112-A111-84E42384D7BA}"/>
              </a:ext>
            </a:extLst>
          </p:cNvPr>
          <p:cNvSpPr>
            <a:spLocks noChangeArrowheads="1"/>
          </p:cNvSpPr>
          <p:nvPr/>
        </p:nvSpPr>
        <p:spPr bwMode="auto">
          <a:xfrm>
            <a:off x="3673475" y="1539875"/>
            <a:ext cx="3001963" cy="168275"/>
          </a:xfrm>
          <a:prstGeom prst="rightArrow">
            <a:avLst>
              <a:gd name="adj1" fmla="val 50000"/>
              <a:gd name="adj2" fmla="val 50298"/>
            </a:avLst>
          </a:prstGeom>
          <a:solidFill>
            <a:srgbClr val="FF0000"/>
          </a:solidFill>
          <a:ln w="9525" algn="ctr">
            <a:solidFill>
              <a:srgbClr val="FF0000"/>
            </a:solidFill>
            <a:round/>
            <a:headEnd/>
            <a:tailEnd/>
          </a:ln>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grpSp>
        <p:nvGrpSpPr>
          <p:cNvPr id="17" name="Group 16">
            <a:extLst>
              <a:ext uri="{FF2B5EF4-FFF2-40B4-BE49-F238E27FC236}">
                <a16:creationId xmlns:a16="http://schemas.microsoft.com/office/drawing/2014/main" id="{0262ADD8-1228-258A-87AF-7129AC5F4FDE}"/>
              </a:ext>
            </a:extLst>
          </p:cNvPr>
          <p:cNvGrpSpPr>
            <a:grpSpLocks/>
          </p:cNvGrpSpPr>
          <p:nvPr/>
        </p:nvGrpSpPr>
        <p:grpSpPr bwMode="auto">
          <a:xfrm>
            <a:off x="1497013" y="2039938"/>
            <a:ext cx="8972550" cy="4502150"/>
            <a:chOff x="1497204" y="2040199"/>
            <a:chExt cx="8972678" cy="4501899"/>
          </a:xfrm>
        </p:grpSpPr>
        <p:sp>
          <p:nvSpPr>
            <p:cNvPr id="16397" name="Rectangle 12">
              <a:extLst>
                <a:ext uri="{FF2B5EF4-FFF2-40B4-BE49-F238E27FC236}">
                  <a16:creationId xmlns:a16="http://schemas.microsoft.com/office/drawing/2014/main" id="{9429CFC9-D62F-2C0D-F10B-27426142BA6E}"/>
                </a:ext>
              </a:extLst>
            </p:cNvPr>
            <p:cNvSpPr>
              <a:spLocks noChangeArrowheads="1"/>
            </p:cNvSpPr>
            <p:nvPr/>
          </p:nvSpPr>
          <p:spPr bwMode="auto">
            <a:xfrm>
              <a:off x="1497204" y="2377440"/>
              <a:ext cx="8972678" cy="4164658"/>
            </a:xfrm>
            <a:prstGeom prst="rect">
              <a:avLst/>
            </a:prstGeom>
            <a:solidFill>
              <a:srgbClr val="C9EAFB"/>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sp>
          <p:nvSpPr>
            <p:cNvPr id="16398" name="Rectangle 14">
              <a:extLst>
                <a:ext uri="{FF2B5EF4-FFF2-40B4-BE49-F238E27FC236}">
                  <a16:creationId xmlns:a16="http://schemas.microsoft.com/office/drawing/2014/main" id="{C6EF0385-9840-436F-A812-E6D6816A5BBD}"/>
                </a:ext>
              </a:extLst>
            </p:cNvPr>
            <p:cNvSpPr>
              <a:spLocks noChangeArrowheads="1"/>
            </p:cNvSpPr>
            <p:nvPr/>
          </p:nvSpPr>
          <p:spPr bwMode="auto">
            <a:xfrm>
              <a:off x="1497204" y="2040199"/>
              <a:ext cx="1901316" cy="671059"/>
            </a:xfrm>
            <a:prstGeom prst="rect">
              <a:avLst/>
            </a:prstGeom>
            <a:solidFill>
              <a:srgbClr val="C9EAFB"/>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eaLnBrk="1" hangingPunct="1">
                <a:spcBef>
                  <a:spcPct val="0"/>
                </a:spcBef>
                <a:buFontTx/>
                <a:buNone/>
              </a:pPr>
              <a:endParaRPr lang="en-US" altLang="en-US" sz="2400">
                <a:solidFill>
                  <a:schemeClr val="tx1"/>
                </a:solidFill>
                <a:latin typeface="Arial" panose="020B0604020202020204" pitchFamily="34" charset="0"/>
                <a:cs typeface="Arial" panose="020B0604020202020204" pitchFamily="34" charset="0"/>
              </a:endParaRPr>
            </a:p>
          </p:txBody>
        </p:sp>
      </p:grpSp>
      <p:sp>
        <p:nvSpPr>
          <p:cNvPr id="16" name="TextBox 15">
            <a:extLst>
              <a:ext uri="{FF2B5EF4-FFF2-40B4-BE49-F238E27FC236}">
                <a16:creationId xmlns:a16="http://schemas.microsoft.com/office/drawing/2014/main" id="{75F483D8-A4A8-3BD5-0740-C6F2219DAB83}"/>
              </a:ext>
            </a:extLst>
          </p:cNvPr>
          <p:cNvSpPr txBox="1">
            <a:spLocks noChangeArrowheads="1"/>
          </p:cNvSpPr>
          <p:nvPr/>
        </p:nvSpPr>
        <p:spPr bwMode="auto">
          <a:xfrm>
            <a:off x="3173413" y="766763"/>
            <a:ext cx="113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1800">
                <a:solidFill>
                  <a:srgbClr val="FF0000"/>
                </a:solidFill>
                <a:latin typeface="Arial" panose="020B0604020202020204" pitchFamily="34" charset="0"/>
                <a:cs typeface="Arial" panose="020B0604020202020204" pitchFamily="34" charset="0"/>
              </a:rPr>
              <a:t>Jonadab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par>
                          <p:cTn id="8" fill="hold" nodeType="afterGroup">
                            <p:stCondLst>
                              <p:cond delay="2000"/>
                            </p:stCondLst>
                            <p:childTnLst>
                              <p:par>
                                <p:cTn id="9" presetID="1"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xit" presetSubtype="0" fill="hold" nodeType="clickEffect">
                                  <p:stCondLst>
                                    <p:cond delay="0"/>
                                  </p:stCondLst>
                                  <p:childTnLst>
                                    <p:animEffect transition="out" filter="fade">
                                      <p:cBhvr>
                                        <p:cTn id="19" dur="500"/>
                                        <p:tgtEl>
                                          <p:spTgt spid="17"/>
                                        </p:tgtEl>
                                      </p:cBhvr>
                                    </p:animEffect>
                                    <p:set>
                                      <p:cBhvr>
                                        <p:cTn id="20" dur="1" fill="hold">
                                          <p:stCondLst>
                                            <p:cond delay="499"/>
                                          </p:stCondLst>
                                        </p:cTn>
                                        <p:tgtEl>
                                          <p:spTgt spid="17"/>
                                        </p:tgtEl>
                                        <p:attrNameLst>
                                          <p:attrName>style.visibility</p:attrName>
                                        </p:attrNameLst>
                                      </p:cBhvr>
                                      <p:to>
                                        <p:strVal val="hidden"/>
                                      </p:to>
                                    </p:set>
                                  </p:childTnLst>
                                </p:cTn>
                              </p:par>
                            </p:childTnLst>
                          </p:cTn>
                        </p:par>
                        <p:par>
                          <p:cTn id="21" fill="hold" nodeType="afterGroup">
                            <p:stCondLst>
                              <p:cond delay="500"/>
                            </p:stCondLst>
                            <p:childTnLst>
                              <p:par>
                                <p:cTn id="22" presetID="53" presetClass="entr" presetSubtype="16" fill="hold" nodeType="afterEffect">
                                  <p:stCondLst>
                                    <p:cond delay="100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nodeType="afterGroup">
                            <p:stCondLst>
                              <p:cond delay="2000"/>
                            </p:stCondLst>
                            <p:childTnLst>
                              <p:par>
                                <p:cTn id="28" presetID="53" presetClass="entr" presetSubtype="16"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par>
                          <p:cTn id="33" fill="hold" nodeType="afterGroup">
                            <p:stCondLst>
                              <p:cond delay="2500"/>
                            </p:stCondLst>
                            <p:childTnLst>
                              <p:par>
                                <p:cTn id="34" presetID="53" presetClass="entr" presetSubtype="16"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Effect transition="in" filter="fade">
                                      <p:cBhvr>
                                        <p:cTn id="38" dur="500"/>
                                        <p:tgtEl>
                                          <p:spTgt spid="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1" presetClass="entr" presetSubtype="1"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heel(1)">
                                      <p:cBhvr>
                                        <p:cTn id="4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12"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0A34836-3E37-A345-6557-EB7605304277}"/>
              </a:ext>
            </a:extLst>
          </p:cNvPr>
          <p:cNvSpPr>
            <a:spLocks noGrp="1" noChangeArrowheads="1"/>
          </p:cNvSpPr>
          <p:nvPr>
            <p:ph type="title"/>
          </p:nvPr>
        </p:nvSpPr>
        <p:spPr/>
        <p:txBody>
          <a:bodyPr/>
          <a:lstStyle/>
          <a:p>
            <a:r>
              <a:rPr lang="en-US" altLang="en-US"/>
              <a:t>The Culture (</a:t>
            </a:r>
            <a:r>
              <a:rPr lang="en-US" altLang="en-US">
                <a:solidFill>
                  <a:schemeClr val="bg1"/>
                </a:solidFill>
              </a:rPr>
              <a:t>in Judah</a:t>
            </a:r>
            <a:r>
              <a:rPr lang="en-US" altLang="en-US"/>
              <a:t>) in Jehoiakim’s Day</a:t>
            </a:r>
          </a:p>
        </p:txBody>
      </p:sp>
      <p:sp>
        <p:nvSpPr>
          <p:cNvPr id="3" name="Content Placeholder 2">
            <a:extLst>
              <a:ext uri="{FF2B5EF4-FFF2-40B4-BE49-F238E27FC236}">
                <a16:creationId xmlns:a16="http://schemas.microsoft.com/office/drawing/2014/main" id="{98B07A20-64AA-FBDF-7A60-AA92CA1FD653}"/>
              </a:ext>
            </a:extLst>
          </p:cNvPr>
          <p:cNvSpPr>
            <a:spLocks noGrp="1"/>
          </p:cNvSpPr>
          <p:nvPr>
            <p:ph idx="1"/>
          </p:nvPr>
        </p:nvSpPr>
        <p:spPr>
          <a:xfrm>
            <a:off x="161925" y="685800"/>
            <a:ext cx="11674475" cy="6359525"/>
          </a:xfrm>
        </p:spPr>
        <p:txBody>
          <a:bodyPr>
            <a:normAutofit fontScale="77500" lnSpcReduction="20000"/>
          </a:bodyPr>
          <a:lstStyle/>
          <a:p>
            <a:pPr>
              <a:lnSpc>
                <a:spcPct val="110000"/>
              </a:lnSpc>
              <a:spcBef>
                <a:spcPts val="1200"/>
              </a:spcBef>
              <a:spcAft>
                <a:spcPts val="0"/>
              </a:spcAft>
              <a:defRPr/>
            </a:pPr>
            <a:r>
              <a:rPr lang="en-US" b="0" dirty="0"/>
              <a:t>“</a:t>
            </a:r>
            <a:r>
              <a:rPr lang="en-US" dirty="0">
                <a:solidFill>
                  <a:srgbClr val="FFFF00"/>
                </a:solidFill>
              </a:rPr>
              <a:t>In the days of Jehoiakim</a:t>
            </a:r>
            <a:r>
              <a:rPr lang="en-US" b="0" dirty="0"/>
              <a:t>, the son of Josiah…” (vs 1)</a:t>
            </a:r>
          </a:p>
          <a:p>
            <a:pPr lvl="1">
              <a:lnSpc>
                <a:spcPct val="110000"/>
              </a:lnSpc>
              <a:spcAft>
                <a:spcPts val="0"/>
              </a:spcAft>
              <a:defRPr/>
            </a:pPr>
            <a:r>
              <a:rPr lang="en-US" sz="3400" b="0" dirty="0">
                <a:latin typeface="system-ui"/>
              </a:rPr>
              <a:t>…</a:t>
            </a:r>
            <a:r>
              <a:rPr lang="en-US" sz="3400" dirty="0">
                <a:solidFill>
                  <a:srgbClr val="FFFF00"/>
                </a:solidFill>
                <a:latin typeface="system-ui"/>
              </a:rPr>
              <a:t>He did evil </a:t>
            </a:r>
            <a:r>
              <a:rPr lang="en-US" sz="3400" b="0" dirty="0">
                <a:latin typeface="system-ui"/>
              </a:rPr>
              <a:t>in the sight of the </a:t>
            </a:r>
            <a:r>
              <a:rPr lang="en-US" sz="3400" b="0" cap="small" dirty="0">
                <a:latin typeface="system-ui"/>
              </a:rPr>
              <a:t>Lord</a:t>
            </a:r>
            <a:r>
              <a:rPr lang="en-US" sz="3400" b="0" dirty="0">
                <a:latin typeface="system-ui"/>
              </a:rPr>
              <a:t>, according to all that his fathers had done. </a:t>
            </a:r>
            <a:br>
              <a:rPr lang="en-US" sz="3400" b="0" dirty="0">
                <a:latin typeface="system-ui"/>
              </a:rPr>
            </a:br>
            <a:r>
              <a:rPr lang="en-US" sz="3400" b="0" dirty="0">
                <a:latin typeface="system-ui"/>
              </a:rPr>
              <a:t>(II Kings 23:36-37)</a:t>
            </a:r>
          </a:p>
          <a:p>
            <a:pPr lvl="1">
              <a:lnSpc>
                <a:spcPct val="110000"/>
              </a:lnSpc>
              <a:spcAft>
                <a:spcPts val="0"/>
              </a:spcAft>
              <a:defRPr/>
            </a:pPr>
            <a:r>
              <a:rPr lang="en-US" sz="3400" b="0" dirty="0"/>
              <a:t>…The acts of Jehoiakim, </a:t>
            </a:r>
            <a:r>
              <a:rPr lang="en-US" sz="3400" dirty="0">
                <a:solidFill>
                  <a:srgbClr val="FFFF00"/>
                </a:solidFill>
              </a:rPr>
              <a:t>the abominations which he did</a:t>
            </a:r>
            <a:r>
              <a:rPr lang="en-US" sz="3400" b="0" dirty="0"/>
              <a:t>, and what was found against him… (II Chron 36:8)</a:t>
            </a:r>
          </a:p>
          <a:p>
            <a:pPr>
              <a:lnSpc>
                <a:spcPct val="110000"/>
              </a:lnSpc>
              <a:spcBef>
                <a:spcPts val="3000"/>
              </a:spcBef>
              <a:spcAft>
                <a:spcPts val="0"/>
              </a:spcAft>
              <a:defRPr/>
            </a:pPr>
            <a:r>
              <a:rPr lang="en-US" baseline="30000" dirty="0">
                <a:latin typeface="system-ui"/>
              </a:rPr>
              <a:t>“</a:t>
            </a:r>
            <a:r>
              <a:rPr lang="en-US" b="0" dirty="0">
                <a:latin typeface="system-ui"/>
              </a:rPr>
              <a:t>Thus says the LORD of Hosts, “…I have also sent to you all My servants the prophets, rising up early and sending them, saying, ‘</a:t>
            </a:r>
            <a:r>
              <a:rPr lang="en-US" dirty="0">
                <a:solidFill>
                  <a:srgbClr val="FFFF00"/>
                </a:solidFill>
                <a:latin typeface="system-ui"/>
              </a:rPr>
              <a:t>Turn now everyone from his evil way</a:t>
            </a:r>
            <a:r>
              <a:rPr lang="en-US" b="0" dirty="0">
                <a:latin typeface="system-ui"/>
              </a:rPr>
              <a:t>, amend your doings, and </a:t>
            </a:r>
            <a:r>
              <a:rPr lang="en-US" dirty="0">
                <a:solidFill>
                  <a:srgbClr val="FFFF00"/>
                </a:solidFill>
                <a:latin typeface="system-ui"/>
              </a:rPr>
              <a:t>do not go after other gods </a:t>
            </a:r>
            <a:r>
              <a:rPr lang="en-US" b="0" dirty="0">
                <a:latin typeface="system-ui"/>
              </a:rPr>
              <a:t>to serve them; then you will dwell in the land which I have given you and your fathers.’ But </a:t>
            </a:r>
            <a:r>
              <a:rPr lang="en-US" dirty="0">
                <a:solidFill>
                  <a:srgbClr val="FFFF00"/>
                </a:solidFill>
                <a:latin typeface="system-ui"/>
              </a:rPr>
              <a:t>you have not inclined your ear, nor obeyed Me</a:t>
            </a:r>
            <a:r>
              <a:rPr lang="en-US" b="0" dirty="0">
                <a:latin typeface="system-ui"/>
              </a:rPr>
              <a:t>.” (Jer 35:15)</a:t>
            </a:r>
          </a:p>
          <a:p>
            <a:pPr>
              <a:lnSpc>
                <a:spcPct val="110000"/>
              </a:lnSpc>
              <a:spcBef>
                <a:spcPts val="3000"/>
              </a:spcBef>
              <a:spcAft>
                <a:spcPts val="0"/>
              </a:spcAft>
              <a:defRPr/>
            </a:pPr>
            <a:r>
              <a:rPr lang="en-US" b="0" dirty="0"/>
              <a:t>“…W</a:t>
            </a:r>
            <a:r>
              <a:rPr lang="en-US" b="0" dirty="0">
                <a:latin typeface="system-ui"/>
              </a:rPr>
              <a:t>hen </a:t>
            </a:r>
            <a:r>
              <a:rPr lang="en-US" dirty="0">
                <a:solidFill>
                  <a:srgbClr val="FFFF00"/>
                </a:solidFill>
                <a:latin typeface="system-ui"/>
              </a:rPr>
              <a:t>Nebuchadnezzar king of Babylon came up into the land</a:t>
            </a:r>
            <a:r>
              <a:rPr lang="en-US" b="0" dirty="0">
                <a:latin typeface="system-ui"/>
              </a:rPr>
              <a:t>, that we said, ‘Come, let us go to Jerusalem for fear of the army of the Chaldeans and for fear of the army of the Syrians.’ So we dwell at Jerusalem…” (Jer 35:11)</a:t>
            </a:r>
            <a:endParaRPr lang="en-US" b="0" dirty="0"/>
          </a:p>
        </p:txBody>
      </p:sp>
      <p:sp>
        <p:nvSpPr>
          <p:cNvPr id="18436" name="Slide Number Placeholder 3">
            <a:extLst>
              <a:ext uri="{FF2B5EF4-FFF2-40B4-BE49-F238E27FC236}">
                <a16:creationId xmlns:a16="http://schemas.microsoft.com/office/drawing/2014/main" id="{86257529-DD0D-8C22-7FD5-AD678BB6ED2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0FC86B6B-7127-4ECE-8BA3-537106045F8D}" type="slidenum">
              <a:rPr lang="en-US" altLang="en-US" sz="1400" b="0" smtClean="0">
                <a:latin typeface="Times New Roman" panose="02020603050405020304" pitchFamily="18" charset="0"/>
                <a:cs typeface="Arial" panose="020B0604020202020204" pitchFamily="34" charset="0"/>
              </a:rPr>
              <a:pPr>
                <a:spcBef>
                  <a:spcPct val="0"/>
                </a:spcBef>
                <a:buFontTx/>
                <a:buNone/>
              </a:pPr>
              <a:t>9</a:t>
            </a:fld>
            <a:endParaRPr lang="en-US" altLang="en-US" sz="1400" b="0">
              <a:latin typeface="Times New Roman" panose="02020603050405020304" pitchFamily="18" charset="0"/>
              <a:cs typeface="Arial" panose="020B0604020202020204" pitchFamily="34" charset="0"/>
            </a:endParaRPr>
          </a:p>
        </p:txBody>
      </p:sp>
      <p:sp>
        <p:nvSpPr>
          <p:cNvPr id="5" name="Oval 4">
            <a:extLst>
              <a:ext uri="{FF2B5EF4-FFF2-40B4-BE49-F238E27FC236}">
                <a16:creationId xmlns:a16="http://schemas.microsoft.com/office/drawing/2014/main" id="{6A76242F-5C40-C961-1A9A-87059CD6A4A8}"/>
              </a:ext>
            </a:extLst>
          </p:cNvPr>
          <p:cNvSpPr>
            <a:spLocks noChangeArrowheads="1"/>
          </p:cNvSpPr>
          <p:nvPr/>
        </p:nvSpPr>
        <p:spPr bwMode="auto">
          <a:xfrm>
            <a:off x="9693275" y="488950"/>
            <a:ext cx="2487613" cy="862013"/>
          </a:xfrm>
          <a:prstGeom prst="ellipse">
            <a:avLst/>
          </a:prstGeom>
          <a:solidFill>
            <a:srgbClr val="0000FF"/>
          </a:solidFill>
          <a:ln w="9525" algn="ctr">
            <a:solidFill>
              <a:schemeClr val="tx1"/>
            </a:solidFill>
            <a:round/>
            <a:headEnd/>
            <a:tailEnd/>
          </a:ln>
        </p:spPr>
        <p:txBody>
          <a:bodyPr lIns="0" rIns="0" anchor="ct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eaLnBrk="1" hangingPunct="1">
              <a:spcBef>
                <a:spcPct val="0"/>
              </a:spcBef>
              <a:buFontTx/>
              <a:buNone/>
            </a:pPr>
            <a:r>
              <a:rPr lang="en-US" altLang="en-US" sz="2400">
                <a:solidFill>
                  <a:srgbClr val="FFFF00"/>
                </a:solidFill>
                <a:latin typeface="Arial" panose="020B0604020202020204" pitchFamily="34" charset="0"/>
                <a:cs typeface="Arial" panose="020B0604020202020204" pitchFamily="34" charset="0"/>
              </a:rPr>
              <a:t>Wicked Leadership</a:t>
            </a:r>
          </a:p>
        </p:txBody>
      </p:sp>
      <p:sp>
        <p:nvSpPr>
          <p:cNvPr id="6" name="Oval 5">
            <a:extLst>
              <a:ext uri="{FF2B5EF4-FFF2-40B4-BE49-F238E27FC236}">
                <a16:creationId xmlns:a16="http://schemas.microsoft.com/office/drawing/2014/main" id="{BB104D1D-A694-4763-7E5F-0B476D941B1F}"/>
              </a:ext>
            </a:extLst>
          </p:cNvPr>
          <p:cNvSpPr>
            <a:spLocks noChangeArrowheads="1"/>
          </p:cNvSpPr>
          <p:nvPr/>
        </p:nvSpPr>
        <p:spPr bwMode="auto">
          <a:xfrm>
            <a:off x="10085388" y="2301875"/>
            <a:ext cx="2095500" cy="860425"/>
          </a:xfrm>
          <a:prstGeom prst="ellipse">
            <a:avLst/>
          </a:prstGeom>
          <a:solidFill>
            <a:srgbClr val="0000FF"/>
          </a:solidFill>
          <a:ln w="9525" algn="ctr">
            <a:solidFill>
              <a:schemeClr val="tx1"/>
            </a:solidFill>
            <a:round/>
            <a:headEnd/>
            <a:tailEnd/>
          </a:ln>
        </p:spPr>
        <p:txBody>
          <a:bodyPr lIns="0" rIns="0" anchor="ct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eaLnBrk="1" hangingPunct="1">
              <a:spcBef>
                <a:spcPct val="0"/>
              </a:spcBef>
              <a:buFontTx/>
              <a:buNone/>
            </a:pPr>
            <a:r>
              <a:rPr lang="en-US" altLang="en-US" sz="2400">
                <a:solidFill>
                  <a:srgbClr val="FFFF00"/>
                </a:solidFill>
                <a:latin typeface="Arial" panose="020B0604020202020204" pitchFamily="34" charset="0"/>
                <a:cs typeface="Arial" panose="020B0604020202020204" pitchFamily="34" charset="0"/>
              </a:rPr>
              <a:t>Ungodly Society</a:t>
            </a:r>
          </a:p>
        </p:txBody>
      </p:sp>
      <p:sp>
        <p:nvSpPr>
          <p:cNvPr id="7" name="Oval 6">
            <a:extLst>
              <a:ext uri="{FF2B5EF4-FFF2-40B4-BE49-F238E27FC236}">
                <a16:creationId xmlns:a16="http://schemas.microsoft.com/office/drawing/2014/main" id="{6783DA52-CE54-31BD-737A-BA083F561B93}"/>
              </a:ext>
            </a:extLst>
          </p:cNvPr>
          <p:cNvSpPr>
            <a:spLocks noChangeArrowheads="1"/>
          </p:cNvSpPr>
          <p:nvPr/>
        </p:nvSpPr>
        <p:spPr bwMode="auto">
          <a:xfrm>
            <a:off x="10147300" y="4797425"/>
            <a:ext cx="2033588" cy="862013"/>
          </a:xfrm>
          <a:prstGeom prst="ellipse">
            <a:avLst/>
          </a:prstGeom>
          <a:solidFill>
            <a:srgbClr val="0000FF"/>
          </a:solidFill>
          <a:ln w="9525" algn="ctr">
            <a:solidFill>
              <a:schemeClr val="tx1"/>
            </a:solidFill>
            <a:round/>
            <a:headEnd/>
            <a:tailEnd/>
          </a:ln>
        </p:spPr>
        <p:txBody>
          <a:bodyPr lIns="0" rIns="0" anchor="ct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algn="ctr" eaLnBrk="1" hangingPunct="1">
              <a:spcBef>
                <a:spcPct val="0"/>
              </a:spcBef>
              <a:buFontTx/>
              <a:buNone/>
            </a:pPr>
            <a:r>
              <a:rPr lang="en-US" altLang="en-US" sz="2400">
                <a:solidFill>
                  <a:srgbClr val="FFFF00"/>
                </a:solidFill>
                <a:latin typeface="Arial" panose="020B0604020202020204" pitchFamily="34" charset="0"/>
                <a:cs typeface="Arial" panose="020B0604020202020204" pitchFamily="34" charset="0"/>
              </a:rPr>
              <a:t>Military Threat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61435</TotalTime>
  <Words>3420</Words>
  <Application>Microsoft Office PowerPoint</Application>
  <PresentationFormat>Widescreen</PresentationFormat>
  <Paragraphs>202</Paragraphs>
  <Slides>23</Slides>
  <Notes>9</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PowerPoint Presentation</vt:lpstr>
      <vt:lpstr>Kenites, Rechabites, and Jonadab</vt:lpstr>
      <vt:lpstr>History of the Rechabites</vt:lpstr>
      <vt:lpstr>The Culture (in Israel) in Jonadab’s Day</vt:lpstr>
      <vt:lpstr>The Culture (in Judah) in Jonadab’s Day</vt:lpstr>
      <vt:lpstr>History of the Rechabites</vt:lpstr>
      <vt:lpstr>PowerPoint Presentation</vt:lpstr>
      <vt:lpstr>The Culture (in Judah) in Jehoiakim’s Day</vt:lpstr>
      <vt:lpstr>Impending Judgment</vt:lpstr>
      <vt:lpstr>Jeremiah 35:3-5</vt:lpstr>
      <vt:lpstr>Jeremiah 35:6-10</vt:lpstr>
      <vt:lpstr>Jonadab’s Reasoning (?)</vt:lpstr>
      <vt:lpstr>Jeremiah 35:12-16</vt:lpstr>
      <vt:lpstr>Contrast of Commands</vt:lpstr>
      <vt:lpstr>What do We Learn from this Story?</vt:lpstr>
      <vt:lpstr>Jonadab &amp; His Descendants (Jer 35:18)</vt:lpstr>
      <vt:lpstr>Jonadab</vt:lpstr>
      <vt:lpstr>Jonadab &amp; His Descendants (Jer 35:18-19)</vt:lpstr>
      <vt:lpstr>History of the Rechabites</vt:lpstr>
      <vt:lpstr>What do We Learn from this Story?</vt:lpstr>
      <vt:lpstr>PowerPoint Presentation</vt:lpstr>
      <vt:lpstr>PowerPoint Presentation</vt:lpstr>
    </vt:vector>
  </TitlesOfParts>
  <Company>EMS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Marty Broadwell</cp:lastModifiedBy>
  <cp:revision>483</cp:revision>
  <cp:lastPrinted>2014-03-30T21:34:42Z</cp:lastPrinted>
  <dcterms:created xsi:type="dcterms:W3CDTF">2002-06-13T20:47:56Z</dcterms:created>
  <dcterms:modified xsi:type="dcterms:W3CDTF">2023-09-03T12:07:00Z</dcterms:modified>
</cp:coreProperties>
</file>