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98" r:id="rId2"/>
    <p:sldId id="351" r:id="rId3"/>
    <p:sldId id="374" r:id="rId4"/>
    <p:sldId id="311" r:id="rId5"/>
    <p:sldId id="304" r:id="rId6"/>
    <p:sldId id="295" r:id="rId7"/>
    <p:sldId id="301" r:id="rId8"/>
    <p:sldId id="336" r:id="rId9"/>
    <p:sldId id="384" r:id="rId10"/>
    <p:sldId id="387" r:id="rId11"/>
    <p:sldId id="386" r:id="rId12"/>
    <p:sldId id="392" r:id="rId13"/>
    <p:sldId id="397" r:id="rId14"/>
    <p:sldId id="391" r:id="rId15"/>
    <p:sldId id="388" r:id="rId16"/>
    <p:sldId id="389" r:id="rId17"/>
    <p:sldId id="394" r:id="rId18"/>
    <p:sldId id="390" r:id="rId19"/>
    <p:sldId id="395" r:id="rId20"/>
    <p:sldId id="396" r:id="rId21"/>
    <p:sldId id="393" r:id="rId2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865"/>
    <a:srgbClr val="B47F44"/>
    <a:srgbClr val="FFF0D2"/>
    <a:srgbClr val="657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77921"/>
  </p:normalViewPr>
  <p:slideViewPr>
    <p:cSldViewPr snapToGrid="0" snapToObjects="1">
      <p:cViewPr varScale="1">
        <p:scale>
          <a:sx n="91" d="100"/>
          <a:sy n="91" d="100"/>
        </p:scale>
        <p:origin x="304" y="184"/>
      </p:cViewPr>
      <p:guideLst/>
    </p:cSldViewPr>
  </p:slideViewPr>
  <p:notesTextViewPr>
    <p:cViewPr>
      <p:scale>
        <a:sx n="1" d="1"/>
        <a:sy n="1" d="1"/>
      </p:scale>
      <p:origin x="0" y="0"/>
    </p:cViewPr>
  </p:notesTextViewPr>
  <p:notesViewPr>
    <p:cSldViewPr snapToGrid="0" snapToObjects="1">
      <p:cViewPr varScale="1">
        <p:scale>
          <a:sx n="79" d="100"/>
          <a:sy n="79" d="100"/>
        </p:scale>
        <p:origin x="329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6B30-8C8B-EE44-877B-F2CB6D1A3122}" type="datetimeFigureOut">
              <a:rPr lang="en-US" smtClean="0"/>
              <a:t>5/17/22</a:t>
            </a:fld>
            <a:endParaRPr lang="en-US"/>
          </a:p>
        </p:txBody>
      </p:sp>
      <p:sp>
        <p:nvSpPr>
          <p:cNvPr id="4" name="Slide Image Placeholder 3"/>
          <p:cNvSpPr>
            <a:spLocks noGrp="1" noRot="1" noChangeAspect="1"/>
          </p:cNvSpPr>
          <p:nvPr>
            <p:ph type="sldImg" idx="2"/>
          </p:nvPr>
        </p:nvSpPr>
        <p:spPr>
          <a:xfrm>
            <a:off x="1317453" y="95807"/>
            <a:ext cx="4387608" cy="27426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7929" y="3086101"/>
            <a:ext cx="6380767" cy="579948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484" y="706473"/>
            <a:ext cx="684213" cy="458787"/>
          </a:xfrm>
          <a:prstGeom prst="rect">
            <a:avLst/>
          </a:prstGeom>
        </p:spPr>
        <p:txBody>
          <a:bodyPr vert="horz" lIns="91440" tIns="45720" rIns="91440" bIns="45720" rtlCol="0" anchor="b"/>
          <a:lstStyle>
            <a:lvl1pPr algn="r">
              <a:defRPr sz="1200"/>
            </a:lvl1pPr>
          </a:lstStyle>
          <a:p>
            <a:fld id="{E95457F3-2C24-B243-B947-C4BAD79E245F}" type="slidenum">
              <a:rPr lang="en-US" smtClean="0"/>
              <a:t>‹#›</a:t>
            </a:fld>
            <a:endParaRPr lang="en-US"/>
          </a:p>
        </p:txBody>
      </p:sp>
    </p:spTree>
    <p:extLst>
      <p:ext uri="{BB962C8B-B14F-4D97-AF65-F5344CB8AC3E}">
        <p14:creationId xmlns:p14="http://schemas.microsoft.com/office/powerpoint/2010/main" val="175042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1</a:t>
            </a:fld>
            <a:endParaRPr lang="en-US"/>
          </a:p>
        </p:txBody>
      </p:sp>
    </p:spTree>
    <p:extLst>
      <p:ext uri="{BB962C8B-B14F-4D97-AF65-F5344CB8AC3E}">
        <p14:creationId xmlns:p14="http://schemas.microsoft.com/office/powerpoint/2010/main" val="165442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Class Goal is = Clarity and Comfort</a:t>
            </a:r>
          </a:p>
        </p:txBody>
      </p:sp>
      <p:sp>
        <p:nvSpPr>
          <p:cNvPr id="4" name="Slide Number Placeholder 3"/>
          <p:cNvSpPr>
            <a:spLocks noGrp="1"/>
          </p:cNvSpPr>
          <p:nvPr>
            <p:ph type="sldNum" sz="quarter" idx="5"/>
          </p:nvPr>
        </p:nvSpPr>
        <p:spPr/>
        <p:txBody>
          <a:bodyPr/>
          <a:lstStyle/>
          <a:p>
            <a:fld id="{E95457F3-2C24-B243-B947-C4BAD79E245F}" type="slidenum">
              <a:rPr lang="en-US" smtClean="0"/>
              <a:t>16</a:t>
            </a:fld>
            <a:endParaRPr lang="en-US"/>
          </a:p>
        </p:txBody>
      </p:sp>
    </p:spTree>
    <p:extLst>
      <p:ext uri="{BB962C8B-B14F-4D97-AF65-F5344CB8AC3E}">
        <p14:creationId xmlns:p14="http://schemas.microsoft.com/office/powerpoint/2010/main" val="69769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Class Goal is = Clarity and Comfort</a:t>
            </a:r>
          </a:p>
        </p:txBody>
      </p:sp>
      <p:sp>
        <p:nvSpPr>
          <p:cNvPr id="4" name="Slide Number Placeholder 3"/>
          <p:cNvSpPr>
            <a:spLocks noGrp="1"/>
          </p:cNvSpPr>
          <p:nvPr>
            <p:ph type="sldNum" sz="quarter" idx="5"/>
          </p:nvPr>
        </p:nvSpPr>
        <p:spPr/>
        <p:txBody>
          <a:bodyPr/>
          <a:lstStyle/>
          <a:p>
            <a:fld id="{E95457F3-2C24-B243-B947-C4BAD79E245F}" type="slidenum">
              <a:rPr lang="en-US" smtClean="0"/>
              <a:t>17</a:t>
            </a:fld>
            <a:endParaRPr lang="en-US"/>
          </a:p>
        </p:txBody>
      </p:sp>
    </p:spTree>
    <p:extLst>
      <p:ext uri="{BB962C8B-B14F-4D97-AF65-F5344CB8AC3E}">
        <p14:creationId xmlns:p14="http://schemas.microsoft.com/office/powerpoint/2010/main" val="275809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20</a:t>
            </a:fld>
            <a:endParaRPr lang="en-US"/>
          </a:p>
        </p:txBody>
      </p:sp>
    </p:spTree>
    <p:extLst>
      <p:ext uri="{BB962C8B-B14F-4D97-AF65-F5344CB8AC3E}">
        <p14:creationId xmlns:p14="http://schemas.microsoft.com/office/powerpoint/2010/main" val="390210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21</a:t>
            </a:fld>
            <a:endParaRPr lang="en-US"/>
          </a:p>
        </p:txBody>
      </p:sp>
    </p:spTree>
    <p:extLst>
      <p:ext uri="{BB962C8B-B14F-4D97-AF65-F5344CB8AC3E}">
        <p14:creationId xmlns:p14="http://schemas.microsoft.com/office/powerpoint/2010/main" val="300643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2</a:t>
            </a:fld>
            <a:endParaRPr lang="en-US"/>
          </a:p>
        </p:txBody>
      </p:sp>
    </p:spTree>
    <p:extLst>
      <p:ext uri="{BB962C8B-B14F-4D97-AF65-F5344CB8AC3E}">
        <p14:creationId xmlns:p14="http://schemas.microsoft.com/office/powerpoint/2010/main" val="343049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400" dirty="0"/>
              <a:t>These are the things we will be emphasizing in each section.</a:t>
            </a:r>
          </a:p>
          <a:p>
            <a:endParaRPr lang="en-US" sz="2400" dirty="0"/>
          </a:p>
          <a:p>
            <a:r>
              <a:rPr lang="en-US" sz="2400" dirty="0"/>
              <a:t>You can see that the first half is focused on the projects and the city.  The second half is focused on the people who fill the city.</a:t>
            </a:r>
          </a:p>
        </p:txBody>
      </p:sp>
      <p:sp>
        <p:nvSpPr>
          <p:cNvPr id="4" name="Slide Number Placeholder 3"/>
          <p:cNvSpPr>
            <a:spLocks noGrp="1"/>
          </p:cNvSpPr>
          <p:nvPr>
            <p:ph type="sldNum" sz="quarter" idx="5"/>
          </p:nvPr>
        </p:nvSpPr>
        <p:spPr/>
        <p:txBody>
          <a:bodyPr/>
          <a:lstStyle/>
          <a:p>
            <a:fld id="{E95457F3-2C24-B243-B947-C4BAD79E245F}" type="slidenum">
              <a:rPr lang="en-US" smtClean="0"/>
              <a:t>3</a:t>
            </a:fld>
            <a:endParaRPr lang="en-US"/>
          </a:p>
        </p:txBody>
      </p:sp>
    </p:spTree>
    <p:extLst>
      <p:ext uri="{BB962C8B-B14F-4D97-AF65-F5344CB8AC3E}">
        <p14:creationId xmlns:p14="http://schemas.microsoft.com/office/powerpoint/2010/main" val="28744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Class Goal is = Clarity and Comfort</a:t>
            </a:r>
          </a:p>
        </p:txBody>
      </p:sp>
      <p:sp>
        <p:nvSpPr>
          <p:cNvPr id="4" name="Slide Number Placeholder 3"/>
          <p:cNvSpPr>
            <a:spLocks noGrp="1"/>
          </p:cNvSpPr>
          <p:nvPr>
            <p:ph type="sldNum" sz="quarter" idx="5"/>
          </p:nvPr>
        </p:nvSpPr>
        <p:spPr/>
        <p:txBody>
          <a:bodyPr/>
          <a:lstStyle/>
          <a:p>
            <a:fld id="{E95457F3-2C24-B243-B947-C4BAD79E245F}" type="slidenum">
              <a:rPr lang="en-US" smtClean="0"/>
              <a:t>4</a:t>
            </a:fld>
            <a:endParaRPr lang="en-US"/>
          </a:p>
        </p:txBody>
      </p:sp>
    </p:spTree>
    <p:extLst>
      <p:ext uri="{BB962C8B-B14F-4D97-AF65-F5344CB8AC3E}">
        <p14:creationId xmlns:p14="http://schemas.microsoft.com/office/powerpoint/2010/main" val="313241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5</a:t>
            </a:fld>
            <a:endParaRPr lang="en-US"/>
          </a:p>
        </p:txBody>
      </p:sp>
    </p:spTree>
    <p:extLst>
      <p:ext uri="{BB962C8B-B14F-4D97-AF65-F5344CB8AC3E}">
        <p14:creationId xmlns:p14="http://schemas.microsoft.com/office/powerpoint/2010/main" val="300717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6</a:t>
            </a:fld>
            <a:endParaRPr lang="en-US"/>
          </a:p>
        </p:txBody>
      </p:sp>
    </p:spTree>
    <p:extLst>
      <p:ext uri="{BB962C8B-B14F-4D97-AF65-F5344CB8AC3E}">
        <p14:creationId xmlns:p14="http://schemas.microsoft.com/office/powerpoint/2010/main" val="420156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We communicate COMMITMENT with wedding rings.</a:t>
            </a:r>
          </a:p>
          <a:p>
            <a:r>
              <a:rPr lang="en-US" dirty="0"/>
              <a:t>We communicate 45 Years of Service with a retirement gift.</a:t>
            </a:r>
          </a:p>
          <a:p>
            <a:r>
              <a:rPr lang="en-US" dirty="0"/>
              <a:t>We communicate Victories with Trophies.</a:t>
            </a:r>
          </a:p>
          <a:p>
            <a:endParaRPr lang="en-US" dirty="0"/>
          </a:p>
          <a:p>
            <a:endParaRPr lang="en-US" dirty="0"/>
          </a:p>
          <a:p>
            <a:r>
              <a:rPr lang="en-US" dirty="0"/>
              <a:t>“A Token of Our Appreciation”</a:t>
            </a:r>
          </a:p>
          <a:p>
            <a:endParaRPr lang="en-US" dirty="0"/>
          </a:p>
          <a:p>
            <a:r>
              <a:rPr lang="en-US" dirty="0"/>
              <a:t>How do we show our love, our respect, our joy? These are all specifically defined concepts, but how do we put them into into visible form?</a:t>
            </a:r>
          </a:p>
          <a:p>
            <a:r>
              <a:rPr lang="en-US" dirty="0"/>
              <a:t>We applaud when we celebrate a job well done.</a:t>
            </a:r>
          </a:p>
          <a:p>
            <a:r>
              <a:rPr lang="en-US" dirty="0"/>
              <a:t>We give a dozen roses to someone we love – our gift is an expression of how we feel.</a:t>
            </a:r>
          </a:p>
          <a:p>
            <a:r>
              <a:rPr lang="en-US" dirty="0"/>
              <a:t>We bow when we worship – our posture is reflective of our heart.</a:t>
            </a:r>
          </a:p>
          <a:p>
            <a:r>
              <a:rPr lang="en-US" dirty="0"/>
              <a:t>James argues that we can show our faith by our works…James 2</a:t>
            </a:r>
          </a:p>
          <a:p>
            <a:r>
              <a:rPr lang="en-US" dirty="0"/>
              <a:t>So How Can GOD put His ABUNDANT GRACE into words, actions, and gifts that help us see what is in His heart? The Answer is Jesus.</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8</a:t>
            </a:fld>
            <a:endParaRPr lang="en-US"/>
          </a:p>
        </p:txBody>
      </p:sp>
    </p:spTree>
    <p:extLst>
      <p:ext uri="{BB962C8B-B14F-4D97-AF65-F5344CB8AC3E}">
        <p14:creationId xmlns:p14="http://schemas.microsoft.com/office/powerpoint/2010/main" val="39191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Class Goal is = Clarity and Comfort</a:t>
            </a:r>
          </a:p>
        </p:txBody>
      </p:sp>
      <p:sp>
        <p:nvSpPr>
          <p:cNvPr id="4" name="Slide Number Placeholder 3"/>
          <p:cNvSpPr>
            <a:spLocks noGrp="1"/>
          </p:cNvSpPr>
          <p:nvPr>
            <p:ph type="sldNum" sz="quarter" idx="5"/>
          </p:nvPr>
        </p:nvSpPr>
        <p:spPr/>
        <p:txBody>
          <a:bodyPr/>
          <a:lstStyle/>
          <a:p>
            <a:fld id="{E95457F3-2C24-B243-B947-C4BAD79E245F}" type="slidenum">
              <a:rPr lang="en-US" smtClean="0"/>
              <a:t>13</a:t>
            </a:fld>
            <a:endParaRPr lang="en-US"/>
          </a:p>
        </p:txBody>
      </p:sp>
    </p:spTree>
    <p:extLst>
      <p:ext uri="{BB962C8B-B14F-4D97-AF65-F5344CB8AC3E}">
        <p14:creationId xmlns:p14="http://schemas.microsoft.com/office/powerpoint/2010/main" val="144029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Why This Slide – Because we need to examine our thinking – and we need to consider CAREFULLY how to teach our children to avoid these misconceptions that abuse Grace.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Things in an abundance tend to be wasted.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Nothing I do matters, it will all be washed away anyway – wrong. Our choices do matter.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because something “can” be repaired is NO REASON to break it!  I certainly don’t treat my body that way – I try to avoid broken arms, broken legs, burnt skin,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The pain is too great and the loss – loss of time, strength, etc.. too costly.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Saved by Grace – the consequence may be displaced – but that doesn’t mean there is no consequence.  Like the unfaithful spouse who continues to cheat – expecting to be forgiven – they have shifted the pain from themselves to the one they claim to love.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view of grace that follows every impulse to do something wrong – believing there are no consequences – is broken.  Instead we care. We care enough to self-regulate. We care enough not only about getting caught or avoiding the punishment – but we care about what is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Minimal Consequences…immediately changes if we think about the “pain” involved in the break.  Just because our arm or leg “can be” treated and heal, is no reason to break them! The loss of time, strength, and comfort are too high for us to be so careless with our bodies.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Hiding – Hiding from God.  Under cover of darkness. All alone… “No one will know…” (John 3:19)</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15</a:t>
            </a:fld>
            <a:endParaRPr lang="en-US"/>
          </a:p>
        </p:txBody>
      </p:sp>
    </p:spTree>
    <p:extLst>
      <p:ext uri="{BB962C8B-B14F-4D97-AF65-F5344CB8AC3E}">
        <p14:creationId xmlns:p14="http://schemas.microsoft.com/office/powerpoint/2010/main" val="357203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23829025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371009202"/>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4055750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2244"/>
            <a:ext cx="7886700" cy="1104636"/>
          </a:xfrm>
        </p:spPr>
        <p:txBody>
          <a:bodyPr>
            <a:normAutofit/>
          </a:bodyPr>
          <a:lstStyle>
            <a:lvl1pPr algn="ctr">
              <a:defRPr sz="40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602999"/>
            <a:ext cx="78867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B59F89-2FC7-5440-AC38-C714AA41208C}"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142926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B59F89-2FC7-5440-AC38-C714AA41208C}"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74324860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59F89-2FC7-5440-AC38-C714AA41208C}"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95404054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59F89-2FC7-5440-AC38-C714AA41208C}" type="datetimeFigureOut">
              <a:rPr lang="en-US" smtClean="0"/>
              <a:t>5/17/22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426075133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59F89-2FC7-5440-AC38-C714AA41208C}" type="datetimeFigureOut">
              <a:rPr lang="en-US" smtClean="0"/>
              <a:t>5/17/22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2298347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9F89-2FC7-5440-AC38-C714AA41208C}" type="datetimeFigureOut">
              <a:rPr lang="en-US" smtClean="0"/>
              <a:t>5/17/22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32869852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288305395"/>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16627368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8B59F89-2FC7-5440-AC38-C714AA41208C}" type="datetimeFigureOut">
              <a:rPr lang="en-US" smtClean="0"/>
              <a:t>5/17/22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988E674-E9BE-0645-B968-1CD8D8B9052D}" type="slidenum">
              <a:rPr lang="en-US" smtClean="0"/>
              <a:t>‹#›</a:t>
            </a:fld>
            <a:endParaRPr lang="en-US"/>
          </a:p>
        </p:txBody>
      </p:sp>
    </p:spTree>
    <p:extLst>
      <p:ext uri="{BB962C8B-B14F-4D97-AF65-F5344CB8AC3E}">
        <p14:creationId xmlns:p14="http://schemas.microsoft.com/office/powerpoint/2010/main" val="4120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548640"/>
            <a:ext cx="7886700" cy="4501662"/>
          </a:xfrm>
        </p:spPr>
        <p:txBody>
          <a:bodyPr>
            <a:normAutofit/>
          </a:bodyPr>
          <a:lstStyle/>
          <a:p>
            <a:r>
              <a:rPr lang="en-US" dirty="0"/>
              <a:t>Getting Started Tonight:</a:t>
            </a:r>
            <a:br>
              <a:rPr lang="en-US" dirty="0"/>
            </a:br>
            <a:r>
              <a:rPr lang="en-US" b="0" dirty="0"/>
              <a:t>What have you come to appreciate more about God’s grace? </a:t>
            </a:r>
            <a:br>
              <a:rPr lang="en-US" b="0" dirty="0"/>
            </a:br>
            <a:br>
              <a:rPr lang="en-US" b="0" dirty="0"/>
            </a:br>
            <a:r>
              <a:rPr lang="en-US" b="0" dirty="0"/>
              <a:t>What questions do you hope we will still address in our remaining classes?</a:t>
            </a:r>
          </a:p>
        </p:txBody>
      </p:sp>
    </p:spTree>
    <p:extLst>
      <p:ext uri="{BB962C8B-B14F-4D97-AF65-F5344CB8AC3E}">
        <p14:creationId xmlns:p14="http://schemas.microsoft.com/office/powerpoint/2010/main" val="47921153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E770-529A-C646-AF0D-BC84EB5D61F3}"/>
              </a:ext>
            </a:extLst>
          </p:cNvPr>
          <p:cNvSpPr>
            <a:spLocks noGrp="1"/>
          </p:cNvSpPr>
          <p:nvPr>
            <p:ph type="title"/>
          </p:nvPr>
        </p:nvSpPr>
        <p:spPr>
          <a:xfrm>
            <a:off x="628650" y="177156"/>
            <a:ext cx="7886700" cy="1104636"/>
          </a:xfrm>
        </p:spPr>
        <p:txBody>
          <a:bodyPr>
            <a:normAutofit fontScale="90000"/>
          </a:bodyPr>
          <a:lstStyle/>
          <a:p>
            <a:r>
              <a:rPr lang="en-US" dirty="0"/>
              <a:t>How Will We Respond</a:t>
            </a:r>
            <a:br>
              <a:rPr lang="en-US" dirty="0"/>
            </a:br>
            <a:r>
              <a:rPr lang="en-US" dirty="0"/>
              <a:t> To Such An Incredible Gift?</a:t>
            </a:r>
          </a:p>
        </p:txBody>
      </p:sp>
      <p:sp>
        <p:nvSpPr>
          <p:cNvPr id="3" name="Content Placeholder 2">
            <a:extLst>
              <a:ext uri="{FF2B5EF4-FFF2-40B4-BE49-F238E27FC236}">
                <a16:creationId xmlns:a16="http://schemas.microsoft.com/office/drawing/2014/main" id="{C3EF9831-51BA-ED4C-A090-09FBAFD7821C}"/>
              </a:ext>
            </a:extLst>
          </p:cNvPr>
          <p:cNvSpPr>
            <a:spLocks noGrp="1"/>
          </p:cNvSpPr>
          <p:nvPr>
            <p:ph idx="1"/>
          </p:nvPr>
        </p:nvSpPr>
        <p:spPr>
          <a:xfrm>
            <a:off x="5092505" y="1546727"/>
            <a:ext cx="3742006" cy="3626115"/>
          </a:xfrm>
        </p:spPr>
        <p:txBody>
          <a:bodyPr/>
          <a:lstStyle/>
          <a:p>
            <a:r>
              <a:rPr lang="en-US" dirty="0"/>
              <a:t>Like Lot’s wife?</a:t>
            </a:r>
          </a:p>
          <a:p>
            <a:pPr lvl="1"/>
            <a:r>
              <a:rPr lang="en-US" dirty="0"/>
              <a:t>Luke  17:28-33</a:t>
            </a:r>
          </a:p>
          <a:p>
            <a:r>
              <a:rPr lang="en-US" dirty="0"/>
              <a:t>Like the 9 Lepers?</a:t>
            </a:r>
          </a:p>
          <a:p>
            <a:pPr lvl="1"/>
            <a:r>
              <a:rPr lang="en-US" dirty="0"/>
              <a:t>Luke 17:17</a:t>
            </a:r>
          </a:p>
          <a:p>
            <a:r>
              <a:rPr lang="en-US" dirty="0"/>
              <a:t>Like Demas?</a:t>
            </a:r>
          </a:p>
          <a:p>
            <a:pPr lvl="1"/>
            <a:r>
              <a:rPr lang="en-US" dirty="0"/>
              <a:t>2 Timothy 4:10</a:t>
            </a:r>
          </a:p>
          <a:p>
            <a:r>
              <a:rPr lang="en-US" dirty="0"/>
              <a:t>Like an Animal?</a:t>
            </a:r>
          </a:p>
          <a:p>
            <a:pPr lvl="1"/>
            <a:r>
              <a:rPr lang="en-US" dirty="0"/>
              <a:t>2 Peter 2:18-22</a:t>
            </a:r>
          </a:p>
        </p:txBody>
      </p:sp>
      <p:pic>
        <p:nvPicPr>
          <p:cNvPr id="5" name="Picture 4">
            <a:extLst>
              <a:ext uri="{FF2B5EF4-FFF2-40B4-BE49-F238E27FC236}">
                <a16:creationId xmlns:a16="http://schemas.microsoft.com/office/drawing/2014/main" id="{39CBA8D3-E5FA-D54B-BB3A-0FBF5F9E3CF9}"/>
              </a:ext>
            </a:extLst>
          </p:cNvPr>
          <p:cNvPicPr>
            <a:picLocks noChangeAspect="1"/>
          </p:cNvPicPr>
          <p:nvPr/>
        </p:nvPicPr>
        <p:blipFill>
          <a:blip r:embed="rId2"/>
          <a:stretch>
            <a:fillRect/>
          </a:stretch>
        </p:blipFill>
        <p:spPr>
          <a:xfrm>
            <a:off x="485335" y="1506880"/>
            <a:ext cx="4174836" cy="3513820"/>
          </a:xfrm>
          <a:prstGeom prst="rect">
            <a:avLst/>
          </a:prstGeom>
          <a:ln>
            <a:solidFill>
              <a:schemeClr val="bg1">
                <a:lumMod val="75000"/>
              </a:schemeClr>
            </a:solidFill>
          </a:ln>
        </p:spPr>
      </p:pic>
    </p:spTree>
    <p:extLst>
      <p:ext uri="{BB962C8B-B14F-4D97-AF65-F5344CB8AC3E}">
        <p14:creationId xmlns:p14="http://schemas.microsoft.com/office/powerpoint/2010/main" val="1249525882"/>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9E0C-FE4C-CD42-909D-90B2FF9E179E}"/>
              </a:ext>
            </a:extLst>
          </p:cNvPr>
          <p:cNvSpPr>
            <a:spLocks noGrp="1"/>
          </p:cNvSpPr>
          <p:nvPr>
            <p:ph type="title"/>
          </p:nvPr>
        </p:nvSpPr>
        <p:spPr>
          <a:xfrm>
            <a:off x="628650" y="196946"/>
            <a:ext cx="7886700" cy="831630"/>
          </a:xfrm>
        </p:spPr>
        <p:txBody>
          <a:bodyPr>
            <a:normAutofit/>
          </a:bodyPr>
          <a:lstStyle/>
          <a:p>
            <a:r>
              <a:rPr lang="en-US" sz="3600" dirty="0"/>
              <a:t>How Will We Respond…?</a:t>
            </a:r>
          </a:p>
        </p:txBody>
      </p:sp>
      <p:sp>
        <p:nvSpPr>
          <p:cNvPr id="3" name="Content Placeholder 2">
            <a:extLst>
              <a:ext uri="{FF2B5EF4-FFF2-40B4-BE49-F238E27FC236}">
                <a16:creationId xmlns:a16="http://schemas.microsoft.com/office/drawing/2014/main" id="{04026DFD-D676-A146-BC33-FDEC12610002}"/>
              </a:ext>
            </a:extLst>
          </p:cNvPr>
          <p:cNvSpPr>
            <a:spLocks noGrp="1"/>
          </p:cNvSpPr>
          <p:nvPr>
            <p:ph idx="1"/>
          </p:nvPr>
        </p:nvSpPr>
        <p:spPr>
          <a:xfrm>
            <a:off x="628650" y="1041008"/>
            <a:ext cx="8233996" cy="3878617"/>
          </a:xfrm>
        </p:spPr>
        <p:txBody>
          <a:bodyPr>
            <a:normAutofit fontScale="92500" lnSpcReduction="10000"/>
          </a:bodyPr>
          <a:lstStyle/>
          <a:p>
            <a:pPr marL="0" indent="0">
              <a:buNone/>
            </a:pPr>
            <a:r>
              <a:rPr lang="en-US" sz="2400" b="1" baseline="30000" dirty="0"/>
              <a:t>18 </a:t>
            </a:r>
            <a:r>
              <a:rPr lang="en-US" sz="2400" dirty="0"/>
              <a:t>For speaking out arrogant </a:t>
            </a:r>
            <a:r>
              <a:rPr lang="en-US" sz="2400" i="1" dirty="0"/>
              <a:t>words</a:t>
            </a:r>
            <a:r>
              <a:rPr lang="en-US" sz="2400" dirty="0"/>
              <a:t> of vanity they entice by fleshly desires, by sensuality, those who barely escape from the ones who live in error, </a:t>
            </a:r>
            <a:r>
              <a:rPr lang="en-US" sz="2400" b="1" baseline="30000" dirty="0"/>
              <a:t>19 </a:t>
            </a:r>
            <a:r>
              <a:rPr lang="en-US" sz="2400" dirty="0"/>
              <a:t>promising them freedom while they themselves are slaves of corruption; for by what a man is overcome, by this he is enslaved. </a:t>
            </a:r>
          </a:p>
          <a:p>
            <a:pPr marL="0" indent="0">
              <a:buNone/>
            </a:pPr>
            <a:r>
              <a:rPr lang="en-US" sz="2400" b="1" baseline="30000" dirty="0"/>
              <a:t>20 </a:t>
            </a:r>
            <a:r>
              <a:rPr lang="en-US" sz="2400" dirty="0"/>
              <a:t>For if, after they have escaped the defilements of the world by the knowledge of the Lord and Savior Jesus Christ, they are again entangled in them and are overcome, the last state has become worse for them than the first. </a:t>
            </a:r>
            <a:r>
              <a:rPr lang="en-US" sz="2400" b="1" baseline="30000" dirty="0"/>
              <a:t>21 </a:t>
            </a:r>
            <a:r>
              <a:rPr lang="en-US" sz="2400" dirty="0"/>
              <a:t>For it would be better for them not to have known the way of righteousness, than having known it, to turn away from the holy commandment handed on to them.</a:t>
            </a:r>
          </a:p>
          <a:p>
            <a:pPr marL="0" indent="0">
              <a:buNone/>
            </a:pPr>
            <a:r>
              <a:rPr lang="en-US" sz="2400" dirty="0"/>
              <a:t> </a:t>
            </a:r>
            <a:r>
              <a:rPr lang="en-US" sz="2400" b="1" baseline="30000" dirty="0"/>
              <a:t>22 </a:t>
            </a:r>
            <a:r>
              <a:rPr lang="en-US" sz="2400" b="1" dirty="0">
                <a:solidFill>
                  <a:srgbClr val="4E7865"/>
                </a:solidFill>
              </a:rPr>
              <a:t>It has happened to them according to the true proverb, “A </a:t>
            </a:r>
            <a:r>
              <a:rPr lang="en-US" sz="2400" b="1" cap="small" dirty="0">
                <a:solidFill>
                  <a:srgbClr val="4E7865"/>
                </a:solidFill>
              </a:rPr>
              <a:t>dog returns to its own vomit</a:t>
            </a:r>
            <a:r>
              <a:rPr lang="en-US" sz="2400" b="1" dirty="0">
                <a:solidFill>
                  <a:srgbClr val="4E7865"/>
                </a:solidFill>
              </a:rPr>
              <a:t>,” and, “A sow, after washing, </a:t>
            </a:r>
            <a:r>
              <a:rPr lang="en-US" sz="2400" b="1" i="1" dirty="0">
                <a:solidFill>
                  <a:srgbClr val="4E7865"/>
                </a:solidFill>
              </a:rPr>
              <a:t>returns</a:t>
            </a:r>
            <a:r>
              <a:rPr lang="en-US" sz="2400" b="1" dirty="0">
                <a:solidFill>
                  <a:srgbClr val="4E7865"/>
                </a:solidFill>
              </a:rPr>
              <a:t> to wallowing in the mire.”</a:t>
            </a:r>
          </a:p>
        </p:txBody>
      </p:sp>
    </p:spTree>
    <p:extLst>
      <p:ext uri="{BB962C8B-B14F-4D97-AF65-F5344CB8AC3E}">
        <p14:creationId xmlns:p14="http://schemas.microsoft.com/office/powerpoint/2010/main" val="1540291582"/>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7C7A-5437-3B49-8CFE-ECAA42C07D32}"/>
              </a:ext>
            </a:extLst>
          </p:cNvPr>
          <p:cNvSpPr>
            <a:spLocks noGrp="1"/>
          </p:cNvSpPr>
          <p:nvPr>
            <p:ph type="title"/>
          </p:nvPr>
        </p:nvSpPr>
        <p:spPr>
          <a:xfrm>
            <a:off x="628650" y="219365"/>
            <a:ext cx="7886700" cy="1104636"/>
          </a:xfrm>
        </p:spPr>
        <p:txBody>
          <a:bodyPr/>
          <a:lstStyle/>
          <a:p>
            <a:r>
              <a:rPr lang="en-US" dirty="0"/>
              <a:t>Jude Describes This Mindset</a:t>
            </a:r>
          </a:p>
        </p:txBody>
      </p:sp>
      <p:sp>
        <p:nvSpPr>
          <p:cNvPr id="3" name="Content Placeholder 2">
            <a:extLst>
              <a:ext uri="{FF2B5EF4-FFF2-40B4-BE49-F238E27FC236}">
                <a16:creationId xmlns:a16="http://schemas.microsoft.com/office/drawing/2014/main" id="{54F64C3B-ABE6-7048-A8F3-156BD08B7194}"/>
              </a:ext>
            </a:extLst>
          </p:cNvPr>
          <p:cNvSpPr>
            <a:spLocks noGrp="1"/>
          </p:cNvSpPr>
          <p:nvPr>
            <p:ph idx="1"/>
          </p:nvPr>
        </p:nvSpPr>
        <p:spPr>
          <a:xfrm>
            <a:off x="628650" y="1279440"/>
            <a:ext cx="8037048" cy="3264423"/>
          </a:xfrm>
        </p:spPr>
        <p:txBody>
          <a:bodyPr>
            <a:noAutofit/>
          </a:bodyPr>
          <a:lstStyle/>
          <a:p>
            <a:pPr marL="0" indent="0">
              <a:buNone/>
            </a:pPr>
            <a:r>
              <a:rPr lang="en-US" sz="2600" b="1" baseline="30000" dirty="0"/>
              <a:t>3</a:t>
            </a:r>
            <a:r>
              <a:rPr lang="en-US" sz="2600" dirty="0"/>
              <a:t> Beloved, while I was making every effort to write you about our common salvation, I felt the necessity to write to you appealing that you contend earnestly for the faith which was once for all handed down to the saints.</a:t>
            </a:r>
          </a:p>
          <a:p>
            <a:pPr marL="0" indent="0">
              <a:buNone/>
            </a:pPr>
            <a:r>
              <a:rPr lang="en-US" sz="2600" dirty="0"/>
              <a:t> </a:t>
            </a:r>
            <a:r>
              <a:rPr lang="en-US" sz="2600" b="1" baseline="30000" dirty="0"/>
              <a:t>4</a:t>
            </a:r>
            <a:r>
              <a:rPr lang="en-US" sz="2600" dirty="0"/>
              <a:t> For certain persons have crept in unnoticed, those who were long beforehand marked out for this condemnation, ungodly persons </a:t>
            </a:r>
            <a:r>
              <a:rPr lang="en-US" sz="2600" b="1" dirty="0">
                <a:solidFill>
                  <a:srgbClr val="4E7865"/>
                </a:solidFill>
              </a:rPr>
              <a:t>who </a:t>
            </a:r>
            <a:r>
              <a:rPr lang="en-US" sz="2600" b="1" u="sng" dirty="0">
                <a:solidFill>
                  <a:srgbClr val="4E7865"/>
                </a:solidFill>
              </a:rPr>
              <a:t>turn the grace of our God into licentiousness </a:t>
            </a:r>
            <a:r>
              <a:rPr lang="en-US" sz="2600" b="1" dirty="0">
                <a:solidFill>
                  <a:srgbClr val="4E7865"/>
                </a:solidFill>
              </a:rPr>
              <a:t>and deny our only Master and Lord, Jesus Christ.</a:t>
            </a:r>
          </a:p>
        </p:txBody>
      </p:sp>
    </p:spTree>
    <p:extLst>
      <p:ext uri="{BB962C8B-B14F-4D97-AF65-F5344CB8AC3E}">
        <p14:creationId xmlns:p14="http://schemas.microsoft.com/office/powerpoint/2010/main" val="2479585363"/>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4000" dirty="0">
                <a:solidFill>
                  <a:schemeClr val="bg1"/>
                </a:solidFill>
              </a:rPr>
              <a:t>How did the people Jude mentions disrespect God’s grace? </a:t>
            </a:r>
            <a:br>
              <a:rPr lang="en-US" sz="4000" dirty="0">
                <a:solidFill>
                  <a:schemeClr val="bg1"/>
                </a:solidFill>
              </a:rPr>
            </a:br>
            <a:br>
              <a:rPr lang="en-US" sz="4000" dirty="0">
                <a:solidFill>
                  <a:schemeClr val="bg1"/>
                </a:solidFill>
              </a:rPr>
            </a:br>
            <a:r>
              <a:rPr lang="en-US" sz="4000" dirty="0">
                <a:solidFill>
                  <a:schemeClr val="bg1"/>
                </a:solidFill>
              </a:rPr>
              <a:t>Israelites (vs. 5)</a:t>
            </a:r>
            <a:br>
              <a:rPr lang="en-US" sz="4000" dirty="0">
                <a:solidFill>
                  <a:schemeClr val="bg1"/>
                </a:solidFill>
              </a:rPr>
            </a:br>
            <a:r>
              <a:rPr lang="en-US" sz="4000" dirty="0">
                <a:solidFill>
                  <a:schemeClr val="bg1"/>
                </a:solidFill>
              </a:rPr>
              <a:t>Sodom (vs. 7)</a:t>
            </a:r>
            <a:br>
              <a:rPr lang="en-US" sz="4000" dirty="0">
                <a:solidFill>
                  <a:schemeClr val="bg1"/>
                </a:solidFill>
              </a:rPr>
            </a:br>
            <a:r>
              <a:rPr lang="en-US" sz="4000" dirty="0">
                <a:solidFill>
                  <a:schemeClr val="bg1"/>
                </a:solidFill>
              </a:rPr>
              <a:t>Cain, Balaam, </a:t>
            </a:r>
            <a:r>
              <a:rPr lang="en-US" sz="4000" dirty="0" err="1">
                <a:solidFill>
                  <a:schemeClr val="bg1"/>
                </a:solidFill>
              </a:rPr>
              <a:t>Korah</a:t>
            </a:r>
            <a:r>
              <a:rPr lang="en-US" sz="4000" dirty="0">
                <a:solidFill>
                  <a:schemeClr val="bg1"/>
                </a:solidFill>
              </a:rPr>
              <a:t> (vs. 11)</a:t>
            </a:r>
            <a:endParaRPr lang="en-US" sz="4400" dirty="0">
              <a:solidFill>
                <a:schemeClr val="bg1"/>
              </a:solidFill>
            </a:endParaRPr>
          </a:p>
        </p:txBody>
      </p:sp>
    </p:spTree>
    <p:extLst>
      <p:ext uri="{BB962C8B-B14F-4D97-AF65-F5344CB8AC3E}">
        <p14:creationId xmlns:p14="http://schemas.microsoft.com/office/powerpoint/2010/main" val="2318316990"/>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1011-1E1A-3246-8FDD-8528446AC38B}"/>
              </a:ext>
            </a:extLst>
          </p:cNvPr>
          <p:cNvSpPr>
            <a:spLocks noGrp="1"/>
          </p:cNvSpPr>
          <p:nvPr>
            <p:ph type="title"/>
          </p:nvPr>
        </p:nvSpPr>
        <p:spPr/>
        <p:txBody>
          <a:bodyPr/>
          <a:lstStyle/>
          <a:p>
            <a:r>
              <a:rPr lang="en-US" dirty="0"/>
              <a:t>Sad Memories</a:t>
            </a:r>
          </a:p>
        </p:txBody>
      </p:sp>
      <p:sp>
        <p:nvSpPr>
          <p:cNvPr id="3" name="Content Placeholder 2">
            <a:extLst>
              <a:ext uri="{FF2B5EF4-FFF2-40B4-BE49-F238E27FC236}">
                <a16:creationId xmlns:a16="http://schemas.microsoft.com/office/drawing/2014/main" id="{E674B1F9-540B-BE40-8171-8399316D52FE}"/>
              </a:ext>
            </a:extLst>
          </p:cNvPr>
          <p:cNvSpPr>
            <a:spLocks noGrp="1"/>
          </p:cNvSpPr>
          <p:nvPr>
            <p:ph idx="1"/>
          </p:nvPr>
        </p:nvSpPr>
        <p:spPr>
          <a:xfrm>
            <a:off x="4107765" y="1602999"/>
            <a:ext cx="4712678" cy="3626115"/>
          </a:xfrm>
        </p:spPr>
        <p:txBody>
          <a:bodyPr/>
          <a:lstStyle/>
          <a:p>
            <a:r>
              <a:rPr lang="en-US" dirty="0"/>
              <a:t>Throwing stones…</a:t>
            </a:r>
          </a:p>
          <a:p>
            <a:endParaRPr lang="en-US" dirty="0"/>
          </a:p>
          <a:p>
            <a:r>
              <a:rPr lang="en-US" dirty="0"/>
              <a:t>We’ve all thrown the stones…</a:t>
            </a:r>
          </a:p>
          <a:p>
            <a:pPr lvl="1"/>
            <a:r>
              <a:rPr lang="en-US" dirty="0"/>
              <a:t>Hurtful Words</a:t>
            </a:r>
          </a:p>
          <a:p>
            <a:pPr lvl="1"/>
            <a:r>
              <a:rPr lang="en-US" dirty="0"/>
              <a:t>Selfish Choices</a:t>
            </a:r>
          </a:p>
          <a:p>
            <a:pPr lvl="1"/>
            <a:r>
              <a:rPr lang="en-US" dirty="0"/>
              <a:t>Personal Idols</a:t>
            </a:r>
          </a:p>
          <a:p>
            <a:pPr lvl="1"/>
            <a:r>
              <a:rPr lang="en-US" dirty="0"/>
              <a:t>Cowardly Inaction</a:t>
            </a:r>
          </a:p>
        </p:txBody>
      </p:sp>
      <p:pic>
        <p:nvPicPr>
          <p:cNvPr id="5" name="Picture 4">
            <a:extLst>
              <a:ext uri="{FF2B5EF4-FFF2-40B4-BE49-F238E27FC236}">
                <a16:creationId xmlns:a16="http://schemas.microsoft.com/office/drawing/2014/main" id="{F9E8619B-9EB4-4C45-8F08-AD25AB47BC8C}"/>
              </a:ext>
            </a:extLst>
          </p:cNvPr>
          <p:cNvPicPr>
            <a:picLocks noChangeAspect="1"/>
          </p:cNvPicPr>
          <p:nvPr/>
        </p:nvPicPr>
        <p:blipFill rotWithShape="1">
          <a:blip r:embed="rId2"/>
          <a:srcRect l="6430" r="9692"/>
          <a:stretch/>
        </p:blipFill>
        <p:spPr>
          <a:xfrm>
            <a:off x="389499" y="1602999"/>
            <a:ext cx="3408778" cy="2705100"/>
          </a:xfrm>
          <a:prstGeom prst="rect">
            <a:avLst/>
          </a:prstGeom>
        </p:spPr>
      </p:pic>
    </p:spTree>
    <p:extLst>
      <p:ext uri="{BB962C8B-B14F-4D97-AF65-F5344CB8AC3E}">
        <p14:creationId xmlns:p14="http://schemas.microsoft.com/office/powerpoint/2010/main" val="1044784477"/>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B023DA-4836-0E40-9FE2-3DDE37E384C2}"/>
              </a:ext>
            </a:extLst>
          </p:cNvPr>
          <p:cNvSpPr>
            <a:spLocks noGrp="1"/>
          </p:cNvSpPr>
          <p:nvPr>
            <p:ph type="title"/>
          </p:nvPr>
        </p:nvSpPr>
        <p:spPr/>
        <p:txBody>
          <a:bodyPr>
            <a:normAutofit/>
          </a:bodyPr>
          <a:lstStyle/>
          <a:p>
            <a:pPr algn="ctr"/>
            <a:r>
              <a:rPr lang="en-US" sz="3600" b="1" dirty="0">
                <a:latin typeface="+mn-lt"/>
              </a:rPr>
              <a:t>Overcoming Broken Thinking</a:t>
            </a:r>
          </a:p>
        </p:txBody>
      </p:sp>
      <p:sp>
        <p:nvSpPr>
          <p:cNvPr id="5" name="Content Placeholder 4">
            <a:extLst>
              <a:ext uri="{FF2B5EF4-FFF2-40B4-BE49-F238E27FC236}">
                <a16:creationId xmlns:a16="http://schemas.microsoft.com/office/drawing/2014/main" id="{9416F29F-E6DD-6D40-92E3-22B6CB293FAA}"/>
              </a:ext>
            </a:extLst>
          </p:cNvPr>
          <p:cNvSpPr>
            <a:spLocks noGrp="1"/>
          </p:cNvSpPr>
          <p:nvPr>
            <p:ph sz="half" idx="1"/>
          </p:nvPr>
        </p:nvSpPr>
        <p:spPr>
          <a:xfrm>
            <a:off x="464234" y="1521354"/>
            <a:ext cx="4050616" cy="3626115"/>
          </a:xfrm>
        </p:spPr>
        <p:txBody>
          <a:bodyPr>
            <a:normAutofit/>
          </a:bodyPr>
          <a:lstStyle/>
          <a:p>
            <a:r>
              <a:rPr lang="en-US" sz="2400" dirty="0"/>
              <a:t>The Mindset of Low Value</a:t>
            </a:r>
          </a:p>
          <a:p>
            <a:r>
              <a:rPr lang="en-US" sz="2400" dirty="0"/>
              <a:t>The Mindset of Surplus Grace</a:t>
            </a:r>
          </a:p>
          <a:p>
            <a:r>
              <a:rPr lang="en-US" sz="2400" dirty="0"/>
              <a:t>The Mindset of Carelessness</a:t>
            </a:r>
          </a:p>
          <a:p>
            <a:r>
              <a:rPr lang="en-US" sz="2400" dirty="0"/>
              <a:t>The Mindset of Minimal Consequences.</a:t>
            </a:r>
          </a:p>
        </p:txBody>
      </p:sp>
      <p:sp>
        <p:nvSpPr>
          <p:cNvPr id="6" name="Content Placeholder 5">
            <a:extLst>
              <a:ext uri="{FF2B5EF4-FFF2-40B4-BE49-F238E27FC236}">
                <a16:creationId xmlns:a16="http://schemas.microsoft.com/office/drawing/2014/main" id="{ACF4EA92-3861-774B-B0E8-84F9802BBD28}"/>
              </a:ext>
            </a:extLst>
          </p:cNvPr>
          <p:cNvSpPr>
            <a:spLocks noGrp="1"/>
          </p:cNvSpPr>
          <p:nvPr>
            <p:ph sz="half" idx="2"/>
          </p:nvPr>
        </p:nvSpPr>
        <p:spPr/>
        <p:txBody>
          <a:bodyPr>
            <a:normAutofit/>
          </a:bodyPr>
          <a:lstStyle/>
          <a:p>
            <a:r>
              <a:rPr lang="en-US" sz="2400" dirty="0"/>
              <a:t>The Mindset of Pride</a:t>
            </a:r>
          </a:p>
          <a:p>
            <a:r>
              <a:rPr lang="en-US" sz="2400" dirty="0"/>
              <a:t>The Mindset of Disconnection</a:t>
            </a:r>
          </a:p>
          <a:p>
            <a:r>
              <a:rPr lang="en-US" sz="2400" dirty="0"/>
              <a:t>The Mindset of Denial</a:t>
            </a:r>
          </a:p>
          <a:p>
            <a:r>
              <a:rPr lang="en-US" sz="2400" dirty="0"/>
              <a:t>The Mindset of Hiding</a:t>
            </a:r>
          </a:p>
        </p:txBody>
      </p:sp>
    </p:spTree>
    <p:extLst>
      <p:ext uri="{BB962C8B-B14F-4D97-AF65-F5344CB8AC3E}">
        <p14:creationId xmlns:p14="http://schemas.microsoft.com/office/powerpoint/2010/main" val="10434124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3600" dirty="0">
                <a:solidFill>
                  <a:schemeClr val="bg1"/>
                </a:solidFill>
              </a:rPr>
              <a:t>We must not view God’s grace as an excuse to do things we know are wrong. </a:t>
            </a:r>
            <a:br>
              <a:rPr lang="en-US" sz="3600" dirty="0">
                <a:solidFill>
                  <a:schemeClr val="bg1"/>
                </a:solidFill>
              </a:rPr>
            </a:br>
            <a:br>
              <a:rPr lang="en-US" sz="3600" dirty="0">
                <a:solidFill>
                  <a:schemeClr val="bg1"/>
                </a:solidFill>
              </a:rPr>
            </a:br>
            <a:r>
              <a:rPr lang="en-US" sz="3600" dirty="0">
                <a:solidFill>
                  <a:schemeClr val="bg1"/>
                </a:solidFill>
              </a:rPr>
              <a:t>We must care about more than the consequences…we must </a:t>
            </a:r>
            <a:r>
              <a:rPr lang="en-US" sz="3600" u="sng" dirty="0">
                <a:solidFill>
                  <a:schemeClr val="bg1"/>
                </a:solidFill>
              </a:rPr>
              <a:t>care about God</a:t>
            </a:r>
            <a:r>
              <a:rPr lang="en-US" sz="3600" dirty="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171843811"/>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3600" dirty="0">
                <a:solidFill>
                  <a:schemeClr val="bg1"/>
                </a:solidFill>
              </a:rPr>
              <a:t>We can’t turn back to sin…</a:t>
            </a:r>
            <a:br>
              <a:rPr lang="en-US" sz="3600" dirty="0">
                <a:solidFill>
                  <a:schemeClr val="bg1"/>
                </a:solidFill>
              </a:rPr>
            </a:br>
            <a:br>
              <a:rPr lang="en-US" sz="3600" dirty="0">
                <a:solidFill>
                  <a:schemeClr val="bg1"/>
                </a:solidFill>
              </a:rPr>
            </a:br>
            <a:r>
              <a:rPr lang="en-US" sz="3600" dirty="0">
                <a:solidFill>
                  <a:schemeClr val="bg1"/>
                </a:solidFill>
              </a:rPr>
              <a:t>The cost paid was too high.</a:t>
            </a:r>
            <a:br>
              <a:rPr lang="en-US" sz="3600" dirty="0">
                <a:solidFill>
                  <a:schemeClr val="bg1"/>
                </a:solidFill>
              </a:rPr>
            </a:br>
            <a:r>
              <a:rPr lang="en-US" sz="3600" dirty="0">
                <a:solidFill>
                  <a:schemeClr val="bg1"/>
                </a:solidFill>
              </a:rPr>
              <a:t>The gift given was too great.</a:t>
            </a:r>
            <a:br>
              <a:rPr lang="en-US" sz="3600" dirty="0">
                <a:solidFill>
                  <a:schemeClr val="bg1"/>
                </a:solidFill>
              </a:rPr>
            </a:br>
            <a:r>
              <a:rPr lang="en-US" sz="3600" dirty="0">
                <a:solidFill>
                  <a:schemeClr val="bg1"/>
                </a:solidFill>
              </a:rPr>
              <a:t>The debt paid was too deep.</a:t>
            </a:r>
            <a:br>
              <a:rPr lang="en-US" sz="3600" dirty="0">
                <a:solidFill>
                  <a:schemeClr val="bg1"/>
                </a:solidFill>
              </a:rPr>
            </a:br>
            <a:r>
              <a:rPr lang="en-US" sz="3600" dirty="0">
                <a:solidFill>
                  <a:schemeClr val="bg1"/>
                </a:solidFill>
              </a:rPr>
              <a:t>The path ahead too wonderful.</a:t>
            </a:r>
            <a:endParaRPr lang="en-US" sz="4000" dirty="0">
              <a:solidFill>
                <a:schemeClr val="bg1"/>
              </a:solidFill>
            </a:endParaRPr>
          </a:p>
        </p:txBody>
      </p:sp>
    </p:spTree>
    <p:extLst>
      <p:ext uri="{BB962C8B-B14F-4D97-AF65-F5344CB8AC3E}">
        <p14:creationId xmlns:p14="http://schemas.microsoft.com/office/powerpoint/2010/main" val="3908157931"/>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7C7A-5437-3B49-8CFE-ECAA42C07D32}"/>
              </a:ext>
            </a:extLst>
          </p:cNvPr>
          <p:cNvSpPr>
            <a:spLocks noGrp="1"/>
          </p:cNvSpPr>
          <p:nvPr>
            <p:ph type="title"/>
          </p:nvPr>
        </p:nvSpPr>
        <p:spPr/>
        <p:txBody>
          <a:bodyPr/>
          <a:lstStyle/>
          <a:p>
            <a:r>
              <a:rPr lang="en-US" dirty="0"/>
              <a:t>God’s Grace Sets Us On A New Path</a:t>
            </a:r>
          </a:p>
        </p:txBody>
      </p:sp>
      <p:sp>
        <p:nvSpPr>
          <p:cNvPr id="3" name="Content Placeholder 2">
            <a:extLst>
              <a:ext uri="{FF2B5EF4-FFF2-40B4-BE49-F238E27FC236}">
                <a16:creationId xmlns:a16="http://schemas.microsoft.com/office/drawing/2014/main" id="{54F64C3B-ABE6-7048-A8F3-156BD08B7194}"/>
              </a:ext>
            </a:extLst>
          </p:cNvPr>
          <p:cNvSpPr>
            <a:spLocks noGrp="1"/>
          </p:cNvSpPr>
          <p:nvPr>
            <p:ph idx="1"/>
          </p:nvPr>
        </p:nvSpPr>
        <p:spPr>
          <a:xfrm>
            <a:off x="4543865" y="1504523"/>
            <a:ext cx="3971486" cy="3264423"/>
          </a:xfrm>
        </p:spPr>
        <p:txBody>
          <a:bodyPr>
            <a:noAutofit/>
          </a:bodyPr>
          <a:lstStyle/>
          <a:p>
            <a:r>
              <a:rPr lang="en-US" sz="2600" dirty="0"/>
              <a:t>Not a path of merit. </a:t>
            </a:r>
            <a:br>
              <a:rPr lang="en-US" sz="2600" dirty="0"/>
            </a:br>
            <a:r>
              <a:rPr lang="en-US" sz="2600" dirty="0"/>
              <a:t>A path of </a:t>
            </a:r>
            <a:r>
              <a:rPr lang="en-US" sz="2600" b="1" dirty="0"/>
              <a:t>maturity</a:t>
            </a:r>
            <a:r>
              <a:rPr lang="en-US" sz="2600" dirty="0"/>
              <a:t>!</a:t>
            </a:r>
          </a:p>
          <a:p>
            <a:pPr lvl="1"/>
            <a:r>
              <a:rPr lang="en-US" sz="2200" dirty="0"/>
              <a:t>Ephesians 4:13-15</a:t>
            </a:r>
          </a:p>
          <a:p>
            <a:r>
              <a:rPr lang="en-US" sz="2600" dirty="0"/>
              <a:t>Not a path of self-righteousness. </a:t>
            </a:r>
            <a:r>
              <a:rPr lang="en-US" sz="2600" b="1" dirty="0"/>
              <a:t>A gift.</a:t>
            </a:r>
          </a:p>
          <a:p>
            <a:pPr lvl="1"/>
            <a:r>
              <a:rPr lang="en-US" sz="2200" dirty="0"/>
              <a:t>Romans 3:24, 4:5, 5:17</a:t>
            </a:r>
          </a:p>
        </p:txBody>
      </p:sp>
      <p:pic>
        <p:nvPicPr>
          <p:cNvPr id="5" name="Picture 4">
            <a:extLst>
              <a:ext uri="{FF2B5EF4-FFF2-40B4-BE49-F238E27FC236}">
                <a16:creationId xmlns:a16="http://schemas.microsoft.com/office/drawing/2014/main" id="{07928476-7C5C-4A4C-A824-0BB22BB5E7F2}"/>
              </a:ext>
            </a:extLst>
          </p:cNvPr>
          <p:cNvPicPr>
            <a:picLocks noChangeAspect="1"/>
          </p:cNvPicPr>
          <p:nvPr/>
        </p:nvPicPr>
        <p:blipFill rotWithShape="1">
          <a:blip r:embed="rId2"/>
          <a:srcRect l="26000"/>
          <a:stretch/>
        </p:blipFill>
        <p:spPr>
          <a:xfrm>
            <a:off x="628649" y="1709986"/>
            <a:ext cx="3283173" cy="2853495"/>
          </a:xfrm>
          <a:prstGeom prst="rect">
            <a:avLst/>
          </a:prstGeom>
        </p:spPr>
      </p:pic>
    </p:spTree>
    <p:extLst>
      <p:ext uri="{BB962C8B-B14F-4D97-AF65-F5344CB8AC3E}">
        <p14:creationId xmlns:p14="http://schemas.microsoft.com/office/powerpoint/2010/main" val="921733354"/>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7C7A-5437-3B49-8CFE-ECAA42C07D32}"/>
              </a:ext>
            </a:extLst>
          </p:cNvPr>
          <p:cNvSpPr>
            <a:spLocks noGrp="1"/>
          </p:cNvSpPr>
          <p:nvPr>
            <p:ph type="title"/>
          </p:nvPr>
        </p:nvSpPr>
        <p:spPr/>
        <p:txBody>
          <a:bodyPr/>
          <a:lstStyle/>
          <a:p>
            <a:r>
              <a:rPr lang="en-US" dirty="0"/>
              <a:t>God’s Grace Sets Us On A New Path</a:t>
            </a:r>
          </a:p>
        </p:txBody>
      </p:sp>
      <p:sp>
        <p:nvSpPr>
          <p:cNvPr id="3" name="Content Placeholder 2">
            <a:extLst>
              <a:ext uri="{FF2B5EF4-FFF2-40B4-BE49-F238E27FC236}">
                <a16:creationId xmlns:a16="http://schemas.microsoft.com/office/drawing/2014/main" id="{54F64C3B-ABE6-7048-A8F3-156BD08B7194}"/>
              </a:ext>
            </a:extLst>
          </p:cNvPr>
          <p:cNvSpPr>
            <a:spLocks noGrp="1"/>
          </p:cNvSpPr>
          <p:nvPr>
            <p:ph idx="1"/>
          </p:nvPr>
        </p:nvSpPr>
        <p:spPr>
          <a:xfrm>
            <a:off x="4543864" y="1504523"/>
            <a:ext cx="4121833" cy="3264423"/>
          </a:xfrm>
        </p:spPr>
        <p:txBody>
          <a:bodyPr>
            <a:noAutofit/>
          </a:bodyPr>
          <a:lstStyle/>
          <a:p>
            <a:r>
              <a:rPr lang="en-US" sz="2600" dirty="0"/>
              <a:t>Not a path of hedonism.</a:t>
            </a:r>
            <a:br>
              <a:rPr lang="en-US" sz="2600" dirty="0"/>
            </a:br>
            <a:r>
              <a:rPr lang="en-US" sz="2600" dirty="0"/>
              <a:t>A path of </a:t>
            </a:r>
            <a:r>
              <a:rPr lang="en-US" sz="2600" b="1" dirty="0"/>
              <a:t>good works.</a:t>
            </a:r>
          </a:p>
          <a:p>
            <a:pPr lvl="1"/>
            <a:r>
              <a:rPr lang="en-US" sz="2200" dirty="0"/>
              <a:t>Ephesians 2:10</a:t>
            </a:r>
          </a:p>
          <a:p>
            <a:pPr lvl="1"/>
            <a:r>
              <a:rPr lang="en-US" sz="2200" dirty="0"/>
              <a:t>Titus 2:14</a:t>
            </a:r>
          </a:p>
          <a:p>
            <a:r>
              <a:rPr lang="en-US" sz="2600" dirty="0"/>
              <a:t>Not a path of greed.</a:t>
            </a:r>
            <a:br>
              <a:rPr lang="en-US" sz="2600" dirty="0"/>
            </a:br>
            <a:r>
              <a:rPr lang="en-US" sz="2600" dirty="0"/>
              <a:t>A path of </a:t>
            </a:r>
            <a:r>
              <a:rPr lang="en-US" sz="2600" b="1" dirty="0"/>
              <a:t>gratitude.</a:t>
            </a:r>
          </a:p>
          <a:p>
            <a:pPr lvl="1"/>
            <a:r>
              <a:rPr lang="en-US" sz="2200" dirty="0"/>
              <a:t>2 Corinthians 4:15</a:t>
            </a:r>
          </a:p>
          <a:p>
            <a:pPr lvl="1"/>
            <a:endParaRPr lang="en-US" sz="2200" dirty="0"/>
          </a:p>
        </p:txBody>
      </p:sp>
      <p:pic>
        <p:nvPicPr>
          <p:cNvPr id="5" name="Picture 4">
            <a:extLst>
              <a:ext uri="{FF2B5EF4-FFF2-40B4-BE49-F238E27FC236}">
                <a16:creationId xmlns:a16="http://schemas.microsoft.com/office/drawing/2014/main" id="{07928476-7C5C-4A4C-A824-0BB22BB5E7F2}"/>
              </a:ext>
            </a:extLst>
          </p:cNvPr>
          <p:cNvPicPr>
            <a:picLocks noChangeAspect="1"/>
          </p:cNvPicPr>
          <p:nvPr/>
        </p:nvPicPr>
        <p:blipFill rotWithShape="1">
          <a:blip r:embed="rId2"/>
          <a:srcRect l="26000"/>
          <a:stretch/>
        </p:blipFill>
        <p:spPr>
          <a:xfrm>
            <a:off x="628649" y="1709986"/>
            <a:ext cx="3283173" cy="2853495"/>
          </a:xfrm>
          <a:prstGeom prst="rect">
            <a:avLst/>
          </a:prstGeom>
        </p:spPr>
      </p:pic>
    </p:spTree>
    <p:extLst>
      <p:ext uri="{BB962C8B-B14F-4D97-AF65-F5344CB8AC3E}">
        <p14:creationId xmlns:p14="http://schemas.microsoft.com/office/powerpoint/2010/main" val="1517066078"/>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0ED94-69F1-3540-87A0-6B5259238E22}"/>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522687"/>
            <a:ext cx="8539843" cy="1364106"/>
          </a:xfrm>
        </p:spPr>
        <p:txBody>
          <a:bodyPr>
            <a:normAutofit/>
          </a:bodyPr>
          <a:lstStyle/>
          <a:p>
            <a:r>
              <a:rPr lang="en-US" sz="3200" b="1" i="1" dirty="0">
                <a:solidFill>
                  <a:srgbClr val="B47F44"/>
                </a:solidFill>
              </a:rPr>
              <a:t>Lesson 10: Respecting God’s Grace</a:t>
            </a:r>
          </a:p>
        </p:txBody>
      </p:sp>
    </p:spTree>
    <p:extLst>
      <p:ext uri="{BB962C8B-B14F-4D97-AF65-F5344CB8AC3E}">
        <p14:creationId xmlns:p14="http://schemas.microsoft.com/office/powerpoint/2010/main" val="526166071"/>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1104636"/>
          </a:xfrm>
        </p:spPr>
        <p:txBody>
          <a:bodyPr/>
          <a:lstStyle/>
          <a:p>
            <a:r>
              <a:rPr lang="en-US" dirty="0"/>
              <a:t>Jude’s Exhortation…</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2321169" y="1068244"/>
            <a:ext cx="6625883" cy="4404088"/>
          </a:xfrm>
        </p:spPr>
        <p:txBody>
          <a:bodyPr>
            <a:normAutofit/>
          </a:bodyPr>
          <a:lstStyle/>
          <a:p>
            <a:pPr marL="0" lvl="0" indent="0">
              <a:buNone/>
            </a:pPr>
            <a:r>
              <a:rPr lang="en-US" sz="2200" b="1" baseline="30000" dirty="0"/>
              <a:t>17 </a:t>
            </a:r>
            <a:r>
              <a:rPr lang="en-US" sz="2200" dirty="0"/>
              <a:t>But you, beloved, ought to </a:t>
            </a:r>
            <a:r>
              <a:rPr lang="en-US" sz="2200" b="1" dirty="0">
                <a:solidFill>
                  <a:srgbClr val="B47F44"/>
                </a:solidFill>
              </a:rPr>
              <a:t>remember the words that were spoken</a:t>
            </a:r>
            <a:r>
              <a:rPr lang="en-US" sz="2200" dirty="0"/>
              <a:t> beforehand by the apostles of our Lord Jesus Christ, </a:t>
            </a:r>
            <a:r>
              <a:rPr lang="en-US" sz="2200" b="1" baseline="30000" dirty="0"/>
              <a:t>18 </a:t>
            </a:r>
            <a:r>
              <a:rPr lang="en-US" sz="2200" dirty="0"/>
              <a:t>that they were saying to you, “In the last time there will be mockers, following after their own ungodly lusts.” </a:t>
            </a:r>
            <a:r>
              <a:rPr lang="en-US" sz="2200" b="1" baseline="30000" dirty="0"/>
              <a:t>19 </a:t>
            </a:r>
            <a:r>
              <a:rPr lang="en-US" sz="2200" dirty="0"/>
              <a:t>These are the ones who cause divisions, worldly-minded, devoid of the Spirit. </a:t>
            </a:r>
            <a:r>
              <a:rPr lang="en-US" sz="2200" b="1" baseline="30000" dirty="0"/>
              <a:t>20 </a:t>
            </a:r>
            <a:r>
              <a:rPr lang="en-US" sz="2200" dirty="0"/>
              <a:t>But you, beloved, </a:t>
            </a:r>
            <a:r>
              <a:rPr lang="en-US" sz="2200" b="1" dirty="0">
                <a:solidFill>
                  <a:srgbClr val="B47F44"/>
                </a:solidFill>
              </a:rPr>
              <a:t>building yourselves up on your most holy faith</a:t>
            </a:r>
            <a:r>
              <a:rPr lang="en-US" sz="2200" dirty="0"/>
              <a:t>, </a:t>
            </a:r>
            <a:r>
              <a:rPr lang="en-US" sz="2200" b="1" dirty="0">
                <a:solidFill>
                  <a:srgbClr val="B47F44"/>
                </a:solidFill>
              </a:rPr>
              <a:t>praying in the Holy Spirit</a:t>
            </a:r>
            <a:r>
              <a:rPr lang="en-US" sz="2200" dirty="0"/>
              <a:t>, </a:t>
            </a:r>
            <a:r>
              <a:rPr lang="en-US" sz="2200" b="1" baseline="30000" dirty="0"/>
              <a:t>21 </a:t>
            </a:r>
            <a:r>
              <a:rPr lang="en-US" sz="2200" b="1" dirty="0">
                <a:solidFill>
                  <a:srgbClr val="B47F44"/>
                </a:solidFill>
              </a:rPr>
              <a:t>keep yourselves in the love of God</a:t>
            </a:r>
            <a:r>
              <a:rPr lang="en-US" sz="2200" dirty="0"/>
              <a:t>, waiting anxiously </a:t>
            </a:r>
            <a:r>
              <a:rPr lang="en-US" sz="2200" b="1" dirty="0">
                <a:solidFill>
                  <a:srgbClr val="B47F44"/>
                </a:solidFill>
              </a:rPr>
              <a:t>for the mercy of our Lord Jesus Christ to eternal life</a:t>
            </a:r>
            <a:r>
              <a:rPr lang="en-US" sz="2200" dirty="0"/>
              <a:t>. </a:t>
            </a:r>
            <a:r>
              <a:rPr lang="en-US" sz="2200" b="1" baseline="30000" dirty="0"/>
              <a:t>22 </a:t>
            </a:r>
            <a:r>
              <a:rPr lang="en-US" sz="2200" b="1" dirty="0">
                <a:solidFill>
                  <a:srgbClr val="B47F44"/>
                </a:solidFill>
              </a:rPr>
              <a:t>And have mercy </a:t>
            </a:r>
            <a:r>
              <a:rPr lang="en-US" sz="2200" dirty="0"/>
              <a:t>on some, who are doubting; </a:t>
            </a:r>
            <a:r>
              <a:rPr lang="en-US" sz="2200" b="1" baseline="30000" dirty="0"/>
              <a:t>23 </a:t>
            </a:r>
            <a:r>
              <a:rPr lang="en-US" sz="2200" dirty="0"/>
              <a:t>save others, snatching them out of the fire; and on some have mercy with fear, hating even the garment polluted by the flesh.</a:t>
            </a:r>
          </a:p>
        </p:txBody>
      </p:sp>
      <p:sp>
        <p:nvSpPr>
          <p:cNvPr id="5" name="TextBox 4">
            <a:extLst>
              <a:ext uri="{FF2B5EF4-FFF2-40B4-BE49-F238E27FC236}">
                <a16:creationId xmlns:a16="http://schemas.microsoft.com/office/drawing/2014/main" id="{47B9DB36-B854-024D-9D53-38B4AB321194}"/>
              </a:ext>
            </a:extLst>
          </p:cNvPr>
          <p:cNvSpPr txBox="1"/>
          <p:nvPr/>
        </p:nvSpPr>
        <p:spPr>
          <a:xfrm>
            <a:off x="319160" y="915482"/>
            <a:ext cx="1556951" cy="954107"/>
          </a:xfrm>
          <a:prstGeom prst="rect">
            <a:avLst/>
          </a:prstGeom>
          <a:noFill/>
        </p:spPr>
        <p:txBody>
          <a:bodyPr wrap="square" rtlCol="0">
            <a:spAutoFit/>
          </a:bodyPr>
          <a:lstStyle/>
          <a:p>
            <a:r>
              <a:rPr lang="en-US" sz="2800" b="1" dirty="0">
                <a:solidFill>
                  <a:srgbClr val="4E7865"/>
                </a:solidFill>
              </a:rPr>
              <a:t>Sound Teaching</a:t>
            </a:r>
            <a:endParaRPr lang="en-US" sz="2400" b="1" dirty="0">
              <a:solidFill>
                <a:srgbClr val="4E7865"/>
              </a:solidFill>
            </a:endParaRPr>
          </a:p>
        </p:txBody>
      </p:sp>
      <p:sp>
        <p:nvSpPr>
          <p:cNvPr id="6" name="TextBox 5">
            <a:extLst>
              <a:ext uri="{FF2B5EF4-FFF2-40B4-BE49-F238E27FC236}">
                <a16:creationId xmlns:a16="http://schemas.microsoft.com/office/drawing/2014/main" id="{7998F142-8E58-EA47-95BD-7E53DB96B590}"/>
              </a:ext>
            </a:extLst>
          </p:cNvPr>
          <p:cNvSpPr txBox="1"/>
          <p:nvPr/>
        </p:nvSpPr>
        <p:spPr>
          <a:xfrm>
            <a:off x="319160" y="2384466"/>
            <a:ext cx="2302081" cy="461665"/>
          </a:xfrm>
          <a:prstGeom prst="rect">
            <a:avLst/>
          </a:prstGeom>
          <a:noFill/>
        </p:spPr>
        <p:txBody>
          <a:bodyPr wrap="square" rtlCol="0">
            <a:spAutoFit/>
          </a:bodyPr>
          <a:lstStyle/>
          <a:p>
            <a:r>
              <a:rPr lang="en-US" sz="2400" b="1" dirty="0">
                <a:solidFill>
                  <a:srgbClr val="4E7865"/>
                </a:solidFill>
              </a:rPr>
              <a:t>Edification</a:t>
            </a:r>
          </a:p>
        </p:txBody>
      </p:sp>
      <p:sp>
        <p:nvSpPr>
          <p:cNvPr id="7" name="TextBox 6">
            <a:extLst>
              <a:ext uri="{FF2B5EF4-FFF2-40B4-BE49-F238E27FC236}">
                <a16:creationId xmlns:a16="http://schemas.microsoft.com/office/drawing/2014/main" id="{42579575-A9FF-BF42-BC2A-73B37200284F}"/>
              </a:ext>
            </a:extLst>
          </p:cNvPr>
          <p:cNvSpPr txBox="1"/>
          <p:nvPr/>
        </p:nvSpPr>
        <p:spPr>
          <a:xfrm>
            <a:off x="319160" y="2881878"/>
            <a:ext cx="2302081" cy="461665"/>
          </a:xfrm>
          <a:prstGeom prst="rect">
            <a:avLst/>
          </a:prstGeom>
          <a:noFill/>
        </p:spPr>
        <p:txBody>
          <a:bodyPr wrap="square" rtlCol="0">
            <a:spAutoFit/>
          </a:bodyPr>
          <a:lstStyle/>
          <a:p>
            <a:r>
              <a:rPr lang="en-US" sz="2400" b="1" dirty="0">
                <a:solidFill>
                  <a:srgbClr val="4E7865"/>
                </a:solidFill>
              </a:rPr>
              <a:t>Prayer</a:t>
            </a:r>
          </a:p>
        </p:txBody>
      </p:sp>
      <p:sp>
        <p:nvSpPr>
          <p:cNvPr id="8" name="TextBox 7">
            <a:extLst>
              <a:ext uri="{FF2B5EF4-FFF2-40B4-BE49-F238E27FC236}">
                <a16:creationId xmlns:a16="http://schemas.microsoft.com/office/drawing/2014/main" id="{3EDF8456-0CC1-F843-8BC8-531BD5083B12}"/>
              </a:ext>
            </a:extLst>
          </p:cNvPr>
          <p:cNvSpPr txBox="1"/>
          <p:nvPr/>
        </p:nvSpPr>
        <p:spPr>
          <a:xfrm>
            <a:off x="319160" y="3361008"/>
            <a:ext cx="2302081" cy="461665"/>
          </a:xfrm>
          <a:prstGeom prst="rect">
            <a:avLst/>
          </a:prstGeom>
          <a:noFill/>
        </p:spPr>
        <p:txBody>
          <a:bodyPr wrap="square" rtlCol="0">
            <a:spAutoFit/>
          </a:bodyPr>
          <a:lstStyle/>
          <a:p>
            <a:r>
              <a:rPr lang="en-US" sz="2400" b="1" dirty="0">
                <a:solidFill>
                  <a:srgbClr val="4E7865"/>
                </a:solidFill>
              </a:rPr>
              <a:t>Relationship</a:t>
            </a:r>
          </a:p>
        </p:txBody>
      </p:sp>
      <p:sp>
        <p:nvSpPr>
          <p:cNvPr id="9" name="TextBox 8">
            <a:extLst>
              <a:ext uri="{FF2B5EF4-FFF2-40B4-BE49-F238E27FC236}">
                <a16:creationId xmlns:a16="http://schemas.microsoft.com/office/drawing/2014/main" id="{AC6DD5F3-EE64-F94A-BE3A-955E566A7457}"/>
              </a:ext>
            </a:extLst>
          </p:cNvPr>
          <p:cNvSpPr txBox="1"/>
          <p:nvPr/>
        </p:nvSpPr>
        <p:spPr>
          <a:xfrm>
            <a:off x="319159" y="3825820"/>
            <a:ext cx="2302081" cy="461665"/>
          </a:xfrm>
          <a:prstGeom prst="rect">
            <a:avLst/>
          </a:prstGeom>
          <a:noFill/>
        </p:spPr>
        <p:txBody>
          <a:bodyPr wrap="square" rtlCol="0">
            <a:spAutoFit/>
          </a:bodyPr>
          <a:lstStyle/>
          <a:p>
            <a:r>
              <a:rPr lang="en-US" sz="2400" b="1" dirty="0">
                <a:solidFill>
                  <a:srgbClr val="4E7865"/>
                </a:solidFill>
              </a:rPr>
              <a:t>Mercy</a:t>
            </a:r>
          </a:p>
        </p:txBody>
      </p:sp>
    </p:spTree>
    <p:extLst>
      <p:ext uri="{BB962C8B-B14F-4D97-AF65-F5344CB8AC3E}">
        <p14:creationId xmlns:p14="http://schemas.microsoft.com/office/powerpoint/2010/main" val="2863643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0ED94-69F1-3540-87A0-6B5259238E22}"/>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522687"/>
            <a:ext cx="8539843" cy="1364106"/>
          </a:xfrm>
        </p:spPr>
        <p:txBody>
          <a:bodyPr>
            <a:normAutofit/>
          </a:bodyPr>
          <a:lstStyle/>
          <a:p>
            <a:r>
              <a:rPr lang="en-US" sz="3200" b="1" i="1" dirty="0">
                <a:solidFill>
                  <a:srgbClr val="B47F44"/>
                </a:solidFill>
              </a:rPr>
              <a:t>Lesson 10: Respecting God’s Grace</a:t>
            </a:r>
          </a:p>
        </p:txBody>
      </p:sp>
    </p:spTree>
    <p:extLst>
      <p:ext uri="{BB962C8B-B14F-4D97-AF65-F5344CB8AC3E}">
        <p14:creationId xmlns:p14="http://schemas.microsoft.com/office/powerpoint/2010/main" val="3687543988"/>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8B9A2-65AE-6749-8403-7FB6BE9DBA7B}"/>
              </a:ext>
            </a:extLst>
          </p:cNvPr>
          <p:cNvPicPr>
            <a:picLocks noChangeAspect="1"/>
          </p:cNvPicPr>
          <p:nvPr/>
        </p:nvPicPr>
        <p:blipFill>
          <a:blip r:embed="rId3"/>
          <a:stretch>
            <a:fillRect/>
          </a:stretch>
        </p:blipFill>
        <p:spPr>
          <a:xfrm>
            <a:off x="0" y="0"/>
            <a:ext cx="9144000" cy="5715000"/>
          </a:xfrm>
          <a:prstGeom prst="rect">
            <a:avLst/>
          </a:prstGeom>
        </p:spPr>
      </p:pic>
      <p:sp>
        <p:nvSpPr>
          <p:cNvPr id="5" name="Rectangle 4">
            <a:extLst>
              <a:ext uri="{FF2B5EF4-FFF2-40B4-BE49-F238E27FC236}">
                <a16:creationId xmlns:a16="http://schemas.microsoft.com/office/drawing/2014/main" id="{2520FC51-870E-C745-80DD-34BC784F09E5}"/>
              </a:ext>
            </a:extLst>
          </p:cNvPr>
          <p:cNvSpPr/>
          <p:nvPr/>
        </p:nvSpPr>
        <p:spPr>
          <a:xfrm>
            <a:off x="602032" y="3539322"/>
            <a:ext cx="8104911" cy="29771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0059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4000" dirty="0">
                <a:solidFill>
                  <a:schemeClr val="bg1"/>
                </a:solidFill>
              </a:rPr>
              <a:t>To help students gain greater </a:t>
            </a:r>
            <a:br>
              <a:rPr lang="en-US" sz="4000" dirty="0">
                <a:solidFill>
                  <a:schemeClr val="bg1"/>
                </a:solidFill>
              </a:rPr>
            </a:br>
            <a:r>
              <a:rPr lang="en-US" sz="4000" u="sng" dirty="0">
                <a:solidFill>
                  <a:schemeClr val="bg1"/>
                </a:solidFill>
              </a:rPr>
              <a:t>clarity</a:t>
            </a:r>
            <a:r>
              <a:rPr lang="en-US" sz="4000" dirty="0">
                <a:solidFill>
                  <a:schemeClr val="bg1"/>
                </a:solidFill>
              </a:rPr>
              <a:t> and </a:t>
            </a:r>
            <a:r>
              <a:rPr lang="en-US" sz="4000" u="sng" dirty="0">
                <a:solidFill>
                  <a:schemeClr val="bg1"/>
                </a:solidFill>
              </a:rPr>
              <a:t>comfort</a:t>
            </a:r>
            <a:r>
              <a:rPr lang="en-US" sz="4000" dirty="0">
                <a:solidFill>
                  <a:schemeClr val="bg1"/>
                </a:solidFill>
              </a:rPr>
              <a:t> in God’s grace.</a:t>
            </a:r>
            <a:br>
              <a:rPr lang="en-US" sz="4000" dirty="0">
                <a:solidFill>
                  <a:schemeClr val="bg1"/>
                </a:solidFill>
                <a:latin typeface="+mn-lt"/>
              </a:rPr>
            </a:br>
            <a:br>
              <a:rPr lang="en-US" sz="4000" dirty="0">
                <a:solidFill>
                  <a:schemeClr val="bg1"/>
                </a:solidFill>
                <a:latin typeface="+mn-lt"/>
              </a:rPr>
            </a:br>
            <a:r>
              <a:rPr lang="en-US" sz="4000" dirty="0">
                <a:solidFill>
                  <a:schemeClr val="bg1"/>
                </a:solidFill>
                <a:latin typeface="+mn-lt"/>
              </a:rPr>
              <a:t>Today’s Goal:</a:t>
            </a:r>
            <a:br>
              <a:rPr lang="en-US" sz="3600" dirty="0">
                <a:solidFill>
                  <a:schemeClr val="bg1"/>
                </a:solidFill>
              </a:rPr>
            </a:br>
            <a:r>
              <a:rPr lang="en-US" sz="3600" dirty="0">
                <a:solidFill>
                  <a:schemeClr val="bg1"/>
                </a:solidFill>
              </a:rPr>
              <a:t>To respond to God’s grace respectfully.</a:t>
            </a:r>
            <a:endParaRPr lang="en-US" sz="4400" dirty="0">
              <a:solidFill>
                <a:schemeClr val="bg1"/>
              </a:solidFill>
            </a:endParaRPr>
          </a:p>
        </p:txBody>
      </p:sp>
    </p:spTree>
    <p:extLst>
      <p:ext uri="{BB962C8B-B14F-4D97-AF65-F5344CB8AC3E}">
        <p14:creationId xmlns:p14="http://schemas.microsoft.com/office/powerpoint/2010/main" val="3994350174"/>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2269238"/>
          </a:xfrm>
        </p:spPr>
        <p:txBody>
          <a:bodyPr/>
          <a:lstStyle/>
          <a:p>
            <a:r>
              <a:rPr lang="en-US" dirty="0"/>
              <a:t>Seeing God’s Grace Clearly</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967849" y="2345793"/>
            <a:ext cx="7382435" cy="2797578"/>
          </a:xfrm>
        </p:spPr>
        <p:txBody>
          <a:bodyPr>
            <a:normAutofit/>
          </a:bodyPr>
          <a:lstStyle/>
          <a:p>
            <a:pPr marL="0" lvl="0" indent="0" algn="ctr">
              <a:buNone/>
            </a:pPr>
            <a:r>
              <a:rPr lang="en-US" sz="3200" dirty="0"/>
              <a:t>God’s grace can be described as: </a:t>
            </a:r>
            <a:br>
              <a:rPr lang="en-US" sz="3200" dirty="0"/>
            </a:br>
            <a:r>
              <a:rPr lang="en-US" sz="3200" b="1" dirty="0">
                <a:solidFill>
                  <a:srgbClr val="4E7865"/>
                </a:solidFill>
              </a:rPr>
              <a:t>God’s admirable </a:t>
            </a:r>
            <a:r>
              <a:rPr lang="en-US" sz="3200" dirty="0"/>
              <a:t>character, </a:t>
            </a:r>
            <a:br>
              <a:rPr lang="en-US" sz="3200" dirty="0"/>
            </a:br>
            <a:r>
              <a:rPr lang="en-US" sz="3200" b="1" dirty="0">
                <a:solidFill>
                  <a:srgbClr val="4E7865"/>
                </a:solidFill>
              </a:rPr>
              <a:t>to act </a:t>
            </a:r>
            <a:r>
              <a:rPr lang="en-US" sz="3200" dirty="0"/>
              <a:t>with kindness we do not deserve,</a:t>
            </a:r>
            <a:br>
              <a:rPr lang="en-US" sz="3200" dirty="0"/>
            </a:br>
            <a:r>
              <a:rPr lang="en-US" sz="3200" dirty="0"/>
              <a:t> </a:t>
            </a:r>
            <a:r>
              <a:rPr lang="en-US" sz="3200" b="1" dirty="0">
                <a:solidFill>
                  <a:srgbClr val="4E7865"/>
                </a:solidFill>
              </a:rPr>
              <a:t>to accomplish </a:t>
            </a:r>
            <a:r>
              <a:rPr lang="en-US" sz="3200" dirty="0"/>
              <a:t>what we cannot alone.</a:t>
            </a:r>
          </a:p>
        </p:txBody>
      </p:sp>
      <p:sp>
        <p:nvSpPr>
          <p:cNvPr id="5" name="TextBox 4">
            <a:extLst>
              <a:ext uri="{FF2B5EF4-FFF2-40B4-BE49-F238E27FC236}">
                <a16:creationId xmlns:a16="http://schemas.microsoft.com/office/drawing/2014/main" id="{F143E05F-27B9-B042-AA09-B29F1C0526C1}"/>
              </a:ext>
            </a:extLst>
          </p:cNvPr>
          <p:cNvSpPr txBox="1"/>
          <p:nvPr/>
        </p:nvSpPr>
        <p:spPr>
          <a:xfrm>
            <a:off x="798249" y="1633394"/>
            <a:ext cx="7721633" cy="523220"/>
          </a:xfrm>
          <a:prstGeom prst="rect">
            <a:avLst/>
          </a:prstGeom>
          <a:noFill/>
        </p:spPr>
        <p:txBody>
          <a:bodyPr wrap="square" rtlCol="0">
            <a:spAutoFit/>
          </a:bodyPr>
          <a:lstStyle/>
          <a:p>
            <a:r>
              <a:rPr lang="en-US" sz="2800" b="1" dirty="0">
                <a:solidFill>
                  <a:schemeClr val="accent5">
                    <a:lumMod val="50000"/>
                  </a:schemeClr>
                </a:solidFill>
              </a:rPr>
              <a:t>Honor &amp; Respect: Give Greater Weight Because…</a:t>
            </a:r>
            <a:endParaRPr lang="en-US" sz="2400" b="1" dirty="0">
              <a:solidFill>
                <a:schemeClr val="accent5">
                  <a:lumMod val="50000"/>
                </a:schemeClr>
              </a:solidFill>
            </a:endParaRPr>
          </a:p>
        </p:txBody>
      </p:sp>
      <p:sp>
        <p:nvSpPr>
          <p:cNvPr id="6" name="TextBox 5">
            <a:extLst>
              <a:ext uri="{FF2B5EF4-FFF2-40B4-BE49-F238E27FC236}">
                <a16:creationId xmlns:a16="http://schemas.microsoft.com/office/drawing/2014/main" id="{76298398-3295-8E4D-8974-6CBE35C1DFF6}"/>
              </a:ext>
            </a:extLst>
          </p:cNvPr>
          <p:cNvSpPr txBox="1"/>
          <p:nvPr/>
        </p:nvSpPr>
        <p:spPr>
          <a:xfrm>
            <a:off x="628650" y="4288634"/>
            <a:ext cx="1994203" cy="523220"/>
          </a:xfrm>
          <a:prstGeom prst="rect">
            <a:avLst/>
          </a:prstGeom>
          <a:noFill/>
        </p:spPr>
        <p:txBody>
          <a:bodyPr wrap="square" rtlCol="0">
            <a:spAutoFit/>
          </a:bodyPr>
          <a:lstStyle/>
          <a:p>
            <a:r>
              <a:rPr lang="en-US" sz="2800" b="1" dirty="0">
                <a:solidFill>
                  <a:schemeClr val="accent5">
                    <a:lumMod val="50000"/>
                  </a:schemeClr>
                </a:solidFill>
              </a:rPr>
              <a:t>Who He is...</a:t>
            </a:r>
            <a:endParaRPr lang="en-US" sz="2400" b="1" dirty="0">
              <a:solidFill>
                <a:schemeClr val="accent5">
                  <a:lumMod val="50000"/>
                </a:schemeClr>
              </a:solidFill>
            </a:endParaRPr>
          </a:p>
        </p:txBody>
      </p:sp>
      <p:sp>
        <p:nvSpPr>
          <p:cNvPr id="7" name="TextBox 6">
            <a:extLst>
              <a:ext uri="{FF2B5EF4-FFF2-40B4-BE49-F238E27FC236}">
                <a16:creationId xmlns:a16="http://schemas.microsoft.com/office/drawing/2014/main" id="{E4D62536-8DAC-AE46-A59A-36300F5E9C31}"/>
              </a:ext>
            </a:extLst>
          </p:cNvPr>
          <p:cNvSpPr txBox="1"/>
          <p:nvPr/>
        </p:nvSpPr>
        <p:spPr>
          <a:xfrm>
            <a:off x="2962052" y="4288634"/>
            <a:ext cx="2986325" cy="523220"/>
          </a:xfrm>
          <a:prstGeom prst="rect">
            <a:avLst/>
          </a:prstGeom>
          <a:noFill/>
        </p:spPr>
        <p:txBody>
          <a:bodyPr wrap="square" rtlCol="0">
            <a:spAutoFit/>
          </a:bodyPr>
          <a:lstStyle/>
          <a:p>
            <a:r>
              <a:rPr lang="en-US" sz="2800" b="1" dirty="0">
                <a:solidFill>
                  <a:schemeClr val="accent5">
                    <a:lumMod val="50000"/>
                  </a:schemeClr>
                </a:solidFill>
              </a:rPr>
              <a:t>What He’s done...</a:t>
            </a:r>
            <a:endParaRPr lang="en-US" sz="2400" b="1" dirty="0">
              <a:solidFill>
                <a:schemeClr val="accent5">
                  <a:lumMod val="50000"/>
                </a:schemeClr>
              </a:solidFill>
            </a:endParaRPr>
          </a:p>
        </p:txBody>
      </p:sp>
      <p:sp>
        <p:nvSpPr>
          <p:cNvPr id="8" name="TextBox 7">
            <a:extLst>
              <a:ext uri="{FF2B5EF4-FFF2-40B4-BE49-F238E27FC236}">
                <a16:creationId xmlns:a16="http://schemas.microsoft.com/office/drawing/2014/main" id="{747508B7-7C1A-7144-9A7D-271242E590C2}"/>
              </a:ext>
            </a:extLst>
          </p:cNvPr>
          <p:cNvSpPr txBox="1"/>
          <p:nvPr/>
        </p:nvSpPr>
        <p:spPr>
          <a:xfrm>
            <a:off x="5948377" y="4288634"/>
            <a:ext cx="2883127" cy="523220"/>
          </a:xfrm>
          <a:prstGeom prst="rect">
            <a:avLst/>
          </a:prstGeom>
          <a:noFill/>
        </p:spPr>
        <p:txBody>
          <a:bodyPr wrap="square" rtlCol="0">
            <a:spAutoFit/>
          </a:bodyPr>
          <a:lstStyle/>
          <a:p>
            <a:r>
              <a:rPr lang="en-US" sz="2800" b="1" dirty="0">
                <a:solidFill>
                  <a:schemeClr val="accent5">
                    <a:lumMod val="50000"/>
                  </a:schemeClr>
                </a:solidFill>
              </a:rPr>
              <a:t>Why He helped...</a:t>
            </a:r>
            <a:endParaRPr lang="en-US" sz="2400" b="1" dirty="0">
              <a:solidFill>
                <a:schemeClr val="accent5">
                  <a:lumMod val="50000"/>
                </a:schemeClr>
              </a:solidFill>
            </a:endParaRPr>
          </a:p>
        </p:txBody>
      </p:sp>
    </p:spTree>
    <p:extLst>
      <p:ext uri="{BB962C8B-B14F-4D97-AF65-F5344CB8AC3E}">
        <p14:creationId xmlns:p14="http://schemas.microsoft.com/office/powerpoint/2010/main" val="21183971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1104636"/>
          </a:xfrm>
        </p:spPr>
        <p:txBody>
          <a:bodyPr/>
          <a:lstStyle/>
          <a:p>
            <a:r>
              <a:rPr lang="en-US" dirty="0"/>
              <a:t>Titus 2:11-14</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2817336" y="1152652"/>
            <a:ext cx="5890312" cy="4259606"/>
          </a:xfrm>
        </p:spPr>
        <p:txBody>
          <a:bodyPr>
            <a:normAutofit fontScale="92500" lnSpcReduction="20000"/>
          </a:bodyPr>
          <a:lstStyle/>
          <a:p>
            <a:pPr lvl="0"/>
            <a:r>
              <a:rPr lang="en-US" b="1" baseline="30000" dirty="0"/>
              <a:t>11</a:t>
            </a:r>
            <a:r>
              <a:rPr lang="en-US" dirty="0"/>
              <a:t> For the </a:t>
            </a:r>
            <a:r>
              <a:rPr lang="en-US" b="1" dirty="0">
                <a:solidFill>
                  <a:srgbClr val="4E7865"/>
                </a:solidFill>
              </a:rPr>
              <a:t>grace of God </a:t>
            </a:r>
            <a:r>
              <a:rPr lang="en-US" dirty="0"/>
              <a:t>has appeared, </a:t>
            </a:r>
            <a:r>
              <a:rPr lang="en-US" b="1" dirty="0">
                <a:solidFill>
                  <a:srgbClr val="4E7865"/>
                </a:solidFill>
              </a:rPr>
              <a:t>bringing salvation to all men, </a:t>
            </a:r>
            <a:br>
              <a:rPr lang="en-US" dirty="0"/>
            </a:br>
            <a:endParaRPr lang="en-US" dirty="0"/>
          </a:p>
          <a:p>
            <a:pPr lvl="0"/>
            <a:r>
              <a:rPr lang="en-US" b="1" baseline="30000" dirty="0"/>
              <a:t>12</a:t>
            </a:r>
            <a:r>
              <a:rPr lang="en-US" dirty="0"/>
              <a:t> instructing us </a:t>
            </a:r>
            <a:r>
              <a:rPr lang="en-US" b="1" dirty="0">
                <a:solidFill>
                  <a:srgbClr val="B47F44"/>
                </a:solidFill>
              </a:rPr>
              <a:t>to deny ungodliness </a:t>
            </a:r>
            <a:r>
              <a:rPr lang="en-US" dirty="0"/>
              <a:t>and worldly desires and </a:t>
            </a:r>
            <a:r>
              <a:rPr lang="en-US" b="1" dirty="0">
                <a:solidFill>
                  <a:srgbClr val="B47F44"/>
                </a:solidFill>
              </a:rPr>
              <a:t>to live sensibly, </a:t>
            </a:r>
            <a:r>
              <a:rPr lang="en-US" dirty="0"/>
              <a:t>righteously and godly in the present age, </a:t>
            </a:r>
          </a:p>
          <a:p>
            <a:pPr lvl="0"/>
            <a:r>
              <a:rPr lang="en-US" b="1" baseline="30000" dirty="0"/>
              <a:t>13 </a:t>
            </a:r>
            <a:r>
              <a:rPr lang="en-US" b="1" dirty="0">
                <a:solidFill>
                  <a:srgbClr val="B47F44"/>
                </a:solidFill>
              </a:rPr>
              <a:t>looking for </a:t>
            </a:r>
            <a:r>
              <a:rPr lang="en-US" dirty="0"/>
              <a:t>the blessed hope and the appearing of the glory of our great God and Savior, Christ Jesus, </a:t>
            </a:r>
          </a:p>
          <a:p>
            <a:pPr lvl="0"/>
            <a:r>
              <a:rPr lang="en-US" b="1" baseline="30000" dirty="0"/>
              <a:t>14 </a:t>
            </a:r>
            <a:r>
              <a:rPr lang="en-US" dirty="0"/>
              <a:t>who </a:t>
            </a:r>
            <a:r>
              <a:rPr lang="en-US" b="1" dirty="0">
                <a:solidFill>
                  <a:srgbClr val="B47F44"/>
                </a:solidFill>
              </a:rPr>
              <a:t>gave Himself for us </a:t>
            </a:r>
            <a:r>
              <a:rPr lang="en-US" dirty="0"/>
              <a:t>to redeem us from every lawless deed, and to purify for Himself a people for His own possession, zealous for good deeds.</a:t>
            </a:r>
          </a:p>
        </p:txBody>
      </p:sp>
      <p:sp>
        <p:nvSpPr>
          <p:cNvPr id="5" name="TextBox 4">
            <a:extLst>
              <a:ext uri="{FF2B5EF4-FFF2-40B4-BE49-F238E27FC236}">
                <a16:creationId xmlns:a16="http://schemas.microsoft.com/office/drawing/2014/main" id="{47B9DB36-B854-024D-9D53-38B4AB321194}"/>
              </a:ext>
            </a:extLst>
          </p:cNvPr>
          <p:cNvSpPr txBox="1"/>
          <p:nvPr/>
        </p:nvSpPr>
        <p:spPr>
          <a:xfrm>
            <a:off x="628650" y="915482"/>
            <a:ext cx="1556951" cy="1200329"/>
          </a:xfrm>
          <a:prstGeom prst="rect">
            <a:avLst/>
          </a:prstGeom>
          <a:noFill/>
        </p:spPr>
        <p:txBody>
          <a:bodyPr wrap="square" rtlCol="0">
            <a:spAutoFit/>
          </a:bodyPr>
          <a:lstStyle/>
          <a:p>
            <a:r>
              <a:rPr lang="en-US" sz="3600" b="1" dirty="0">
                <a:solidFill>
                  <a:srgbClr val="4E7865"/>
                </a:solidFill>
              </a:rPr>
              <a:t>Grace Given</a:t>
            </a:r>
            <a:endParaRPr lang="en-US" sz="3200" b="1" dirty="0">
              <a:solidFill>
                <a:srgbClr val="4E7865"/>
              </a:solidFill>
            </a:endParaRPr>
          </a:p>
        </p:txBody>
      </p:sp>
      <p:sp>
        <p:nvSpPr>
          <p:cNvPr id="6" name="TextBox 5">
            <a:extLst>
              <a:ext uri="{FF2B5EF4-FFF2-40B4-BE49-F238E27FC236}">
                <a16:creationId xmlns:a16="http://schemas.microsoft.com/office/drawing/2014/main" id="{7998F142-8E58-EA47-95BD-7E53DB96B590}"/>
              </a:ext>
            </a:extLst>
          </p:cNvPr>
          <p:cNvSpPr txBox="1"/>
          <p:nvPr/>
        </p:nvSpPr>
        <p:spPr>
          <a:xfrm>
            <a:off x="628650" y="2384466"/>
            <a:ext cx="2302081" cy="1200329"/>
          </a:xfrm>
          <a:prstGeom prst="rect">
            <a:avLst/>
          </a:prstGeom>
          <a:noFill/>
        </p:spPr>
        <p:txBody>
          <a:bodyPr wrap="square" rtlCol="0">
            <a:spAutoFit/>
          </a:bodyPr>
          <a:lstStyle/>
          <a:p>
            <a:r>
              <a:rPr lang="en-US" sz="3600" b="1" dirty="0">
                <a:solidFill>
                  <a:srgbClr val="B47F44"/>
                </a:solidFill>
              </a:rPr>
              <a:t>Outcome Intended</a:t>
            </a:r>
          </a:p>
        </p:txBody>
      </p:sp>
    </p:spTree>
    <p:extLst>
      <p:ext uri="{BB962C8B-B14F-4D97-AF65-F5344CB8AC3E}">
        <p14:creationId xmlns:p14="http://schemas.microsoft.com/office/powerpoint/2010/main" val="36859845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1397000" y="190500"/>
            <a:ext cx="6477000" cy="952500"/>
          </a:xfrm>
        </p:spPr>
        <p:txBody>
          <a:bodyPr>
            <a:normAutofit/>
          </a:bodyPr>
          <a:lstStyle/>
          <a:p>
            <a:r>
              <a:rPr lang="en-US" sz="3200" b="1" dirty="0">
                <a:latin typeface="Arial" charset="0"/>
              </a:rPr>
              <a:t>CAN THIS MAN SAVE HIMSELF?</a:t>
            </a:r>
          </a:p>
        </p:txBody>
      </p:sp>
      <p:sp>
        <p:nvSpPr>
          <p:cNvPr id="143363" name="Rectangle 3"/>
          <p:cNvSpPr>
            <a:spLocks noGrp="1" noChangeArrowheads="1"/>
          </p:cNvSpPr>
          <p:nvPr>
            <p:ph type="subTitle" idx="1"/>
          </p:nvPr>
        </p:nvSpPr>
        <p:spPr>
          <a:xfrm>
            <a:off x="2054345" y="4526882"/>
            <a:ext cx="5162309" cy="952500"/>
          </a:xfrm>
        </p:spPr>
        <p:txBody>
          <a:bodyPr>
            <a:normAutofit/>
          </a:bodyPr>
          <a:lstStyle/>
          <a:p>
            <a:r>
              <a:rPr lang="en-US" dirty="0">
                <a:latin typeface="Arial" charset="0"/>
              </a:rPr>
              <a:t>IMPOSSIBLE. THIS MAN NEEDS A SAVIOR.</a:t>
            </a:r>
          </a:p>
        </p:txBody>
      </p:sp>
      <p:graphicFrame>
        <p:nvGraphicFramePr>
          <p:cNvPr id="196608" name="Object 1024"/>
          <p:cNvGraphicFramePr>
            <a:graphicFrameLocks noChangeAspect="1"/>
          </p:cNvGraphicFramePr>
          <p:nvPr/>
        </p:nvGraphicFramePr>
        <p:xfrm>
          <a:off x="3111500" y="1252800"/>
          <a:ext cx="3048000" cy="2991115"/>
        </p:xfrm>
        <a:graphic>
          <a:graphicData uri="http://schemas.openxmlformats.org/presentationml/2006/ole">
            <mc:AlternateContent xmlns:mc="http://schemas.openxmlformats.org/markup-compatibility/2006">
              <mc:Choice xmlns:v="urn:schemas-microsoft-com:vml" Requires="v">
                <p:oleObj spid="_x0000_s2092" name="Bitmap Image" r:id="rId3" imgW="2580952" imgH="2534004" progId="Paint.Picture">
                  <p:embed/>
                </p:oleObj>
              </mc:Choice>
              <mc:Fallback>
                <p:oleObj name="Bitmap Image" r:id="rId3" imgW="2580952" imgH="2534004" progId="Paint.Picture">
                  <p:embed/>
                  <p:pic>
                    <p:nvPicPr>
                      <p:cNvPr id="19660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1252800"/>
                        <a:ext cx="3048000" cy="299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3543008" y="4866941"/>
            <a:ext cx="1912044" cy="272382"/>
          </a:xfrm>
          <a:prstGeom prst="rect">
            <a:avLst/>
          </a:prstGeom>
          <a:noFill/>
        </p:spPr>
        <p:txBody>
          <a:bodyPr wrap="square" rtlCol="0">
            <a:spAutoFit/>
          </a:bodyPr>
          <a:lstStyle/>
          <a:p>
            <a:pPr algn="ctr"/>
            <a:r>
              <a:rPr lang="en-US" sz="1170" dirty="0"/>
              <a:t>Slide by Scott </a:t>
            </a:r>
            <a:r>
              <a:rPr lang="en-US" sz="1170" dirty="0" err="1"/>
              <a:t>Smelser</a:t>
            </a:r>
            <a:endParaRPr lang="en-US" sz="1170" dirty="0"/>
          </a:p>
        </p:txBody>
      </p:sp>
    </p:spTree>
    <p:extLst>
      <p:ext uri="{BB962C8B-B14F-4D97-AF65-F5344CB8AC3E}">
        <p14:creationId xmlns:p14="http://schemas.microsoft.com/office/powerpoint/2010/main" val="106849737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EA2A-2D46-7742-86DC-DF521A9A6E38}"/>
              </a:ext>
            </a:extLst>
          </p:cNvPr>
          <p:cNvSpPr>
            <a:spLocks noGrp="1"/>
          </p:cNvSpPr>
          <p:nvPr>
            <p:ph type="title"/>
          </p:nvPr>
        </p:nvSpPr>
        <p:spPr/>
        <p:txBody>
          <a:bodyPr>
            <a:normAutofit fontScale="90000"/>
          </a:bodyPr>
          <a:lstStyle/>
          <a:p>
            <a:r>
              <a:rPr lang="en-US" dirty="0"/>
              <a:t>What Did It Take </a:t>
            </a:r>
            <a:br>
              <a:rPr lang="en-US" dirty="0"/>
            </a:br>
            <a:r>
              <a:rPr lang="en-US" dirty="0"/>
              <a:t>To Lift Us Out of Our Sin?</a:t>
            </a:r>
          </a:p>
        </p:txBody>
      </p:sp>
      <p:sp>
        <p:nvSpPr>
          <p:cNvPr id="3" name="Content Placeholder 2">
            <a:extLst>
              <a:ext uri="{FF2B5EF4-FFF2-40B4-BE49-F238E27FC236}">
                <a16:creationId xmlns:a16="http://schemas.microsoft.com/office/drawing/2014/main" id="{CBC796E9-DC06-714E-9F10-CDAF808EE8F2}"/>
              </a:ext>
            </a:extLst>
          </p:cNvPr>
          <p:cNvSpPr>
            <a:spLocks noGrp="1"/>
          </p:cNvSpPr>
          <p:nvPr>
            <p:ph idx="1"/>
          </p:nvPr>
        </p:nvSpPr>
        <p:spPr/>
        <p:txBody>
          <a:bodyPr/>
          <a:lstStyle/>
          <a:p>
            <a:r>
              <a:rPr lang="en-US" dirty="0"/>
              <a:t>“But we do see Him who was made for a little while lower than the angels, namely, </a:t>
            </a:r>
            <a:r>
              <a:rPr lang="en-US" b="1" dirty="0">
                <a:solidFill>
                  <a:srgbClr val="4E7865"/>
                </a:solidFill>
              </a:rPr>
              <a:t>Jesus, because of the suffering of death </a:t>
            </a:r>
            <a:r>
              <a:rPr lang="en-US" dirty="0"/>
              <a:t>crowned with glory and honor, so that </a:t>
            </a:r>
            <a:r>
              <a:rPr lang="en-US" b="1" dirty="0">
                <a:solidFill>
                  <a:srgbClr val="4E7865"/>
                </a:solidFill>
              </a:rPr>
              <a:t>by the grace of God He might taste death</a:t>
            </a:r>
            <a:r>
              <a:rPr lang="en-US" b="1" dirty="0">
                <a:solidFill>
                  <a:srgbClr val="B47F44"/>
                </a:solidFill>
              </a:rPr>
              <a:t> </a:t>
            </a:r>
            <a:r>
              <a:rPr lang="en-US" dirty="0"/>
              <a:t>for everyone.” </a:t>
            </a:r>
          </a:p>
          <a:p>
            <a:pPr lvl="1"/>
            <a:r>
              <a:rPr lang="en-US" dirty="0"/>
              <a:t>Hebrews 2:9</a:t>
            </a:r>
          </a:p>
        </p:txBody>
      </p:sp>
    </p:spTree>
    <p:extLst>
      <p:ext uri="{BB962C8B-B14F-4D97-AF65-F5344CB8AC3E}">
        <p14:creationId xmlns:p14="http://schemas.microsoft.com/office/powerpoint/2010/main" val="325129449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93FF-90C6-DC43-9A19-A15B8627B4FB}"/>
              </a:ext>
            </a:extLst>
          </p:cNvPr>
          <p:cNvSpPr>
            <a:spLocks noGrp="1"/>
          </p:cNvSpPr>
          <p:nvPr>
            <p:ph type="title"/>
          </p:nvPr>
        </p:nvSpPr>
        <p:spPr/>
        <p:txBody>
          <a:bodyPr/>
          <a:lstStyle/>
          <a:p>
            <a:r>
              <a:rPr lang="en-US" i="1" dirty="0"/>
              <a:t>We Have Been Rescued!</a:t>
            </a:r>
          </a:p>
        </p:txBody>
      </p:sp>
      <p:sp>
        <p:nvSpPr>
          <p:cNvPr id="3" name="Content Placeholder 2">
            <a:extLst>
              <a:ext uri="{FF2B5EF4-FFF2-40B4-BE49-F238E27FC236}">
                <a16:creationId xmlns:a16="http://schemas.microsoft.com/office/drawing/2014/main" id="{B273D144-DAAA-BD40-807F-F464BEB1E79A}"/>
              </a:ext>
            </a:extLst>
          </p:cNvPr>
          <p:cNvSpPr>
            <a:spLocks noGrp="1"/>
          </p:cNvSpPr>
          <p:nvPr>
            <p:ph idx="1"/>
          </p:nvPr>
        </p:nvSpPr>
        <p:spPr>
          <a:xfrm>
            <a:off x="628650" y="1518592"/>
            <a:ext cx="8346538" cy="3626115"/>
          </a:xfrm>
        </p:spPr>
        <p:txBody>
          <a:bodyPr>
            <a:normAutofit lnSpcReduction="10000"/>
          </a:bodyPr>
          <a:lstStyle/>
          <a:p>
            <a:r>
              <a:rPr lang="en-US" dirty="0"/>
              <a:t>“</a:t>
            </a:r>
            <a:r>
              <a:rPr lang="en-US" b="1" dirty="0">
                <a:solidFill>
                  <a:srgbClr val="4E7865"/>
                </a:solidFill>
              </a:rPr>
              <a:t>who gave Himself for our sins so that He might rescue us</a:t>
            </a:r>
            <a:r>
              <a:rPr lang="en-US" dirty="0"/>
              <a:t> from this present evil age, according to the will of our God and Father,” </a:t>
            </a:r>
            <a:r>
              <a:rPr lang="en-US" sz="2200" dirty="0"/>
              <a:t> </a:t>
            </a:r>
            <a:r>
              <a:rPr lang="en-US" sz="2200" b="1" dirty="0"/>
              <a:t>(Galatians 1:4)</a:t>
            </a:r>
          </a:p>
          <a:p>
            <a:r>
              <a:rPr lang="en-US" dirty="0"/>
              <a:t>“</a:t>
            </a:r>
            <a:r>
              <a:rPr lang="en-US" b="1" dirty="0">
                <a:solidFill>
                  <a:srgbClr val="4E7865"/>
                </a:solidFill>
              </a:rPr>
              <a:t>For He rescued us from the domain of darkness</a:t>
            </a:r>
            <a:r>
              <a:rPr lang="en-US" dirty="0"/>
              <a:t>, and transferred us to the kingdom of His beloved Son,” </a:t>
            </a:r>
            <a:r>
              <a:rPr lang="en-US" sz="2000" b="1" dirty="0"/>
              <a:t>(Colossians 1:13)</a:t>
            </a:r>
          </a:p>
          <a:p>
            <a:r>
              <a:rPr lang="en-US" dirty="0"/>
              <a:t>“and to wait for His Son from heaven, whom He raised from the dead, that is </a:t>
            </a:r>
            <a:r>
              <a:rPr lang="en-US" b="1" dirty="0">
                <a:solidFill>
                  <a:srgbClr val="4E7865"/>
                </a:solidFill>
              </a:rPr>
              <a:t>Jesus, who rescues us from the wrath to come.</a:t>
            </a:r>
            <a:r>
              <a:rPr lang="en-US" dirty="0"/>
              <a:t>” </a:t>
            </a:r>
            <a:r>
              <a:rPr lang="en-US" sz="2000" b="1" dirty="0"/>
              <a:t>(1 Thessalonians 1:10)</a:t>
            </a:r>
            <a:endParaRPr lang="en-US" b="1" dirty="0"/>
          </a:p>
        </p:txBody>
      </p:sp>
    </p:spTree>
    <p:extLst>
      <p:ext uri="{BB962C8B-B14F-4D97-AF65-F5344CB8AC3E}">
        <p14:creationId xmlns:p14="http://schemas.microsoft.com/office/powerpoint/2010/main" val="3980953730"/>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5622</TotalTime>
  <Words>1817</Words>
  <Application>Microsoft Macintosh PowerPoint</Application>
  <PresentationFormat>On-screen Show (16:10)</PresentationFormat>
  <Paragraphs>134</Paragraphs>
  <Slides>21</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Calibri Light</vt:lpstr>
      <vt:lpstr>Office Theme</vt:lpstr>
      <vt:lpstr>Bitmap Image</vt:lpstr>
      <vt:lpstr>Getting Started Tonight: What have you come to appreciate more about God’s grace?   What questions do you hope we will still address in our remaining classes?</vt:lpstr>
      <vt:lpstr>Lesson 10: Respecting God’s Grace</vt:lpstr>
      <vt:lpstr>PowerPoint Presentation</vt:lpstr>
      <vt:lpstr>To help students gain greater  clarity and comfort in God’s grace.  Today’s Goal: To respond to God’s grace respectfully.</vt:lpstr>
      <vt:lpstr>Seeing God’s Grace Clearly</vt:lpstr>
      <vt:lpstr>Titus 2:11-14</vt:lpstr>
      <vt:lpstr>CAN THIS MAN SAVE HIMSELF?</vt:lpstr>
      <vt:lpstr>What Did It Take  To Lift Us Out of Our Sin?</vt:lpstr>
      <vt:lpstr>We Have Been Rescued!</vt:lpstr>
      <vt:lpstr>How Will We Respond  To Such An Incredible Gift?</vt:lpstr>
      <vt:lpstr>How Will We Respond…?</vt:lpstr>
      <vt:lpstr>Jude Describes This Mindset</vt:lpstr>
      <vt:lpstr>How did the people Jude mentions disrespect God’s grace?   Israelites (vs. 5) Sodom (vs. 7) Cain, Balaam, Korah (vs. 11)</vt:lpstr>
      <vt:lpstr>Sad Memories</vt:lpstr>
      <vt:lpstr>Overcoming Broken Thinking</vt:lpstr>
      <vt:lpstr>We must not view God’s grace as an excuse to do things we know are wrong.   We must care about more than the consequences…we must care about God.</vt:lpstr>
      <vt:lpstr>We can’t turn back to sin…  The cost paid was too high. The gift given was too great. The debt paid was too deep. The path ahead too wonderful.</vt:lpstr>
      <vt:lpstr>God’s Grace Sets Us On A New Path</vt:lpstr>
      <vt:lpstr>God’s Grace Sets Us On A New Path</vt:lpstr>
      <vt:lpstr>Jude’s Exhortation…</vt:lpstr>
      <vt:lpstr>Lesson 10: Respecting God’s Grace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Nehemiah</dc:title>
  <dc:creator>Phillip Shumake</dc:creator>
  <cp:lastModifiedBy>Phillip Shumake</cp:lastModifiedBy>
  <cp:revision>446</cp:revision>
  <cp:lastPrinted>2022-04-17T03:46:34Z</cp:lastPrinted>
  <dcterms:created xsi:type="dcterms:W3CDTF">2020-02-05T17:41:56Z</dcterms:created>
  <dcterms:modified xsi:type="dcterms:W3CDTF">2022-05-18T19:20:08Z</dcterms:modified>
</cp:coreProperties>
</file>