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4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0" r:id="rId14"/>
    <p:sldId id="273" r:id="rId15"/>
    <p:sldId id="261" r:id="rId16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69"/>
  </p:normalViewPr>
  <p:slideViewPr>
    <p:cSldViewPr>
      <p:cViewPr varScale="1">
        <p:scale>
          <a:sx n="133" d="100"/>
          <a:sy n="133" d="100"/>
        </p:scale>
        <p:origin x="980" y="8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2" y="2406277"/>
            <a:ext cx="6779110" cy="559833"/>
            <a:chOff x="1172584" y="1381459"/>
            <a:chExt cx="6779110" cy="671799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574196" cy="671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38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156448"/>
            <a:ext cx="6777318" cy="1443318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39885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5" y="1160181"/>
            <a:ext cx="6779110" cy="559833"/>
            <a:chOff x="1172584" y="1381459"/>
            <a:chExt cx="6779110" cy="671799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574196" cy="671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38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2" y="466168"/>
            <a:ext cx="1678193" cy="46389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90" y="708214"/>
            <a:ext cx="5507917" cy="41865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365732" y="2505494"/>
            <a:ext cx="4566795" cy="559833"/>
            <a:chOff x="1815339" y="1563205"/>
            <a:chExt cx="5480154" cy="559832"/>
          </a:xfrm>
        </p:grpSpPr>
        <p:sp>
          <p:nvSpPr>
            <p:cNvPr id="12" name="TextBox 11"/>
            <p:cNvSpPr txBox="1"/>
            <p:nvPr/>
          </p:nvSpPr>
          <p:spPr>
            <a:xfrm>
              <a:off x="4241138" y="1563205"/>
              <a:ext cx="689035" cy="559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38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5" y="1160181"/>
            <a:ext cx="6779110" cy="559833"/>
            <a:chOff x="1172584" y="1381459"/>
            <a:chExt cx="6779110" cy="671799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574196" cy="671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38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5" y="2406318"/>
            <a:ext cx="6779110" cy="559833"/>
            <a:chOff x="1172584" y="1381459"/>
            <a:chExt cx="6779110" cy="671799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574196" cy="671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38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2" y="1004048"/>
            <a:ext cx="7754713" cy="1592263"/>
          </a:xfrm>
        </p:spPr>
        <p:txBody>
          <a:bodyPr anchor="b"/>
          <a:lstStyle>
            <a:lvl1pPr algn="ctr">
              <a:defRPr sz="3038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139433"/>
            <a:ext cx="7734747" cy="1250156"/>
          </a:xfrm>
        </p:spPr>
        <p:txBody>
          <a:bodyPr anchor="t"/>
          <a:lstStyle>
            <a:lvl1pPr marL="0" indent="0" algn="ctr">
              <a:buNone/>
              <a:defRPr sz="1125">
                <a:solidFill>
                  <a:schemeClr val="tx2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5" y="1160181"/>
            <a:ext cx="6779110" cy="559833"/>
            <a:chOff x="1172584" y="1381459"/>
            <a:chExt cx="6779110" cy="671799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574196" cy="671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38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866900"/>
            <a:ext cx="3803904" cy="3230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866900"/>
            <a:ext cx="3803904" cy="3230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866900"/>
            <a:ext cx="3442446" cy="548640"/>
          </a:xfrm>
        </p:spPr>
        <p:txBody>
          <a:bodyPr anchor="b"/>
          <a:lstStyle>
            <a:lvl1pPr marL="0" indent="0" algn="ctr">
              <a:buNone/>
              <a:defRPr sz="1350" b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456329"/>
            <a:ext cx="3803904" cy="26441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866900"/>
            <a:ext cx="3447288" cy="548640"/>
          </a:xfrm>
        </p:spPr>
        <p:txBody>
          <a:bodyPr anchor="b"/>
          <a:lstStyle>
            <a:lvl1pPr marL="0" indent="0" algn="ctr">
              <a:buNone/>
              <a:defRPr sz="1350" b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3640"/>
            <a:ext cx="3799728" cy="26441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5" y="1160181"/>
            <a:ext cx="6779110" cy="559833"/>
            <a:chOff x="1172584" y="1381459"/>
            <a:chExt cx="6779110" cy="671799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574196" cy="671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38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5" y="1160181"/>
            <a:ext cx="6779110" cy="559833"/>
            <a:chOff x="1172584" y="1381459"/>
            <a:chExt cx="6779110" cy="671799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574196" cy="671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38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1" y="1398499"/>
            <a:ext cx="3422483" cy="1572434"/>
          </a:xfrm>
        </p:spPr>
        <p:txBody>
          <a:bodyPr anchor="b"/>
          <a:lstStyle>
            <a:lvl1pPr algn="l">
              <a:defRPr sz="1575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3" y="466168"/>
            <a:ext cx="4116667" cy="4638971"/>
          </a:xfrm>
        </p:spPr>
        <p:txBody>
          <a:bodyPr anchor="ctr"/>
          <a:lstStyle>
            <a:lvl1pPr>
              <a:defRPr sz="1350"/>
            </a:lvl1pPr>
            <a:lvl2pPr>
              <a:defRPr sz="1238"/>
            </a:lvl2pPr>
            <a:lvl3pPr>
              <a:defRPr sz="1125"/>
            </a:lvl3pPr>
            <a:lvl4pPr>
              <a:defRPr sz="1013"/>
            </a:lvl4pPr>
            <a:lvl5pPr>
              <a:defRPr sz="90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1" y="3003180"/>
            <a:ext cx="3411725" cy="209774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890685"/>
            <a:ext cx="7767021" cy="537274"/>
          </a:xfrm>
        </p:spPr>
        <p:txBody>
          <a:bodyPr anchor="b"/>
          <a:lstStyle>
            <a:lvl1pPr algn="ctr">
              <a:defRPr sz="1575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4" y="555804"/>
            <a:ext cx="4772156" cy="2998347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91" y="4436922"/>
            <a:ext cx="7756264" cy="670718"/>
          </a:xfrm>
        </p:spPr>
        <p:txBody>
          <a:bodyPr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475130"/>
            <a:ext cx="7756263" cy="878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873625"/>
            <a:ext cx="7745505" cy="3231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513453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13453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513453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3038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5143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37198" indent="-205740" algn="l" defTabSz="5143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123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42938" indent="-205740" algn="l" defTabSz="5143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12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48678" indent="-180023" algn="l" defTabSz="5143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01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28700" indent="-180023" algn="l" defTabSz="5143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9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8723" indent="-154305" algn="l" defTabSz="514350" rtl="0" eaLnBrk="1" latinLnBrk="0" hangingPunct="1">
        <a:spcBef>
          <a:spcPts val="225"/>
        </a:spcBef>
        <a:buClr>
          <a:schemeClr val="accent1"/>
        </a:buClr>
        <a:buFont typeface="Wingdings" pitchFamily="2" charset="2"/>
        <a:buChar char=""/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1388745" indent="-154305" algn="l" defTabSz="514350" rtl="0" eaLnBrk="1" latinLnBrk="0" hangingPunct="1">
        <a:spcBef>
          <a:spcPts val="225"/>
        </a:spcBef>
        <a:buClr>
          <a:schemeClr val="accent1"/>
        </a:buClr>
        <a:buFont typeface="Wingdings" pitchFamily="2" charset="2"/>
        <a:buChar char=""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568768" indent="-154305" algn="l" defTabSz="514350" rtl="0" eaLnBrk="1" latinLnBrk="0" hangingPunct="1">
        <a:spcBef>
          <a:spcPts val="225"/>
        </a:spcBef>
        <a:buClr>
          <a:schemeClr val="accent1"/>
        </a:buClr>
        <a:buFont typeface="Wingdings" pitchFamily="2" charset="2"/>
        <a:buChar char=""/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" indent="-154305" algn="l" defTabSz="514350" rtl="0" eaLnBrk="1" latinLnBrk="0" hangingPunct="1">
        <a:spcBef>
          <a:spcPts val="225"/>
        </a:spcBef>
        <a:buClr>
          <a:schemeClr val="accent1"/>
        </a:buClr>
        <a:buFont typeface="Wingdings" pitchFamily="2" charset="2"/>
        <a:buChar char=""/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pic>
        <p:nvPicPr>
          <p:cNvPr id="3074" name="Picture 2" descr="https://ahmadalhassan.files.wordpress.com/2012/05/fotolia_10397743_subscription_monthly_xl3.jpg?w=490&amp;h=4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5637" y="2728738"/>
            <a:ext cx="379302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700" dirty="0" smtClean="0">
                <a:latin typeface="Californian FB" panose="0207040306080B030204" pitchFamily="18" charset="0"/>
              </a:rPr>
              <a:t>Y </a:t>
            </a:r>
            <a:r>
              <a:rPr lang="en-US" sz="2700" dirty="0" err="1" smtClean="0">
                <a:latin typeface="Californian FB" panose="0207040306080B030204" pitchFamily="18" charset="0"/>
              </a:rPr>
              <a:t>cuando</a:t>
            </a:r>
            <a:r>
              <a:rPr lang="en-US" sz="2700" dirty="0" smtClean="0">
                <a:latin typeface="Californian FB" panose="0207040306080B030204" pitchFamily="18" charset="0"/>
              </a:rPr>
              <a:t> </a:t>
            </a:r>
            <a:r>
              <a:rPr lang="en-US" sz="2700" dirty="0" err="1" smtClean="0">
                <a:latin typeface="Californian FB" panose="0207040306080B030204" pitchFamily="18" charset="0"/>
              </a:rPr>
              <a:t>Jes</a:t>
            </a:r>
            <a:r>
              <a:rPr lang="es-ES" sz="2700" dirty="0" err="1" smtClean="0">
                <a:latin typeface="Californian FB" panose="0207040306080B030204" pitchFamily="18" charset="0"/>
              </a:rPr>
              <a:t>ús</a:t>
            </a:r>
            <a:r>
              <a:rPr lang="es-ES" sz="2700" dirty="0" smtClean="0">
                <a:latin typeface="Californian FB" panose="0207040306080B030204" pitchFamily="18" charset="0"/>
              </a:rPr>
              <a:t> salió fuera</a:t>
            </a:r>
            <a:endParaRPr lang="en-US" sz="2700" dirty="0"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212" y="3248673"/>
            <a:ext cx="557877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700" dirty="0" smtClean="0">
                <a:latin typeface="Californian FB" panose="0207040306080B030204" pitchFamily="18" charset="0"/>
              </a:rPr>
              <a:t>LLEVABA </a:t>
            </a:r>
            <a:r>
              <a:rPr lang="en-US" sz="2700" dirty="0">
                <a:latin typeface="Californian FB" panose="0207040306080B030204" pitchFamily="18" charset="0"/>
              </a:rPr>
              <a:t>LA CORONA DE ESPINAS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00327" y="3569228"/>
            <a:ext cx="184731" cy="490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1575" b="1" dirty="0"/>
          </a:p>
          <a:p>
            <a:pPr algn="l" rtl="0"/>
            <a:endParaRPr lang="en-US" sz="1013" dirty="0"/>
          </a:p>
        </p:txBody>
      </p:sp>
      <p:sp>
        <p:nvSpPr>
          <p:cNvPr id="8" name="TextBox 7"/>
          <p:cNvSpPr txBox="1"/>
          <p:nvPr/>
        </p:nvSpPr>
        <p:spPr>
          <a:xfrm>
            <a:off x="471307" y="3804706"/>
            <a:ext cx="4241867" cy="334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575" dirty="0">
                <a:latin typeface="Californian FB" panose="0207040306080B030204" pitchFamily="18" charset="0"/>
              </a:rPr>
              <a:t>Y </a:t>
            </a:r>
            <a:r>
              <a:rPr lang="en-US" sz="1575" dirty="0" smtClean="0">
                <a:latin typeface="Californian FB" panose="0207040306080B030204" pitchFamily="18" charset="0"/>
              </a:rPr>
              <a:t>EL MANTO DE </a:t>
            </a:r>
            <a:r>
              <a:rPr lang="en-US" sz="1575" dirty="0" smtClean="0">
                <a:latin typeface="Californian FB" panose="0207040306080B030204" pitchFamily="18" charset="0"/>
              </a:rPr>
              <a:t>PÚRPURA</a:t>
            </a:r>
            <a:r>
              <a:rPr lang="en-US" sz="1575" dirty="0">
                <a:latin typeface="Californian FB" panose="0207040306080B030204" pitchFamily="18" charset="0"/>
              </a:rPr>
              <a:t>. PILATO LES DIJO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862" y="4141003"/>
            <a:ext cx="6014788" cy="663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3713" b="1" dirty="0" smtClean="0">
                <a:latin typeface="Californian FB" panose="0207040306080B030204" pitchFamily="18" charset="0"/>
              </a:rPr>
              <a:t>"¡AQUÍ ESTÁ EL HOMBRE</a:t>
            </a:r>
            <a:r>
              <a:rPr lang="en-US" sz="3713" b="1" dirty="0">
                <a:latin typeface="Californian FB" panose="0207040306080B030204" pitchFamily="18" charset="0"/>
              </a:rPr>
              <a:t>!"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95506" y="4695706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800" dirty="0">
                <a:latin typeface="Californian FB" panose="0207040306080B030204" pitchFamily="18" charset="0"/>
              </a:rPr>
              <a:t>Juan 19:5</a:t>
            </a:r>
          </a:p>
        </p:txBody>
      </p:sp>
    </p:spTree>
    <p:extLst>
      <p:ext uri="{BB962C8B-B14F-4D97-AF65-F5344CB8AC3E}">
        <p14:creationId xmlns:p14="http://schemas.microsoft.com/office/powerpoint/2010/main" val="4159664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0" y="2228850"/>
            <a:ext cx="4886325" cy="2464343"/>
          </a:xfrm>
        </p:spPr>
        <p:txBody>
          <a:bodyPr>
            <a:normAutofit fontScale="92500" lnSpcReduction="20000"/>
          </a:bodyPr>
          <a:lstStyle/>
          <a:p>
            <a:pPr marL="0" indent="0" algn="ctr" rtl="0">
              <a:buNone/>
            </a:pPr>
            <a:r>
              <a:rPr lang="en-US" sz="2025" b="1" dirty="0"/>
              <a:t>Mateo 26:38</a:t>
            </a:r>
          </a:p>
          <a:p>
            <a:pPr marL="0" indent="0" algn="ctr">
              <a:buNone/>
            </a:pPr>
            <a:r>
              <a:rPr lang="en-US" sz="3200" b="1" dirty="0" smtClean="0"/>
              <a:t>“</a:t>
            </a:r>
            <a:r>
              <a:rPr lang="es-ES" sz="3200" b="1" dirty="0" smtClean="0"/>
              <a:t>Entonces </a:t>
            </a:r>
            <a:r>
              <a:rPr lang="es-ES" sz="3200" b="1" dirty="0"/>
              <a:t>les </a:t>
            </a:r>
            <a:r>
              <a:rPr lang="es-ES" sz="3200" b="1" dirty="0" smtClean="0"/>
              <a:t>dijo: </a:t>
            </a:r>
            <a:r>
              <a:rPr lang="es-ES" sz="3200" b="1" dirty="0"/>
              <a:t>«Mi alma está muy afligida, hasta el punto de la muerte; quédense aquí y velen junto a Mí</a:t>
            </a:r>
            <a:r>
              <a:rPr lang="es-ES" sz="3200" b="1" dirty="0" smtClean="0"/>
              <a:t>»</a:t>
            </a:r>
            <a:r>
              <a:rPr lang="en-US" sz="3200" b="1" dirty="0" smtClean="0"/>
              <a:t>”.</a:t>
            </a:r>
            <a:endParaRPr lang="en-US" sz="3200" b="1" dirty="0"/>
          </a:p>
          <a:p>
            <a:pPr marL="0" indent="0" algn="l" rtl="0">
              <a:buNone/>
            </a:pPr>
            <a:endParaRPr lang="en-US" sz="2025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n-US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Hombre </a:t>
            </a:r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dolores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224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193383"/>
            <a:ext cx="5562600" cy="2808250"/>
          </a:xfrm>
        </p:spPr>
        <p:txBody>
          <a:bodyPr>
            <a:normAutofit lnSpcReduction="10000"/>
          </a:bodyPr>
          <a:lstStyle/>
          <a:p>
            <a:pPr marL="0" indent="0" algn="ctr" rtl="0">
              <a:buNone/>
            </a:pPr>
            <a:r>
              <a:rPr lang="en-US" sz="2025" b="1" dirty="0"/>
              <a:t>Lucas 22:44</a:t>
            </a:r>
          </a:p>
          <a:p>
            <a:pPr marL="0" indent="0" algn="ctr">
              <a:buNone/>
            </a:pPr>
            <a:r>
              <a:rPr lang="en-US" sz="3200" b="1" dirty="0" smtClean="0"/>
              <a:t>“</a:t>
            </a:r>
            <a:r>
              <a:rPr lang="es-ES" sz="3200" b="1" dirty="0"/>
              <a:t>Y estando en agonía, oraba con mucho fervor; y Su sudor se volvió como gruesas gotas de sangre, que caían sobre la </a:t>
            </a:r>
            <a:r>
              <a:rPr lang="es-ES" sz="3200" b="1" dirty="0" smtClean="0"/>
              <a:t>tierra</a:t>
            </a:r>
            <a:r>
              <a:rPr lang="en-US" sz="3200" b="1" dirty="0" smtClean="0"/>
              <a:t>”.</a:t>
            </a:r>
            <a:endParaRPr lang="en-US" sz="3200" b="1" dirty="0"/>
          </a:p>
          <a:p>
            <a:pPr marL="0" indent="0" algn="l" rtl="0">
              <a:buNone/>
            </a:pPr>
            <a:endParaRPr lang="en-US" sz="2025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Hombre de </a:t>
            </a:r>
            <a:r>
              <a:rPr lang="en-US" sz="2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dolores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3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93383"/>
            <a:ext cx="8382000" cy="2950117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2025" b="1" dirty="0"/>
              <a:t>Hebreos 5:7</a:t>
            </a:r>
          </a:p>
          <a:p>
            <a:pPr marL="0" indent="0" algn="ctr">
              <a:buNone/>
            </a:pPr>
            <a:r>
              <a:rPr lang="en-US" sz="3200" b="1" dirty="0" smtClean="0"/>
              <a:t>“</a:t>
            </a:r>
            <a:r>
              <a:rPr lang="es-ES" sz="3200" b="1" dirty="0"/>
              <a:t>Cristo, en los días de Su carne, habiendo ofrecido oraciones y súplicas con gran clamor y lágrimas al que lo podía librar de la muerte, fue oído a causa de Su temor </a:t>
            </a:r>
            <a:r>
              <a:rPr lang="es-ES" sz="3200" b="1" dirty="0" smtClean="0"/>
              <a:t>reverente</a:t>
            </a:r>
            <a:r>
              <a:rPr lang="en-US" sz="3200" b="1" dirty="0" smtClean="0"/>
              <a:t>”.</a:t>
            </a:r>
            <a:endParaRPr lang="en-US" sz="3200" b="1" dirty="0"/>
          </a:p>
          <a:p>
            <a:pPr marL="0" indent="0" algn="l" rtl="0">
              <a:buNone/>
            </a:pPr>
            <a:endParaRPr lang="en-US" sz="2025" b="1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F0BCE5-814F-1927-0643-FB71DC7C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475130"/>
            <a:ext cx="7756263" cy="878542"/>
          </a:xfrm>
        </p:spPr>
        <p:txBody>
          <a:bodyPr/>
          <a:lstStyle/>
          <a:p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Hombre de </a:t>
            </a:r>
            <a:r>
              <a:rPr lang="en-US" sz="2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dolores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87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866900"/>
            <a:ext cx="7682753" cy="333375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1. Dios entró en un hogar común y corriente con una familia común y corriente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2. Dios no se avergonzó de hacer la obra de un hombre.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3. Dios sabe lo que es ser tentado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400" b="1" dirty="0"/>
              <a:t>4. Dios compartió amor y juicio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400" b="1" dirty="0"/>
              <a:t>5. Dios fue clavado en </a:t>
            </a:r>
            <a:r>
              <a:rPr lang="en-US" sz="2400" b="1" dirty="0" err="1"/>
              <a:t>una</a:t>
            </a:r>
            <a:r>
              <a:rPr lang="en-US" sz="2400" b="1" dirty="0"/>
              <a:t> </a:t>
            </a:r>
            <a:r>
              <a:rPr lang="en-US" sz="2400" b="1" dirty="0" err="1" smtClean="0"/>
              <a:t>cruz</a:t>
            </a:r>
            <a:endParaRPr lang="en-US" sz="2400" b="1" dirty="0"/>
          </a:p>
          <a:p>
            <a:pPr marL="0" indent="0" algn="r" rtl="0">
              <a:spcBef>
                <a:spcPts val="0"/>
              </a:spcBef>
              <a:buNone/>
            </a:pPr>
            <a:r>
              <a:rPr lang="en-US" sz="4800" b="1" dirty="0"/>
              <a:t> </a:t>
            </a:r>
            <a:r>
              <a:rPr lang="en-US" sz="1200" b="1" dirty="0"/>
              <a:t> </a:t>
            </a:r>
            <a:r>
              <a:rPr lang="en-US" sz="2000" b="1" dirty="0"/>
              <a:t> </a:t>
            </a:r>
            <a:r>
              <a:rPr lang="en-US" sz="2000" dirty="0" smtClean="0"/>
              <a:t>(William </a:t>
            </a:r>
            <a:r>
              <a:rPr lang="en-US" sz="2000" dirty="0"/>
              <a:t>Barclay)</a:t>
            </a:r>
          </a:p>
          <a:p>
            <a:pPr marL="0" indent="0" algn="l" rtl="0">
              <a:buNone/>
            </a:pPr>
            <a:endParaRPr lang="en-US" sz="2025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es Dios viviendo nuestra vida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911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pic>
        <p:nvPicPr>
          <p:cNvPr id="3074" name="Picture 2" descr="https://ahmadalhassan.files.wordpress.com/2012/05/fotolia_10397743_subscription_monthly_xl3.jpg?w=490&amp;h=4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4203" y="3009900"/>
            <a:ext cx="75530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"…</a:t>
            </a:r>
            <a:r>
              <a:rPr lang="en-US" sz="280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puestos</a:t>
            </a:r>
            <a:r>
              <a:rPr lang="en-US" sz="280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</a:t>
            </a:r>
            <a:r>
              <a:rPr lang="en-US" sz="280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los</a:t>
            </a:r>
            <a:r>
              <a:rPr lang="en-US" sz="280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</a:t>
            </a:r>
            <a:r>
              <a:rPr lang="en-US" sz="280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ojos</a:t>
            </a:r>
            <a:r>
              <a:rPr lang="en-US" sz="280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</a:t>
            </a:r>
            <a:r>
              <a:rPr lang="en-US" sz="280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en</a:t>
            </a:r>
            <a:r>
              <a:rPr lang="en-US" sz="280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JESÚS</a:t>
            </a:r>
            <a:endParaRPr lang="en-US" sz="2800" b="1" i="0" u="none" strike="noStrike" dirty="0">
              <a:solidFill>
                <a:srgbClr val="000000"/>
              </a:solidFill>
              <a:effectLst/>
              <a:latin typeface="Californian FB" panose="0207040306080B030204" pitchFamily="18" charset="77"/>
            </a:endParaRPr>
          </a:p>
          <a:p>
            <a:pPr algn="l" rtl="0"/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el </a:t>
            </a:r>
            <a:r>
              <a:rPr lang="en-US" sz="2800" b="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autor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y </a:t>
            </a:r>
            <a:r>
              <a:rPr lang="en-US" sz="2800" b="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consumador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de la 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FE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,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quien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</a:t>
            </a:r>
            <a:r>
              <a:rPr lang="en-US" sz="2800" b="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por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el 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GOZO </a:t>
            </a:r>
            <a:r>
              <a:rPr lang="en-US" sz="2800" b="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puesto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delante de </a:t>
            </a:r>
            <a:r>
              <a:rPr lang="en-US" sz="2800" dirty="0" err="1">
                <a:solidFill>
                  <a:srgbClr val="000000"/>
                </a:solidFill>
                <a:latin typeface="Californian FB" panose="0207040306080B030204" pitchFamily="18" charset="77"/>
              </a:rPr>
              <a:t>É</a:t>
            </a:r>
            <a:r>
              <a:rPr lang="en-US" sz="2800" b="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l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SOPORT</a:t>
            </a:r>
            <a:r>
              <a:rPr lang="es-ES" sz="2800" b="1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Ó</a:t>
            </a:r>
            <a:r>
              <a:rPr lang="es-ES" sz="2800" b="1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la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cruz, </a:t>
            </a:r>
            <a:r>
              <a:rPr lang="en-US" sz="2800" b="0" i="0" u="none" strike="noStrike" dirty="0" err="1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despreciando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la vergüenza, 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y se ha 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SENTADO 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a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la diestra del trono de Dios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fornian FB" panose="0207040306080B030204" pitchFamily="18" charset="77"/>
              </a:rPr>
              <a:t>”.</a:t>
            </a:r>
            <a:endParaRPr lang="en-US" sz="2400" dirty="0">
              <a:latin typeface="Californian FB" panose="0207040306080B030204" pitchFamily="18" charset="7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0327" y="3569228"/>
            <a:ext cx="184731" cy="490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1575" b="1" dirty="0"/>
          </a:p>
          <a:p>
            <a:pPr algn="l" rtl="0"/>
            <a:endParaRPr lang="en-US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5136084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800" dirty="0">
                <a:latin typeface="Californian FB" panose="0207040306080B030204" pitchFamily="18" charset="0"/>
              </a:rPr>
              <a:t>Hebreos 12:2</a:t>
            </a:r>
          </a:p>
        </p:txBody>
      </p:sp>
    </p:spTree>
    <p:extLst>
      <p:ext uri="{BB962C8B-B14F-4D97-AF65-F5344CB8AC3E}">
        <p14:creationId xmlns:p14="http://schemas.microsoft.com/office/powerpoint/2010/main" val="410656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2214562"/>
            <a:ext cx="7315200" cy="2814638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2700" b="1" dirty="0">
                <a:solidFill>
                  <a:schemeClr val="tx1"/>
                </a:solidFill>
              </a:rPr>
              <a:t>1. Nuestro Señor se compadece de nuestras debilidades</a:t>
            </a:r>
            <a:endParaRPr lang="en-US" sz="2700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r>
              <a:rPr lang="en-US" sz="2700" b="1" dirty="0">
                <a:solidFill>
                  <a:schemeClr val="tx1"/>
                </a:solidFill>
              </a:rPr>
              <a:t>2. Nuestro Señor comprende nuestras luchas</a:t>
            </a:r>
            <a:endParaRPr lang="en-US" sz="2700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r>
              <a:rPr lang="en-US" sz="2700" b="1" dirty="0">
                <a:solidFill>
                  <a:schemeClr val="tx1"/>
                </a:solidFill>
              </a:rPr>
              <a:t>3. Nuestro Señor nos motiva con </a:t>
            </a:r>
            <a:r>
              <a:rPr lang="en-US" sz="2700" b="1" dirty="0" smtClean="0">
                <a:solidFill>
                  <a:schemeClr val="tx1"/>
                </a:solidFill>
              </a:rPr>
              <a:t>Su </a:t>
            </a:r>
            <a:r>
              <a:rPr lang="en-US" sz="2700" b="1" dirty="0">
                <a:solidFill>
                  <a:schemeClr val="tx1"/>
                </a:solidFill>
              </a:rPr>
              <a:t>amor</a:t>
            </a:r>
            <a:endParaRPr lang="en-US" sz="2700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r>
              <a:rPr lang="en-US" sz="2700" b="1" dirty="0">
                <a:solidFill>
                  <a:schemeClr val="tx1"/>
                </a:solidFill>
              </a:rPr>
              <a:t>4. Nuestro Señor nos inspira a </a:t>
            </a:r>
            <a:r>
              <a:rPr lang="en-US" sz="2700" b="1" dirty="0" err="1" smtClean="0">
                <a:solidFill>
                  <a:schemeClr val="tx1"/>
                </a:solidFill>
              </a:rPr>
              <a:t>ser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líderes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como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Él</a:t>
            </a:r>
            <a:r>
              <a:rPr lang="en-US" sz="2700" b="1" dirty="0" smtClean="0">
                <a:solidFill>
                  <a:schemeClr val="tx1"/>
                </a:solidFill>
              </a:rPr>
              <a:t> er</a:t>
            </a:r>
            <a:r>
              <a:rPr lang="en-US" sz="2700" b="1" dirty="0" smtClean="0">
                <a:solidFill>
                  <a:schemeClr val="tx1"/>
                </a:solidFill>
              </a:rPr>
              <a:t>a </a:t>
            </a:r>
            <a:r>
              <a:rPr lang="en-US" sz="2700" b="1" dirty="0" err="1" smtClean="0">
                <a:solidFill>
                  <a:schemeClr val="tx1"/>
                </a:solidFill>
              </a:rPr>
              <a:t>líder</a:t>
            </a:r>
            <a:r>
              <a:rPr lang="en-US" sz="2700" b="1" dirty="0" smtClean="0">
                <a:solidFill>
                  <a:schemeClr val="tx1"/>
                </a:solidFill>
              </a:rPr>
              <a:t>.</a:t>
            </a:r>
            <a:endParaRPr lang="en-US" sz="2700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r>
              <a:rPr lang="en-US" sz="2700" b="1" dirty="0">
                <a:solidFill>
                  <a:schemeClr val="tx1"/>
                </a:solidFill>
              </a:rPr>
              <a:t>5. Nuestro Señor quiere que </a:t>
            </a:r>
            <a:r>
              <a:rPr lang="en-US" sz="2700" b="1" dirty="0" err="1" smtClean="0">
                <a:solidFill>
                  <a:schemeClr val="tx1"/>
                </a:solidFill>
              </a:rPr>
              <a:t>abundemos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>
                <a:solidFill>
                  <a:schemeClr val="tx1"/>
                </a:solidFill>
              </a:rPr>
              <a:t>en la </a:t>
            </a:r>
            <a:r>
              <a:rPr lang="en-US" sz="2700" b="1" dirty="0" err="1" smtClean="0">
                <a:solidFill>
                  <a:schemeClr val="tx1"/>
                </a:solidFill>
              </a:rPr>
              <a:t>fe</a:t>
            </a:r>
            <a:r>
              <a:rPr lang="en-US" sz="2700" b="1" dirty="0" smtClean="0">
                <a:solidFill>
                  <a:schemeClr val="tx1"/>
                </a:solidFill>
              </a:rPr>
              <a:t>.</a:t>
            </a:r>
            <a:endParaRPr lang="en-US" sz="2700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sz="2025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425" y="800100"/>
            <a:ext cx="4629150" cy="593016"/>
          </a:xfrm>
        </p:spPr>
        <p:txBody>
          <a:bodyPr/>
          <a:lstStyle/>
          <a:p>
            <a:pPr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casa</a:t>
            </a:r>
          </a:p>
        </p:txBody>
      </p:sp>
    </p:spTree>
    <p:extLst>
      <p:ext uri="{BB962C8B-B14F-4D97-AF65-F5344CB8AC3E}">
        <p14:creationId xmlns:p14="http://schemas.microsoft.com/office/powerpoint/2010/main" val="48756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72013"/>
            <a:ext cx="6705600" cy="29083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s-ES" sz="3200" dirty="0">
                <a:solidFill>
                  <a:schemeClr val="tx1"/>
                </a:solidFill>
              </a:rPr>
              <a:t>El Verbo se hizo </a:t>
            </a:r>
            <a:r>
              <a:rPr lang="es-ES" sz="3200" b="1" dirty="0">
                <a:solidFill>
                  <a:schemeClr val="tx1"/>
                </a:solidFill>
              </a:rPr>
              <a:t>carne</a:t>
            </a:r>
            <a:r>
              <a:rPr lang="es-ES" sz="3200" dirty="0">
                <a:solidFill>
                  <a:schemeClr val="tx1"/>
                </a:solidFill>
              </a:rPr>
              <a:t>, y </a:t>
            </a:r>
            <a:r>
              <a:rPr lang="es-ES" sz="3200" b="1" dirty="0">
                <a:solidFill>
                  <a:schemeClr val="tx1"/>
                </a:solidFill>
              </a:rPr>
              <a:t>habitó entre nosotros</a:t>
            </a:r>
            <a:r>
              <a:rPr lang="es-ES" sz="3200" dirty="0">
                <a:solidFill>
                  <a:schemeClr val="tx1"/>
                </a:solidFill>
              </a:rPr>
              <a:t>, y vimos Su gloria, gloria como del unigénito del Padre, lleno de gracia y de verdad. </a:t>
            </a:r>
            <a:r>
              <a:rPr lang="en-US" sz="3200" dirty="0" smtClean="0">
                <a:solidFill>
                  <a:schemeClr val="tx1"/>
                </a:solidFill>
              </a:rPr>
              <a:t>”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 algn="ctr" rtl="0">
              <a:buNone/>
            </a:pPr>
            <a:r>
              <a:rPr lang="en-US" sz="2250" b="1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Juan 1:14</a:t>
            </a:r>
          </a:p>
          <a:p>
            <a:pPr algn="l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Deidad en la carne</a:t>
            </a:r>
          </a:p>
        </p:txBody>
      </p:sp>
    </p:spTree>
    <p:extLst>
      <p:ext uri="{BB962C8B-B14F-4D97-AF65-F5344CB8AC3E}">
        <p14:creationId xmlns:p14="http://schemas.microsoft.com/office/powerpoint/2010/main" val="175440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72350" cy="3028950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525" b="1" dirty="0">
                <a:solidFill>
                  <a:schemeClr val="tx1"/>
                </a:solidFill>
              </a:rPr>
              <a:t> </a:t>
            </a:r>
            <a:r>
              <a:rPr lang="en-US" sz="3525" dirty="0" err="1">
                <a:solidFill>
                  <a:schemeClr val="tx1"/>
                </a:solidFill>
              </a:rPr>
              <a:t>R</a:t>
            </a:r>
            <a:r>
              <a:rPr lang="en-US" sz="3525" dirty="0" err="1" smtClean="0">
                <a:solidFill>
                  <a:schemeClr val="tx1"/>
                </a:solidFill>
              </a:rPr>
              <a:t>econocer</a:t>
            </a:r>
            <a:r>
              <a:rPr lang="en-US" sz="3525" dirty="0" smtClean="0">
                <a:solidFill>
                  <a:schemeClr val="tx1"/>
                </a:solidFill>
              </a:rPr>
              <a:t> Su </a:t>
            </a:r>
            <a:r>
              <a:rPr lang="en-US" sz="3525" dirty="0">
                <a:solidFill>
                  <a:schemeClr val="tx1"/>
                </a:solidFill>
              </a:rPr>
              <a:t>humanidad</a:t>
            </a:r>
          </a:p>
          <a:p>
            <a:pPr algn="l" rtl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525" dirty="0"/>
              <a:t> </a:t>
            </a:r>
            <a:r>
              <a:rPr lang="en-US" sz="3525" dirty="0">
                <a:solidFill>
                  <a:schemeClr val="tx1"/>
                </a:solidFill>
              </a:rPr>
              <a:t>Verlo como carne y sangre</a:t>
            </a:r>
          </a:p>
          <a:p>
            <a:pPr algn="l" rtl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525" dirty="0"/>
              <a:t> </a:t>
            </a:r>
            <a:r>
              <a:rPr lang="en-US" sz="3525" dirty="0" err="1" smtClean="0"/>
              <a:t>V</a:t>
            </a:r>
            <a:r>
              <a:rPr lang="en-US" sz="3525" dirty="0" err="1" smtClean="0">
                <a:solidFill>
                  <a:schemeClr val="tx1"/>
                </a:solidFill>
              </a:rPr>
              <a:t>er</a:t>
            </a:r>
            <a:r>
              <a:rPr lang="en-US" sz="3525" dirty="0" smtClean="0">
                <a:solidFill>
                  <a:schemeClr val="tx1"/>
                </a:solidFill>
              </a:rPr>
              <a:t> </a:t>
            </a:r>
            <a:r>
              <a:rPr lang="en-US" sz="3525" dirty="0">
                <a:solidFill>
                  <a:schemeClr val="tx1"/>
                </a:solidFill>
              </a:rPr>
              <a:t>cómo Él puede simpatizar con nosotros y ser un Amigo para nosotros.</a:t>
            </a:r>
          </a:p>
          <a:p>
            <a:pPr algn="l" rtl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525" dirty="0"/>
              <a:t> </a:t>
            </a:r>
            <a:r>
              <a:rPr lang="en-US" sz="3525" dirty="0">
                <a:solidFill>
                  <a:schemeClr val="tx1"/>
                </a:solidFill>
              </a:rPr>
              <a:t>¡Verlo como Él es/era para que nuestro amor por Él sea magnificado grandemente!</a:t>
            </a:r>
          </a:p>
          <a:p>
            <a:pPr marL="0" indent="0" algn="l" rtl="0">
              <a:buNone/>
            </a:pPr>
            <a:endParaRPr lang="en-US" sz="2025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425" y="628650"/>
            <a:ext cx="4629150" cy="593016"/>
          </a:xfrm>
        </p:spPr>
        <p:txBody>
          <a:bodyPr/>
          <a:lstStyle/>
          <a:p>
            <a:pPr algn="l" rtl="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de esta lección</a:t>
            </a:r>
          </a:p>
        </p:txBody>
      </p:sp>
    </p:spTree>
    <p:extLst>
      <p:ext uri="{BB962C8B-B14F-4D97-AF65-F5344CB8AC3E}">
        <p14:creationId xmlns:p14="http://schemas.microsoft.com/office/powerpoint/2010/main" val="388258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86983"/>
            <a:ext cx="7286420" cy="2914650"/>
          </a:xfrm>
        </p:spPr>
        <p:txBody>
          <a:bodyPr>
            <a:normAutofit fontScale="77500" lnSpcReduction="20000"/>
          </a:bodyPr>
          <a:lstStyle/>
          <a:p>
            <a:pPr lvl="0" algn="l" rtl="0"/>
            <a:r>
              <a:rPr lang="en-US" sz="3200" dirty="0"/>
              <a:t> </a:t>
            </a:r>
            <a:r>
              <a:rPr lang="en-US" sz="3200" b="1" dirty="0" smtClean="0"/>
              <a:t>Los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inmundos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chemeClr val="tx1"/>
                </a:solidFill>
              </a:rPr>
              <a:t>Marcos </a:t>
            </a:r>
            <a:r>
              <a:rPr lang="en-US" sz="3200" dirty="0">
                <a:solidFill>
                  <a:schemeClr val="tx1"/>
                </a:solidFill>
              </a:rPr>
              <a:t>1:41)</a:t>
            </a:r>
          </a:p>
          <a:p>
            <a:pPr lvl="0" algn="l" rtl="0"/>
            <a:r>
              <a:rPr lang="en-US" sz="3200" b="1" dirty="0" smtClean="0">
                <a:solidFill>
                  <a:schemeClr val="tx1"/>
                </a:solidFill>
              </a:rPr>
              <a:t> Los </a:t>
            </a:r>
            <a:r>
              <a:rPr lang="en-US" sz="3200" b="1" dirty="0">
                <a:solidFill>
                  <a:schemeClr val="tx1"/>
                </a:solidFill>
              </a:rPr>
              <a:t>enfermos y </a:t>
            </a:r>
            <a:r>
              <a:rPr lang="en-US" sz="3200" b="1" dirty="0" err="1" smtClean="0">
                <a:solidFill>
                  <a:schemeClr val="tx1"/>
                </a:solidFill>
              </a:rPr>
              <a:t>discapacitados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(Mt </a:t>
            </a:r>
            <a:r>
              <a:rPr lang="en-US" sz="3200" dirty="0">
                <a:solidFill>
                  <a:schemeClr val="tx1"/>
                </a:solidFill>
              </a:rPr>
              <a:t>14:14)</a:t>
            </a:r>
          </a:p>
          <a:p>
            <a:pPr lvl="0" algn="l" rtl="0"/>
            <a:r>
              <a:rPr lang="en-US" sz="3200" b="1" dirty="0" smtClean="0">
                <a:solidFill>
                  <a:schemeClr val="tx1"/>
                </a:solidFill>
              </a:rPr>
              <a:t> Los </a:t>
            </a:r>
            <a:r>
              <a:rPr lang="en-US" sz="3200" b="1" dirty="0">
                <a:solidFill>
                  <a:schemeClr val="tx1"/>
                </a:solidFill>
              </a:rPr>
              <a:t>perdidos que </a:t>
            </a:r>
            <a:r>
              <a:rPr lang="en-US" sz="3200" b="1" dirty="0" err="1">
                <a:solidFill>
                  <a:schemeClr val="tx1"/>
                </a:solidFill>
              </a:rPr>
              <a:t>buscan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un </a:t>
            </a:r>
            <a:r>
              <a:rPr lang="en-US" sz="3200" b="1" dirty="0" err="1" smtClean="0">
                <a:solidFill>
                  <a:schemeClr val="tx1"/>
                </a:solidFill>
              </a:rPr>
              <a:t>líder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tx1"/>
                </a:solidFill>
              </a:rPr>
              <a:t>Mt 9:36; 6:34)</a:t>
            </a:r>
          </a:p>
          <a:p>
            <a:pPr lvl="0" algn="l" rtl="0"/>
            <a:r>
              <a:rPr lang="en-US" sz="3200" b="1" dirty="0" smtClean="0">
                <a:solidFill>
                  <a:schemeClr val="tx1"/>
                </a:solidFill>
              </a:rPr>
              <a:t> Los </a:t>
            </a:r>
            <a:r>
              <a:rPr lang="en-US" sz="3200" b="1" dirty="0" err="1" smtClean="0">
                <a:solidFill>
                  <a:schemeClr val="tx1"/>
                </a:solidFill>
              </a:rPr>
              <a:t>hambrientos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tx1"/>
                </a:solidFill>
              </a:rPr>
              <a:t>Marcos 8:2)</a:t>
            </a:r>
          </a:p>
          <a:p>
            <a:pPr lvl="0" algn="l" rtl="0"/>
            <a:r>
              <a:rPr lang="en-US" sz="3200" b="1" dirty="0" smtClean="0">
                <a:solidFill>
                  <a:schemeClr val="tx1"/>
                </a:solidFill>
              </a:rPr>
              <a:t> Las </a:t>
            </a:r>
            <a:r>
              <a:rPr lang="en-US" sz="3200" b="1" dirty="0">
                <a:solidFill>
                  <a:schemeClr val="tx1"/>
                </a:solidFill>
              </a:rPr>
              <a:t>viudas y </a:t>
            </a:r>
            <a:r>
              <a:rPr lang="en-US" sz="3200" b="1" dirty="0" err="1" smtClean="0">
                <a:solidFill>
                  <a:schemeClr val="tx1"/>
                </a:solidFill>
              </a:rPr>
              <a:t>los</a:t>
            </a:r>
            <a:r>
              <a:rPr lang="en-US" sz="3200" b="1" dirty="0" smtClean="0">
                <a:solidFill>
                  <a:schemeClr val="tx1"/>
                </a:solidFill>
              </a:rPr>
              <a:t> que </a:t>
            </a:r>
            <a:r>
              <a:rPr lang="en-US" sz="3200" b="1" dirty="0" err="1" smtClean="0">
                <a:solidFill>
                  <a:schemeClr val="tx1"/>
                </a:solidFill>
              </a:rPr>
              <a:t>están</a:t>
            </a:r>
            <a:r>
              <a:rPr lang="en-US" sz="3200" b="1" dirty="0" smtClean="0">
                <a:solidFill>
                  <a:schemeClr val="tx1"/>
                </a:solidFill>
              </a:rPr>
              <a:t> de </a:t>
            </a:r>
            <a:r>
              <a:rPr lang="en-US" sz="3200" b="1" dirty="0" err="1" smtClean="0">
                <a:solidFill>
                  <a:schemeClr val="tx1"/>
                </a:solidFill>
              </a:rPr>
              <a:t>luto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(Lucas </a:t>
            </a:r>
            <a:r>
              <a:rPr lang="en-US" sz="3200" dirty="0">
                <a:solidFill>
                  <a:schemeClr val="tx1"/>
                </a:solidFill>
              </a:rPr>
              <a:t>7:13)</a:t>
            </a:r>
          </a:p>
          <a:p>
            <a:pPr lvl="0" algn="l" rtl="0"/>
            <a:r>
              <a:rPr lang="en-US" sz="3200" b="1" dirty="0" smtClean="0">
                <a:solidFill>
                  <a:schemeClr val="tx1"/>
                </a:solidFill>
              </a:rPr>
              <a:t> Los </a:t>
            </a:r>
            <a:r>
              <a:rPr lang="en-US" sz="3200" b="1" dirty="0">
                <a:solidFill>
                  <a:schemeClr val="tx1"/>
                </a:solidFill>
              </a:rPr>
              <a:t>ciegos y </a:t>
            </a:r>
            <a:r>
              <a:rPr lang="en-US" sz="3200" b="1" dirty="0" err="1" smtClean="0">
                <a:solidFill>
                  <a:schemeClr val="tx1"/>
                </a:solidFill>
              </a:rPr>
              <a:t>olvidados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tx1"/>
                </a:solidFill>
              </a:rPr>
              <a:t>Mt 20:34)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Hombre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compasión</a:t>
            </a:r>
          </a:p>
        </p:txBody>
      </p:sp>
    </p:spTree>
    <p:extLst>
      <p:ext uri="{BB962C8B-B14F-4D97-AF65-F5344CB8AC3E}">
        <p14:creationId xmlns:p14="http://schemas.microsoft.com/office/powerpoint/2010/main" val="185846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2214563"/>
            <a:ext cx="7543800" cy="2464343"/>
          </a:xfrm>
        </p:spPr>
        <p:txBody>
          <a:bodyPr>
            <a:normAutofit fontScale="85000" lnSpcReduction="10000"/>
          </a:bodyPr>
          <a:lstStyle/>
          <a:p>
            <a:pPr lvl="0" algn="l" rtl="0"/>
            <a:r>
              <a:rPr lang="en-US" sz="3200" b="1" dirty="0"/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J</a:t>
            </a:r>
            <a:r>
              <a:rPr lang="en-US" sz="3200" b="1" dirty="0" err="1" smtClean="0">
                <a:solidFill>
                  <a:schemeClr val="tx1"/>
                </a:solidFill>
              </a:rPr>
              <a:t>esús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tuvo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hambre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sz="3200" dirty="0"/>
              <a:t>Lucas 4:2; Mateo 21:18)</a:t>
            </a:r>
          </a:p>
          <a:p>
            <a:pPr lvl="0" algn="l" rtl="0"/>
            <a:r>
              <a:rPr lang="en-US" sz="3200" dirty="0"/>
              <a:t> </a:t>
            </a:r>
            <a:r>
              <a:rPr lang="en-US" sz="3200" b="1" dirty="0" err="1" smtClean="0"/>
              <a:t>J</a:t>
            </a:r>
            <a:r>
              <a:rPr lang="en-US" sz="3200" b="1" dirty="0" err="1" smtClean="0">
                <a:solidFill>
                  <a:schemeClr val="tx1"/>
                </a:solidFill>
              </a:rPr>
              <a:t>esús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tuvo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sed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sz="3200" dirty="0"/>
              <a:t>Juan 4:7; 19:28)</a:t>
            </a:r>
          </a:p>
          <a:p>
            <a:pPr lvl="0" algn="l" rtl="0"/>
            <a:r>
              <a:rPr lang="en-US" sz="3200" b="1" dirty="0"/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Jesús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estuvo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cansado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sz="3200" dirty="0"/>
              <a:t>Juan 4:6)</a:t>
            </a:r>
          </a:p>
          <a:p>
            <a:pPr lvl="0" algn="l" rtl="0"/>
            <a:r>
              <a:rPr lang="en-US" sz="3200" dirty="0"/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Jesús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tuvo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sueño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/>
              <a:t>– </a:t>
            </a:r>
            <a:r>
              <a:rPr lang="en-US" sz="3200" dirty="0"/>
              <a:t>(Mateo 8:24; Lucas 8:23; Marcos 4:38)</a:t>
            </a:r>
          </a:p>
          <a:p>
            <a:pPr marL="0" indent="0" algn="l" rtl="0">
              <a:buNone/>
            </a:pPr>
            <a:endParaRPr lang="en-US" sz="2025" b="1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45F4D70-DEB6-7EA5-2327-CB7BDA97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647700"/>
            <a:ext cx="5029200" cy="593016"/>
          </a:xfrm>
        </p:spPr>
        <p:txBody>
          <a:bodyPr/>
          <a:lstStyle/>
          <a:p>
            <a:pPr algn="l" rtl="0"/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n-US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Hombre </a:t>
            </a:r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lleno de </a:t>
            </a:r>
            <a:r>
              <a:rPr lang="en-U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emociones</a:t>
            </a:r>
            <a:endParaRPr lang="en-US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889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2214562"/>
            <a:ext cx="6877050" cy="3233738"/>
          </a:xfrm>
        </p:spPr>
        <p:txBody>
          <a:bodyPr>
            <a:normAutofit/>
          </a:bodyPr>
          <a:lstStyle/>
          <a:p>
            <a:pPr lvl="0" algn="l" rtl="0"/>
            <a:r>
              <a:rPr lang="en-US" sz="2400" dirty="0"/>
              <a:t> </a:t>
            </a:r>
            <a:r>
              <a:rPr lang="en-US" sz="2800" b="1" dirty="0">
                <a:solidFill>
                  <a:schemeClr val="tx1"/>
                </a:solidFill>
              </a:rPr>
              <a:t>Jesús tenía </a:t>
            </a:r>
            <a:r>
              <a:rPr lang="en-US" sz="2800" b="1" dirty="0" err="1">
                <a:solidFill>
                  <a:schemeClr val="tx1"/>
                </a:solidFill>
              </a:rPr>
              <a:t>fuertes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deseos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/>
              <a:t>Lucas 22:15)</a:t>
            </a:r>
          </a:p>
          <a:p>
            <a:pPr lvl="0" algn="l" rtl="0"/>
            <a:r>
              <a:rPr lang="en-US" sz="2800" dirty="0"/>
              <a:t> </a:t>
            </a:r>
            <a:r>
              <a:rPr lang="en-US" sz="2800" b="1" dirty="0">
                <a:solidFill>
                  <a:schemeClr val="tx1"/>
                </a:solidFill>
              </a:rPr>
              <a:t>Jesús se </a:t>
            </a:r>
            <a:r>
              <a:rPr lang="en-US" sz="2800" b="1" dirty="0" err="1" smtClean="0">
                <a:solidFill>
                  <a:schemeClr val="tx1"/>
                </a:solidFill>
              </a:rPr>
              <a:t>sorprendió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/>
              <a:t>Lucas 7:9)</a:t>
            </a:r>
          </a:p>
          <a:p>
            <a:pPr lvl="0" algn="l" rtl="0"/>
            <a:r>
              <a:rPr lang="en-US" sz="2800" dirty="0"/>
              <a:t> </a:t>
            </a:r>
            <a:r>
              <a:rPr lang="en-US" sz="2800" b="1" dirty="0">
                <a:solidFill>
                  <a:schemeClr val="tx1"/>
                </a:solidFill>
              </a:rPr>
              <a:t>Jesús se </a:t>
            </a:r>
            <a:r>
              <a:rPr lang="en-US" sz="2800" b="1" dirty="0" err="1" smtClean="0">
                <a:solidFill>
                  <a:schemeClr val="tx1"/>
                </a:solidFill>
              </a:rPr>
              <a:t>maravilló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/>
              <a:t>Marcos 6:6)</a:t>
            </a:r>
          </a:p>
          <a:p>
            <a:pPr lvl="0" algn="l" rtl="0"/>
            <a:r>
              <a:rPr lang="en-US" sz="2800" dirty="0"/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Jesús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estuvo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enojado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/>
              <a:t>Marcos 3:5)</a:t>
            </a:r>
          </a:p>
          <a:p>
            <a:pPr lvl="0" algn="l" rtl="0"/>
            <a:r>
              <a:rPr lang="en-US" sz="2800" dirty="0"/>
              <a:t> </a:t>
            </a:r>
            <a:r>
              <a:rPr lang="en-US" sz="2800" b="1" dirty="0">
                <a:solidFill>
                  <a:schemeClr val="tx1"/>
                </a:solidFill>
              </a:rPr>
              <a:t>Jesús se </a:t>
            </a:r>
            <a:r>
              <a:rPr lang="en-US" sz="2800" b="1" dirty="0" err="1" smtClean="0">
                <a:solidFill>
                  <a:schemeClr val="tx1"/>
                </a:solidFill>
              </a:rPr>
              <a:t>entristeció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/>
              <a:t>Marcos 3:5)</a:t>
            </a:r>
          </a:p>
          <a:p>
            <a:pPr marL="0" indent="0" algn="l" rtl="0">
              <a:buNone/>
            </a:pPr>
            <a:endParaRPr lang="en-US" sz="2025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45F4D70-DEB6-7EA5-2327-CB7BDA97D415}"/>
              </a:ext>
            </a:extLst>
          </p:cNvPr>
          <p:cNvSpPr txBox="1">
            <a:spLocks/>
          </p:cNvSpPr>
          <p:nvPr/>
        </p:nvSpPr>
        <p:spPr>
          <a:xfrm>
            <a:off x="1905000" y="647700"/>
            <a:ext cx="5029200" cy="593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sz="3038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7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Hombre lleno de emociones</a:t>
            </a:r>
            <a:endParaRPr lang="en-US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619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41084"/>
            <a:ext cx="7734300" cy="3154816"/>
          </a:xfrm>
        </p:spPr>
        <p:txBody>
          <a:bodyPr>
            <a:normAutofit/>
          </a:bodyPr>
          <a:lstStyle/>
          <a:p>
            <a:pPr lvl="0" algn="l" rtl="0"/>
            <a:r>
              <a:rPr lang="en-US" sz="2400" dirty="0"/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Jesús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se </a:t>
            </a:r>
            <a:r>
              <a:rPr lang="en-US" sz="2800" b="1" dirty="0" err="1" smtClean="0">
                <a:solidFill>
                  <a:schemeClr val="tx1"/>
                </a:solidFill>
              </a:rPr>
              <a:t>indignó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(Marcos </a:t>
            </a:r>
            <a:r>
              <a:rPr lang="en-US" sz="2800" dirty="0"/>
              <a:t>10:14)</a:t>
            </a:r>
          </a:p>
          <a:p>
            <a:pPr lvl="0" algn="l" rtl="0"/>
            <a:r>
              <a:rPr lang="en-US" sz="2800" dirty="0"/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Jesús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suspiró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/>
              <a:t>Marcos 7:34)</a:t>
            </a:r>
          </a:p>
          <a:p>
            <a:pPr lvl="0" algn="l" rtl="0"/>
            <a:r>
              <a:rPr lang="en-US" sz="2800" dirty="0"/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Jesús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“se </a:t>
            </a:r>
            <a:r>
              <a:rPr lang="en-US" sz="2800" b="1" dirty="0" err="1" smtClean="0">
                <a:solidFill>
                  <a:schemeClr val="tx1"/>
                </a:solidFill>
              </a:rPr>
              <a:t>conmovió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profundamente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en el espíritu”</a:t>
            </a:r>
            <a:r>
              <a:rPr lang="en-US" sz="2800" dirty="0"/>
              <a:t>(Juan 11:33-38)</a:t>
            </a:r>
          </a:p>
          <a:p>
            <a:pPr lvl="0" algn="l" rtl="0"/>
            <a:r>
              <a:rPr lang="en-US" sz="2800" dirty="0"/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Jesús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estuvo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agonía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/>
              <a:t>Lucas 22:44)</a:t>
            </a:r>
          </a:p>
          <a:p>
            <a:pPr lvl="0" algn="l" rtl="0"/>
            <a:r>
              <a:rPr lang="en-US" sz="2800" dirty="0"/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Jesús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lloró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/>
              <a:t>Juan 11:35; Lucas 19:41)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5F4D70-DEB6-7EA5-2327-CB7BDA97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647700"/>
            <a:ext cx="5029200" cy="593016"/>
          </a:xfrm>
        </p:spPr>
        <p:txBody>
          <a:bodyPr/>
          <a:lstStyle/>
          <a:p>
            <a:pPr algn="l" rtl="0"/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n-US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Hombre </a:t>
            </a:r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lleno de </a:t>
            </a:r>
            <a:r>
              <a:rPr lang="en-U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emociones</a:t>
            </a:r>
            <a:endParaRPr lang="en-US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38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2057400"/>
            <a:ext cx="5829300" cy="2944233"/>
          </a:xfrm>
        </p:spPr>
        <p:txBody>
          <a:bodyPr>
            <a:normAutofit fontScale="85000" lnSpcReduction="10000"/>
          </a:bodyPr>
          <a:lstStyle/>
          <a:p>
            <a:pPr marL="0" indent="0" algn="ctr" rtl="0">
              <a:buNone/>
            </a:pPr>
            <a:r>
              <a:rPr lang="en-US" sz="2025" b="1" dirty="0"/>
              <a:t>Lucas 12:49-50</a:t>
            </a:r>
            <a:r>
              <a:rPr lang="en-US" sz="2025" dirty="0"/>
              <a:t> </a:t>
            </a:r>
          </a:p>
          <a:p>
            <a:pPr marL="0" indent="0" algn="ctr">
              <a:buNone/>
            </a:pPr>
            <a:r>
              <a:rPr lang="en-US" sz="3200" b="1" dirty="0" smtClean="0"/>
              <a:t>“</a:t>
            </a:r>
            <a:r>
              <a:rPr lang="es-ES" sz="3200" b="1" dirty="0"/>
              <a:t>Yo he venido para echar fuego sobre la tierra, y ¡cómo quisiera que ya estuviera encendido! </a:t>
            </a:r>
            <a:r>
              <a:rPr lang="es-ES" sz="3200" b="1" dirty="0" smtClean="0"/>
              <a:t> </a:t>
            </a:r>
            <a:r>
              <a:rPr lang="es-ES" sz="3200" b="1" dirty="0"/>
              <a:t>Pero de un bautismo tengo que ser bautizado, y ¡cómo me angustio hasta que se cumpla! </a:t>
            </a:r>
            <a:r>
              <a:rPr lang="es-ES" sz="3200" b="1" dirty="0" smtClean="0"/>
              <a:t>”</a:t>
            </a:r>
            <a:endParaRPr lang="en-US" sz="2025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n-US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Hombre </a:t>
            </a:r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dolores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187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93383"/>
            <a:ext cx="6324600" cy="280825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025" b="1" dirty="0"/>
              <a:t>Juan 12:27</a:t>
            </a:r>
          </a:p>
          <a:p>
            <a:pPr marL="0" indent="0" algn="ctr">
              <a:buNone/>
            </a:pPr>
            <a:r>
              <a:rPr lang="en-US" sz="3200" b="1" dirty="0" smtClean="0"/>
              <a:t>“</a:t>
            </a:r>
            <a:r>
              <a:rPr lang="es-ES" sz="3200" b="1" dirty="0"/>
              <a:t>Ahora Mi alma se ha angustiado; y ¿qué diré: “Padre, sálvame de esta hora”? Pero para esto he llegado a esta </a:t>
            </a:r>
            <a:r>
              <a:rPr lang="es-ES" sz="3200" b="1" dirty="0" smtClean="0"/>
              <a:t>hora</a:t>
            </a:r>
            <a:r>
              <a:rPr lang="en-US" sz="3200" b="1" dirty="0" smtClean="0"/>
              <a:t>”.</a:t>
            </a:r>
            <a:endParaRPr lang="en-US" sz="3200" b="1" dirty="0"/>
          </a:p>
          <a:p>
            <a:pPr marL="0" indent="0" algn="l" rtl="0">
              <a:buNone/>
            </a:pPr>
            <a:endParaRPr lang="en-US" sz="2025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n-US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Hombre </a:t>
            </a:r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dolores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84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866</TotalTime>
  <Words>655</Words>
  <Application>Microsoft Office PowerPoint</Application>
  <PresentationFormat>On-screen Show (16:10)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Book Antiqua</vt:lpstr>
      <vt:lpstr>Californian FB</vt:lpstr>
      <vt:lpstr>Wingdings</vt:lpstr>
      <vt:lpstr>Hardcover</vt:lpstr>
      <vt:lpstr>PowerPoint Presentation</vt:lpstr>
      <vt:lpstr>Deidad en la carne</vt:lpstr>
      <vt:lpstr>Objetivos de esta lección</vt:lpstr>
      <vt:lpstr>Un Hombre de compasión</vt:lpstr>
      <vt:lpstr>Un Hombre lleno de emociones</vt:lpstr>
      <vt:lpstr>PowerPoint Presentation</vt:lpstr>
      <vt:lpstr>Un Hombre lleno de emociones</vt:lpstr>
      <vt:lpstr>Un Hombre de dolores</vt:lpstr>
      <vt:lpstr>Un Hombre de dolores</vt:lpstr>
      <vt:lpstr>Un Hombre de dolores</vt:lpstr>
      <vt:lpstr>Un Hombre de dolores</vt:lpstr>
      <vt:lpstr>Un Hombre de dolores</vt:lpstr>
      <vt:lpstr>Este es Dios viviendo nuestra vida</vt:lpstr>
      <vt:lpstr>PowerPoint Presentation</vt:lpstr>
      <vt:lpstr>Para llevar a casa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</dc:creator>
  <cp:lastModifiedBy>Esther Eubanks</cp:lastModifiedBy>
  <cp:revision>60</cp:revision>
  <dcterms:created xsi:type="dcterms:W3CDTF">2006-08-16T00:00:00Z</dcterms:created>
  <dcterms:modified xsi:type="dcterms:W3CDTF">2023-10-04T18:12:48Z</dcterms:modified>
</cp:coreProperties>
</file>