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42"/>
  </p:notesMasterIdLst>
  <p:handoutMasterIdLst>
    <p:handoutMasterId r:id="rId43"/>
  </p:handoutMasterIdLst>
  <p:sldIdLst>
    <p:sldId id="257" r:id="rId2"/>
    <p:sldId id="317" r:id="rId3"/>
    <p:sldId id="355" r:id="rId4"/>
    <p:sldId id="293" r:id="rId5"/>
    <p:sldId id="349" r:id="rId6"/>
    <p:sldId id="309" r:id="rId7"/>
    <p:sldId id="354" r:id="rId8"/>
    <p:sldId id="343" r:id="rId9"/>
    <p:sldId id="350" r:id="rId10"/>
    <p:sldId id="351" r:id="rId11"/>
    <p:sldId id="356" r:id="rId12"/>
    <p:sldId id="352" r:id="rId13"/>
    <p:sldId id="344" r:id="rId14"/>
    <p:sldId id="346" r:id="rId15"/>
    <p:sldId id="347" r:id="rId16"/>
    <p:sldId id="331" r:id="rId17"/>
    <p:sldId id="345" r:id="rId18"/>
    <p:sldId id="348" r:id="rId19"/>
    <p:sldId id="321" r:id="rId20"/>
    <p:sldId id="322" r:id="rId21"/>
    <p:sldId id="326" r:id="rId22"/>
    <p:sldId id="327" r:id="rId23"/>
    <p:sldId id="328" r:id="rId24"/>
    <p:sldId id="329" r:id="rId25"/>
    <p:sldId id="330" r:id="rId26"/>
    <p:sldId id="315" r:id="rId27"/>
    <p:sldId id="323" r:id="rId28"/>
    <p:sldId id="324" r:id="rId29"/>
    <p:sldId id="325" r:id="rId30"/>
    <p:sldId id="320" r:id="rId31"/>
    <p:sldId id="332" r:id="rId32"/>
    <p:sldId id="333" r:id="rId33"/>
    <p:sldId id="334" r:id="rId34"/>
    <p:sldId id="335" r:id="rId35"/>
    <p:sldId id="336" r:id="rId36"/>
    <p:sldId id="337" r:id="rId37"/>
    <p:sldId id="338" r:id="rId38"/>
    <p:sldId id="339" r:id="rId39"/>
    <p:sldId id="340" r:id="rId40"/>
    <p:sldId id="341" r:id="rId4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E2645C-45C6-4E16-A85A-B43CBEFCB7B0}" v="2" dt="2023-10-07T13:55:41.0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388" y="5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7B63C046-D8B0-4F01-A27A-E247D6D6A1AC}"/>
    <pc:docChg chg="undo custSel addSld modSld sldOrd">
      <pc:chgData name="Russ LaGrone" userId="b680fa769da6443c" providerId="LiveId" clId="{7B63C046-D8B0-4F01-A27A-E247D6D6A1AC}" dt="2018-02-04T12:40:59.471" v="899" actId="1076"/>
      <pc:docMkLst>
        <pc:docMk/>
      </pc:docMkLst>
      <pc:sldChg chg="modSp">
        <pc:chgData name="Russ LaGrone" userId="b680fa769da6443c" providerId="LiveId" clId="{7B63C046-D8B0-4F01-A27A-E247D6D6A1AC}" dt="2018-02-04T00:13:45.891" v="835" actId="20577"/>
        <pc:sldMkLst>
          <pc:docMk/>
          <pc:sldMk cId="0" sldId="257"/>
        </pc:sldMkLst>
        <pc:spChg chg="mod">
          <ac:chgData name="Russ LaGrone" userId="b680fa769da6443c" providerId="LiveId" clId="{7B63C046-D8B0-4F01-A27A-E247D6D6A1AC}" dt="2018-02-04T00:13:45.891" v="835" actId="20577"/>
          <ac:spMkLst>
            <pc:docMk/>
            <pc:sldMk cId="0" sldId="257"/>
            <ac:spMk id="3" creationId="{7634D7F6-9A06-42D9-9FDB-0347B5A5BE0C}"/>
          </ac:spMkLst>
        </pc:spChg>
        <pc:spChg chg="mod">
          <ac:chgData name="Russ LaGrone" userId="b680fa769da6443c" providerId="LiveId" clId="{7B63C046-D8B0-4F01-A27A-E247D6D6A1AC}" dt="2018-02-03T22:46:11.131" v="432" actId="1076"/>
          <ac:spMkLst>
            <pc:docMk/>
            <pc:sldMk cId="0" sldId="257"/>
            <ac:spMk id="4" creationId="{1B521AAC-EF9A-4A88-B80C-2DD8D67AF81A}"/>
          </ac:spMkLst>
        </pc:spChg>
      </pc:sldChg>
      <pc:sldChg chg="modSp">
        <pc:chgData name="Russ LaGrone" userId="b680fa769da6443c" providerId="LiveId" clId="{7B63C046-D8B0-4F01-A27A-E247D6D6A1AC}" dt="2018-02-04T12:34:04.058" v="889" actId="1076"/>
        <pc:sldMkLst>
          <pc:docMk/>
          <pc:sldMk cId="0" sldId="293"/>
        </pc:sldMkLst>
        <pc:spChg chg="mod">
          <ac:chgData name="Russ LaGrone" userId="b680fa769da6443c" providerId="LiveId" clId="{7B63C046-D8B0-4F01-A27A-E247D6D6A1AC}" dt="2018-02-04T12:34:04.058" v="889" actId="1076"/>
          <ac:spMkLst>
            <pc:docMk/>
            <pc:sldMk cId="0" sldId="293"/>
            <ac:spMk id="4099" creationId="{00000000-0000-0000-0000-000000000000}"/>
          </ac:spMkLst>
        </pc:spChg>
      </pc:sldChg>
      <pc:sldChg chg="modSp ord">
        <pc:chgData name="Russ LaGrone" userId="b680fa769da6443c" providerId="LiveId" clId="{7B63C046-D8B0-4F01-A27A-E247D6D6A1AC}" dt="2018-02-04T12:40:59.471" v="899" actId="1076"/>
        <pc:sldMkLst>
          <pc:docMk/>
          <pc:sldMk cId="0" sldId="309"/>
        </pc:sldMkLst>
        <pc:spChg chg="mod">
          <ac:chgData name="Russ LaGrone" userId="b680fa769da6443c" providerId="LiveId" clId="{7B63C046-D8B0-4F01-A27A-E247D6D6A1AC}" dt="2018-02-03T21:03:34.288" v="115" actId="122"/>
          <ac:spMkLst>
            <pc:docMk/>
            <pc:sldMk cId="0" sldId="309"/>
            <ac:spMk id="8194" creationId="{00000000-0000-0000-0000-000000000000}"/>
          </ac:spMkLst>
        </pc:spChg>
        <pc:spChg chg="mod">
          <ac:chgData name="Russ LaGrone" userId="b680fa769da6443c" providerId="LiveId" clId="{7B63C046-D8B0-4F01-A27A-E247D6D6A1AC}" dt="2018-02-04T12:40:59.471" v="899" actId="1076"/>
          <ac:spMkLst>
            <pc:docMk/>
            <pc:sldMk cId="0" sldId="309"/>
            <ac:spMk id="164867" creationId="{00000000-0000-0000-0000-000000000000}"/>
          </ac:spMkLst>
        </pc:spChg>
      </pc:sldChg>
      <pc:sldChg chg="modSp">
        <pc:chgData name="Russ LaGrone" userId="b680fa769da6443c" providerId="LiveId" clId="{7B63C046-D8B0-4F01-A27A-E247D6D6A1AC}" dt="2018-02-03T17:04:21.746" v="0" actId="1076"/>
        <pc:sldMkLst>
          <pc:docMk/>
          <pc:sldMk cId="374503472" sldId="342"/>
        </pc:sldMkLst>
        <pc:spChg chg="mod">
          <ac:chgData name="Russ LaGrone" userId="b680fa769da6443c" providerId="LiveId" clId="{7B63C046-D8B0-4F01-A27A-E247D6D6A1AC}" dt="2018-02-03T17:04:21.746" v="0" actId="1076"/>
          <ac:spMkLst>
            <pc:docMk/>
            <pc:sldMk cId="374503472" sldId="342"/>
            <ac:spMk id="3" creationId="{5280BB5E-2546-4265-9386-909ED6DF678B}"/>
          </ac:spMkLst>
        </pc:spChg>
      </pc:sldChg>
      <pc:sldChg chg="modSp ord modAnim">
        <pc:chgData name="Russ LaGrone" userId="b680fa769da6443c" providerId="LiveId" clId="{7B63C046-D8B0-4F01-A27A-E247D6D6A1AC}" dt="2018-02-04T00:17:42.740" v="882" actId="1076"/>
        <pc:sldMkLst>
          <pc:docMk/>
          <pc:sldMk cId="3766561711" sldId="343"/>
        </pc:sldMkLst>
        <pc:spChg chg="mod">
          <ac:chgData name="Russ LaGrone" userId="b680fa769da6443c" providerId="LiveId" clId="{7B63C046-D8B0-4F01-A27A-E247D6D6A1AC}" dt="2018-02-04T00:17:42.740" v="882" actId="1076"/>
          <ac:spMkLst>
            <pc:docMk/>
            <pc:sldMk cId="3766561711" sldId="343"/>
            <ac:spMk id="5" creationId="{00000000-0000-0000-0000-000000000000}"/>
          </ac:spMkLst>
        </pc:spChg>
        <pc:spChg chg="mod">
          <ac:chgData name="Russ LaGrone" userId="b680fa769da6443c" providerId="LiveId" clId="{7B63C046-D8B0-4F01-A27A-E247D6D6A1AC}" dt="2018-02-04T00:17:23.131" v="881" actId="1076"/>
          <ac:spMkLst>
            <pc:docMk/>
            <pc:sldMk cId="3766561711" sldId="343"/>
            <ac:spMk id="37892" creationId="{00000000-0000-0000-0000-000000000000}"/>
          </ac:spMkLst>
        </pc:spChg>
      </pc:sldChg>
      <pc:sldChg chg="modSp add modAnim">
        <pc:chgData name="Russ LaGrone" userId="b680fa769da6443c" providerId="LiveId" clId="{7B63C046-D8B0-4F01-A27A-E247D6D6A1AC}" dt="2018-02-04T00:14:12.789" v="876" actId="20577"/>
        <pc:sldMkLst>
          <pc:docMk/>
          <pc:sldMk cId="3334507590" sldId="349"/>
        </pc:sldMkLst>
        <pc:spChg chg="mod">
          <ac:chgData name="Russ LaGrone" userId="b680fa769da6443c" providerId="LiveId" clId="{7B63C046-D8B0-4F01-A27A-E247D6D6A1AC}" dt="2018-02-04T00:14:12.789" v="876" actId="20577"/>
          <ac:spMkLst>
            <pc:docMk/>
            <pc:sldMk cId="3334507590" sldId="349"/>
            <ac:spMk id="3" creationId="{7634D7F6-9A06-42D9-9FDB-0347B5A5BE0C}"/>
          </ac:spMkLst>
        </pc:spChg>
      </pc:sldChg>
      <pc:sldChg chg="modSp add">
        <pc:chgData name="Russ LaGrone" userId="b680fa769da6443c" providerId="LiveId" clId="{7B63C046-D8B0-4F01-A27A-E247D6D6A1AC}" dt="2018-02-03T22:50:06.921" v="467" actId="1076"/>
        <pc:sldMkLst>
          <pc:docMk/>
          <pc:sldMk cId="3454615509" sldId="350"/>
        </pc:sldMkLst>
        <pc:spChg chg="mod">
          <ac:chgData name="Russ LaGrone" userId="b680fa769da6443c" providerId="LiveId" clId="{7B63C046-D8B0-4F01-A27A-E247D6D6A1AC}" dt="2018-02-03T22:48:21.716" v="455" actId="20577"/>
          <ac:spMkLst>
            <pc:docMk/>
            <pc:sldMk cId="3454615509" sldId="350"/>
            <ac:spMk id="8194" creationId="{00000000-0000-0000-0000-000000000000}"/>
          </ac:spMkLst>
        </pc:spChg>
        <pc:spChg chg="mod">
          <ac:chgData name="Russ LaGrone" userId="b680fa769da6443c" providerId="LiveId" clId="{7B63C046-D8B0-4F01-A27A-E247D6D6A1AC}" dt="2018-02-03T22:50:06.921" v="467" actId="1076"/>
          <ac:spMkLst>
            <pc:docMk/>
            <pc:sldMk cId="3454615509" sldId="350"/>
            <ac:spMk id="164867" creationId="{00000000-0000-0000-0000-000000000000}"/>
          </ac:spMkLst>
        </pc:spChg>
      </pc:sldChg>
      <pc:sldChg chg="modSp add modAnim">
        <pc:chgData name="Russ LaGrone" userId="b680fa769da6443c" providerId="LiveId" clId="{7B63C046-D8B0-4F01-A27A-E247D6D6A1AC}" dt="2018-02-04T00:47:57.089" v="887" actId="20577"/>
        <pc:sldMkLst>
          <pc:docMk/>
          <pc:sldMk cId="1756754259" sldId="351"/>
        </pc:sldMkLst>
        <pc:spChg chg="mod">
          <ac:chgData name="Russ LaGrone" userId="b680fa769da6443c" providerId="LiveId" clId="{7B63C046-D8B0-4F01-A27A-E247D6D6A1AC}" dt="2018-02-03T23:01:16.573" v="573" actId="1076"/>
          <ac:spMkLst>
            <pc:docMk/>
            <pc:sldMk cId="1756754259" sldId="351"/>
            <ac:spMk id="8194" creationId="{00000000-0000-0000-0000-000000000000}"/>
          </ac:spMkLst>
        </pc:spChg>
        <pc:spChg chg="mod">
          <ac:chgData name="Russ LaGrone" userId="b680fa769da6443c" providerId="LiveId" clId="{7B63C046-D8B0-4F01-A27A-E247D6D6A1AC}" dt="2018-02-04T00:47:57.089" v="887" actId="20577"/>
          <ac:spMkLst>
            <pc:docMk/>
            <pc:sldMk cId="1756754259" sldId="351"/>
            <ac:spMk id="164867" creationId="{00000000-0000-0000-0000-000000000000}"/>
          </ac:spMkLst>
        </pc:spChg>
      </pc:sldChg>
      <pc:sldChg chg="modSp add">
        <pc:chgData name="Russ LaGrone" userId="b680fa769da6443c" providerId="LiveId" clId="{7B63C046-D8B0-4F01-A27A-E247D6D6A1AC}" dt="2018-02-03T23:05:25.576" v="805" actId="20577"/>
        <pc:sldMkLst>
          <pc:docMk/>
          <pc:sldMk cId="3733608758" sldId="352"/>
        </pc:sldMkLst>
        <pc:spChg chg="mod">
          <ac:chgData name="Russ LaGrone" userId="b680fa769da6443c" providerId="LiveId" clId="{7B63C046-D8B0-4F01-A27A-E247D6D6A1AC}" dt="2018-02-03T23:05:25.576" v="805" actId="20577"/>
          <ac:spMkLst>
            <pc:docMk/>
            <pc:sldMk cId="3733608758" sldId="352"/>
            <ac:spMk id="3" creationId="{7634D7F6-9A06-42D9-9FDB-0347B5A5BE0C}"/>
          </ac:spMkLst>
        </pc:spChg>
      </pc:sldChg>
    </pc:docChg>
  </pc:docChgLst>
  <pc:docChgLst>
    <pc:chgData name="Russ LaGrone" userId="b680fa769da6443c" providerId="LiveId" clId="{B6E2645C-45C6-4E16-A85A-B43CBEFCB7B0}"/>
    <pc:docChg chg="custSel addSld delSld modSld">
      <pc:chgData name="Russ LaGrone" userId="b680fa769da6443c" providerId="LiveId" clId="{B6E2645C-45C6-4E16-A85A-B43CBEFCB7B0}" dt="2023-10-08T12:04:14.035" v="131" actId="403"/>
      <pc:docMkLst>
        <pc:docMk/>
      </pc:docMkLst>
      <pc:sldChg chg="addSp modSp mod">
        <pc:chgData name="Russ LaGrone" userId="b680fa769da6443c" providerId="LiveId" clId="{B6E2645C-45C6-4E16-A85A-B43CBEFCB7B0}" dt="2023-10-08T11:53:45.511" v="127" actId="208"/>
        <pc:sldMkLst>
          <pc:docMk/>
          <pc:sldMk cId="0" sldId="257"/>
        </pc:sldMkLst>
        <pc:spChg chg="add mod">
          <ac:chgData name="Russ LaGrone" userId="b680fa769da6443c" providerId="LiveId" clId="{B6E2645C-45C6-4E16-A85A-B43CBEFCB7B0}" dt="2023-10-08T11:53:45.511" v="127" actId="208"/>
          <ac:spMkLst>
            <pc:docMk/>
            <pc:sldMk cId="0" sldId="257"/>
            <ac:spMk id="2" creationId="{0DD99175-F357-7C9F-84F8-25F0ED48ACBC}"/>
          </ac:spMkLst>
        </pc:spChg>
        <pc:spChg chg="mod">
          <ac:chgData name="Russ LaGrone" userId="b680fa769da6443c" providerId="LiveId" clId="{B6E2645C-45C6-4E16-A85A-B43CBEFCB7B0}" dt="2023-10-08T11:50:15.524" v="18" actId="27636"/>
          <ac:spMkLst>
            <pc:docMk/>
            <pc:sldMk cId="0" sldId="257"/>
            <ac:spMk id="3" creationId="{7634D7F6-9A06-42D9-9FDB-0347B5A5BE0C}"/>
          </ac:spMkLst>
        </pc:spChg>
      </pc:sldChg>
      <pc:sldChg chg="del">
        <pc:chgData name="Russ LaGrone" userId="b680fa769da6443c" providerId="LiveId" clId="{B6E2645C-45C6-4E16-A85A-B43CBEFCB7B0}" dt="2023-10-07T13:32:41.312" v="1" actId="47"/>
        <pc:sldMkLst>
          <pc:docMk/>
          <pc:sldMk cId="1138648556" sldId="353"/>
        </pc:sldMkLst>
      </pc:sldChg>
      <pc:sldChg chg="modSp add mod">
        <pc:chgData name="Russ LaGrone" userId="b680fa769da6443c" providerId="LiveId" clId="{B6E2645C-45C6-4E16-A85A-B43CBEFCB7B0}" dt="2023-10-07T13:32:52.500" v="2" actId="1076"/>
        <pc:sldMkLst>
          <pc:docMk/>
          <pc:sldMk cId="2086664148" sldId="355"/>
        </pc:sldMkLst>
        <pc:spChg chg="mod">
          <ac:chgData name="Russ LaGrone" userId="b680fa769da6443c" providerId="LiveId" clId="{B6E2645C-45C6-4E16-A85A-B43CBEFCB7B0}" dt="2023-10-07T13:32:52.500" v="2" actId="1076"/>
          <ac:spMkLst>
            <pc:docMk/>
            <pc:sldMk cId="2086664148" sldId="355"/>
            <ac:spMk id="3" creationId="{5280BB5E-2546-4265-9386-909ED6DF678B}"/>
          </ac:spMkLst>
        </pc:spChg>
      </pc:sldChg>
      <pc:sldChg chg="modSp mod">
        <pc:chgData name="Russ LaGrone" userId="b680fa769da6443c" providerId="LiveId" clId="{B6E2645C-45C6-4E16-A85A-B43CBEFCB7B0}" dt="2023-10-08T12:04:14.035" v="131" actId="403"/>
        <pc:sldMkLst>
          <pc:docMk/>
          <pc:sldMk cId="141893292" sldId="356"/>
        </pc:sldMkLst>
        <pc:spChg chg="mod">
          <ac:chgData name="Russ LaGrone" userId="b680fa769da6443c" providerId="LiveId" clId="{B6E2645C-45C6-4E16-A85A-B43CBEFCB7B0}" dt="2023-10-08T12:04:14.035" v="131" actId="403"/>
          <ac:spMkLst>
            <pc:docMk/>
            <pc:sldMk cId="141893292" sldId="356"/>
            <ac:spMk id="3" creationId="{7634D7F6-9A06-42D9-9FDB-0347B5A5BE0C}"/>
          </ac:spMkLst>
        </pc:spChg>
        <pc:spChg chg="mod">
          <ac:chgData name="Russ LaGrone" userId="b680fa769da6443c" providerId="LiveId" clId="{B6E2645C-45C6-4E16-A85A-B43CBEFCB7B0}" dt="2023-10-07T13:56:07.669" v="13" actId="6549"/>
          <ac:spMkLst>
            <pc:docMk/>
            <pc:sldMk cId="141893292" sldId="356"/>
            <ac:spMk id="4" creationId="{1B521AAC-EF9A-4A88-B80C-2DD8D67AF81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10/8/2023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C863907-54C2-47C2-9B8D-00463F0A59FD}" type="datetimeFigureOut">
              <a:rPr lang="en-US" smtClean="0"/>
              <a:t>10/8/2023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7A54B474-EFA7-42A9-9FA2-11AA9E510AD4}" type="slidenum">
              <a:rPr lang="en-US" smtClean="0"/>
              <a:t>‹#›</a:t>
            </a:fld>
            <a:endParaRPr lang="en-US"/>
          </a:p>
        </p:txBody>
      </p:sp>
    </p:spTree>
    <p:extLst>
      <p:ext uri="{BB962C8B-B14F-4D97-AF65-F5344CB8AC3E}">
        <p14:creationId xmlns:p14="http://schemas.microsoft.com/office/powerpoint/2010/main" val="401215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31</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840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40</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11394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32</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01635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33</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52857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34</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9050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35</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43535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36</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38610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37</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45759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38</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78734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39</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69457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057400"/>
            <a:ext cx="11201400" cy="3200400"/>
          </a:xfrm>
          <a:prstGeom prst="rect">
            <a:avLst/>
          </a:prstGeom>
        </p:spPr>
        <p:txBody>
          <a:bodyPr>
            <a:normAutofit fontScale="850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
        <p:nvSpPr>
          <p:cNvPr id="2" name="Rectangle 1">
            <a:extLst>
              <a:ext uri="{FF2B5EF4-FFF2-40B4-BE49-F238E27FC236}">
                <a16:creationId xmlns:a16="http://schemas.microsoft.com/office/drawing/2014/main" id="{0DD99175-F357-7C9F-84F8-25F0ED48ACBC}"/>
              </a:ext>
            </a:extLst>
          </p:cNvPr>
          <p:cNvSpPr/>
          <p:nvPr/>
        </p:nvSpPr>
        <p:spPr>
          <a:xfrm>
            <a:off x="2507202" y="5476302"/>
            <a:ext cx="7253796" cy="939294"/>
          </a:xfrm>
          <a:prstGeom prst="rect">
            <a:avLst/>
          </a:prstGeom>
          <a:solidFill>
            <a:schemeClr val="bg1">
              <a:lumMod val="75000"/>
              <a:lumOff val="2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Pickup a copy of Ephesians 4:11-16 in the foyer</a:t>
            </a:r>
          </a:p>
          <a:p>
            <a:pPr algn="ctr"/>
            <a:r>
              <a:rPr lang="en-US" sz="2800" dirty="0">
                <a:latin typeface="Calibri" panose="020F0502020204030204" pitchFamily="34" charset="0"/>
                <a:cs typeface="Calibri" panose="020F0502020204030204" pitchFamily="34" charset="0"/>
              </a:rPr>
              <a:t>Copies of Lessons 8-10 are available there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76200"/>
            <a:ext cx="9677400" cy="914400"/>
          </a:xfrm>
          <a:noFill/>
        </p:spPr>
        <p:txBody>
          <a:bodyPr/>
          <a:lstStyle/>
          <a:p>
            <a:pPr algn="ctr" eaLnBrk="1" hangingPunct="1"/>
            <a:r>
              <a:rPr lang="en-US" sz="6000" b="0" dirty="0">
                <a:solidFill>
                  <a:srgbClr val="FFFF99"/>
                </a:solidFill>
                <a:effectLst/>
                <a:latin typeface="Calibri" pitchFamily="34" charset="0"/>
              </a:rPr>
              <a:t>I Corinthians 12:12-31</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990600" y="1063080"/>
            <a:ext cx="10439400" cy="5170646"/>
          </a:xfrm>
          <a:prstGeom prst="rect">
            <a:avLst/>
          </a:prstGeom>
          <a:noFill/>
          <a:ln w="9525">
            <a:noFill/>
            <a:miter lim="800000"/>
            <a:headEnd/>
            <a:tailEnd/>
          </a:ln>
        </p:spPr>
        <p:txBody>
          <a:bodyPr wrap="square" anchor="ctr">
            <a:spAutoFit/>
          </a:bodyPr>
          <a:lstStyle/>
          <a:p>
            <a:pPr marL="576263" marR="0" indent="-576263">
              <a:spcBef>
                <a:spcPts val="0"/>
              </a:spcBef>
              <a:spcAft>
                <a:spcPts val="0"/>
              </a:spcAft>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One Body – Many Members </a:t>
            </a:r>
            <a:r>
              <a:rPr lang="en-US" sz="3000"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the body is one and has many members, and all the members of the body, though many, are one body,</a:t>
            </a:r>
          </a:p>
          <a:p>
            <a:pPr marR="0">
              <a:spcBef>
                <a:spcPts val="0"/>
              </a:spcBef>
              <a:spcAft>
                <a:spcPts val="0"/>
              </a:spcAft>
              <a:buClr>
                <a:srgbClr val="00B0F0"/>
              </a:buClr>
              <a:buSzPct val="110000"/>
            </a:pPr>
            <a:r>
              <a:rPr lang="en-US" sz="3000" i="1" dirty="0">
                <a:latin typeface="Calibri" panose="020F0502020204030204" pitchFamily="34" charset="0"/>
                <a:ea typeface="Times New Roman" panose="02020603050405020304" pitchFamily="18" charset="0"/>
              </a:rPr>
              <a:t>	 </a:t>
            </a:r>
            <a:r>
              <a:rPr lang="en-US" sz="3000" b="1" i="1" baseline="30000" dirty="0">
                <a:latin typeface="Calibri" panose="020F0502020204030204" pitchFamily="34" charset="0"/>
                <a:ea typeface="Times New Roman" panose="02020603050405020304" pitchFamily="18" charset="0"/>
              </a:rPr>
              <a:t>14 </a:t>
            </a:r>
            <a:r>
              <a:rPr lang="en-US" sz="3000" i="1" dirty="0">
                <a:latin typeface="Calibri" panose="020F0502020204030204" pitchFamily="34" charset="0"/>
                <a:ea typeface="Times New Roman" panose="02020603050405020304" pitchFamily="18" charset="0"/>
              </a:rPr>
              <a:t>For the body does not consist of one member but of many.</a:t>
            </a:r>
            <a:endParaRPr lang="en-US" sz="3000" dirty="0">
              <a:latin typeface="Calibri" panose="020F0502020204030204" pitchFamily="34" charset="0"/>
              <a:cs typeface="Calibri" panose="020F0502020204030204" pitchFamily="34" charset="0"/>
            </a:endParaRP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Common Entry to the Body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For in one Spirit we were all baptized into one body—Jews or Greeks, slaves or free—and all were made to drink of one Spirit.</a:t>
            </a: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Diversity of Gifts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first apostles, second prophets, third teachers, then miracles, then gifts of healing, helping, administrating, and various kinds of tongues. </a:t>
            </a:r>
            <a:r>
              <a:rPr lang="en-US" sz="3000" b="1" i="1" baseline="30000" dirty="0">
                <a:latin typeface="Calibri" panose="020F0502020204030204" pitchFamily="34" charset="0"/>
                <a:ea typeface="Times New Roman" panose="02020603050405020304" pitchFamily="18" charset="0"/>
              </a:rPr>
              <a:t>29 </a:t>
            </a:r>
            <a:r>
              <a:rPr lang="en-US" sz="3000" i="1" dirty="0">
                <a:latin typeface="Calibri" panose="020F0502020204030204" pitchFamily="34" charset="0"/>
                <a:ea typeface="Times New Roman" panose="02020603050405020304" pitchFamily="18" charset="0"/>
              </a:rPr>
              <a:t>Are all apostles? Are all prophets? Are all teachers? </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7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ssolve">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dissolve">
                                      <p:cBhvr>
                                        <p:cTn id="12" dur="500"/>
                                        <p:tgtEl>
                                          <p:spTgt spid="16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ssolve">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dissolve">
                                      <p:cBhvr>
                                        <p:cTn id="22"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703731"/>
            <a:ext cx="10744200" cy="19050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lgn="ctr">
              <a:spcBef>
                <a:spcPts val="0"/>
              </a:spcBef>
              <a:buSzPct val="100000"/>
              <a:buNone/>
            </a:pPr>
            <a:r>
              <a:rPr lang="en-US" sz="36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Thought Questions – Lesson 8</a:t>
            </a:r>
          </a:p>
        </p:txBody>
      </p:sp>
    </p:spTree>
    <p:extLst>
      <p:ext uri="{BB962C8B-B14F-4D97-AF65-F5344CB8AC3E}">
        <p14:creationId xmlns:p14="http://schemas.microsoft.com/office/powerpoint/2010/main" val="141893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elders in edifying members?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evangelists in edification?</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related to the spiritual building up of members?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733608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algn="ctr" eaLnBrk="1" hangingPunct="1">
              <a:defRPr/>
            </a:pPr>
            <a:r>
              <a:rPr lang="en-US" sz="4400" b="1" dirty="0">
                <a:solidFill>
                  <a:srgbClr val="FFFF00"/>
                </a:solidFill>
                <a:latin typeface="Calibri" panose="020F0502020204030204" pitchFamily="34" charset="0"/>
              </a:rPr>
              <a:t>Churches and Elders </a:t>
            </a:r>
          </a:p>
        </p:txBody>
      </p:sp>
      <p:sp>
        <p:nvSpPr>
          <p:cNvPr id="47107" name="Rectangle 3"/>
          <p:cNvSpPr>
            <a:spLocks noGrp="1" noChangeArrowheads="1"/>
          </p:cNvSpPr>
          <p:nvPr>
            <p:ph type="body" sz="half" idx="1"/>
          </p:nvPr>
        </p:nvSpPr>
        <p:spPr>
          <a:xfrm>
            <a:off x="228600" y="1963820"/>
            <a:ext cx="11734800" cy="1465180"/>
          </a:xfrm>
        </p:spPr>
        <p:txBody>
          <a:bodyPr/>
          <a:lstStyle/>
          <a:p>
            <a:pPr marL="520700" indent="-520700" eaLnBrk="1" hangingPunct="1">
              <a:buFont typeface="+mj-lt"/>
              <a:buAutoNum type="arabicPeriod"/>
              <a:defRPr/>
            </a:pPr>
            <a:r>
              <a:rPr lang="en-US" sz="3600" dirty="0">
                <a:latin typeface="Calibri" pitchFamily="34" charset="0"/>
              </a:rPr>
              <a:t>Leadership of a body of people - </a:t>
            </a:r>
            <a:r>
              <a:rPr lang="en-US" sz="3600" i="1" dirty="0">
                <a:solidFill>
                  <a:srgbClr val="FFFF00"/>
                </a:solidFill>
                <a:latin typeface="Calibri" pitchFamily="34" charset="0"/>
              </a:rPr>
              <a:t>Flock Shepherding</a:t>
            </a:r>
            <a:endParaRPr lang="en-US" sz="2000" i="1" dirty="0">
              <a:solidFill>
                <a:srgbClr val="FFFF00"/>
              </a:solidFill>
              <a:latin typeface="Calibri" pitchFamily="34" charset="0"/>
            </a:endParaRPr>
          </a:p>
          <a:p>
            <a:pPr marL="520700" indent="-520700" eaLnBrk="1" hangingPunct="1">
              <a:buFont typeface="+mj-lt"/>
              <a:buAutoNum type="arabicPeriod"/>
              <a:defRPr/>
            </a:pPr>
            <a:r>
              <a:rPr lang="en-US" sz="3600" dirty="0">
                <a:latin typeface="Calibri" pitchFamily="34" charset="0"/>
              </a:rPr>
              <a:t>Accountable for each soul in the body - </a:t>
            </a:r>
            <a:r>
              <a:rPr lang="en-US" sz="3600" i="1" dirty="0">
                <a:solidFill>
                  <a:srgbClr val="FFFF00"/>
                </a:solidFill>
                <a:latin typeface="Calibri" pitchFamily="34" charset="0"/>
              </a:rPr>
              <a:t>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417342" y="1215694"/>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Aspects to the Work</a:t>
            </a:r>
          </a:p>
        </p:txBody>
      </p:sp>
      <p:sp>
        <p:nvSpPr>
          <p:cNvPr id="5" name="Text Box 4">
            <a:extLst>
              <a:ext uri="{FF2B5EF4-FFF2-40B4-BE49-F238E27FC236}">
                <a16:creationId xmlns:a16="http://schemas.microsoft.com/office/drawing/2014/main" id="{F1AABBCF-AEC2-4A8B-914F-F759B880A439}"/>
              </a:ext>
            </a:extLst>
          </p:cNvPr>
          <p:cNvSpPr txBox="1">
            <a:spLocks noChangeArrowheads="1"/>
          </p:cNvSpPr>
          <p:nvPr/>
        </p:nvSpPr>
        <p:spPr bwMode="auto">
          <a:xfrm>
            <a:off x="417342" y="3632590"/>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Other Points</a:t>
            </a:r>
          </a:p>
        </p:txBody>
      </p:sp>
      <p:sp>
        <p:nvSpPr>
          <p:cNvPr id="6" name="Rectangle 3">
            <a:extLst>
              <a:ext uri="{FF2B5EF4-FFF2-40B4-BE49-F238E27FC236}">
                <a16:creationId xmlns:a16="http://schemas.microsoft.com/office/drawing/2014/main" id="{F2307CAE-9349-45D2-975E-E8C2062D58F0}"/>
              </a:ext>
            </a:extLst>
          </p:cNvPr>
          <p:cNvSpPr txBox="1">
            <a:spLocks noChangeArrowheads="1"/>
          </p:cNvSpPr>
          <p:nvPr/>
        </p:nvSpPr>
        <p:spPr>
          <a:xfrm>
            <a:off x="250874" y="4482511"/>
            <a:ext cx="11734800" cy="1465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520700" indent="-520700">
              <a:buFont typeface="+mj-lt"/>
              <a:buAutoNum type="arabicPeriod"/>
              <a:defRPr/>
            </a:pPr>
            <a:r>
              <a:rPr lang="en-US" sz="3600" dirty="0">
                <a:latin typeface="Calibri" pitchFamily="34" charset="0"/>
              </a:rPr>
              <a:t>Connection to the Rule of Christ – </a:t>
            </a:r>
            <a:r>
              <a:rPr lang="en-US" sz="3600" dirty="0">
                <a:solidFill>
                  <a:srgbClr val="FFFF00"/>
                </a:solidFill>
                <a:latin typeface="Calibri" pitchFamily="34" charset="0"/>
              </a:rPr>
              <a:t>Titus 1:9</a:t>
            </a:r>
            <a:endParaRPr lang="en-US" sz="2000" dirty="0">
              <a:solidFill>
                <a:srgbClr val="FFFF00"/>
              </a:solidFill>
              <a:latin typeface="Calibri" pitchFamily="34" charset="0"/>
            </a:endParaRPr>
          </a:p>
          <a:p>
            <a:pPr marL="520700" indent="-520700">
              <a:buFont typeface="+mj-lt"/>
              <a:buAutoNum type="arabicPeriod"/>
              <a:defRPr/>
            </a:pPr>
            <a:r>
              <a:rPr lang="en-US" sz="3600" dirty="0">
                <a:latin typeface="Calibri" pitchFamily="34" charset="0"/>
              </a:rPr>
              <a:t>Honor is in the work not the position – </a:t>
            </a:r>
            <a:r>
              <a:rPr lang="en-US" sz="3600" dirty="0">
                <a:solidFill>
                  <a:srgbClr val="FFFF00"/>
                </a:solidFill>
                <a:latin typeface="Calibri" pitchFamily="34" charset="0"/>
              </a:rPr>
              <a:t>I Thess. 5:12-13</a:t>
            </a:r>
          </a:p>
          <a:p>
            <a:pPr marL="0" indent="0">
              <a:buFont typeface="Wingdings 3" charset="2"/>
              <a:buNone/>
              <a:defRPr/>
            </a:pPr>
            <a:endParaRPr lang="en-US" sz="3600" dirty="0">
              <a:latin typeface="Calibri" pitchFamily="34" charset="0"/>
            </a:endParaRPr>
          </a:p>
        </p:txBody>
      </p:sp>
    </p:spTree>
    <p:extLst>
      <p:ext uri="{BB962C8B-B14F-4D97-AF65-F5344CB8AC3E}">
        <p14:creationId xmlns:p14="http://schemas.microsoft.com/office/powerpoint/2010/main" val="9556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dissolv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dissolv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5" grpId="0" animBg="1"/>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What is said about the character they must have?</a:t>
            </a:r>
          </a:p>
          <a:p>
            <a:pPr marL="533400" indent="-533400">
              <a:lnSpc>
                <a:spcPct val="80000"/>
              </a:lnSpc>
            </a:pPr>
            <a:r>
              <a:rPr lang="en-US" sz="3200" dirty="0">
                <a:latin typeface="Calibri" pitchFamily="34" charset="0"/>
              </a:rPr>
              <a:t>What is said of their spiritual nature? </a:t>
            </a:r>
          </a:p>
          <a:p>
            <a:pPr marL="533400" indent="-533400">
              <a:lnSpc>
                <a:spcPct val="80000"/>
              </a:lnSpc>
            </a:pPr>
            <a:r>
              <a:rPr lang="en-US" sz="3200" dirty="0">
                <a:latin typeface="Calibri" pitchFamily="34" charset="0"/>
              </a:rPr>
              <a:t>What is said about their past “accomplishments”?</a:t>
            </a:r>
          </a:p>
          <a:p>
            <a:pPr marL="533400" indent="-533400">
              <a:lnSpc>
                <a:spcPct val="80000"/>
              </a:lnSpc>
            </a:pPr>
            <a:r>
              <a:rPr lang="en-US" sz="3200" dirty="0">
                <a:latin typeface="Calibri" pitchFamily="34" charset="0"/>
              </a:rPr>
              <a:t>What is said of their wives?</a:t>
            </a:r>
          </a:p>
          <a:p>
            <a:pPr marL="533400" indent="-533400">
              <a:lnSpc>
                <a:spcPct val="80000"/>
              </a:lnSpc>
            </a:pPr>
            <a:r>
              <a:rPr lang="en-US" sz="3200" dirty="0">
                <a:latin typeface="Calibri" pitchFamily="34" charset="0"/>
              </a:rPr>
              <a:t>What happens when they serve well?</a:t>
            </a: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Qualifications – I Timothy 3:8-13</a:t>
            </a:r>
          </a:p>
        </p:txBody>
      </p:sp>
    </p:spTree>
    <p:extLst>
      <p:ext uri="{BB962C8B-B14F-4D97-AF65-F5344CB8AC3E}">
        <p14:creationId xmlns:p14="http://schemas.microsoft.com/office/powerpoint/2010/main" val="20613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0574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2788637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CA508B2-F01B-4951-AB41-52FBDEF8671D}"/>
              </a:ext>
            </a:extLst>
          </p:cNvPr>
          <p:cNvGraphicFramePr>
            <a:graphicFrameLocks noGrp="1"/>
          </p:cNvGraphicFramePr>
          <p:nvPr>
            <p:extLst>
              <p:ext uri="{D42A27DB-BD31-4B8C-83A1-F6EECF244321}">
                <p14:modId xmlns:p14="http://schemas.microsoft.com/office/powerpoint/2010/main" val="2540458499"/>
              </p:ext>
            </p:extLst>
          </p:nvPr>
        </p:nvGraphicFramePr>
        <p:xfrm>
          <a:off x="685800" y="304800"/>
          <a:ext cx="10439400" cy="6304191"/>
        </p:xfrm>
        <a:graphic>
          <a:graphicData uri="http://schemas.openxmlformats.org/drawingml/2006/table">
            <a:tbl>
              <a:tblPr firstRow="1" firstCol="1" bandRow="1"/>
              <a:tblGrid>
                <a:gridCol w="1088702">
                  <a:extLst>
                    <a:ext uri="{9D8B030D-6E8A-4147-A177-3AD203B41FA5}">
                      <a16:colId xmlns:a16="http://schemas.microsoft.com/office/drawing/2014/main" val="279395183"/>
                    </a:ext>
                  </a:extLst>
                </a:gridCol>
                <a:gridCol w="9350698">
                  <a:extLst>
                    <a:ext uri="{9D8B030D-6E8A-4147-A177-3AD203B41FA5}">
                      <a16:colId xmlns:a16="http://schemas.microsoft.com/office/drawing/2014/main" val="1724898551"/>
                    </a:ext>
                  </a:extLst>
                </a:gridCol>
              </a:tblGrid>
              <a:tr h="266552">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100330" algn="ctr">
                        <a:lnSpc>
                          <a:spcPct val="107000"/>
                        </a:lnSpc>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Deacon Job Description</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84039537"/>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Worship Management:</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Prepare Duty Roster; Ensure leaders are present, informed, &amp; prepared; ensure worship is scriptural &amp; orderly; Provide guidelines on methods, dress, &amp; decorum; Implement changes to increase effectiveness. Ensure participation.  Staff AV room and manage AV software used during worship.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96160"/>
                  </a:ext>
                </a:extLst>
              </a:tr>
              <a:tr h="69649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Parking Lot &amp; Grounds Maintenance: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27281"/>
                  </a:ext>
                </a:extLst>
              </a:tr>
              <a:tr h="724571">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Maintenance:</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567018"/>
                  </a:ext>
                </a:extLst>
              </a:tr>
              <a:tr h="541172">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Residence Maintenance: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Serve as point of contact for residence for major requested/required repair/maintenance, both inside &amp; out; Inspect residence for periodic &amp; other required maintenance; Engage &amp; oversee contractors to accomplish major work.</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340878"/>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Organization: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739915"/>
                  </a:ext>
                </a:extLst>
              </a:tr>
              <a:tr h="564730">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Treasurer: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Keep monthly financial records; project financial status to year end; prepare yearly budgets; write checks; verify checking &amp; loan balance; prepare W-2 &amp; 1099 forms; provide monthly written/oral report, advise elders on financial status.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755154"/>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Deposit </a:t>
                      </a:r>
                      <a:r>
                        <a:rPr lang="en-US"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Ensure deposit of weekly contribution on each Monday; write &amp; distribute year-end statements for contributors' tax preparation.  (Do not count contribution.)</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35779"/>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Counting</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Oversee counting of contribution each Sunday (Recruit 2 deacons with a 3rd person to help &amp; a 4th assigned as backup each month).  Ensure periodic rotation of counters.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78816"/>
                  </a:ext>
                </a:extLst>
              </a:tr>
              <a:tr h="48340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Financial Auditor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Arrange for qualified, independent audit of treasurer's records every six months.   Provide report in monthly elders/deacons meeting, and produce written record of audit to Secretary (See Job #11a).</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25389"/>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Adult Education: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 requirements; plan yearly curriculum; recommend teachers; keep records of courses, teachers, materials; prepare map &amp; announce classes. Conduct annual teachers meeting.  Coordinate archiving on website &amp; resources center. Maintain four-year curriculum for the High School class.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048962"/>
                  </a:ext>
                </a:extLst>
              </a:tr>
            </a:tbl>
          </a:graphicData>
        </a:graphic>
      </p:graphicFrame>
    </p:spTree>
    <p:extLst>
      <p:ext uri="{BB962C8B-B14F-4D97-AF65-F5344CB8AC3E}">
        <p14:creationId xmlns:p14="http://schemas.microsoft.com/office/powerpoint/2010/main" val="1068636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371600"/>
            <a:ext cx="11658600" cy="4648200"/>
          </a:xfrm>
          <a:noFill/>
        </p:spPr>
        <p:txBody>
          <a:bodyPr>
            <a:normAutofit/>
          </a:bodyPr>
          <a:lstStyle/>
          <a:p>
            <a:pPr marL="533400" indent="-533400">
              <a:lnSpc>
                <a:spcPct val="80000"/>
              </a:lnSpc>
            </a:pPr>
            <a:r>
              <a:rPr lang="en-US" sz="3600" dirty="0">
                <a:latin typeface="Calibri" pitchFamily="34" charset="0"/>
              </a:rPr>
              <a:t>Word used three times – Acts 21:8, Eph. 4:11, II Tim. 4:5</a:t>
            </a:r>
          </a:p>
          <a:p>
            <a:pPr marL="533400" indent="-533400">
              <a:lnSpc>
                <a:spcPct val="80000"/>
              </a:lnSpc>
            </a:pPr>
            <a:r>
              <a:rPr lang="en-US" sz="3600" dirty="0">
                <a:latin typeface="Calibri" pitchFamily="34" charset="0"/>
              </a:rPr>
              <a:t>Many more uses of preach or preaching </a:t>
            </a:r>
            <a:r>
              <a:rPr lang="en-US" sz="3600" dirty="0">
                <a:solidFill>
                  <a:srgbClr val="FFFF00"/>
                </a:solidFill>
                <a:latin typeface="Calibri" pitchFamily="34" charset="0"/>
              </a:rPr>
              <a:t>(</a:t>
            </a:r>
            <a:r>
              <a:rPr lang="en-US" sz="3600" dirty="0" err="1">
                <a:solidFill>
                  <a:srgbClr val="FFFF00"/>
                </a:solidFill>
                <a:latin typeface="Calibri" pitchFamily="34" charset="0"/>
              </a:rPr>
              <a:t>euangelizomeno</a:t>
            </a:r>
            <a:r>
              <a:rPr lang="en-US" sz="3600" dirty="0">
                <a:solidFill>
                  <a:srgbClr val="FFFF00"/>
                </a:solidFill>
                <a:latin typeface="Calibri" pitchFamily="34" charset="0"/>
              </a:rPr>
              <a:t>)</a:t>
            </a:r>
          </a:p>
          <a:p>
            <a:pPr marL="533400" indent="-533400">
              <a:lnSpc>
                <a:spcPct val="80000"/>
              </a:lnSpc>
            </a:pPr>
            <a:r>
              <a:rPr lang="en-US" sz="3600" dirty="0">
                <a:latin typeface="Calibri" pitchFamily="34" charset="0"/>
              </a:rPr>
              <a:t>A gift to the church – Ephesians 4:11</a:t>
            </a:r>
          </a:p>
          <a:p>
            <a:pPr marL="533400" indent="-533400">
              <a:lnSpc>
                <a:spcPct val="80000"/>
              </a:lnSpc>
            </a:pPr>
            <a:r>
              <a:rPr lang="en-US" sz="3600" dirty="0">
                <a:latin typeface="Calibri" pitchFamily="34" charset="0"/>
              </a:rPr>
              <a:t>The work of an evangelist – II Timothy 4:5</a:t>
            </a:r>
          </a:p>
          <a:p>
            <a:pPr marL="533400" indent="-533400">
              <a:lnSpc>
                <a:spcPct val="80000"/>
              </a:lnSpc>
            </a:pPr>
            <a:r>
              <a:rPr lang="en-US" sz="3600" dirty="0">
                <a:latin typeface="Calibri" pitchFamily="34" charset="0"/>
              </a:rPr>
              <a:t>The location of an evangelist</a:t>
            </a:r>
          </a:p>
          <a:p>
            <a:pPr marL="533400" indent="-533400">
              <a:lnSpc>
                <a:spcPct val="80000"/>
              </a:lnSpc>
            </a:pPr>
            <a:r>
              <a:rPr lang="en-US" sz="3600" dirty="0">
                <a:latin typeface="Calibri" pitchFamily="34" charset="0"/>
              </a:rPr>
              <a:t>Relationship of a church and an evangelist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Evangelist (</a:t>
            </a:r>
            <a:r>
              <a:rPr lang="en-US" sz="4400" dirty="0" err="1">
                <a:solidFill>
                  <a:srgbClr val="FFFF00"/>
                </a:solidFill>
                <a:latin typeface="Calibri" pitchFamily="34" charset="0"/>
              </a:rPr>
              <a:t>Euangelistou</a:t>
            </a:r>
            <a:r>
              <a:rPr lang="en-US" sz="4400" dirty="0">
                <a:solidFill>
                  <a:srgbClr val="FFFF00"/>
                </a:solidFill>
                <a:latin typeface="Calibri" pitchFamily="34" charset="0"/>
              </a:rPr>
              <a:t>)</a:t>
            </a:r>
          </a:p>
        </p:txBody>
      </p:sp>
    </p:spTree>
    <p:extLst>
      <p:ext uri="{BB962C8B-B14F-4D97-AF65-F5344CB8AC3E}">
        <p14:creationId xmlns:p14="http://schemas.microsoft.com/office/powerpoint/2010/main" val="109396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1113805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11276" y="609600"/>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331837" y="4114800"/>
            <a:ext cx="109728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31</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2514600" y="1143000"/>
            <a:ext cx="6934200" cy="4419600"/>
          </a:xfrm>
        </p:spPr>
        <p:txBody>
          <a:bodyPr/>
          <a:lstStyle/>
          <a:p>
            <a:pPr lvl="0">
              <a:buNone/>
            </a:pPr>
            <a:r>
              <a:rPr lang="en-US" i="1" baseline="30000" dirty="0">
                <a:latin typeface="Calibri" pitchFamily="34" charset="0"/>
              </a:rPr>
              <a:t>3 </a:t>
            </a:r>
            <a:r>
              <a:rPr lang="en-US" i="1" dirty="0">
                <a:latin typeface="Calibri" pitchFamily="34" charset="0"/>
              </a:rPr>
              <a:t>Therefore, brethren, seek out from among you seven men of good reputation, full of the Holy Spirit and wisdom, whom we may appoint over this business; </a:t>
            </a:r>
            <a:r>
              <a:rPr lang="en-US" i="1" baseline="30000" dirty="0">
                <a:latin typeface="Calibri" pitchFamily="34" charset="0"/>
              </a:rPr>
              <a:t>4 </a:t>
            </a:r>
            <a:r>
              <a:rPr lang="en-US" i="1" dirty="0">
                <a:latin typeface="Calibri" pitchFamily="34" charset="0"/>
              </a:rPr>
              <a:t>but we will give ourselves continually to prayer and to the ministry of the word.”</a:t>
            </a:r>
            <a:r>
              <a:rPr lang="en-US" i="1" dirty="0">
                <a:effectLst>
                  <a:outerShdw blurRad="38100" dist="38100" dir="2700000" algn="tl">
                    <a:srgbClr val="000000">
                      <a:alpha val="43137"/>
                    </a:srgbClr>
                  </a:outerShdw>
                </a:effectLst>
                <a:latin typeface="Calibri" pitchFamily="34" charset="0"/>
              </a:rPr>
              <a:t>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2927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32</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6661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6">
                                            <p:txEl>
                                              <p:pRg st="2" end="2"/>
                                            </p:txEl>
                                          </p:spTgt>
                                        </p:tgtEl>
                                        <p:attrNameLst>
                                          <p:attrName>style.visibility</p:attrName>
                                        </p:attrNameLst>
                                      </p:cBhvr>
                                      <p:to>
                                        <p:strVal val="visible"/>
                                      </p:to>
                                    </p:set>
                                    <p:animEffect transition="in" filter="dissolve">
                                      <p:cBhvr>
                                        <p:cTn id="13" dur="500"/>
                                        <p:tgtEl>
                                          <p:spTgt spid="6963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6">
                                            <p:txEl>
                                              <p:pRg st="3" end="3"/>
                                            </p:txEl>
                                          </p:spTgt>
                                        </p:tgtEl>
                                        <p:attrNameLst>
                                          <p:attrName>style.visibility</p:attrName>
                                        </p:attrNameLst>
                                      </p:cBhvr>
                                      <p:to>
                                        <p:strVal val="visible"/>
                                      </p:to>
                                    </p:set>
                                    <p:animEffect transition="in" filter="dissolve">
                                      <p:cBhvr>
                                        <p:cTn id="16" dur="500"/>
                                        <p:tgtEl>
                                          <p:spTgt spid="69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33</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8077200" cy="4267200"/>
          </a:xfrm>
        </p:spPr>
        <p:txBody>
          <a:bodyPr/>
          <a:lstStyle/>
          <a:p>
            <a:pPr lvl="0">
              <a:buNone/>
            </a:pPr>
            <a:r>
              <a:rPr lang="en-US" sz="2800" i="1" baseline="30000" dirty="0">
                <a:latin typeface="Calibri" pitchFamily="34" charset="0"/>
              </a:rPr>
              <a:t>8 </a:t>
            </a:r>
            <a:r>
              <a:rPr lang="en-US" sz="2800" i="1" dirty="0">
                <a:latin typeface="Calibri" pitchFamily="34" charset="0"/>
              </a:rPr>
              <a:t>Likewise deacons must be reverent, not double-tongued, not given to much wine, not greedy for money, </a:t>
            </a:r>
            <a:r>
              <a:rPr lang="en-US" sz="2800" i="1" baseline="30000" dirty="0">
                <a:latin typeface="Calibri" pitchFamily="34" charset="0"/>
              </a:rPr>
              <a:t>9 </a:t>
            </a:r>
            <a:r>
              <a:rPr lang="en-US" sz="2800" i="1" dirty="0">
                <a:latin typeface="Calibri" pitchFamily="34" charset="0"/>
              </a:rPr>
              <a:t>holding the mystery of the faith with a pure conscience. </a:t>
            </a:r>
            <a:r>
              <a:rPr lang="en-US" sz="2800" i="1" baseline="30000" dirty="0">
                <a:latin typeface="Calibri" pitchFamily="34" charset="0"/>
              </a:rPr>
              <a:t>10 </a:t>
            </a:r>
            <a:r>
              <a:rPr lang="en-US" sz="2800" i="1" dirty="0">
                <a:latin typeface="Calibri" pitchFamily="34" charset="0"/>
              </a:rPr>
              <a:t>But let these also first be tested; then let them serve as deacons, being found blameless. </a:t>
            </a:r>
            <a:r>
              <a:rPr lang="en-US" sz="2800" i="1" baseline="30000" dirty="0">
                <a:latin typeface="Calibri" pitchFamily="34" charset="0"/>
              </a:rPr>
              <a:t>11 </a:t>
            </a:r>
            <a:r>
              <a:rPr lang="en-US" sz="2800" i="1" dirty="0">
                <a:latin typeface="Calibri" pitchFamily="34" charset="0"/>
              </a:rPr>
              <a:t>Likewise, their wives must be reverent, not slanderers, temperate, faithful in all things. </a:t>
            </a:r>
            <a:r>
              <a:rPr lang="en-US" sz="2800" i="1" baseline="30000" dirty="0">
                <a:latin typeface="Calibri" pitchFamily="34" charset="0"/>
              </a:rPr>
              <a:t>12 </a:t>
            </a:r>
            <a:r>
              <a:rPr lang="en-US" sz="2800" i="1" dirty="0">
                <a:latin typeface="Calibri" pitchFamily="34" charset="0"/>
              </a:rPr>
              <a:t>Let deacons be the husbands of one wife, ruling their children and their own houses well	</a:t>
            </a:r>
          </a:p>
        </p:txBody>
      </p:sp>
    </p:spTree>
    <p:extLst>
      <p:ext uri="{BB962C8B-B14F-4D97-AF65-F5344CB8AC3E}">
        <p14:creationId xmlns:p14="http://schemas.microsoft.com/office/powerpoint/2010/main" val="18331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34</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4000" dirty="0">
                <a:solidFill>
                  <a:srgbClr val="FFFF99"/>
                </a:solidFill>
                <a:latin typeface="Calibri" charset="0"/>
                <a:cs typeface="Calibri" charset="0"/>
              </a:rPr>
              <a:t>Elder’s Qualifications (Titus 1; I Tim 3)</a:t>
            </a:r>
          </a:p>
        </p:txBody>
      </p:sp>
      <p:sp>
        <p:nvSpPr>
          <p:cNvPr id="69636" name="Rectangle 3"/>
          <p:cNvSpPr>
            <a:spLocks noGrp="1" noChangeArrowheads="1"/>
          </p:cNvSpPr>
          <p:nvPr>
            <p:ph type="body" idx="1"/>
          </p:nvPr>
        </p:nvSpPr>
        <p:spPr>
          <a:xfrm>
            <a:off x="1752600" y="914400"/>
            <a:ext cx="4267200" cy="5791200"/>
          </a:xfrm>
        </p:spPr>
        <p:txBody>
          <a:bodyPr>
            <a:normAutofit lnSpcReduction="10000"/>
          </a:bodyPr>
          <a:lstStyle/>
          <a:p>
            <a:pPr eaLnBrk="1" hangingPunct="1">
              <a:lnSpc>
                <a:spcPct val="90000"/>
              </a:lnSpc>
            </a:pPr>
            <a:r>
              <a:rPr lang="en-US" sz="2400" dirty="0">
                <a:latin typeface="Calibri" charset="0"/>
                <a:cs typeface="Calibri" charset="0"/>
              </a:rPr>
              <a:t>Blameless </a:t>
            </a:r>
          </a:p>
          <a:p>
            <a:pPr eaLnBrk="1" hangingPunct="1">
              <a:lnSpc>
                <a:spcPct val="90000"/>
              </a:lnSpc>
            </a:pPr>
            <a:r>
              <a:rPr lang="en-US" sz="2400" dirty="0">
                <a:latin typeface="Calibri" charset="0"/>
                <a:cs typeface="Calibri" charset="0"/>
              </a:rPr>
              <a:t>Husband of One Wife</a:t>
            </a:r>
          </a:p>
          <a:p>
            <a:pPr eaLnBrk="1" hangingPunct="1">
              <a:lnSpc>
                <a:spcPct val="90000"/>
              </a:lnSpc>
            </a:pPr>
            <a:r>
              <a:rPr lang="en-US" sz="2400" dirty="0">
                <a:latin typeface="Calibri" charset="0"/>
                <a:cs typeface="Calibri" charset="0"/>
              </a:rPr>
              <a:t>Faithful Children</a:t>
            </a:r>
          </a:p>
          <a:p>
            <a:pPr eaLnBrk="1" hangingPunct="1">
              <a:lnSpc>
                <a:spcPct val="90000"/>
              </a:lnSpc>
            </a:pPr>
            <a:r>
              <a:rPr lang="en-US" sz="2400" dirty="0">
                <a:latin typeface="Calibri" charset="0"/>
                <a:cs typeface="Calibri" charset="0"/>
              </a:rPr>
              <a:t>Not Accused of Dissipation or Insubordination</a:t>
            </a:r>
          </a:p>
          <a:p>
            <a:pPr eaLnBrk="1" hangingPunct="1">
              <a:lnSpc>
                <a:spcPct val="90000"/>
              </a:lnSpc>
            </a:pPr>
            <a:r>
              <a:rPr lang="en-US" sz="2400" dirty="0">
                <a:latin typeface="Calibri" charset="0"/>
                <a:cs typeface="Calibri" charset="0"/>
              </a:rPr>
              <a:t>Not Self-Willed</a:t>
            </a:r>
          </a:p>
          <a:p>
            <a:pPr eaLnBrk="1" hangingPunct="1">
              <a:lnSpc>
                <a:spcPct val="90000"/>
              </a:lnSpc>
            </a:pPr>
            <a:r>
              <a:rPr lang="en-US" sz="2400" dirty="0">
                <a:latin typeface="Calibri" charset="0"/>
                <a:cs typeface="Calibri" charset="0"/>
              </a:rPr>
              <a:t>Not Quick Tempered</a:t>
            </a:r>
          </a:p>
          <a:p>
            <a:pPr eaLnBrk="1" hangingPunct="1">
              <a:lnSpc>
                <a:spcPct val="90000"/>
              </a:lnSpc>
            </a:pPr>
            <a:r>
              <a:rPr lang="en-US" sz="2400" dirty="0">
                <a:latin typeface="Calibri" charset="0"/>
                <a:cs typeface="Calibri" charset="0"/>
              </a:rPr>
              <a:t>Not Given to Wine</a:t>
            </a:r>
          </a:p>
          <a:p>
            <a:pPr eaLnBrk="1" hangingPunct="1">
              <a:lnSpc>
                <a:spcPct val="90000"/>
              </a:lnSpc>
            </a:pPr>
            <a:r>
              <a:rPr lang="en-US" sz="2400" dirty="0">
                <a:latin typeface="Calibri" charset="0"/>
                <a:cs typeface="Calibri" charset="0"/>
              </a:rPr>
              <a:t>Not Violent</a:t>
            </a:r>
          </a:p>
          <a:p>
            <a:pPr eaLnBrk="1" hangingPunct="1">
              <a:lnSpc>
                <a:spcPct val="90000"/>
              </a:lnSpc>
            </a:pPr>
            <a:r>
              <a:rPr lang="en-US" sz="2400" dirty="0">
                <a:latin typeface="Calibri" charset="0"/>
                <a:cs typeface="Calibri" charset="0"/>
              </a:rPr>
              <a:t>Not Greedy for Money</a:t>
            </a:r>
          </a:p>
          <a:p>
            <a:pPr eaLnBrk="1" hangingPunct="1">
              <a:lnSpc>
                <a:spcPct val="90000"/>
              </a:lnSpc>
            </a:pPr>
            <a:r>
              <a:rPr lang="en-US" sz="2400" dirty="0">
                <a:latin typeface="Calibri" charset="0"/>
                <a:cs typeface="Calibri" charset="0"/>
              </a:rPr>
              <a:t>Hospitable</a:t>
            </a:r>
          </a:p>
          <a:p>
            <a:pPr eaLnBrk="1" hangingPunct="1">
              <a:lnSpc>
                <a:spcPct val="90000"/>
              </a:lnSpc>
            </a:pPr>
            <a:r>
              <a:rPr lang="en-US" sz="2400" dirty="0">
                <a:latin typeface="Calibri" charset="0"/>
                <a:cs typeface="Calibri" charset="0"/>
              </a:rPr>
              <a:t>Lover of What is Good</a:t>
            </a:r>
          </a:p>
          <a:p>
            <a:pPr eaLnBrk="1" hangingPunct="1">
              <a:lnSpc>
                <a:spcPct val="90000"/>
              </a:lnSpc>
            </a:pPr>
            <a:r>
              <a:rPr lang="en-US" sz="2400" dirty="0">
                <a:latin typeface="Calibri" charset="0"/>
                <a:cs typeface="Calibri" charset="0"/>
              </a:rPr>
              <a:t>Sober-Minded</a:t>
            </a:r>
          </a:p>
          <a:p>
            <a:pPr eaLnBrk="1" hangingPunct="1">
              <a:lnSpc>
                <a:spcPct val="90000"/>
              </a:lnSpc>
            </a:pPr>
            <a:r>
              <a:rPr lang="en-US" sz="2400" dirty="0">
                <a:latin typeface="Calibri" charset="0"/>
                <a:cs typeface="Calibri" charset="0"/>
              </a:rPr>
              <a:t>Just</a:t>
            </a:r>
          </a:p>
        </p:txBody>
      </p:sp>
      <p:sp>
        <p:nvSpPr>
          <p:cNvPr id="69637" name="Rectangle 4"/>
          <p:cNvSpPr>
            <a:spLocks noChangeArrowheads="1"/>
          </p:cNvSpPr>
          <p:nvPr/>
        </p:nvSpPr>
        <p:spPr bwMode="auto">
          <a:xfrm>
            <a:off x="6248400" y="762000"/>
            <a:ext cx="4267200" cy="57912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Holy</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Self-Controlled</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Holding Fast the Faith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Behavior</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Able to Teach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Gentle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Quarrelsome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Covetous</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Rules Own House Well</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Children in Submission</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a Novice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Testimony from Those who are Without</a:t>
            </a:r>
          </a:p>
        </p:txBody>
      </p:sp>
    </p:spTree>
    <p:extLst>
      <p:ext uri="{BB962C8B-B14F-4D97-AF65-F5344CB8AC3E}">
        <p14:creationId xmlns:p14="http://schemas.microsoft.com/office/powerpoint/2010/main" val="2870691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35</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2993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dissolve">
                                      <p:cBhvr>
                                        <p:cTn id="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36</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Spirituality</a:t>
            </a:r>
          </a:p>
        </p:txBody>
      </p:sp>
      <p:sp>
        <p:nvSpPr>
          <p:cNvPr id="69636" name="Rectangle 3"/>
          <p:cNvSpPr>
            <a:spLocks noGrp="1" noChangeArrowheads="1"/>
          </p:cNvSpPr>
          <p:nvPr>
            <p:ph type="body" idx="1"/>
          </p:nvPr>
        </p:nvSpPr>
        <p:spPr>
          <a:xfrm>
            <a:off x="17526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p:txBody>
      </p:sp>
    </p:spTree>
    <p:extLst>
      <p:ext uri="{BB962C8B-B14F-4D97-AF65-F5344CB8AC3E}">
        <p14:creationId xmlns:p14="http://schemas.microsoft.com/office/powerpoint/2010/main" val="1885017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37</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35231288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38</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Selflessness - Sacrifice</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022958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39</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95579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more determined to please God </a:t>
            </a:r>
            <a:r>
              <a:rPr lang="en-US" sz="3200" dirty="0">
                <a:solidFill>
                  <a:schemeClr val="accent3">
                    <a:lumMod val="20000"/>
                    <a:lumOff val="80000"/>
                  </a:schemeClr>
                </a:solidFill>
                <a:latin typeface="Calibri" panose="020F0502020204030204" pitchFamily="34" charset="0"/>
                <a:ea typeface="Times New Roman" panose="02020603050405020304" pitchFamily="18" charset="0"/>
              </a:rPr>
              <a:t>in all that we do personally and in our part as a member of the body of Christ</a:t>
            </a:r>
            <a:endParaRPr lang="en-US" sz="2400" dirty="0">
              <a:solidFill>
                <a:schemeClr val="accent3">
                  <a:lumMod val="20000"/>
                  <a:lumOff val="80000"/>
                </a:schemeClr>
              </a:solidFill>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a more active and faithful member of the church </a:t>
            </a:r>
            <a:r>
              <a:rPr lang="en-US" sz="3200" dirty="0">
                <a:solidFill>
                  <a:schemeClr val="accent3">
                    <a:lumMod val="20000"/>
                    <a:lumOff val="80000"/>
                  </a:schemeClr>
                </a:solidFill>
                <a:latin typeface="Calibri" panose="020F0502020204030204" pitchFamily="34" charset="0"/>
                <a:ea typeface="Times New Roman" panose="02020603050405020304" pitchFamily="18" charset="0"/>
              </a:rPr>
              <a:t>in our efforts to stir up one another to love and good works, telling others of Christ and honoring God in worship </a:t>
            </a:r>
            <a:endParaRPr lang="en-US" sz="3200" dirty="0">
              <a:solidFill>
                <a:schemeClr val="accent3">
                  <a:lumMod val="20000"/>
                  <a:lumOff val="80000"/>
                </a:schemeClr>
              </a:solidFill>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40</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Skill - Strength</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effectLst>
                <a:outerShdw blurRad="38100" dist="38100" dir="2700000" algn="tl">
                  <a:srgbClr val="000000">
                    <a:alpha val="43137"/>
                  </a:srgbClr>
                </a:outerShdw>
              </a:effectLst>
              <a:latin typeface="Calibri" pitchFamily="34" charset="0"/>
            </a:endParaRP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a:t>
            </a:r>
          </a:p>
        </p:txBody>
      </p:sp>
    </p:spTree>
    <p:extLst>
      <p:ext uri="{BB962C8B-B14F-4D97-AF65-F5344CB8AC3E}">
        <p14:creationId xmlns:p14="http://schemas.microsoft.com/office/powerpoint/2010/main" val="340218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is an evangelist to do?</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3345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Ephesians 4:11-16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685800" y="1207298"/>
            <a:ext cx="10820400" cy="5262979"/>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latin typeface="Calibri" panose="020F0502020204030204" pitchFamily="34" charset="0"/>
                <a:cs typeface="Calibri" panose="020F0502020204030204" pitchFamily="34" charset="0"/>
              </a:rPr>
              <a:t>until we all attain 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that we may no longer be children,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joined and held together by every joint with which it is equipped, when each part is working properly, makes the body grow so that it builds itself up in love.</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609600" y="1451805"/>
            <a:ext cx="11239500" cy="4648200"/>
          </a:xfrm>
          <a:noFill/>
        </p:spPr>
        <p:txBody>
          <a:bodyPr>
            <a:normAutofit lnSpcReduction="10000"/>
          </a:bodyPr>
          <a:lstStyle/>
          <a:p>
            <a:pPr lvl="0"/>
            <a:r>
              <a:rPr lang="en-US" sz="3200" dirty="0">
                <a:solidFill>
                  <a:srgbClr val="FFFF00"/>
                </a:solidFill>
                <a:latin typeface="Calibri" panose="020F0502020204030204" pitchFamily="34" charset="0"/>
                <a:cs typeface="Calibri" panose="020F0502020204030204" pitchFamily="34" charset="0"/>
              </a:rPr>
              <a:t>What is said of the role and importance of leaders?</a:t>
            </a:r>
            <a:r>
              <a:rPr lang="en-US" sz="3200" dirty="0">
                <a:latin typeface="Calibri" panose="020F0502020204030204" pitchFamily="34" charset="0"/>
                <a:cs typeface="Calibri" panose="020F0502020204030204" pitchFamily="34" charset="0"/>
              </a:rPr>
              <a:t> </a:t>
            </a:r>
          </a:p>
          <a:p>
            <a:pPr marL="0" lvl="0" indent="0">
              <a:buNone/>
            </a:pPr>
            <a:endParaRPr lang="en-US" sz="3200" dirty="0">
              <a:latin typeface="Calibri" panose="020F0502020204030204" pitchFamily="34" charset="0"/>
              <a:cs typeface="Calibri" panose="020F0502020204030204" pitchFamily="34" charset="0"/>
            </a:endParaRPr>
          </a:p>
          <a:p>
            <a:pPr lvl="0"/>
            <a:r>
              <a:rPr lang="en-US" sz="3200" dirty="0">
                <a:solidFill>
                  <a:srgbClr val="FFFF00"/>
                </a:solidFill>
                <a:latin typeface="Calibri" panose="020F0502020204030204" pitchFamily="34" charset="0"/>
                <a:cs typeface="Calibri" panose="020F0502020204030204" pitchFamily="34" charset="0"/>
              </a:rPr>
              <a:t>What should happen to the whole body? </a:t>
            </a:r>
          </a:p>
          <a:p>
            <a:pPr lvl="0"/>
            <a:endParaRPr lang="en-US" sz="3200" dirty="0">
              <a:latin typeface="Calibri" panose="020F0502020204030204" pitchFamily="34" charset="0"/>
              <a:cs typeface="Calibri" panose="020F0502020204030204" pitchFamily="34" charset="0"/>
            </a:endParaRPr>
          </a:p>
          <a:p>
            <a:pPr lvl="0"/>
            <a:r>
              <a:rPr lang="en-US" sz="3200" dirty="0">
                <a:solidFill>
                  <a:srgbClr val="FFFF00"/>
                </a:solidFill>
                <a:latin typeface="Calibri" panose="020F0502020204030204" pitchFamily="34" charset="0"/>
                <a:cs typeface="Calibri" panose="020F0502020204030204" pitchFamily="34" charset="0"/>
              </a:rPr>
              <a:t>What should occur for each member (positive and negative)? </a:t>
            </a:r>
          </a:p>
          <a:p>
            <a:pPr lvl="0"/>
            <a:endParaRPr lang="en-US" sz="3200" dirty="0">
              <a:latin typeface="Calibri" panose="020F0502020204030204" pitchFamily="34" charset="0"/>
              <a:cs typeface="Calibri" panose="020F0502020204030204" pitchFamily="34" charset="0"/>
            </a:endParaRPr>
          </a:p>
          <a:p>
            <a:pPr lvl="0"/>
            <a:r>
              <a:rPr lang="en-US" sz="3200" dirty="0">
                <a:solidFill>
                  <a:srgbClr val="FFFF00"/>
                </a:solidFill>
                <a:latin typeface="Calibri" panose="020F0502020204030204" pitchFamily="34" charset="0"/>
                <a:cs typeface="Calibri" panose="020F0502020204030204" pitchFamily="34" charset="0"/>
              </a:rPr>
              <a:t>How will the goals for the body and each member be accomplished? </a:t>
            </a:r>
            <a:r>
              <a:rPr lang="en-US" sz="3200" dirty="0">
                <a:latin typeface="Calibri" panose="020F0502020204030204" pitchFamily="34" charset="0"/>
                <a:cs typeface="Calibri" panose="020F0502020204030204" pitchFamily="34" charset="0"/>
              </a:rPr>
              <a: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chemeClr val="accent3">
                    <a:lumMod val="20000"/>
                    <a:lumOff val="80000"/>
                  </a:schemeClr>
                </a:solidFill>
                <a:latin typeface="Calibri" pitchFamily="34" charset="0"/>
              </a:rPr>
              <a:t>Purpose of the Church</a:t>
            </a:r>
          </a:p>
          <a:p>
            <a:pPr algn="ctr" eaLnBrk="1" hangingPunct="1"/>
            <a:r>
              <a:rPr lang="en-US" sz="4400" dirty="0">
                <a:solidFill>
                  <a:schemeClr val="accent3">
                    <a:lumMod val="20000"/>
                    <a:lumOff val="80000"/>
                  </a:schemeClr>
                </a:solidFill>
                <a:latin typeface="Calibri" pitchFamily="34" charset="0"/>
              </a:rPr>
              <a:t>Lessons from Ephesians 4:11-16</a:t>
            </a:r>
          </a:p>
        </p:txBody>
      </p:sp>
    </p:spTree>
    <p:extLst>
      <p:ext uri="{BB962C8B-B14F-4D97-AF65-F5344CB8AC3E}">
        <p14:creationId xmlns:p14="http://schemas.microsoft.com/office/powerpoint/2010/main" val="1751838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lvl="0"/>
            <a:r>
              <a:rPr lang="en-US" sz="2800" dirty="0">
                <a:solidFill>
                  <a:srgbClr val="FFFF00"/>
                </a:solidFill>
                <a:latin typeface="Calibri" panose="020F0502020204030204" pitchFamily="34" charset="0"/>
                <a:cs typeface="Calibri" panose="020F0502020204030204" pitchFamily="34" charset="0"/>
              </a:rPr>
              <a:t>The role and importance of leaders</a:t>
            </a:r>
            <a:r>
              <a:rPr lang="en-US" sz="2800" dirty="0">
                <a:latin typeface="Calibri" panose="020F0502020204030204" pitchFamily="34" charset="0"/>
                <a:cs typeface="Calibri" panose="020F0502020204030204" pitchFamily="34" charset="0"/>
              </a:rPr>
              <a:t> – vs. 11. </a:t>
            </a:r>
          </a:p>
          <a:p>
            <a:pPr lvl="0"/>
            <a:r>
              <a:rPr lang="en-US" sz="2800" dirty="0">
                <a:solidFill>
                  <a:srgbClr val="FFFF00"/>
                </a:solidFill>
                <a:latin typeface="Calibri" panose="020F0502020204030204" pitchFamily="34" charset="0"/>
                <a:cs typeface="Calibri" panose="020F0502020204030204" pitchFamily="34" charset="0"/>
              </a:rPr>
              <a:t>The purpose for the whole body</a:t>
            </a:r>
            <a:r>
              <a:rPr lang="en-US" sz="2800" dirty="0">
                <a:latin typeface="Calibri" panose="020F0502020204030204" pitchFamily="34" charset="0"/>
                <a:cs typeface="Calibri" panose="020F0502020204030204" pitchFamily="34" charset="0"/>
              </a:rPr>
              <a:t> – to be built up and to grow (vs. 12 and vs. 16). </a:t>
            </a:r>
          </a:p>
          <a:p>
            <a:pPr lvl="0"/>
            <a:r>
              <a:rPr lang="en-US" sz="2800" dirty="0">
                <a:solidFill>
                  <a:srgbClr val="FFFF00"/>
                </a:solidFill>
                <a:latin typeface="Calibri" panose="020F0502020204030204" pitchFamily="34" charset="0"/>
                <a:cs typeface="Calibri" panose="020F0502020204030204" pitchFamily="34" charset="0"/>
              </a:rPr>
              <a:t>The goal for each member</a:t>
            </a:r>
            <a:r>
              <a:rPr lang="en-US" sz="2800" dirty="0">
                <a:latin typeface="Calibri" panose="020F0502020204030204" pitchFamily="34" charset="0"/>
                <a:cs typeface="Calibri" panose="020F0502020204030204" pitchFamily="34" charset="0"/>
              </a:rPr>
              <a:t> – to no longer be children (vs. 14), to grow up into Christ (vs. 15), to attain </a:t>
            </a:r>
            <a:r>
              <a:rPr lang="en-US" sz="2800" i="1" dirty="0">
                <a:latin typeface="Calibri" panose="020F0502020204030204" pitchFamily="34" charset="0"/>
                <a:cs typeface="Calibri" panose="020F0502020204030204" pitchFamily="34" charset="0"/>
              </a:rPr>
              <a:t>to the measure of the stature of the fullness of Christ </a:t>
            </a:r>
            <a:r>
              <a:rPr lang="en-US" sz="2800" dirty="0">
                <a:latin typeface="Calibri" panose="020F0502020204030204" pitchFamily="34" charset="0"/>
                <a:cs typeface="Calibri" panose="020F0502020204030204" pitchFamily="34" charset="0"/>
              </a:rPr>
              <a:t>(vs. 13).  </a:t>
            </a:r>
          </a:p>
          <a:p>
            <a:pPr lvl="0"/>
            <a:r>
              <a:rPr lang="en-US" sz="2800" dirty="0">
                <a:solidFill>
                  <a:srgbClr val="FFFF00"/>
                </a:solidFill>
                <a:latin typeface="Calibri" panose="020F0502020204030204" pitchFamily="34" charset="0"/>
                <a:cs typeface="Calibri" panose="020F0502020204030204" pitchFamily="34" charset="0"/>
              </a:rPr>
              <a:t>How the goal is accomplished</a:t>
            </a:r>
            <a:r>
              <a:rPr lang="en-US" sz="2800" dirty="0">
                <a:latin typeface="Calibri" panose="020F0502020204030204" pitchFamily="34" charset="0"/>
                <a:cs typeface="Calibri" panose="020F0502020204030204" pitchFamily="34" charset="0"/>
              </a:rPr>
              <a:t> –the effort of every single member </a:t>
            </a:r>
            <a:r>
              <a:rPr lang="en-US" sz="2800" i="1" dirty="0">
                <a:latin typeface="Calibri" panose="020F0502020204030204" pitchFamily="34" charset="0"/>
                <a:cs typeface="Calibri" panose="020F0502020204030204" pitchFamily="34" charset="0"/>
              </a:rPr>
              <a:t>(when each part is working properly)</a:t>
            </a:r>
            <a:r>
              <a:rPr lang="en-US" sz="2800" dirty="0">
                <a:latin typeface="Calibri" panose="020F0502020204030204" pitchFamily="34" charset="0"/>
                <a:cs typeface="Calibri" panose="020F0502020204030204" pitchFamily="34" charset="0"/>
              </a:rPr>
              <a:t> vs. 16.  </a:t>
            </a:r>
            <a:r>
              <a:rPr lang="en-US" sz="2800" i="1" dirty="0">
                <a:latin typeface="Calibri" panose="020F0502020204030204" pitchFamily="34" charset="0"/>
                <a:cs typeface="Calibri" panose="020F0502020204030204" pitchFamily="34" charset="0"/>
              </a:rPr>
              <a:t>Speaking the truth in love </a:t>
            </a:r>
            <a:r>
              <a:rPr lang="en-US" sz="2800" dirty="0">
                <a:latin typeface="Calibri" panose="020F0502020204030204" pitchFamily="34" charset="0"/>
                <a:cs typeface="Calibri" panose="020F0502020204030204" pitchFamily="34" charset="0"/>
              </a:rPr>
              <a:t>vs. 15</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chemeClr val="accent3">
                    <a:lumMod val="20000"/>
                    <a:lumOff val="80000"/>
                  </a:schemeClr>
                </a:solidFill>
                <a:latin typeface="Calibri" pitchFamily="34" charset="0"/>
              </a:rPr>
              <a:t>Purpose of the Church</a:t>
            </a:r>
          </a:p>
          <a:p>
            <a:pPr algn="ctr" eaLnBrk="1" hangingPunct="1"/>
            <a:r>
              <a:rPr lang="en-US" sz="4400" dirty="0">
                <a:solidFill>
                  <a:schemeClr val="accent3">
                    <a:lumMod val="20000"/>
                    <a:lumOff val="80000"/>
                  </a:schemeClr>
                </a:solidFill>
                <a:latin typeface="Calibri" pitchFamily="34" charset="0"/>
              </a:rPr>
              <a:t>Lessons from Ephesians 4:11-16</a:t>
            </a:r>
          </a:p>
        </p:txBody>
      </p:sp>
    </p:spTree>
    <p:extLst>
      <p:ext uri="{BB962C8B-B14F-4D97-AF65-F5344CB8AC3E}">
        <p14:creationId xmlns:p14="http://schemas.microsoft.com/office/powerpoint/2010/main" val="37665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Hebrews 10:24-25</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76300" y="1981200"/>
            <a:ext cx="10439400" cy="2308324"/>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24 </a:t>
            </a:r>
            <a:r>
              <a:rPr lang="en-US" sz="3600" i="1" dirty="0">
                <a:latin typeface="Calibri" panose="020F0502020204030204" pitchFamily="34" charset="0"/>
                <a:cs typeface="Calibri" panose="020F0502020204030204" pitchFamily="34" charset="0"/>
              </a:rPr>
              <a:t>And let us consider how to stir up one another to love and good works, </a:t>
            </a:r>
            <a:r>
              <a:rPr lang="en-US" sz="3600" b="1" i="1" baseline="30000" dirty="0">
                <a:latin typeface="Calibri" panose="020F0502020204030204" pitchFamily="34" charset="0"/>
                <a:cs typeface="Calibri" panose="020F0502020204030204" pitchFamily="34" charset="0"/>
              </a:rPr>
              <a:t>25 </a:t>
            </a:r>
            <a:r>
              <a:rPr lang="en-US" sz="3600" i="1" dirty="0">
                <a:latin typeface="Calibri" panose="020F0502020204030204" pitchFamily="34" charset="0"/>
                <a:cs typeface="Calibri" panose="020F0502020204030204" pitchFamily="34" charset="0"/>
              </a:rPr>
              <a:t>not neglecting to meet together, as is the habit of some, but encouraging one another, and all the more as you see the Day drawing near.</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46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8217</TotalTime>
  <Words>3625</Words>
  <Application>Microsoft Office PowerPoint</Application>
  <PresentationFormat>Widescreen</PresentationFormat>
  <Paragraphs>421</Paragraphs>
  <Slides>40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What is the Church of Christ?</vt:lpstr>
      <vt:lpstr>Ephesians 4:11-16</vt:lpstr>
      <vt:lpstr>PowerPoint Presentation</vt:lpstr>
      <vt:lpstr>PowerPoint Presentation</vt:lpstr>
      <vt:lpstr>Hebrews 10:24-25</vt:lpstr>
      <vt:lpstr>I Corinthians 12:12-31</vt:lpstr>
      <vt:lpstr>What is the Church of Christ?</vt:lpstr>
      <vt:lpstr>What is the Church of Christ?</vt:lpstr>
      <vt:lpstr>Churches and Elders </vt:lpstr>
      <vt:lpstr>PowerPoint Presentation</vt:lpstr>
      <vt:lpstr>What is the Church of Christ?</vt:lpstr>
      <vt:lpstr>PowerPoint Presentation</vt:lpstr>
      <vt:lpstr>PowerPoint Presentation</vt:lpstr>
      <vt:lpstr>What is the Church of Christ?</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PowerPoint Presentation</vt:lpstr>
      <vt:lpstr>What is the Church of Christ?</vt:lpstr>
      <vt:lpstr>PowerPoint Presentation</vt:lpstr>
      <vt:lpstr>PowerPoint Presentation</vt:lpstr>
      <vt:lpstr>PowerPoint Presentation</vt:lpstr>
      <vt:lpstr>Deacon’s Qualifications ( Acts 6; I Tim 3)</vt:lpstr>
      <vt:lpstr>Deacon’s Qualifications ( Acts 6; I Tim 3)</vt:lpstr>
      <vt:lpstr>Deacon’s Qualifications ( Acts 6; I Tim 3)</vt:lpstr>
      <vt:lpstr>Elder’s Qualifications (Titus 1; I Tim 3)</vt:lpstr>
      <vt:lpstr>Deacon’s Qualifications ( Acts 6; I Tim 3)</vt:lpstr>
      <vt:lpstr>Spirituality</vt:lpstr>
      <vt:lpstr>Deacon’s Qualifications ( Acts 6; I Tim 3)</vt:lpstr>
      <vt:lpstr>Selflessness - Sacrifice</vt:lpstr>
      <vt:lpstr>Deacon’s Qualifications ( Acts 6; I Tim 3)</vt:lpstr>
      <vt:lpstr>Skill - Strength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105</cp:revision>
  <cp:lastPrinted>2018-06-30T15:46:18Z</cp:lastPrinted>
  <dcterms:created xsi:type="dcterms:W3CDTF">2011-07-22T15:56:03Z</dcterms:created>
  <dcterms:modified xsi:type="dcterms:W3CDTF">2023-10-08T12:04:20Z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