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78" r:id="rId3"/>
    <p:sldId id="259" r:id="rId4"/>
    <p:sldId id="256" r:id="rId5"/>
    <p:sldId id="260" r:id="rId6"/>
    <p:sldId id="261"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80" d="100"/>
          <a:sy n="80" d="100"/>
        </p:scale>
        <p:origin x="64" y="10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293599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33242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10114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3863F-C923-5B4E-96B8-2B3E16B20B37}"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36522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B3863F-C923-5B4E-96B8-2B3E16B20B37}"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412981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B3863F-C923-5B4E-96B8-2B3E16B20B37}"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385034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3863F-C923-5B4E-96B8-2B3E16B20B37}" type="datetimeFigureOut">
              <a:rPr lang="en-US" smtClean="0"/>
              <a:t>10/8/2023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52813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3863F-C923-5B4E-96B8-2B3E16B20B37}" type="datetimeFigureOut">
              <a:rPr lang="en-US" smtClean="0"/>
              <a:t>10/8/2023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56801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3863F-C923-5B4E-96B8-2B3E16B20B37}" type="datetimeFigureOut">
              <a:rPr lang="en-US" smtClean="0"/>
              <a:t>10/8/2023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109133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B3863F-C923-5B4E-96B8-2B3E16B20B37}"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144264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B3863F-C923-5B4E-96B8-2B3E16B20B37}"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727B-7971-FE44-8779-9B837DDC031B}" type="slidenum">
              <a:rPr lang="en-US" smtClean="0"/>
              <a:t>‹#›</a:t>
            </a:fld>
            <a:endParaRPr lang="en-US"/>
          </a:p>
        </p:txBody>
      </p:sp>
    </p:spTree>
    <p:extLst>
      <p:ext uri="{BB962C8B-B14F-4D97-AF65-F5344CB8AC3E}">
        <p14:creationId xmlns:p14="http://schemas.microsoft.com/office/powerpoint/2010/main" val="243426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76B3863F-C923-5B4E-96B8-2B3E16B20B37}" type="datetimeFigureOut">
              <a:rPr lang="en-US" smtClean="0"/>
              <a:t>10/8/2023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8A0727B-7971-FE44-8779-9B837DDC031B}" type="slidenum">
              <a:rPr lang="en-US" smtClean="0"/>
              <a:t>‹#›</a:t>
            </a:fld>
            <a:endParaRPr lang="en-US"/>
          </a:p>
        </p:txBody>
      </p:sp>
    </p:spTree>
    <p:extLst>
      <p:ext uri="{BB962C8B-B14F-4D97-AF65-F5344CB8AC3E}">
        <p14:creationId xmlns:p14="http://schemas.microsoft.com/office/powerpoint/2010/main" val="28827203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3C5F529-75F6-D847-5B32-1B1946B75F69}"/>
              </a:ext>
            </a:extLst>
          </p:cNvPr>
          <p:cNvSpPr>
            <a:spLocks noGrp="1"/>
          </p:cNvSpPr>
          <p:nvPr>
            <p:ph idx="1"/>
          </p:nvPr>
        </p:nvSpPr>
        <p:spPr>
          <a:xfrm>
            <a:off x="628650" y="1241854"/>
            <a:ext cx="7886700" cy="3905616"/>
          </a:xfrm>
          <a:ln w="31750">
            <a:solidFill>
              <a:schemeClr val="accent1"/>
            </a:solidFill>
          </a:ln>
        </p:spPr>
        <p:txBody>
          <a:bodyPr anchor="ctr">
            <a:normAutofit lnSpcReduction="10000"/>
          </a:bodyPr>
          <a:lstStyle/>
          <a:p>
            <a:pPr marL="0" indent="0" algn="ctr">
              <a:buNone/>
            </a:pPr>
            <a:r>
              <a:rPr lang="en-US" sz="3200" i="1" dirty="0">
                <a:effectLst/>
                <a:latin typeface="Calibri" panose="020F0502020204030204" pitchFamily="34" charset="0"/>
                <a:ea typeface="Calibri" panose="020F0502020204030204" pitchFamily="34" charset="0"/>
              </a:rPr>
              <a:t>“28:18 </a:t>
            </a:r>
            <a:r>
              <a:rPr lang="es-ES" sz="3200" i="1" dirty="0">
                <a:latin typeface="Calibri" panose="020F0502020204030204" pitchFamily="34" charset="0"/>
                <a:ea typeface="Calibri" panose="020F0502020204030204" pitchFamily="34" charset="0"/>
              </a:rPr>
              <a:t>Acercándose Jesús, les dijo: «Toda autoridad me ha sido dada en el cielo y en la tierra. </a:t>
            </a:r>
            <a:r>
              <a:rPr lang="es-ES" sz="3200" i="1" dirty="0" smtClean="0">
                <a:latin typeface="Calibri" panose="020F0502020204030204" pitchFamily="34" charset="0"/>
                <a:ea typeface="Calibri" panose="020F0502020204030204" pitchFamily="34" charset="0"/>
              </a:rPr>
              <a:t>19</a:t>
            </a:r>
            <a:r>
              <a:rPr lang="es-ES" sz="3200" i="1" dirty="0">
                <a:latin typeface="Calibri" panose="020F0502020204030204" pitchFamily="34" charset="0"/>
                <a:ea typeface="Calibri" panose="020F0502020204030204" pitchFamily="34" charset="0"/>
              </a:rPr>
              <a:t>  Vayan, pues, y hagan discípulos de todas las naciones, bautizándolos en el nombre del Padre y del Hijo y del Espíritu Santo, </a:t>
            </a:r>
            <a:r>
              <a:rPr lang="es-ES" sz="3200" i="1" dirty="0" smtClean="0">
                <a:latin typeface="Calibri" panose="020F0502020204030204" pitchFamily="34" charset="0"/>
                <a:ea typeface="Calibri" panose="020F0502020204030204" pitchFamily="34" charset="0"/>
              </a:rPr>
              <a:t>20</a:t>
            </a:r>
            <a:r>
              <a:rPr lang="es-ES" sz="3200" i="1" dirty="0">
                <a:latin typeface="Calibri" panose="020F0502020204030204" pitchFamily="34" charset="0"/>
                <a:ea typeface="Calibri" panose="020F0502020204030204" pitchFamily="34" charset="0"/>
              </a:rPr>
              <a:t>  </a:t>
            </a:r>
            <a:r>
              <a:rPr lang="es-ES" sz="3200" b="1" i="1" u="sng" dirty="0">
                <a:latin typeface="Calibri" panose="020F0502020204030204" pitchFamily="34" charset="0"/>
                <a:ea typeface="Calibri" panose="020F0502020204030204" pitchFamily="34" charset="0"/>
              </a:rPr>
              <a:t>enseñándoles a guardar todo lo que les he mandado</a:t>
            </a:r>
            <a:r>
              <a:rPr lang="es-ES" sz="3200" i="1" dirty="0">
                <a:latin typeface="Calibri" panose="020F0502020204030204" pitchFamily="34" charset="0"/>
                <a:ea typeface="Calibri" panose="020F0502020204030204" pitchFamily="34" charset="0"/>
              </a:rPr>
              <a:t>; y ¡recuerden! Yo estoy con ustedes todos los días, hasta el fin del mundo». </a:t>
            </a:r>
            <a:r>
              <a:rPr lang="en-US" sz="3200" i="1" dirty="0" smtClean="0">
                <a:effectLst/>
                <a:latin typeface="Calibri" panose="020F0502020204030204" pitchFamily="34" charset="0"/>
                <a:ea typeface="Calibri" panose="020F0502020204030204" pitchFamily="34" charset="0"/>
              </a:rPr>
              <a:t>”.</a:t>
            </a:r>
            <a:endParaRPr lang="en-US" sz="3600" dirty="0"/>
          </a:p>
        </p:txBody>
      </p:sp>
      <p:sp>
        <p:nvSpPr>
          <p:cNvPr id="2" name="Title 1">
            <a:extLst>
              <a:ext uri="{FF2B5EF4-FFF2-40B4-BE49-F238E27FC236}">
                <a16:creationId xmlns="" xmlns:a16="http://schemas.microsoft.com/office/drawing/2014/main" id="{1D62A282-DE25-AFDA-C5FD-A75A783EE1E5}"/>
              </a:ext>
            </a:extLst>
          </p:cNvPr>
          <p:cNvSpPr>
            <a:spLocks noGrp="1"/>
          </p:cNvSpPr>
          <p:nvPr>
            <p:ph type="title"/>
          </p:nvPr>
        </p:nvSpPr>
        <p:spPr>
          <a:xfrm>
            <a:off x="0" y="137217"/>
            <a:ext cx="9144000" cy="1104636"/>
          </a:xfrm>
        </p:spPr>
        <p:txBody>
          <a:bodyPr>
            <a:normAutofit/>
          </a:bodyPr>
          <a:lstStyle/>
          <a:p>
            <a:pPr algn="ctr" rtl="0"/>
            <a:r>
              <a:rPr lang="en-US" sz="4000" dirty="0"/>
              <a:t>Las palabras del Espíritu a través de Mateo</a:t>
            </a:r>
          </a:p>
        </p:txBody>
      </p:sp>
    </p:spTree>
    <p:extLst>
      <p:ext uri="{BB962C8B-B14F-4D97-AF65-F5344CB8AC3E}">
        <p14:creationId xmlns:p14="http://schemas.microsoft.com/office/powerpoint/2010/main" val="4258044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Reyes 12:27 «</a:t>
            </a:r>
            <a:r>
              <a:rPr lang="es-ES" sz="3200" kern="100" dirty="0">
                <a:latin typeface="Calibri" panose="020F0502020204030204" pitchFamily="34" charset="0"/>
                <a:ea typeface="Calibri" panose="020F0502020204030204" pitchFamily="34" charset="0"/>
                <a:cs typeface="Calibri" panose="020F0502020204030204" pitchFamily="34" charset="0"/>
              </a:rPr>
              <a:t>Porque si este pueblo continúa subiendo a ofrecer sacrificios en la casa del SEÑOR en Jerusalén, el corazón de este pueblo se volverá a su señor, es decir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y me matarán y volverán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28  Así que el rey buscó consejo, hizo dos becerros de oro, y dijo al pueblo: «</a:t>
            </a:r>
            <a:r>
              <a:rPr lang="es-ES" sz="3200" b="1" i="1" kern="100" dirty="0">
                <a:latin typeface="Calibri" panose="020F0502020204030204" pitchFamily="34" charset="0"/>
                <a:ea typeface="Calibri" panose="020F0502020204030204" pitchFamily="34" charset="0"/>
                <a:cs typeface="Calibri" panose="020F0502020204030204" pitchFamily="34" charset="0"/>
              </a:rPr>
              <a:t>Es mucho para ustedes subir a Jerusalén</a:t>
            </a:r>
            <a:r>
              <a:rPr lang="es-ES" sz="3200" kern="100" dirty="0">
                <a:latin typeface="Calibri" panose="020F0502020204030204" pitchFamily="34" charset="0"/>
                <a:ea typeface="Calibri" panose="020F0502020204030204" pitchFamily="34" charset="0"/>
                <a:cs typeface="Calibri" panose="020F0502020204030204" pitchFamily="34" charset="0"/>
              </a:rPr>
              <a:t>; aquí están sus dioses, oh Israel, los cuales te hicieron subir de la tierra de Egipto». 29  </a:t>
            </a:r>
            <a:r>
              <a:rPr lang="es-ES" sz="3200" b="1" i="1" kern="100" dirty="0">
                <a:latin typeface="Calibri" panose="020F0502020204030204" pitchFamily="34" charset="0"/>
                <a:ea typeface="Calibri" panose="020F0502020204030204" pitchFamily="34" charset="0"/>
                <a:cs typeface="Calibri" panose="020F0502020204030204" pitchFamily="34" charset="0"/>
              </a:rPr>
              <a:t>Puso uno en Betel y el otro lo puso en Dan</a:t>
            </a:r>
            <a:r>
              <a:rPr lang="es-ES" sz="3200" kern="100" dirty="0">
                <a:latin typeface="Calibri" panose="020F0502020204030204" pitchFamily="34" charset="0"/>
                <a:ea typeface="Calibri" panose="020F0502020204030204" pitchFamily="34" charset="0"/>
                <a:cs typeface="Calibri" panose="020F0502020204030204" pitchFamily="34" charset="0"/>
              </a:rPr>
              <a:t>. 30  Y esto fue motivo de pecado, porque el pueblo iba aun hasta Dan a adorar delante de uno de los becerros. </a:t>
            </a:r>
            <a:endParaRPr lang="en-US" sz="2800" dirty="0"/>
          </a:p>
        </p:txBody>
      </p:sp>
    </p:spTree>
    <p:extLst>
      <p:ext uri="{BB962C8B-B14F-4D97-AF65-F5344CB8AC3E}">
        <p14:creationId xmlns:p14="http://schemas.microsoft.com/office/powerpoint/2010/main" val="3376862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0" y="906450"/>
            <a:ext cx="9144000" cy="3434962"/>
          </a:xfrm>
        </p:spPr>
        <p:txBody>
          <a:bodyPr>
            <a:normAutofit fontScale="85000" lnSpcReduction="10000"/>
          </a:bodyPr>
          <a:lstStyle/>
          <a:p>
            <a:pPr marL="0" indent="0" algn="ctr">
              <a:buNone/>
            </a:pPr>
            <a:r>
              <a:rPr lang="es-ES" sz="3200" kern="100" dirty="0">
                <a:latin typeface="Calibri" panose="020F0502020204030204" pitchFamily="34" charset="0"/>
                <a:ea typeface="Calibri" panose="020F0502020204030204" pitchFamily="34" charset="0"/>
                <a:cs typeface="Calibri" panose="020F0502020204030204" pitchFamily="34" charset="0"/>
              </a:rPr>
              <a:t>31 Hizo también casas en los lugares altos, y nombró sacerdotes de entre el pueblo que no eran de los hijos de Leví. 32 </a:t>
            </a:r>
            <a:r>
              <a:rPr lang="es-ES" sz="3200" b="1" i="1" kern="100" dirty="0">
                <a:latin typeface="Calibri" panose="020F0502020204030204" pitchFamily="34" charset="0"/>
                <a:ea typeface="Calibri" panose="020F0502020204030204" pitchFamily="34" charset="0"/>
                <a:cs typeface="Calibri" panose="020F0502020204030204" pitchFamily="34" charset="0"/>
              </a:rPr>
              <a:t> </a:t>
            </a:r>
            <a:r>
              <a:rPr lang="es-ES" sz="3200" b="1" i="1" kern="100" dirty="0" err="1">
                <a:latin typeface="Calibri" panose="020F0502020204030204" pitchFamily="34" charset="0"/>
                <a:ea typeface="Calibri" panose="020F0502020204030204" pitchFamily="34" charset="0"/>
                <a:cs typeface="Calibri" panose="020F0502020204030204" pitchFamily="34" charset="0"/>
              </a:rPr>
              <a:t>Jeroboam</a:t>
            </a:r>
            <a:r>
              <a:rPr lang="es-ES" sz="3200" b="1" i="1" kern="100" dirty="0">
                <a:latin typeface="Calibri" panose="020F0502020204030204" pitchFamily="34" charset="0"/>
                <a:ea typeface="Calibri" panose="020F0502020204030204" pitchFamily="34" charset="0"/>
                <a:cs typeface="Calibri" panose="020F0502020204030204" pitchFamily="34" charset="0"/>
              </a:rPr>
              <a:t> instituyó una fiesta en el mes octavo, en el día 15 del mes</a:t>
            </a:r>
            <a:r>
              <a:rPr lang="es-ES" sz="3200" kern="100" dirty="0">
                <a:latin typeface="Calibri" panose="020F0502020204030204" pitchFamily="34" charset="0"/>
                <a:ea typeface="Calibri" panose="020F0502020204030204" pitchFamily="34" charset="0"/>
                <a:cs typeface="Calibri" panose="020F0502020204030204" pitchFamily="34" charset="0"/>
              </a:rPr>
              <a:t>, como la fiesta que hay en Judá, y subió al altar. Así hizo en Betel, ofreciendo sacrificio a los becerros que había hecho. Y puso en Betel a los sacerdotes de los lugares altos que él había construido. 33  Entonces subió al altar que había hecho en Betel el día 15 del mes octavo, es decir en el mes que él había planeado en su propio corazón. </a:t>
            </a:r>
            <a:r>
              <a:rPr lang="es-ES" sz="3200" b="1" i="1" kern="100" dirty="0">
                <a:latin typeface="Calibri" panose="020F0502020204030204" pitchFamily="34" charset="0"/>
                <a:ea typeface="Calibri" panose="020F0502020204030204" pitchFamily="34" charset="0"/>
                <a:cs typeface="Calibri" panose="020F0502020204030204" pitchFamily="34" charset="0"/>
              </a:rPr>
              <a:t>Instituyó una fiesta para los israelitas y subió al altar para quemar incienso</a:t>
            </a:r>
            <a:r>
              <a:rPr lang="es-ES" sz="3200" kern="100" dirty="0">
                <a:latin typeface="Calibri" panose="020F0502020204030204" pitchFamily="34" charset="0"/>
                <a:ea typeface="Calibri" panose="020F0502020204030204" pitchFamily="34" charset="0"/>
                <a:cs typeface="Calibri" panose="020F0502020204030204" pitchFamily="34" charset="0"/>
              </a:rPr>
              <a:t>. </a:t>
            </a:r>
            <a:endParaRPr lang="es-ES" sz="3200" kern="1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 xmlns:a16="http://schemas.microsoft.com/office/drawing/2014/main" id="{F6C5C170-378C-DA36-E449-9FAF2747866B}"/>
              </a:ext>
            </a:extLst>
          </p:cNvPr>
          <p:cNvSpPr txBox="1"/>
          <p:nvPr/>
        </p:nvSpPr>
        <p:spPr>
          <a:xfrm>
            <a:off x="0" y="4341412"/>
            <a:ext cx="9144000" cy="1373588"/>
          </a:xfrm>
          <a:prstGeom prst="rect">
            <a:avLst/>
          </a:prstGeom>
          <a:solidFill>
            <a:schemeClr val="bg1"/>
          </a:solidFill>
          <a:ln w="31750">
            <a:solidFill>
              <a:srgbClr val="941100"/>
            </a:solidFill>
          </a:ln>
        </p:spPr>
        <p:txBody>
          <a:bodyPr wrap="square" rtlCol="0" anchor="ctr">
            <a:noAutofit/>
          </a:bodyPr>
          <a:lstStyle/>
          <a:p>
            <a:pPr algn="ctr" rtl="0"/>
            <a:r>
              <a:rPr lang="en-US" sz="3200" dirty="0">
                <a:effectLst/>
                <a:latin typeface="Calibri" panose="020F0502020204030204" pitchFamily="34" charset="0"/>
                <a:ea typeface="Calibri" panose="020F0502020204030204" pitchFamily="34" charset="0"/>
                <a:cs typeface="Calibri" panose="020F0502020204030204" pitchFamily="34" charset="0"/>
              </a:rPr>
              <a:t>No importa cuán conveniente o pragmática sea una doctrina, si no es de la Palabra de Dios, </a:t>
            </a:r>
            <a:r>
              <a:rPr lang="en-US" sz="3200" dirty="0" err="1">
                <a:effectLst/>
                <a:latin typeface="Calibri" panose="020F0502020204030204" pitchFamily="34" charset="0"/>
                <a:ea typeface="Calibri" panose="020F0502020204030204" pitchFamily="34" charset="0"/>
                <a:cs typeface="Calibri" panose="020F0502020204030204" pitchFamily="34" charset="0"/>
              </a:rPr>
              <a:t>es</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err="1" smtClean="0">
                <a:latin typeface="Calibri" panose="020F0502020204030204" pitchFamily="34" charset="0"/>
                <a:ea typeface="Calibri" panose="020F0502020204030204" pitchFamily="34" charset="0"/>
                <a:cs typeface="Calibri" panose="020F0502020204030204" pitchFamily="34" charset="0"/>
              </a:rPr>
              <a:t>necedad</a:t>
            </a:r>
            <a:r>
              <a:rPr lang="en-US" sz="32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189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Reyes 12:27 «</a:t>
            </a:r>
            <a:r>
              <a:rPr lang="es-ES" sz="3200" kern="100" dirty="0">
                <a:latin typeface="Calibri" panose="020F0502020204030204" pitchFamily="34" charset="0"/>
                <a:ea typeface="Calibri" panose="020F0502020204030204" pitchFamily="34" charset="0"/>
                <a:cs typeface="Calibri" panose="020F0502020204030204" pitchFamily="34" charset="0"/>
              </a:rPr>
              <a:t>Porque si este pueblo continúa subiendo a ofrecer sacrificios en la casa del SEÑOR en Jerusalén, el corazón de este pueblo se volverá a su señor, es decir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y me matarán y volverán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28  Así que el rey buscó consejo, hizo dos becerros de oro, y dijo al pueblo: «Es mucho para ustedes subir a Jerusalén; </a:t>
            </a:r>
            <a:r>
              <a:rPr lang="es-ES" sz="3200" b="1" i="1" kern="100" dirty="0">
                <a:latin typeface="Calibri" panose="020F0502020204030204" pitchFamily="34" charset="0"/>
                <a:ea typeface="Calibri" panose="020F0502020204030204" pitchFamily="34" charset="0"/>
                <a:cs typeface="Calibri" panose="020F0502020204030204" pitchFamily="34" charset="0"/>
              </a:rPr>
              <a:t>aquí están sus dioses, oh Israel, los cuales te hicieron subir de la tierra de Egipto</a:t>
            </a:r>
            <a:r>
              <a:rPr lang="es-ES" sz="3200" kern="100" dirty="0">
                <a:latin typeface="Calibri" panose="020F0502020204030204" pitchFamily="34" charset="0"/>
                <a:ea typeface="Calibri" panose="020F0502020204030204" pitchFamily="34" charset="0"/>
                <a:cs typeface="Calibri" panose="020F0502020204030204" pitchFamily="34" charset="0"/>
              </a:rPr>
              <a:t>». 29  Puso uno en Betel y el otro lo puso en Dan. 30  Y esto fue motivo de pecado, porque el pueblo iba aun hasta Dan a adorar delante de uno de los becerros. </a:t>
            </a:r>
            <a:endParaRPr lang="en-US" sz="2800" dirty="0"/>
          </a:p>
        </p:txBody>
      </p:sp>
    </p:spTree>
    <p:extLst>
      <p:ext uri="{BB962C8B-B14F-4D97-AF65-F5344CB8AC3E}">
        <p14:creationId xmlns:p14="http://schemas.microsoft.com/office/powerpoint/2010/main" val="3042101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0" y="1051561"/>
            <a:ext cx="9144000" cy="3432975"/>
          </a:xfrm>
        </p:spPr>
        <p:txBody>
          <a:bodyPr>
            <a:normAutofit fontScale="85000" lnSpcReduction="10000"/>
          </a:bodyPr>
          <a:lstStyle/>
          <a:p>
            <a:pPr marL="0" indent="0" algn="ctr">
              <a:buNone/>
            </a:pPr>
            <a:r>
              <a:rPr lang="es-ES" sz="3200" kern="100" dirty="0">
                <a:latin typeface="Calibri" panose="020F0502020204030204" pitchFamily="34" charset="0"/>
                <a:ea typeface="Calibri" panose="020F0502020204030204" pitchFamily="34" charset="0"/>
                <a:cs typeface="Calibri" panose="020F0502020204030204" pitchFamily="34" charset="0"/>
              </a:rPr>
              <a:t>31 Hizo también casas en los lugares altos, y </a:t>
            </a:r>
            <a:r>
              <a:rPr lang="es-ES" sz="3200" b="1" i="1" kern="100" dirty="0">
                <a:latin typeface="Calibri" panose="020F0502020204030204" pitchFamily="34" charset="0"/>
                <a:ea typeface="Calibri" panose="020F0502020204030204" pitchFamily="34" charset="0"/>
                <a:cs typeface="Calibri" panose="020F0502020204030204" pitchFamily="34" charset="0"/>
              </a:rPr>
              <a:t>nombró sacerdotes </a:t>
            </a:r>
            <a:r>
              <a:rPr lang="es-ES" sz="3200" kern="100" dirty="0">
                <a:latin typeface="Calibri" panose="020F0502020204030204" pitchFamily="34" charset="0"/>
                <a:ea typeface="Calibri" panose="020F0502020204030204" pitchFamily="34" charset="0"/>
                <a:cs typeface="Calibri" panose="020F0502020204030204" pitchFamily="34" charset="0"/>
              </a:rPr>
              <a:t>de entre el pueblo que no eran de los hijos de Leví. 32  </a:t>
            </a:r>
            <a:r>
              <a:rPr lang="es-ES" sz="3200" kern="100" dirty="0" err="1">
                <a:latin typeface="Calibri" panose="020F0502020204030204" pitchFamily="34" charset="0"/>
                <a:ea typeface="Calibri" panose="020F0502020204030204" pitchFamily="34" charset="0"/>
                <a:cs typeface="Calibri" panose="020F0502020204030204" pitchFamily="34" charset="0"/>
              </a:rPr>
              <a:t>Jeroboam</a:t>
            </a:r>
            <a:r>
              <a:rPr lang="es-ES" sz="3200" kern="100" dirty="0">
                <a:latin typeface="Calibri" panose="020F0502020204030204" pitchFamily="34" charset="0"/>
                <a:ea typeface="Calibri" panose="020F0502020204030204" pitchFamily="34" charset="0"/>
                <a:cs typeface="Calibri" panose="020F0502020204030204" pitchFamily="34" charset="0"/>
              </a:rPr>
              <a:t> </a:t>
            </a:r>
            <a:r>
              <a:rPr lang="es-ES" sz="3200" b="1" i="1" kern="100" dirty="0">
                <a:latin typeface="Calibri" panose="020F0502020204030204" pitchFamily="34" charset="0"/>
                <a:ea typeface="Calibri" panose="020F0502020204030204" pitchFamily="34" charset="0"/>
                <a:cs typeface="Calibri" panose="020F0502020204030204" pitchFamily="34" charset="0"/>
              </a:rPr>
              <a:t>instituyó una fiesta </a:t>
            </a:r>
            <a:r>
              <a:rPr lang="es-ES" sz="3200" kern="100" dirty="0">
                <a:latin typeface="Calibri" panose="020F0502020204030204" pitchFamily="34" charset="0"/>
                <a:ea typeface="Calibri" panose="020F0502020204030204" pitchFamily="34" charset="0"/>
                <a:cs typeface="Calibri" panose="020F0502020204030204" pitchFamily="34" charset="0"/>
              </a:rPr>
              <a:t>en el mes octavo, en el día 15 del mes, </a:t>
            </a:r>
            <a:r>
              <a:rPr lang="es-ES" sz="3200" b="1" i="1" kern="100" dirty="0">
                <a:latin typeface="Calibri" panose="020F0502020204030204" pitchFamily="34" charset="0"/>
                <a:ea typeface="Calibri" panose="020F0502020204030204" pitchFamily="34" charset="0"/>
                <a:cs typeface="Calibri" panose="020F0502020204030204" pitchFamily="34" charset="0"/>
              </a:rPr>
              <a:t>como la fiesta que hay en Judá</a:t>
            </a:r>
            <a:r>
              <a:rPr lang="es-ES" sz="3200" kern="100" dirty="0">
                <a:latin typeface="Calibri" panose="020F0502020204030204" pitchFamily="34" charset="0"/>
                <a:ea typeface="Calibri" panose="020F0502020204030204" pitchFamily="34" charset="0"/>
                <a:cs typeface="Calibri" panose="020F0502020204030204" pitchFamily="34" charset="0"/>
              </a:rPr>
              <a:t>, y subió al altar. Así hizo en Betel, </a:t>
            </a:r>
            <a:r>
              <a:rPr lang="es-ES" sz="3200" b="1" i="1" kern="100" dirty="0" smtClean="0">
                <a:latin typeface="Calibri" panose="020F0502020204030204" pitchFamily="34" charset="0"/>
                <a:ea typeface="Calibri" panose="020F0502020204030204" pitchFamily="34" charset="0"/>
                <a:cs typeface="Calibri" panose="020F0502020204030204" pitchFamily="34" charset="0"/>
              </a:rPr>
              <a:t>ofreciendo sacrificio a los becerros </a:t>
            </a:r>
            <a:r>
              <a:rPr lang="es-ES" sz="3200" kern="100" dirty="0" smtClean="0">
                <a:latin typeface="Calibri" panose="020F0502020204030204" pitchFamily="34" charset="0"/>
                <a:ea typeface="Calibri" panose="020F0502020204030204" pitchFamily="34" charset="0"/>
                <a:cs typeface="Calibri" panose="020F0502020204030204" pitchFamily="34" charset="0"/>
              </a:rPr>
              <a:t>que </a:t>
            </a:r>
            <a:r>
              <a:rPr lang="es-ES" sz="3200" kern="100" dirty="0">
                <a:latin typeface="Calibri" panose="020F0502020204030204" pitchFamily="34" charset="0"/>
                <a:ea typeface="Calibri" panose="020F0502020204030204" pitchFamily="34" charset="0"/>
                <a:cs typeface="Calibri" panose="020F0502020204030204" pitchFamily="34" charset="0"/>
              </a:rPr>
              <a:t>había hecho. Y puso en Betel a los sacerdotes de los lugares altos que él había construido. 33  Entonces subió al altar que había hecho en Betel el día 15 del mes octavo, es decir en el mes que él había planeado en su propio corazón. Instituyó una fiesta para los israelitas y subió al altar para quemar incienso. </a:t>
            </a:r>
            <a:endParaRPr lang="es-ES" sz="3200" kern="100"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E7F85DB1-0152-3722-E287-8B8BF960DA4D}"/>
              </a:ext>
            </a:extLst>
          </p:cNvPr>
          <p:cNvSpPr txBox="1"/>
          <p:nvPr/>
        </p:nvSpPr>
        <p:spPr>
          <a:xfrm>
            <a:off x="0" y="4556097"/>
            <a:ext cx="9144000" cy="1148498"/>
          </a:xfrm>
          <a:prstGeom prst="rect">
            <a:avLst/>
          </a:prstGeom>
          <a:solidFill>
            <a:schemeClr val="bg1"/>
          </a:solidFill>
          <a:ln w="31750">
            <a:solidFill>
              <a:srgbClr val="941100"/>
            </a:solidFill>
          </a:ln>
        </p:spPr>
        <p:txBody>
          <a:bodyPr wrap="square" rtlCol="0" anchor="ctr">
            <a:noAutofit/>
          </a:bodyPr>
          <a:lstStyle/>
          <a:p>
            <a:pPr algn="ctr" rtl="0"/>
            <a:r>
              <a:rPr lang="en-US" sz="3200" dirty="0">
                <a:effectLst/>
                <a:latin typeface="Calibri" panose="020F0502020204030204" pitchFamily="34" charset="0"/>
                <a:ea typeface="Calibri" panose="020F0502020204030204" pitchFamily="34" charset="0"/>
                <a:cs typeface="Calibri" panose="020F0502020204030204" pitchFamily="34" charset="0"/>
              </a:rPr>
              <a:t>Para que la enseñanza falsa cobre fuerza,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tiene</a:t>
            </a:r>
            <a:r>
              <a:rPr lang="en-US" sz="3200" dirty="0" smtClean="0">
                <a:effectLst/>
                <a:latin typeface="Calibri" panose="020F0502020204030204" pitchFamily="34" charset="0"/>
                <a:ea typeface="Calibri" panose="020F0502020204030204" pitchFamily="34" charset="0"/>
                <a:cs typeface="Calibri" panose="020F0502020204030204" pitchFamily="34" charset="0"/>
              </a:rPr>
              <a:t> que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tomar</a:t>
            </a:r>
            <a:r>
              <a:rPr lang="en-US" sz="3200" dirty="0" smtClean="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prestado de la </a:t>
            </a:r>
            <a:r>
              <a:rPr lang="en-US" sz="3200" dirty="0" err="1">
                <a:effectLst/>
                <a:latin typeface="Calibri" panose="020F0502020204030204" pitchFamily="34" charset="0"/>
                <a:ea typeface="Calibri" panose="020F0502020204030204" pitchFamily="34" charset="0"/>
                <a:cs typeface="Calibri" panose="020F0502020204030204" pitchFamily="34" charset="0"/>
              </a:rPr>
              <a:t>enseñanza</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verdadera</a:t>
            </a:r>
            <a:r>
              <a:rPr lang="en-US" sz="32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7789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103367" y="938254"/>
            <a:ext cx="9040633" cy="3625795"/>
          </a:xfrm>
        </p:spPr>
        <p:txBody>
          <a:bodyPr>
            <a:normAutofit fontScale="85000" lnSpcReduction="10000"/>
          </a:bodyPr>
          <a:lstStyle/>
          <a:p>
            <a:pPr marL="0" indent="0" algn="ctr">
              <a:buNone/>
            </a:pPr>
            <a:r>
              <a:rPr lang="es-ES" sz="3200" kern="100" dirty="0">
                <a:latin typeface="Calibri" panose="020F0502020204030204" pitchFamily="34" charset="0"/>
                <a:ea typeface="Calibri" panose="020F0502020204030204" pitchFamily="34" charset="0"/>
                <a:cs typeface="Calibri" panose="020F0502020204030204" pitchFamily="34" charset="0"/>
              </a:rPr>
              <a:t>31 Hizo también casas en los lugares altos, y </a:t>
            </a:r>
            <a:r>
              <a:rPr lang="es-ES" sz="3200" b="1" i="1" kern="100" dirty="0">
                <a:latin typeface="Calibri" panose="020F0502020204030204" pitchFamily="34" charset="0"/>
                <a:ea typeface="Calibri" panose="020F0502020204030204" pitchFamily="34" charset="0"/>
                <a:cs typeface="Calibri" panose="020F0502020204030204" pitchFamily="34" charset="0"/>
              </a:rPr>
              <a:t>nombró sacerdotes de entre el pueblo que no eran de los hijos de Leví</a:t>
            </a:r>
            <a:r>
              <a:rPr lang="es-ES" sz="3200" kern="100" dirty="0">
                <a:latin typeface="Calibri" panose="020F0502020204030204" pitchFamily="34" charset="0"/>
                <a:ea typeface="Calibri" panose="020F0502020204030204" pitchFamily="34" charset="0"/>
                <a:cs typeface="Calibri" panose="020F0502020204030204" pitchFamily="34" charset="0"/>
              </a:rPr>
              <a:t>. 32  </a:t>
            </a:r>
            <a:r>
              <a:rPr lang="es-ES" sz="3200" kern="100" dirty="0" err="1">
                <a:latin typeface="Calibri" panose="020F0502020204030204" pitchFamily="34" charset="0"/>
                <a:ea typeface="Calibri" panose="020F0502020204030204" pitchFamily="34" charset="0"/>
                <a:cs typeface="Calibri" panose="020F0502020204030204" pitchFamily="34" charset="0"/>
              </a:rPr>
              <a:t>Jeroboam</a:t>
            </a:r>
            <a:r>
              <a:rPr lang="es-ES" sz="3200" kern="100" dirty="0">
                <a:latin typeface="Calibri" panose="020F0502020204030204" pitchFamily="34" charset="0"/>
                <a:ea typeface="Calibri" panose="020F0502020204030204" pitchFamily="34" charset="0"/>
                <a:cs typeface="Calibri" panose="020F0502020204030204" pitchFamily="34" charset="0"/>
              </a:rPr>
              <a:t> instituyó una fiesta en el mes octavo, en el día 15 del mes, como la fiesta que hay en Judá, y subió al altar. </a:t>
            </a:r>
            <a:r>
              <a:rPr lang="es-ES" sz="3200" b="1" i="1" kern="100" dirty="0">
                <a:latin typeface="Calibri" panose="020F0502020204030204" pitchFamily="34" charset="0"/>
                <a:ea typeface="Calibri" panose="020F0502020204030204" pitchFamily="34" charset="0"/>
                <a:cs typeface="Calibri" panose="020F0502020204030204" pitchFamily="34" charset="0"/>
              </a:rPr>
              <a:t>Así hizo en Betel</a:t>
            </a:r>
            <a:r>
              <a:rPr lang="es-ES" sz="3200" kern="100" dirty="0">
                <a:latin typeface="Calibri" panose="020F0502020204030204" pitchFamily="34" charset="0"/>
                <a:ea typeface="Calibri" panose="020F0502020204030204" pitchFamily="34" charset="0"/>
                <a:cs typeface="Calibri" panose="020F0502020204030204" pitchFamily="34" charset="0"/>
              </a:rPr>
              <a:t>, ofreciendo sacrificio a los becerros que había hecho. Y </a:t>
            </a:r>
            <a:r>
              <a:rPr lang="es-ES" sz="3200" b="1" i="1" kern="100" dirty="0">
                <a:latin typeface="Calibri" panose="020F0502020204030204" pitchFamily="34" charset="0"/>
                <a:ea typeface="Calibri" panose="020F0502020204030204" pitchFamily="34" charset="0"/>
                <a:cs typeface="Calibri" panose="020F0502020204030204" pitchFamily="34" charset="0"/>
              </a:rPr>
              <a:t>puso en Betel a los sacerdotes de los lugares altos </a:t>
            </a:r>
            <a:r>
              <a:rPr lang="es-ES" sz="3200" kern="100" dirty="0">
                <a:latin typeface="Calibri" panose="020F0502020204030204" pitchFamily="34" charset="0"/>
                <a:ea typeface="Calibri" panose="020F0502020204030204" pitchFamily="34" charset="0"/>
                <a:cs typeface="Calibri" panose="020F0502020204030204" pitchFamily="34" charset="0"/>
              </a:rPr>
              <a:t>que él había construido. 33  Entonces subió al altar que había hecho en Betel el día 15 del mes octavo, es decir en el mes que él había planeado en su propio corazón. Instituyó una fiesta para los israelitas y subió al altar para quemar incienso. </a:t>
            </a:r>
            <a:endParaRPr lang="es-ES" sz="3200" kern="1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 xmlns:a16="http://schemas.microsoft.com/office/drawing/2014/main" id="{689C02BD-D194-BF4C-0798-39E90EBDEC32}"/>
              </a:ext>
            </a:extLst>
          </p:cNvPr>
          <p:cNvSpPr txBox="1"/>
          <p:nvPr/>
        </p:nvSpPr>
        <p:spPr>
          <a:xfrm>
            <a:off x="0" y="4635610"/>
            <a:ext cx="9144000" cy="1068985"/>
          </a:xfrm>
          <a:prstGeom prst="rect">
            <a:avLst/>
          </a:prstGeom>
          <a:solidFill>
            <a:schemeClr val="bg1"/>
          </a:solidFill>
          <a:ln w="31750">
            <a:solidFill>
              <a:srgbClr val="941100"/>
            </a:solidFill>
          </a:ln>
        </p:spPr>
        <p:txBody>
          <a:bodyPr wrap="square" rtlCol="0" anchor="ctr">
            <a:noAutofit/>
          </a:bodyPr>
          <a:lstStyle/>
          <a:p>
            <a:pPr algn="ctr" rtl="0"/>
            <a:r>
              <a:rPr lang="en-US" sz="3200" dirty="0">
                <a:effectLst/>
                <a:latin typeface="Calibri" panose="020F0502020204030204" pitchFamily="34" charset="0"/>
                <a:ea typeface="Calibri" panose="020F0502020204030204" pitchFamily="34" charset="0"/>
                <a:cs typeface="Calibri" panose="020F0502020204030204" pitchFamily="34" charset="0"/>
              </a:rPr>
              <a:t>La falsa enseñanza a menudo parece “rectificar” la exclusividad que Dios “no” ofrece.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921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265176" y="1051561"/>
            <a:ext cx="8613648" cy="4551192"/>
          </a:xfrm>
        </p:spPr>
        <p:txBody>
          <a:bodyPr>
            <a:normAutofit fontScale="850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Reyes </a:t>
            </a:r>
            <a:r>
              <a:rPr lang="en-US" sz="3200" kern="100" dirty="0" smtClean="0">
                <a:latin typeface="Calibri" panose="020F0502020204030204" pitchFamily="34" charset="0"/>
                <a:ea typeface="Calibri" panose="020F0502020204030204" pitchFamily="34" charset="0"/>
                <a:cs typeface="Calibri" panose="020F0502020204030204" pitchFamily="34" charset="0"/>
              </a:rPr>
              <a:t>12:26 </a:t>
            </a:r>
            <a:r>
              <a:rPr lang="es-ES" sz="3200" kern="100" dirty="0" smtClean="0">
                <a:latin typeface="Calibri" panose="020F0502020204030204" pitchFamily="34" charset="0"/>
                <a:ea typeface="Calibri" panose="020F0502020204030204" pitchFamily="34" charset="0"/>
                <a:cs typeface="Calibri" panose="020F0502020204030204" pitchFamily="34" charset="0"/>
              </a:rPr>
              <a:t>Y </a:t>
            </a:r>
            <a:r>
              <a:rPr lang="es-ES" sz="3200" b="1" i="1" kern="100" dirty="0" err="1">
                <a:latin typeface="Calibri" panose="020F0502020204030204" pitchFamily="34" charset="0"/>
                <a:ea typeface="Calibri" panose="020F0502020204030204" pitchFamily="34" charset="0"/>
                <a:cs typeface="Calibri" panose="020F0502020204030204" pitchFamily="34" charset="0"/>
              </a:rPr>
              <a:t>Jeroboam</a:t>
            </a:r>
            <a:r>
              <a:rPr lang="es-ES" sz="3200" b="1" i="1" kern="100" dirty="0">
                <a:latin typeface="Calibri" panose="020F0502020204030204" pitchFamily="34" charset="0"/>
                <a:ea typeface="Calibri" panose="020F0502020204030204" pitchFamily="34" charset="0"/>
                <a:cs typeface="Calibri" panose="020F0502020204030204" pitchFamily="34" charset="0"/>
              </a:rPr>
              <a:t> se dijo en su corazón</a:t>
            </a:r>
            <a:r>
              <a:rPr lang="es-ES" sz="3200" kern="100" dirty="0">
                <a:latin typeface="Calibri" panose="020F0502020204030204" pitchFamily="34" charset="0"/>
                <a:ea typeface="Calibri" panose="020F0502020204030204" pitchFamily="34" charset="0"/>
                <a:cs typeface="Calibri" panose="020F0502020204030204" pitchFamily="34" charset="0"/>
              </a:rPr>
              <a:t>: «Ahora el reino volverá a la casa de David. </a:t>
            </a:r>
            <a:r>
              <a:rPr lang="es-ES" sz="3200" kern="100" dirty="0" smtClean="0">
                <a:latin typeface="Calibri" panose="020F0502020204030204" pitchFamily="34" charset="0"/>
                <a:ea typeface="Calibri" panose="020F0502020204030204" pitchFamily="34" charset="0"/>
                <a:cs typeface="Calibri" panose="020F0502020204030204" pitchFamily="34" charset="0"/>
              </a:rPr>
              <a:t>27</a:t>
            </a:r>
            <a:r>
              <a:rPr lang="es-ES" sz="3200" kern="100" dirty="0">
                <a:latin typeface="Calibri" panose="020F0502020204030204" pitchFamily="34" charset="0"/>
                <a:ea typeface="Calibri" panose="020F0502020204030204" pitchFamily="34" charset="0"/>
                <a:cs typeface="Calibri" panose="020F0502020204030204" pitchFamily="34" charset="0"/>
              </a:rPr>
              <a:t>  Porque si este pueblo continúa subiendo a ofrecer sacrificios en la casa del SEÑOR en Jerusalén, </a:t>
            </a:r>
            <a:r>
              <a:rPr lang="es-ES" sz="3200" u="sng" kern="100" dirty="0" smtClean="0">
                <a:latin typeface="Calibri" panose="020F0502020204030204" pitchFamily="34" charset="0"/>
                <a:ea typeface="Calibri" panose="020F0502020204030204" pitchFamily="34" charset="0"/>
                <a:cs typeface="Calibri" panose="020F0502020204030204" pitchFamily="34" charset="0"/>
              </a:rPr>
              <a:t>el corazón de este pueblo se volverá </a:t>
            </a:r>
            <a:r>
              <a:rPr lang="es-ES" sz="3200" kern="100" dirty="0" smtClean="0">
                <a:latin typeface="Calibri" panose="020F0502020204030204" pitchFamily="34" charset="0"/>
                <a:ea typeface="Calibri" panose="020F0502020204030204" pitchFamily="34" charset="0"/>
                <a:cs typeface="Calibri" panose="020F0502020204030204" pitchFamily="34" charset="0"/>
              </a:rPr>
              <a:t>a </a:t>
            </a:r>
            <a:r>
              <a:rPr lang="es-ES" sz="3200" kern="100" dirty="0">
                <a:latin typeface="Calibri" panose="020F0502020204030204" pitchFamily="34" charset="0"/>
                <a:ea typeface="Calibri" panose="020F0502020204030204" pitchFamily="34" charset="0"/>
                <a:cs typeface="Calibri" panose="020F0502020204030204" pitchFamily="34" charset="0"/>
              </a:rPr>
              <a:t>su señor, es decir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y me matarán y volverán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a:t>
            </a:r>
            <a:r>
              <a:rPr lang="es-ES" sz="3200" kern="100" dirty="0" smtClean="0">
                <a:latin typeface="Calibri" panose="020F0502020204030204" pitchFamily="34" charset="0"/>
                <a:ea typeface="Calibri" panose="020F0502020204030204" pitchFamily="34" charset="0"/>
                <a:cs typeface="Calibri" panose="020F0502020204030204" pitchFamily="34" charset="0"/>
              </a:rPr>
              <a:t>28</a:t>
            </a:r>
            <a:r>
              <a:rPr lang="es-ES" sz="3200" kern="100" dirty="0">
                <a:latin typeface="Calibri" panose="020F0502020204030204" pitchFamily="34" charset="0"/>
                <a:ea typeface="Calibri" panose="020F0502020204030204" pitchFamily="34" charset="0"/>
                <a:cs typeface="Calibri" panose="020F0502020204030204" pitchFamily="34" charset="0"/>
              </a:rPr>
              <a:t>  </a:t>
            </a:r>
            <a:r>
              <a:rPr lang="es-ES" sz="3200" b="1" i="1" kern="100" dirty="0" smtClean="0">
                <a:latin typeface="Calibri" panose="020F0502020204030204" pitchFamily="34" charset="0"/>
                <a:ea typeface="Calibri" panose="020F0502020204030204" pitchFamily="34" charset="0"/>
                <a:cs typeface="Calibri" panose="020F0502020204030204" pitchFamily="34" charset="0"/>
              </a:rPr>
              <a:t>Así que el rey buscó consejo, hizo </a:t>
            </a:r>
            <a:r>
              <a:rPr lang="es-ES" sz="3200" kern="100" dirty="0" smtClean="0">
                <a:latin typeface="Calibri" panose="020F0502020204030204" pitchFamily="34" charset="0"/>
                <a:ea typeface="Calibri" panose="020F0502020204030204" pitchFamily="34" charset="0"/>
                <a:cs typeface="Calibri" panose="020F0502020204030204" pitchFamily="34" charset="0"/>
              </a:rPr>
              <a:t>dos </a:t>
            </a:r>
            <a:r>
              <a:rPr lang="es-ES" sz="3200" kern="100" dirty="0">
                <a:latin typeface="Calibri" panose="020F0502020204030204" pitchFamily="34" charset="0"/>
                <a:ea typeface="Calibri" panose="020F0502020204030204" pitchFamily="34" charset="0"/>
                <a:cs typeface="Calibri" panose="020F0502020204030204" pitchFamily="34" charset="0"/>
              </a:rPr>
              <a:t>becerros de oro, y dijo al pueblo: «Es mucho para ustedes subir a Jerusalén; aquí están sus dioses, oh Israel, los cuales te hicieron subir de la tierra de Egipto». </a:t>
            </a:r>
            <a:r>
              <a:rPr lang="es-ES" sz="3200" kern="100" dirty="0" smtClean="0">
                <a:latin typeface="Calibri" panose="020F0502020204030204" pitchFamily="34" charset="0"/>
                <a:ea typeface="Calibri" panose="020F0502020204030204" pitchFamily="34" charset="0"/>
                <a:cs typeface="Calibri" panose="020F0502020204030204" pitchFamily="34" charset="0"/>
              </a:rPr>
              <a:t>29</a:t>
            </a:r>
            <a:r>
              <a:rPr lang="es-ES" sz="3200" kern="100" dirty="0">
                <a:latin typeface="Calibri" panose="020F0502020204030204" pitchFamily="34" charset="0"/>
                <a:ea typeface="Calibri" panose="020F0502020204030204" pitchFamily="34" charset="0"/>
                <a:cs typeface="Calibri" panose="020F0502020204030204" pitchFamily="34" charset="0"/>
              </a:rPr>
              <a:t>  </a:t>
            </a:r>
            <a:r>
              <a:rPr lang="es-ES" sz="3200" b="1" i="1" kern="100" dirty="0">
                <a:latin typeface="Calibri" panose="020F0502020204030204" pitchFamily="34" charset="0"/>
                <a:ea typeface="Calibri" panose="020F0502020204030204" pitchFamily="34" charset="0"/>
                <a:cs typeface="Calibri" panose="020F0502020204030204" pitchFamily="34" charset="0"/>
              </a:rPr>
              <a:t>Puso uno en Betel </a:t>
            </a:r>
            <a:r>
              <a:rPr lang="es-ES" sz="3200" kern="100" dirty="0">
                <a:latin typeface="Calibri" panose="020F0502020204030204" pitchFamily="34" charset="0"/>
                <a:ea typeface="Calibri" panose="020F0502020204030204" pitchFamily="34" charset="0"/>
                <a:cs typeface="Calibri" panose="020F0502020204030204" pitchFamily="34" charset="0"/>
              </a:rPr>
              <a:t>y </a:t>
            </a:r>
            <a:r>
              <a:rPr lang="es-ES" sz="3200" b="1" i="1" kern="100" dirty="0">
                <a:latin typeface="Calibri" panose="020F0502020204030204" pitchFamily="34" charset="0"/>
                <a:ea typeface="Calibri" panose="020F0502020204030204" pitchFamily="34" charset="0"/>
                <a:cs typeface="Calibri" panose="020F0502020204030204" pitchFamily="34" charset="0"/>
              </a:rPr>
              <a:t>el otro lo puso en Dan</a:t>
            </a:r>
            <a:r>
              <a:rPr lang="es-ES" sz="3200" kern="100" dirty="0">
                <a:latin typeface="Calibri" panose="020F0502020204030204" pitchFamily="34" charset="0"/>
                <a:ea typeface="Calibri" panose="020F0502020204030204" pitchFamily="34" charset="0"/>
                <a:cs typeface="Calibri" panose="020F0502020204030204" pitchFamily="34" charset="0"/>
              </a:rPr>
              <a:t>. </a:t>
            </a:r>
            <a:r>
              <a:rPr lang="es-ES" sz="3200" kern="100" dirty="0" smtClean="0">
                <a:latin typeface="Calibri" panose="020F0502020204030204" pitchFamily="34" charset="0"/>
                <a:ea typeface="Calibri" panose="020F0502020204030204" pitchFamily="34" charset="0"/>
                <a:cs typeface="Calibri" panose="020F0502020204030204" pitchFamily="34" charset="0"/>
              </a:rPr>
              <a:t>30</a:t>
            </a:r>
            <a:r>
              <a:rPr lang="es-ES" sz="3200" kern="100" dirty="0">
                <a:latin typeface="Calibri" panose="020F0502020204030204" pitchFamily="34" charset="0"/>
                <a:ea typeface="Calibri" panose="020F0502020204030204" pitchFamily="34" charset="0"/>
                <a:cs typeface="Calibri" panose="020F0502020204030204" pitchFamily="34" charset="0"/>
              </a:rPr>
              <a:t>  Y esto fue motivo de pecado, porque el pueblo iba aun hasta Dan a adorar delante de uno de los becerros. </a:t>
            </a:r>
            <a:endParaRPr lang="en-US" sz="2800" dirty="0"/>
          </a:p>
        </p:txBody>
      </p:sp>
    </p:spTree>
    <p:extLst>
      <p:ext uri="{BB962C8B-B14F-4D97-AF65-F5344CB8AC3E}">
        <p14:creationId xmlns:p14="http://schemas.microsoft.com/office/powerpoint/2010/main" val="2068880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0" y="1051560"/>
            <a:ext cx="9144000" cy="3671515"/>
          </a:xfrm>
        </p:spPr>
        <p:txBody>
          <a:bodyPr>
            <a:normAutofit fontScale="85000" lnSpcReduction="10000"/>
          </a:bodyPr>
          <a:lstStyle/>
          <a:p>
            <a:pPr marL="0" indent="0" algn="ctr">
              <a:buNone/>
            </a:pPr>
            <a:r>
              <a:rPr lang="es-ES" sz="3200" kern="100" dirty="0">
                <a:latin typeface="Calibri" panose="020F0502020204030204" pitchFamily="34" charset="0"/>
                <a:ea typeface="Calibri" panose="020F0502020204030204" pitchFamily="34" charset="0"/>
                <a:cs typeface="Calibri" panose="020F0502020204030204" pitchFamily="34" charset="0"/>
              </a:rPr>
              <a:t>31 </a:t>
            </a:r>
            <a:r>
              <a:rPr lang="es-ES" sz="3200" b="1" i="1" kern="100" dirty="0" smtClean="0">
                <a:latin typeface="Calibri" panose="020F0502020204030204" pitchFamily="34" charset="0"/>
                <a:ea typeface="Calibri" panose="020F0502020204030204" pitchFamily="34" charset="0"/>
                <a:cs typeface="Calibri" panose="020F0502020204030204" pitchFamily="34" charset="0"/>
              </a:rPr>
              <a:t>Hizo también casas en los lugares altos</a:t>
            </a:r>
            <a:r>
              <a:rPr lang="es-ES" sz="3200" kern="100" dirty="0" smtClean="0">
                <a:latin typeface="Calibri" panose="020F0502020204030204" pitchFamily="34" charset="0"/>
                <a:ea typeface="Calibri" panose="020F0502020204030204" pitchFamily="34" charset="0"/>
                <a:cs typeface="Calibri" panose="020F0502020204030204" pitchFamily="34" charset="0"/>
              </a:rPr>
              <a:t>, </a:t>
            </a:r>
            <a:r>
              <a:rPr lang="es-ES" sz="3200" kern="100" dirty="0">
                <a:latin typeface="Calibri" panose="020F0502020204030204" pitchFamily="34" charset="0"/>
                <a:ea typeface="Calibri" panose="020F0502020204030204" pitchFamily="34" charset="0"/>
                <a:cs typeface="Calibri" panose="020F0502020204030204" pitchFamily="34" charset="0"/>
              </a:rPr>
              <a:t>y </a:t>
            </a:r>
            <a:r>
              <a:rPr lang="es-ES" sz="3200" b="1" i="1" kern="100" dirty="0">
                <a:latin typeface="Calibri" panose="020F0502020204030204" pitchFamily="34" charset="0"/>
                <a:ea typeface="Calibri" panose="020F0502020204030204" pitchFamily="34" charset="0"/>
                <a:cs typeface="Calibri" panose="020F0502020204030204" pitchFamily="34" charset="0"/>
              </a:rPr>
              <a:t>nombró sacerdotes</a:t>
            </a:r>
            <a:r>
              <a:rPr lang="es-ES" sz="3200" kern="100" dirty="0">
                <a:latin typeface="Calibri" panose="020F0502020204030204" pitchFamily="34" charset="0"/>
                <a:ea typeface="Calibri" panose="020F0502020204030204" pitchFamily="34" charset="0"/>
                <a:cs typeface="Calibri" panose="020F0502020204030204" pitchFamily="34" charset="0"/>
              </a:rPr>
              <a:t> de entre el pueblo que no eran de los hijos de Leví. 32  </a:t>
            </a:r>
            <a:r>
              <a:rPr lang="es-ES" sz="3200" kern="100" dirty="0" err="1">
                <a:latin typeface="Calibri" panose="020F0502020204030204" pitchFamily="34" charset="0"/>
                <a:ea typeface="Calibri" panose="020F0502020204030204" pitchFamily="34" charset="0"/>
                <a:cs typeface="Calibri" panose="020F0502020204030204" pitchFamily="34" charset="0"/>
              </a:rPr>
              <a:t>Jeroboam</a:t>
            </a:r>
            <a:r>
              <a:rPr lang="es-ES" sz="3200" kern="100" dirty="0">
                <a:latin typeface="Calibri" panose="020F0502020204030204" pitchFamily="34" charset="0"/>
                <a:ea typeface="Calibri" panose="020F0502020204030204" pitchFamily="34" charset="0"/>
                <a:cs typeface="Calibri" panose="020F0502020204030204" pitchFamily="34" charset="0"/>
              </a:rPr>
              <a:t> </a:t>
            </a:r>
            <a:r>
              <a:rPr lang="es-ES" sz="3200" b="1" i="1" kern="100" dirty="0">
                <a:latin typeface="Calibri" panose="020F0502020204030204" pitchFamily="34" charset="0"/>
                <a:ea typeface="Calibri" panose="020F0502020204030204" pitchFamily="34" charset="0"/>
                <a:cs typeface="Calibri" panose="020F0502020204030204" pitchFamily="34" charset="0"/>
              </a:rPr>
              <a:t>instituyó una fiesta </a:t>
            </a:r>
            <a:r>
              <a:rPr lang="es-ES" sz="3200" kern="100" dirty="0">
                <a:latin typeface="Calibri" panose="020F0502020204030204" pitchFamily="34" charset="0"/>
                <a:ea typeface="Calibri" panose="020F0502020204030204" pitchFamily="34" charset="0"/>
                <a:cs typeface="Calibri" panose="020F0502020204030204" pitchFamily="34" charset="0"/>
              </a:rPr>
              <a:t>en el mes octavo, en el día 15 del mes, </a:t>
            </a:r>
            <a:r>
              <a:rPr lang="es-ES" sz="3200" b="1" i="1" kern="100" dirty="0">
                <a:latin typeface="Calibri" panose="020F0502020204030204" pitchFamily="34" charset="0"/>
                <a:ea typeface="Calibri" panose="020F0502020204030204" pitchFamily="34" charset="0"/>
                <a:cs typeface="Calibri" panose="020F0502020204030204" pitchFamily="34" charset="0"/>
              </a:rPr>
              <a:t>como la fiesta que hay en Judá</a:t>
            </a:r>
            <a:r>
              <a:rPr lang="es-ES" sz="3200" kern="100" dirty="0">
                <a:latin typeface="Calibri" panose="020F0502020204030204" pitchFamily="34" charset="0"/>
                <a:ea typeface="Calibri" panose="020F0502020204030204" pitchFamily="34" charset="0"/>
                <a:cs typeface="Calibri" panose="020F0502020204030204" pitchFamily="34" charset="0"/>
              </a:rPr>
              <a:t>, y </a:t>
            </a:r>
            <a:r>
              <a:rPr lang="es-ES" sz="3200" b="1" i="1" kern="100" dirty="0">
                <a:latin typeface="Calibri" panose="020F0502020204030204" pitchFamily="34" charset="0"/>
                <a:ea typeface="Calibri" panose="020F0502020204030204" pitchFamily="34" charset="0"/>
                <a:cs typeface="Calibri" panose="020F0502020204030204" pitchFamily="34" charset="0"/>
              </a:rPr>
              <a:t>subió al altar</a:t>
            </a:r>
            <a:r>
              <a:rPr lang="es-ES" sz="3200" kern="100" dirty="0">
                <a:latin typeface="Calibri" panose="020F0502020204030204" pitchFamily="34" charset="0"/>
                <a:ea typeface="Calibri" panose="020F0502020204030204" pitchFamily="34" charset="0"/>
                <a:cs typeface="Calibri" panose="020F0502020204030204" pitchFamily="34" charset="0"/>
              </a:rPr>
              <a:t>. Así hizo en Betel, ofreciendo sacrificio a los becerros que había hecho. Y </a:t>
            </a:r>
            <a:r>
              <a:rPr lang="es-ES" sz="3200" b="1" i="1" kern="100" dirty="0">
                <a:latin typeface="Calibri" panose="020F0502020204030204" pitchFamily="34" charset="0"/>
                <a:ea typeface="Calibri" panose="020F0502020204030204" pitchFamily="34" charset="0"/>
                <a:cs typeface="Calibri" panose="020F0502020204030204" pitchFamily="34" charset="0"/>
              </a:rPr>
              <a:t>puso en Betel </a:t>
            </a:r>
            <a:r>
              <a:rPr lang="es-ES" sz="3200" kern="100" dirty="0">
                <a:latin typeface="Calibri" panose="020F0502020204030204" pitchFamily="34" charset="0"/>
                <a:ea typeface="Calibri" panose="020F0502020204030204" pitchFamily="34" charset="0"/>
                <a:cs typeface="Calibri" panose="020F0502020204030204" pitchFamily="34" charset="0"/>
              </a:rPr>
              <a:t>a los sacerdotes de los lugares altos que él había construido. 33  Entonces subió al altar que había hecho en Betel el día 15 del mes octavo, es decir en el mes </a:t>
            </a:r>
            <a:r>
              <a:rPr lang="es-ES" sz="3200" b="1" i="1" kern="100" dirty="0">
                <a:latin typeface="Calibri" panose="020F0502020204030204" pitchFamily="34" charset="0"/>
                <a:ea typeface="Calibri" panose="020F0502020204030204" pitchFamily="34" charset="0"/>
                <a:cs typeface="Calibri" panose="020F0502020204030204" pitchFamily="34" charset="0"/>
              </a:rPr>
              <a:t>que él había planeado en su propio corazón</a:t>
            </a:r>
            <a:r>
              <a:rPr lang="es-ES" sz="3200" kern="100" dirty="0">
                <a:latin typeface="Calibri" panose="020F0502020204030204" pitchFamily="34" charset="0"/>
                <a:ea typeface="Calibri" panose="020F0502020204030204" pitchFamily="34" charset="0"/>
                <a:cs typeface="Calibri" panose="020F0502020204030204" pitchFamily="34" charset="0"/>
              </a:rPr>
              <a:t>. Instituyó una fiesta para los israelitas y subió al altar para quemar incienso. </a:t>
            </a:r>
            <a:endParaRPr lang="es-ES" sz="3200" kern="100"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E7F85DB1-0152-3722-E287-8B8BF960DA4D}"/>
              </a:ext>
            </a:extLst>
          </p:cNvPr>
          <p:cNvSpPr txBox="1"/>
          <p:nvPr/>
        </p:nvSpPr>
        <p:spPr>
          <a:xfrm>
            <a:off x="0" y="4723075"/>
            <a:ext cx="9144000" cy="991925"/>
          </a:xfrm>
          <a:prstGeom prst="rect">
            <a:avLst/>
          </a:prstGeom>
          <a:solidFill>
            <a:schemeClr val="bg1"/>
          </a:solidFill>
          <a:ln w="31750">
            <a:solidFill>
              <a:srgbClr val="941100"/>
            </a:solidFill>
          </a:ln>
        </p:spPr>
        <p:txBody>
          <a:bodyPr wrap="square" rtlCol="0" anchor="ctr">
            <a:noAutofit/>
          </a:bodyPr>
          <a:lstStyle/>
          <a:p>
            <a:pPr algn="ctr" rtl="0"/>
            <a:r>
              <a:rPr lang="en-US" sz="3200" dirty="0">
                <a:effectLst/>
                <a:latin typeface="Calibri" panose="020F0502020204030204" pitchFamily="34" charset="0"/>
                <a:ea typeface="Calibri" panose="020F0502020204030204" pitchFamily="34" charset="0"/>
                <a:cs typeface="Calibri" panose="020F0502020204030204" pitchFamily="34" charset="0"/>
              </a:rPr>
              <a:t>Las falsas </a:t>
            </a:r>
            <a:r>
              <a:rPr lang="en-US" sz="3200" dirty="0" err="1">
                <a:effectLst/>
                <a:latin typeface="Calibri" panose="020F0502020204030204" pitchFamily="34" charset="0"/>
                <a:ea typeface="Calibri" panose="020F0502020204030204" pitchFamily="34" charset="0"/>
                <a:cs typeface="Calibri" panose="020F0502020204030204" pitchFamily="34" charset="0"/>
              </a:rPr>
              <a:t>enseñanzas</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tratan</a:t>
            </a:r>
            <a:r>
              <a:rPr lang="en-US" sz="3200" dirty="0" smtClean="0">
                <a:effectLst/>
                <a:latin typeface="Calibri" panose="020F0502020204030204" pitchFamily="34" charset="0"/>
                <a:ea typeface="Calibri" panose="020F0502020204030204" pitchFamily="34" charset="0"/>
                <a:cs typeface="Calibri" panose="020F0502020204030204" pitchFamily="34" charset="0"/>
              </a:rPr>
              <a:t> de </a:t>
            </a:r>
            <a:r>
              <a:rPr lang="en-US" sz="3200" dirty="0">
                <a:effectLst/>
                <a:latin typeface="Calibri" panose="020F0502020204030204" pitchFamily="34" charset="0"/>
                <a:ea typeface="Calibri" panose="020F0502020204030204" pitchFamily="34" charset="0"/>
                <a:cs typeface="Calibri" panose="020F0502020204030204" pitchFamily="34" charset="0"/>
              </a:rPr>
              <a:t>quitar lo que pertenece a Dios.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2236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7BD5C0-59EC-DB09-6ED2-ADD9A82D0CA5}"/>
              </a:ext>
            </a:extLst>
          </p:cNvPr>
          <p:cNvSpPr>
            <a:spLocks noGrp="1"/>
          </p:cNvSpPr>
          <p:nvPr>
            <p:ph type="title"/>
          </p:nvPr>
        </p:nvSpPr>
        <p:spPr>
          <a:xfrm>
            <a:off x="0" y="0"/>
            <a:ext cx="9144000" cy="1104636"/>
          </a:xfrm>
        </p:spPr>
        <p:txBody>
          <a:bodyPr/>
          <a:lstStyle/>
          <a:p>
            <a:pPr algn="ctr" rtl="0"/>
            <a:r>
              <a:rPr lang="en-US" dirty="0"/>
              <a:t>Por qué existen las falsas enseñanzas (espíritus)…</a:t>
            </a:r>
          </a:p>
        </p:txBody>
      </p:sp>
      <p:sp>
        <p:nvSpPr>
          <p:cNvPr id="3" name="Content Placeholder 2">
            <a:extLst>
              <a:ext uri="{FF2B5EF4-FFF2-40B4-BE49-F238E27FC236}">
                <a16:creationId xmlns="" xmlns:a16="http://schemas.microsoft.com/office/drawing/2014/main" id="{207FF200-83F8-844B-28DF-AC56302B21F7}"/>
              </a:ext>
            </a:extLst>
          </p:cNvPr>
          <p:cNvSpPr>
            <a:spLocks noGrp="1"/>
          </p:cNvSpPr>
          <p:nvPr>
            <p:ph idx="1"/>
          </p:nvPr>
        </p:nvSpPr>
        <p:spPr>
          <a:xfrm>
            <a:off x="0" y="858741"/>
            <a:ext cx="9144000" cy="3896139"/>
          </a:xfrm>
        </p:spPr>
        <p:txBody>
          <a:bodyPr/>
          <a:lstStyle/>
          <a:p>
            <a:pPr marL="0" indent="0" algn="l" rtl="0">
              <a:buNone/>
            </a:pPr>
            <a:r>
              <a:rPr lang="en-US" sz="2400" b="1" u="sng" kern="100" dirty="0">
                <a:latin typeface="Calibri" panose="020F0502020204030204" pitchFamily="34" charset="0"/>
                <a:ea typeface="Calibri" panose="020F0502020204030204" pitchFamily="34" charset="0"/>
                <a:cs typeface="Calibri" panose="020F0502020204030204" pitchFamily="34" charset="0"/>
              </a:rPr>
              <a:t>J</a:t>
            </a:r>
            <a:r>
              <a:rPr lang="en-US" sz="2400" b="1" u="sng" kern="100" dirty="0" smtClean="0">
                <a:effectLst/>
                <a:latin typeface="Calibri" panose="020F0502020204030204" pitchFamily="34" charset="0"/>
                <a:ea typeface="Calibri" panose="020F0502020204030204" pitchFamily="34" charset="0"/>
                <a:cs typeface="Calibri" panose="020F0502020204030204" pitchFamily="34" charset="0"/>
              </a:rPr>
              <a:t>eroboam</a:t>
            </a:r>
            <a:endParaRPr lang="en-US" sz="2400" b="1" u="sng" kern="100" dirty="0">
              <a:effectLst/>
              <a:latin typeface="Calibri" panose="020F0502020204030204" pitchFamily="34" charset="0"/>
              <a:ea typeface="Calibri" panose="020F0502020204030204" pitchFamily="34" charset="0"/>
              <a:cs typeface="Calibri" panose="020F0502020204030204" pitchFamily="34" charset="0"/>
            </a:endParaRPr>
          </a:p>
          <a:p>
            <a:r>
              <a:rPr lang="en-US" sz="2400" kern="100" dirty="0">
                <a:effectLst/>
                <a:latin typeface="Calibri" panose="020F0502020204030204" pitchFamily="34" charset="0"/>
                <a:ea typeface="Calibri" panose="020F0502020204030204" pitchFamily="34" charset="0"/>
                <a:cs typeface="Calibri" panose="020F0502020204030204" pitchFamily="34" charset="0"/>
              </a:rPr>
              <a:t>1 Reyes 12:26 </a:t>
            </a:r>
            <a:r>
              <a:rPr lang="es-ES" sz="2400" kern="100" dirty="0">
                <a:latin typeface="Calibri" panose="020F0502020204030204" pitchFamily="34" charset="0"/>
                <a:ea typeface="Calibri" panose="020F0502020204030204" pitchFamily="34" charset="0"/>
                <a:cs typeface="Calibri" panose="020F0502020204030204" pitchFamily="34" charset="0"/>
              </a:rPr>
              <a:t>Y </a:t>
            </a:r>
            <a:r>
              <a:rPr lang="es-ES" sz="2400" kern="100" dirty="0" err="1">
                <a:latin typeface="Calibri" panose="020F0502020204030204" pitchFamily="34" charset="0"/>
                <a:ea typeface="Calibri" panose="020F0502020204030204" pitchFamily="34" charset="0"/>
                <a:cs typeface="Calibri" panose="020F0502020204030204" pitchFamily="34" charset="0"/>
              </a:rPr>
              <a:t>Jeroboam</a:t>
            </a:r>
            <a:r>
              <a:rPr lang="es-ES" sz="2400" kern="100" dirty="0">
                <a:latin typeface="Calibri" panose="020F0502020204030204" pitchFamily="34" charset="0"/>
                <a:ea typeface="Calibri" panose="020F0502020204030204" pitchFamily="34" charset="0"/>
                <a:cs typeface="Calibri" panose="020F0502020204030204" pitchFamily="34" charset="0"/>
              </a:rPr>
              <a:t> se dijo en su corazón: «</a:t>
            </a:r>
            <a:r>
              <a:rPr lang="es-ES" sz="2400" u="sng" kern="100" dirty="0">
                <a:latin typeface="Calibri" panose="020F0502020204030204" pitchFamily="34" charset="0"/>
                <a:ea typeface="Calibri" panose="020F0502020204030204" pitchFamily="34" charset="0"/>
                <a:cs typeface="Calibri" panose="020F0502020204030204" pitchFamily="34" charset="0"/>
              </a:rPr>
              <a:t>Ahora el reino </a:t>
            </a:r>
            <a:r>
              <a:rPr lang="es-ES" sz="2400" i="1" u="sng" kern="100" dirty="0">
                <a:latin typeface="Calibri" panose="020F0502020204030204" pitchFamily="34" charset="0"/>
                <a:ea typeface="Calibri" panose="020F0502020204030204" pitchFamily="34" charset="0"/>
                <a:cs typeface="Calibri" panose="020F0502020204030204" pitchFamily="34" charset="0"/>
              </a:rPr>
              <a:t>volverá</a:t>
            </a:r>
            <a:r>
              <a:rPr lang="es-ES" sz="2400" kern="100" dirty="0">
                <a:latin typeface="Calibri" panose="020F0502020204030204" pitchFamily="34" charset="0"/>
                <a:ea typeface="Calibri" panose="020F0502020204030204" pitchFamily="34" charset="0"/>
                <a:cs typeface="Calibri" panose="020F0502020204030204" pitchFamily="34" charset="0"/>
              </a:rPr>
              <a:t> a la casa de David. </a:t>
            </a:r>
            <a:r>
              <a:rPr lang="es-ES" sz="2400" kern="100" dirty="0" smtClean="0">
                <a:latin typeface="Calibri" panose="020F0502020204030204" pitchFamily="34" charset="0"/>
                <a:ea typeface="Calibri" panose="020F0502020204030204" pitchFamily="34" charset="0"/>
                <a:cs typeface="Calibri" panose="020F0502020204030204" pitchFamily="34" charset="0"/>
              </a:rPr>
              <a:t>27</a:t>
            </a:r>
            <a:r>
              <a:rPr lang="es-ES" sz="2400" kern="100" dirty="0">
                <a:latin typeface="Calibri" panose="020F0502020204030204" pitchFamily="34" charset="0"/>
                <a:ea typeface="Calibri" panose="020F0502020204030204" pitchFamily="34" charset="0"/>
                <a:cs typeface="Calibri" panose="020F0502020204030204" pitchFamily="34" charset="0"/>
              </a:rPr>
              <a:t>  Porque si este pueblo continúa subiendo a ofrecer sacrificios en la casa del SEÑOR en Jerusalén, </a:t>
            </a:r>
            <a:r>
              <a:rPr lang="es-ES" sz="2400" u="sng" kern="100" dirty="0">
                <a:latin typeface="Calibri" panose="020F0502020204030204" pitchFamily="34" charset="0"/>
                <a:ea typeface="Calibri" panose="020F0502020204030204" pitchFamily="34" charset="0"/>
                <a:cs typeface="Calibri" panose="020F0502020204030204" pitchFamily="34" charset="0"/>
              </a:rPr>
              <a:t>el corazón de este pueblo </a:t>
            </a:r>
            <a:r>
              <a:rPr lang="es-ES" sz="2400" i="1" u="sng" kern="100" dirty="0" smtClean="0">
                <a:latin typeface="Calibri" panose="020F0502020204030204" pitchFamily="34" charset="0"/>
                <a:ea typeface="Calibri" panose="020F0502020204030204" pitchFamily="34" charset="0"/>
                <a:cs typeface="Calibri" panose="020F0502020204030204" pitchFamily="34" charset="0"/>
              </a:rPr>
              <a:t>se volverá </a:t>
            </a:r>
            <a:r>
              <a:rPr lang="es-ES" sz="2400" kern="100" dirty="0" smtClean="0">
                <a:latin typeface="Calibri" panose="020F0502020204030204" pitchFamily="34" charset="0"/>
                <a:ea typeface="Calibri" panose="020F0502020204030204" pitchFamily="34" charset="0"/>
                <a:cs typeface="Calibri" panose="020F0502020204030204" pitchFamily="34" charset="0"/>
              </a:rPr>
              <a:t>a </a:t>
            </a:r>
            <a:r>
              <a:rPr lang="es-ES" sz="2400" kern="100" dirty="0">
                <a:latin typeface="Calibri" panose="020F0502020204030204" pitchFamily="34" charset="0"/>
                <a:ea typeface="Calibri" panose="020F0502020204030204" pitchFamily="34" charset="0"/>
                <a:cs typeface="Calibri" panose="020F0502020204030204" pitchFamily="34" charset="0"/>
              </a:rPr>
              <a:t>su señor, es decir a </a:t>
            </a:r>
            <a:r>
              <a:rPr lang="es-ES" sz="2400" kern="100" dirty="0" err="1">
                <a:latin typeface="Calibri" panose="020F0502020204030204" pitchFamily="34" charset="0"/>
                <a:ea typeface="Calibri" panose="020F0502020204030204" pitchFamily="34" charset="0"/>
                <a:cs typeface="Calibri" panose="020F0502020204030204" pitchFamily="34" charset="0"/>
              </a:rPr>
              <a:t>Roboam</a:t>
            </a:r>
            <a:r>
              <a:rPr lang="es-ES" sz="2400" kern="100" dirty="0">
                <a:latin typeface="Calibri" panose="020F0502020204030204" pitchFamily="34" charset="0"/>
                <a:ea typeface="Calibri" panose="020F0502020204030204" pitchFamily="34" charset="0"/>
                <a:cs typeface="Calibri" panose="020F0502020204030204" pitchFamily="34" charset="0"/>
              </a:rPr>
              <a:t>, rey de Judá, y </a:t>
            </a:r>
            <a:r>
              <a:rPr lang="es-ES" sz="2400" u="sng" kern="100" dirty="0">
                <a:latin typeface="Calibri" panose="020F0502020204030204" pitchFamily="34" charset="0"/>
                <a:ea typeface="Calibri" panose="020F0502020204030204" pitchFamily="34" charset="0"/>
                <a:cs typeface="Calibri" panose="020F0502020204030204" pitchFamily="34" charset="0"/>
              </a:rPr>
              <a:t>me matarán y </a:t>
            </a:r>
            <a:r>
              <a:rPr lang="es-ES" sz="2400" i="1" u="sng" kern="100" dirty="0">
                <a:latin typeface="Calibri" panose="020F0502020204030204" pitchFamily="34" charset="0"/>
                <a:ea typeface="Calibri" panose="020F0502020204030204" pitchFamily="34" charset="0"/>
                <a:cs typeface="Calibri" panose="020F0502020204030204" pitchFamily="34" charset="0"/>
              </a:rPr>
              <a:t>volverán</a:t>
            </a:r>
            <a:r>
              <a:rPr lang="es-ES" sz="2400" u="sng" kern="100" dirty="0">
                <a:latin typeface="Calibri" panose="020F0502020204030204" pitchFamily="34" charset="0"/>
                <a:ea typeface="Calibri" panose="020F0502020204030204" pitchFamily="34" charset="0"/>
                <a:cs typeface="Calibri" panose="020F0502020204030204" pitchFamily="34" charset="0"/>
              </a:rPr>
              <a:t> a </a:t>
            </a:r>
            <a:r>
              <a:rPr lang="es-ES" sz="2400" u="sng" kern="100" dirty="0" err="1">
                <a:latin typeface="Calibri" panose="020F0502020204030204" pitchFamily="34" charset="0"/>
                <a:ea typeface="Calibri" panose="020F0502020204030204" pitchFamily="34" charset="0"/>
                <a:cs typeface="Calibri" panose="020F0502020204030204" pitchFamily="34" charset="0"/>
              </a:rPr>
              <a:t>Roboam</a:t>
            </a:r>
            <a:r>
              <a:rPr lang="es-ES" sz="2400" kern="100" dirty="0">
                <a:latin typeface="Calibri" panose="020F0502020204030204" pitchFamily="34" charset="0"/>
                <a:ea typeface="Calibri" panose="020F0502020204030204" pitchFamily="34" charset="0"/>
                <a:cs typeface="Calibri" panose="020F0502020204030204" pitchFamily="34" charset="0"/>
              </a:rPr>
              <a:t>, rey de Judá». </a:t>
            </a:r>
            <a:endParaRPr lang="es-ES" sz="2400" kern="100" dirty="0" smtClean="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400" b="1" u="sng" kern="100" dirty="0" smtClean="0">
                <a:latin typeface="Calibri" panose="020F0502020204030204" pitchFamily="34" charset="0"/>
                <a:ea typeface="Calibri" panose="020F0502020204030204" pitchFamily="34" charset="0"/>
                <a:cs typeface="Calibri" panose="020F0502020204030204" pitchFamily="34" charset="0"/>
              </a:rPr>
              <a:t>Balaam</a:t>
            </a:r>
            <a:endParaRPr lang="en-US" sz="2400" b="1" u="sng" kern="100" dirty="0">
              <a:latin typeface="Calibri" panose="020F0502020204030204" pitchFamily="34" charset="0"/>
              <a:ea typeface="Calibri" panose="020F0502020204030204" pitchFamily="34" charset="0"/>
              <a:cs typeface="Calibri" panose="020F0502020204030204" pitchFamily="34" charset="0"/>
            </a:endParaRPr>
          </a:p>
          <a:p>
            <a:r>
              <a:rPr lang="en-US" sz="2400" kern="100" dirty="0">
                <a:effectLst/>
                <a:latin typeface="Calibri" panose="020F0502020204030204" pitchFamily="34" charset="0"/>
                <a:ea typeface="Calibri" panose="020F0502020204030204" pitchFamily="34" charset="0"/>
                <a:cs typeface="Calibri" panose="020F0502020204030204" pitchFamily="34" charset="0"/>
              </a:rPr>
              <a:t>2</a:t>
            </a:r>
            <a:r>
              <a:rPr lang="en-US" sz="2400" kern="100" baseline="30000" dirty="0">
                <a:latin typeface="Calibri" panose="020F0502020204030204" pitchFamily="34" charset="0"/>
                <a:ea typeface="Calibri" panose="020F0502020204030204" pitchFamily="34" charset="0"/>
                <a:cs typeface="Calibri" panose="020F0502020204030204" pitchFamily="34" charset="0"/>
              </a:rPr>
              <a:t> </a:t>
            </a:r>
            <a:r>
              <a:rPr lang="en-US" sz="2400" kern="100" dirty="0">
                <a:effectLst/>
                <a:latin typeface="Calibri" panose="020F0502020204030204" pitchFamily="34" charset="0"/>
                <a:ea typeface="Calibri" panose="020F0502020204030204" pitchFamily="34" charset="0"/>
                <a:cs typeface="Calibri" panose="020F0502020204030204" pitchFamily="34" charset="0"/>
              </a:rPr>
              <a:t>Pedro 2:15 </a:t>
            </a:r>
            <a:r>
              <a:rPr lang="en-US" sz="2400" kern="100" dirty="0" smtClean="0">
                <a:effectLst/>
                <a:latin typeface="Calibri" panose="020F0502020204030204" pitchFamily="34" charset="0"/>
                <a:ea typeface="Calibri" panose="020F0502020204030204" pitchFamily="34" charset="0"/>
                <a:cs typeface="Calibri" panose="020F0502020204030204" pitchFamily="34" charset="0"/>
              </a:rPr>
              <a:t>“</a:t>
            </a:r>
            <a:r>
              <a:rPr lang="es-ES" sz="2400" kern="100" dirty="0">
                <a:latin typeface="Calibri" panose="020F0502020204030204" pitchFamily="34" charset="0"/>
                <a:ea typeface="Calibri" panose="020F0502020204030204" pitchFamily="34" charset="0"/>
                <a:cs typeface="Calibri" panose="020F0502020204030204" pitchFamily="34" charset="0"/>
              </a:rPr>
              <a:t>el hijo de </a:t>
            </a:r>
            <a:r>
              <a:rPr lang="es-ES" sz="2400" kern="100" dirty="0" err="1">
                <a:latin typeface="Calibri" panose="020F0502020204030204" pitchFamily="34" charset="0"/>
                <a:ea typeface="Calibri" panose="020F0502020204030204" pitchFamily="34" charset="0"/>
                <a:cs typeface="Calibri" panose="020F0502020204030204" pitchFamily="34" charset="0"/>
              </a:rPr>
              <a:t>Beor</a:t>
            </a:r>
            <a:r>
              <a:rPr lang="es-ES" sz="2400" kern="100" dirty="0">
                <a:latin typeface="Calibri" panose="020F0502020204030204" pitchFamily="34" charset="0"/>
                <a:ea typeface="Calibri" panose="020F0502020204030204" pitchFamily="34" charset="0"/>
                <a:cs typeface="Calibri" panose="020F0502020204030204" pitchFamily="34" charset="0"/>
              </a:rPr>
              <a:t>, quien amó el pago de la iniquidad</a:t>
            </a:r>
            <a:r>
              <a:rPr lang="en-US" sz="2400" kern="1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r>
              <a:rPr lang="en-US" sz="2400" kern="100" dirty="0">
                <a:effectLst/>
                <a:latin typeface="Calibri" panose="020F0502020204030204" pitchFamily="34" charset="0"/>
                <a:ea typeface="Calibri" panose="020F0502020204030204" pitchFamily="34" charset="0"/>
                <a:cs typeface="Calibri" panose="020F0502020204030204" pitchFamily="34" charset="0"/>
              </a:rPr>
              <a:t>Judas 11 </a:t>
            </a:r>
            <a:r>
              <a:rPr lang="en-US" sz="2400" kern="100" dirty="0" smtClean="0">
                <a:effectLst/>
                <a:latin typeface="Calibri" panose="020F0502020204030204" pitchFamily="34" charset="0"/>
                <a:ea typeface="Calibri" panose="020F0502020204030204" pitchFamily="34" charset="0"/>
                <a:cs typeface="Calibri" panose="020F0502020204030204" pitchFamily="34" charset="0"/>
              </a:rPr>
              <a:t>“</a:t>
            </a:r>
            <a:r>
              <a:rPr lang="es-ES" sz="2400" kern="100" dirty="0">
                <a:latin typeface="Calibri" panose="020F0502020204030204" pitchFamily="34" charset="0"/>
                <a:ea typeface="Calibri" panose="020F0502020204030204" pitchFamily="34" charset="0"/>
                <a:cs typeface="Calibri" panose="020F0502020204030204" pitchFamily="34" charset="0"/>
              </a:rPr>
              <a:t>por ganar dinero se lanzaron al error de </a:t>
            </a:r>
            <a:r>
              <a:rPr lang="es-ES" sz="2400" kern="100" dirty="0" err="1">
                <a:latin typeface="Calibri" panose="020F0502020204030204" pitchFamily="34" charset="0"/>
                <a:ea typeface="Calibri" panose="020F0502020204030204" pitchFamily="34" charset="0"/>
                <a:cs typeface="Calibri" panose="020F0502020204030204" pitchFamily="34" charset="0"/>
              </a:rPr>
              <a:t>Balaam</a:t>
            </a:r>
            <a:r>
              <a:rPr lang="en-US" sz="2400" kern="1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a:buNone/>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lgn="l" rtl="0">
              <a:buNone/>
            </a:pPr>
            <a:endParaRPr lang="en-US" dirty="0"/>
          </a:p>
        </p:txBody>
      </p:sp>
      <p:sp>
        <p:nvSpPr>
          <p:cNvPr id="4" name="TextBox 3">
            <a:extLst>
              <a:ext uri="{FF2B5EF4-FFF2-40B4-BE49-F238E27FC236}">
                <a16:creationId xmlns="" xmlns:a16="http://schemas.microsoft.com/office/drawing/2014/main" id="{6809F1D2-981A-CD28-768E-01FA068CEC68}"/>
              </a:ext>
            </a:extLst>
          </p:cNvPr>
          <p:cNvSpPr txBox="1"/>
          <p:nvPr/>
        </p:nvSpPr>
        <p:spPr>
          <a:xfrm>
            <a:off x="0" y="4516341"/>
            <a:ext cx="9144000" cy="1198659"/>
          </a:xfrm>
          <a:prstGeom prst="rect">
            <a:avLst/>
          </a:prstGeom>
          <a:solidFill>
            <a:schemeClr val="bg1"/>
          </a:solidFill>
          <a:ln w="31750">
            <a:solidFill>
              <a:srgbClr val="941100"/>
            </a:solidFill>
          </a:ln>
        </p:spPr>
        <p:txBody>
          <a:bodyPr wrap="square" rtlCol="0" anchor="ctr">
            <a:noAutofit/>
          </a:bodyPr>
          <a:lstStyle/>
          <a:p>
            <a:pPr algn="ctr" rtl="0"/>
            <a:r>
              <a:rPr lang="en-US" sz="3200" dirty="0">
                <a:effectLst/>
                <a:latin typeface="Calibri" panose="020F0502020204030204" pitchFamily="34" charset="0"/>
                <a:ea typeface="Calibri" panose="020F0502020204030204" pitchFamily="34" charset="0"/>
                <a:cs typeface="Calibri" panose="020F0502020204030204" pitchFamily="34" charset="0"/>
              </a:rPr>
              <a:t>Los falsos maestros </a:t>
            </a:r>
            <a:r>
              <a:rPr lang="en-US" sz="3200" dirty="0" err="1">
                <a:effectLst/>
                <a:latin typeface="Calibri" panose="020F0502020204030204" pitchFamily="34" charset="0"/>
                <a:ea typeface="Calibri" panose="020F0502020204030204" pitchFamily="34" charset="0"/>
                <a:cs typeface="Calibri" panose="020F0502020204030204" pitchFamily="34" charset="0"/>
              </a:rPr>
              <a:t>nunca</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piensan</a:t>
            </a:r>
            <a:r>
              <a:rPr lang="en-US" sz="3200" dirty="0" smtClean="0">
                <a:effectLst/>
                <a:latin typeface="Calibri" panose="020F0502020204030204" pitchFamily="34" charset="0"/>
                <a:ea typeface="Calibri" panose="020F0502020204030204" pitchFamily="34" charset="0"/>
                <a:cs typeface="Calibri" panose="020F0502020204030204" pitchFamily="34" charset="0"/>
              </a:rPr>
              <a:t>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en</a:t>
            </a:r>
            <a:r>
              <a:rPr lang="en-US" sz="3200" dirty="0" smtClean="0">
                <a:effectLst/>
                <a:latin typeface="Calibri" panose="020F0502020204030204" pitchFamily="34" charset="0"/>
                <a:ea typeface="Calibri" panose="020F0502020204030204" pitchFamily="34" charset="0"/>
                <a:cs typeface="Calibri" panose="020F0502020204030204" pitchFamily="34" charset="0"/>
              </a:rPr>
              <a:t> lo que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es</a:t>
            </a:r>
            <a:r>
              <a:rPr lang="en-US" sz="3200" dirty="0" smtClean="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Calibri" panose="020F0502020204030204" pitchFamily="34" charset="0"/>
                <a:ea typeface="Calibri" panose="020F0502020204030204" pitchFamily="34" charset="0"/>
                <a:cs typeface="Calibri" panose="020F0502020204030204" pitchFamily="34" charset="0"/>
              </a:rPr>
              <a:t>mejor para </a:t>
            </a:r>
            <a:r>
              <a:rPr lang="en-US" sz="3200" dirty="0" err="1" smtClean="0">
                <a:effectLst/>
                <a:latin typeface="Calibri" panose="020F0502020204030204" pitchFamily="34" charset="0"/>
                <a:ea typeface="Calibri" panose="020F0502020204030204" pitchFamily="34" charset="0"/>
                <a:cs typeface="Calibri" panose="020F0502020204030204" pitchFamily="34" charset="0"/>
              </a:rPr>
              <a:t>ti</a:t>
            </a:r>
            <a:r>
              <a:rPr lang="en-US" sz="32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7239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6D5999-1D25-91A3-1BDA-3102D5124A5C}"/>
              </a:ext>
            </a:extLst>
          </p:cNvPr>
          <p:cNvSpPr>
            <a:spLocks noGrp="1"/>
          </p:cNvSpPr>
          <p:nvPr>
            <p:ph type="title"/>
          </p:nvPr>
        </p:nvSpPr>
        <p:spPr>
          <a:xfrm>
            <a:off x="628650" y="103103"/>
            <a:ext cx="7886700" cy="1104636"/>
          </a:xfrm>
        </p:spPr>
        <p:txBody>
          <a:bodyPr>
            <a:normAutofit fontScale="90000"/>
          </a:bodyPr>
          <a:lstStyle/>
          <a:p>
            <a:pPr algn="ctr" rtl="0"/>
            <a:r>
              <a:rPr lang="en-US" sz="4000" dirty="0"/>
              <a:t>La consecuencia de </a:t>
            </a:r>
            <a:r>
              <a:rPr lang="en-US" sz="4000" dirty="0" err="1"/>
              <a:t>abandonar</a:t>
            </a:r>
            <a:r>
              <a:rPr lang="en-US" sz="4000" dirty="0"/>
              <a:t> </a:t>
            </a:r>
            <a:r>
              <a:rPr lang="en-US" sz="4000" dirty="0" smtClean="0"/>
              <a:t>al </a:t>
            </a:r>
            <a:r>
              <a:rPr lang="en-US" sz="4000" dirty="0"/>
              <a:t>Espíritu para escuchar a los espíritus</a:t>
            </a:r>
          </a:p>
        </p:txBody>
      </p:sp>
      <p:sp>
        <p:nvSpPr>
          <p:cNvPr id="3" name="Content Placeholder 2">
            <a:extLst>
              <a:ext uri="{FF2B5EF4-FFF2-40B4-BE49-F238E27FC236}">
                <a16:creationId xmlns="" xmlns:a16="http://schemas.microsoft.com/office/drawing/2014/main" id="{C270BDD6-44E2-1340-FB2A-DD4A0ED6EAA9}"/>
              </a:ext>
            </a:extLst>
          </p:cNvPr>
          <p:cNvSpPr>
            <a:spLocks noGrp="1"/>
          </p:cNvSpPr>
          <p:nvPr>
            <p:ph idx="1"/>
          </p:nvPr>
        </p:nvSpPr>
        <p:spPr>
          <a:xfrm>
            <a:off x="628650" y="1521351"/>
            <a:ext cx="2279142" cy="956669"/>
          </a:xfrm>
          <a:ln w="25400">
            <a:solidFill>
              <a:srgbClr val="941100"/>
            </a:solidFill>
          </a:ln>
        </p:spPr>
        <p:txBody>
          <a:bodyPr anchor="ctr">
            <a:noAutofit/>
          </a:bodyPr>
          <a:lstStyle/>
          <a:p>
            <a:pPr marL="0" indent="0" algn="ctr" rtl="0">
              <a:buNone/>
            </a:pPr>
            <a:r>
              <a:rPr lang="en-US" sz="2000" dirty="0"/>
              <a:t>Éxodo 32:28</a:t>
            </a:r>
          </a:p>
          <a:p>
            <a:pPr marL="0" indent="0" algn="ctr" rtl="0">
              <a:buNone/>
            </a:pPr>
            <a:r>
              <a:rPr lang="en-US" sz="2000" b="1" u="sng" dirty="0"/>
              <a:t>3.000</a:t>
            </a:r>
            <a:r>
              <a:rPr lang="en-US" sz="2000" dirty="0"/>
              <a:t> </a:t>
            </a:r>
          </a:p>
        </p:txBody>
      </p:sp>
      <p:sp>
        <p:nvSpPr>
          <p:cNvPr id="4" name="Content Placeholder 2">
            <a:extLst>
              <a:ext uri="{FF2B5EF4-FFF2-40B4-BE49-F238E27FC236}">
                <a16:creationId xmlns="" xmlns:a16="http://schemas.microsoft.com/office/drawing/2014/main" id="{C0BEEA0A-84E6-DDEB-61B7-7A21E06926A5}"/>
              </a:ext>
            </a:extLst>
          </p:cNvPr>
          <p:cNvSpPr txBox="1">
            <a:spLocks/>
          </p:cNvSpPr>
          <p:nvPr/>
        </p:nvSpPr>
        <p:spPr>
          <a:xfrm>
            <a:off x="3432429" y="1521351"/>
            <a:ext cx="2279142" cy="956669"/>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Números 16:31-35</a:t>
            </a:r>
          </a:p>
          <a:p>
            <a:pPr marL="0" indent="0" algn="ctr" rtl="0">
              <a:buFont typeface="Arial" panose="020B0604020202020204" pitchFamily="34" charset="0"/>
              <a:buNone/>
            </a:pPr>
            <a:r>
              <a:rPr lang="en-US" sz="2000" b="1" u="sng" dirty="0"/>
              <a:t>250</a:t>
            </a:r>
            <a:r>
              <a:rPr lang="en-US" sz="2000" b="1" dirty="0"/>
              <a:t>+</a:t>
            </a:r>
            <a:endParaRPr lang="en-US" sz="2000" dirty="0"/>
          </a:p>
        </p:txBody>
      </p:sp>
      <p:sp>
        <p:nvSpPr>
          <p:cNvPr id="5" name="Content Placeholder 2">
            <a:extLst>
              <a:ext uri="{FF2B5EF4-FFF2-40B4-BE49-F238E27FC236}">
                <a16:creationId xmlns="" xmlns:a16="http://schemas.microsoft.com/office/drawing/2014/main" id="{D2C4BD37-3882-63BB-9723-2FF4E26CA817}"/>
              </a:ext>
            </a:extLst>
          </p:cNvPr>
          <p:cNvSpPr txBox="1">
            <a:spLocks/>
          </p:cNvSpPr>
          <p:nvPr/>
        </p:nvSpPr>
        <p:spPr>
          <a:xfrm>
            <a:off x="6236208" y="1521352"/>
            <a:ext cx="2279142" cy="956669"/>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Números 25:8-9</a:t>
            </a:r>
          </a:p>
          <a:p>
            <a:pPr marL="0" indent="0" algn="ctr" rtl="0">
              <a:buFont typeface="Arial" panose="020B0604020202020204" pitchFamily="34" charset="0"/>
              <a:buNone/>
            </a:pPr>
            <a:r>
              <a:rPr lang="en-US" sz="2000" b="1" u="sng" dirty="0"/>
              <a:t>24.002</a:t>
            </a:r>
            <a:r>
              <a:rPr lang="en-US" sz="2000" dirty="0"/>
              <a:t> </a:t>
            </a:r>
          </a:p>
        </p:txBody>
      </p:sp>
      <p:sp>
        <p:nvSpPr>
          <p:cNvPr id="6" name="Content Placeholder 2">
            <a:extLst>
              <a:ext uri="{FF2B5EF4-FFF2-40B4-BE49-F238E27FC236}">
                <a16:creationId xmlns="" xmlns:a16="http://schemas.microsoft.com/office/drawing/2014/main" id="{AF5C2ADD-7F18-1646-502A-832D99DCDF06}"/>
              </a:ext>
            </a:extLst>
          </p:cNvPr>
          <p:cNvSpPr txBox="1">
            <a:spLocks/>
          </p:cNvSpPr>
          <p:nvPr/>
        </p:nvSpPr>
        <p:spPr>
          <a:xfrm>
            <a:off x="1990346" y="2791636"/>
            <a:ext cx="2279142" cy="956669"/>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1 Samuel 6:19</a:t>
            </a:r>
          </a:p>
          <a:p>
            <a:pPr marL="0" indent="0" algn="ctr" rtl="0">
              <a:buFont typeface="Arial" panose="020B0604020202020204" pitchFamily="34" charset="0"/>
              <a:buNone/>
            </a:pPr>
            <a:r>
              <a:rPr lang="en-US" sz="2000" b="1" u="sng" dirty="0" smtClean="0"/>
              <a:t>70 </a:t>
            </a:r>
            <a:r>
              <a:rPr lang="en-US" sz="2000" dirty="0" smtClean="0"/>
              <a:t>o </a:t>
            </a:r>
            <a:r>
              <a:rPr lang="en-US" sz="2000" b="1" u="sng" dirty="0" smtClean="0"/>
              <a:t>50.070</a:t>
            </a:r>
            <a:r>
              <a:rPr lang="en-US" sz="2000" dirty="0" smtClean="0"/>
              <a:t> </a:t>
            </a:r>
            <a:endParaRPr lang="en-US" sz="2000" dirty="0"/>
          </a:p>
        </p:txBody>
      </p:sp>
      <p:sp>
        <p:nvSpPr>
          <p:cNvPr id="7" name="Content Placeholder 2">
            <a:extLst>
              <a:ext uri="{FF2B5EF4-FFF2-40B4-BE49-F238E27FC236}">
                <a16:creationId xmlns="" xmlns:a16="http://schemas.microsoft.com/office/drawing/2014/main" id="{F2F60B04-E3E7-A43E-1EF6-937C6BF1AF4F}"/>
              </a:ext>
            </a:extLst>
          </p:cNvPr>
          <p:cNvSpPr txBox="1">
            <a:spLocks/>
          </p:cNvSpPr>
          <p:nvPr/>
        </p:nvSpPr>
        <p:spPr>
          <a:xfrm>
            <a:off x="3432429" y="4061917"/>
            <a:ext cx="2279142" cy="956669"/>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400" dirty="0"/>
              <a:t>La tribu de Dan</a:t>
            </a:r>
          </a:p>
        </p:txBody>
      </p:sp>
      <p:sp>
        <p:nvSpPr>
          <p:cNvPr id="8" name="Content Placeholder 2">
            <a:extLst>
              <a:ext uri="{FF2B5EF4-FFF2-40B4-BE49-F238E27FC236}">
                <a16:creationId xmlns="" xmlns:a16="http://schemas.microsoft.com/office/drawing/2014/main" id="{D20E9464-8BE0-A438-D703-31E38FF8510D}"/>
              </a:ext>
            </a:extLst>
          </p:cNvPr>
          <p:cNvSpPr txBox="1">
            <a:spLocks/>
          </p:cNvSpPr>
          <p:nvPr/>
        </p:nvSpPr>
        <p:spPr>
          <a:xfrm>
            <a:off x="5096637" y="2791636"/>
            <a:ext cx="2279142" cy="956669"/>
          </a:xfrm>
          <a:prstGeom prst="rect">
            <a:avLst/>
          </a:prstGeom>
          <a:ln w="25400">
            <a:solidFill>
              <a:srgbClr val="941100"/>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000" dirty="0"/>
              <a:t>2 Reyes 17:6/25:21</a:t>
            </a:r>
          </a:p>
          <a:p>
            <a:pPr marL="0" indent="0" algn="ctr" rtl="0">
              <a:buFont typeface="Arial" panose="020B0604020202020204" pitchFamily="34" charset="0"/>
              <a:buNone/>
            </a:pPr>
            <a:r>
              <a:rPr lang="en-US" sz="2000" b="1" u="sng" dirty="0"/>
              <a:t>Todo Israel/Judá</a:t>
            </a:r>
            <a:endParaRPr lang="en-US" sz="2000" dirty="0"/>
          </a:p>
        </p:txBody>
      </p:sp>
    </p:spTree>
    <p:extLst>
      <p:ext uri="{BB962C8B-B14F-4D97-AF65-F5344CB8AC3E}">
        <p14:creationId xmlns:p14="http://schemas.microsoft.com/office/powerpoint/2010/main" val="4015344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57767F-9DE1-9CF5-B8A5-A21CD6F36AE5}"/>
              </a:ext>
            </a:extLst>
          </p:cNvPr>
          <p:cNvSpPr>
            <a:spLocks noGrp="1"/>
          </p:cNvSpPr>
          <p:nvPr>
            <p:ph type="title"/>
          </p:nvPr>
        </p:nvSpPr>
        <p:spPr>
          <a:xfrm>
            <a:off x="628650" y="93959"/>
            <a:ext cx="7886700" cy="1104636"/>
          </a:xfrm>
        </p:spPr>
        <p:txBody>
          <a:bodyPr>
            <a:normAutofit/>
          </a:bodyPr>
          <a:lstStyle/>
          <a:p>
            <a:pPr algn="ctr" rtl="0"/>
            <a:r>
              <a:rPr lang="en-US" sz="3600" dirty="0" err="1" smtClean="0"/>
              <a:t>Probando</a:t>
            </a:r>
            <a:r>
              <a:rPr lang="en-US" sz="3600" dirty="0" smtClean="0"/>
              <a:t> </a:t>
            </a:r>
            <a:r>
              <a:rPr lang="en-US" sz="3600" dirty="0"/>
              <a:t>los espíritus para ver si son del Espíritu (</a:t>
            </a:r>
            <a:r>
              <a:rPr lang="en-US" sz="3600" dirty="0" smtClean="0"/>
              <a:t>1</a:t>
            </a:r>
            <a:r>
              <a:rPr lang="en-US" sz="3600" baseline="30000" dirty="0" smtClean="0"/>
              <a:t> </a:t>
            </a:r>
            <a:r>
              <a:rPr lang="en-US" sz="3600" dirty="0" smtClean="0"/>
              <a:t>Juan </a:t>
            </a:r>
            <a:r>
              <a:rPr lang="en-US" sz="3600" dirty="0"/>
              <a:t>4:1-6)</a:t>
            </a:r>
          </a:p>
        </p:txBody>
      </p:sp>
      <p:sp>
        <p:nvSpPr>
          <p:cNvPr id="4" name="Content Placeholder 2">
            <a:extLst>
              <a:ext uri="{FF2B5EF4-FFF2-40B4-BE49-F238E27FC236}">
                <a16:creationId xmlns="" xmlns:a16="http://schemas.microsoft.com/office/drawing/2014/main" id="{D736C6C6-A9A5-E1F5-D2C3-415A47C9CE49}"/>
              </a:ext>
            </a:extLst>
          </p:cNvPr>
          <p:cNvSpPr txBox="1">
            <a:spLocks/>
          </p:cNvSpPr>
          <p:nvPr/>
        </p:nvSpPr>
        <p:spPr>
          <a:xfrm>
            <a:off x="454914" y="1576214"/>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effectLst/>
                <a:latin typeface="Calibri" panose="020F0502020204030204" pitchFamily="34" charset="0"/>
                <a:ea typeface="Calibri" panose="020F0502020204030204" pitchFamily="34" charset="0"/>
                <a:cs typeface="Calibri" panose="020F0502020204030204" pitchFamily="34" charset="0"/>
              </a:rPr>
              <a:t>No creas todo lo que todos dicen.</a:t>
            </a:r>
            <a:r>
              <a:rPr lang="en-US" sz="2800" dirty="0">
                <a:effectLst/>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 xmlns:a16="http://schemas.microsoft.com/office/drawing/2014/main" id="{A4E2973B-440A-DE94-7F4C-6A5AC34632C3}"/>
              </a:ext>
            </a:extLst>
          </p:cNvPr>
          <p:cNvSpPr txBox="1">
            <a:spLocks/>
          </p:cNvSpPr>
          <p:nvPr/>
        </p:nvSpPr>
        <p:spPr>
          <a:xfrm>
            <a:off x="3258693" y="1576214"/>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err="1" smtClean="0"/>
              <a:t>Examina</a:t>
            </a:r>
            <a:r>
              <a:rPr lang="en-US" sz="2800" dirty="0" smtClean="0"/>
              <a:t> (</a:t>
            </a:r>
            <a:r>
              <a:rPr lang="en-US" sz="2800" dirty="0" err="1" smtClean="0"/>
              <a:t>somete</a:t>
            </a:r>
            <a:r>
              <a:rPr lang="en-US" sz="2800" dirty="0" smtClean="0"/>
              <a:t> a </a:t>
            </a:r>
            <a:r>
              <a:rPr lang="en-US" sz="2800" dirty="0" err="1" smtClean="0"/>
              <a:t>prueba</a:t>
            </a:r>
            <a:r>
              <a:rPr lang="en-US" sz="2800" dirty="0" smtClean="0"/>
              <a:t>) </a:t>
            </a:r>
            <a:r>
              <a:rPr lang="en-US" sz="2800" dirty="0"/>
              <a:t>para ver si esto es genuino o no.</a:t>
            </a:r>
          </a:p>
        </p:txBody>
      </p:sp>
      <p:sp>
        <p:nvSpPr>
          <p:cNvPr id="6" name="Content Placeholder 2">
            <a:extLst>
              <a:ext uri="{FF2B5EF4-FFF2-40B4-BE49-F238E27FC236}">
                <a16:creationId xmlns="" xmlns:a16="http://schemas.microsoft.com/office/drawing/2014/main" id="{EB5AAD07-C806-DAAB-45AE-1A8AA52D6E57}"/>
              </a:ext>
            </a:extLst>
          </p:cNvPr>
          <p:cNvSpPr txBox="1">
            <a:spLocks/>
          </p:cNvSpPr>
          <p:nvPr/>
        </p:nvSpPr>
        <p:spPr>
          <a:xfrm>
            <a:off x="6062472" y="1576215"/>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A Jesús le importa cómo vives tu vida.</a:t>
            </a:r>
          </a:p>
        </p:txBody>
      </p:sp>
      <p:sp>
        <p:nvSpPr>
          <p:cNvPr id="7" name="Content Placeholder 2">
            <a:extLst>
              <a:ext uri="{FF2B5EF4-FFF2-40B4-BE49-F238E27FC236}">
                <a16:creationId xmlns="" xmlns:a16="http://schemas.microsoft.com/office/drawing/2014/main" id="{F557E7E9-96F3-C0DF-D0B7-6EB79E823F83}"/>
              </a:ext>
            </a:extLst>
          </p:cNvPr>
          <p:cNvSpPr txBox="1">
            <a:spLocks/>
          </p:cNvSpPr>
          <p:nvPr/>
        </p:nvSpPr>
        <p:spPr>
          <a:xfrm>
            <a:off x="454914" y="3666747"/>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Los espíritus sólo ofrecen cosas que has </a:t>
            </a:r>
            <a:r>
              <a:rPr lang="en-US" sz="2800" dirty="0" err="1" smtClean="0"/>
              <a:t>vencido</a:t>
            </a:r>
            <a:r>
              <a:rPr lang="en-US" sz="2800" dirty="0" smtClean="0"/>
              <a:t>.</a:t>
            </a:r>
            <a:endParaRPr lang="en-US" sz="2800" dirty="0"/>
          </a:p>
        </p:txBody>
      </p:sp>
      <p:sp>
        <p:nvSpPr>
          <p:cNvPr id="8" name="Content Placeholder 2">
            <a:extLst>
              <a:ext uri="{FF2B5EF4-FFF2-40B4-BE49-F238E27FC236}">
                <a16:creationId xmlns="" xmlns:a16="http://schemas.microsoft.com/office/drawing/2014/main" id="{F04CED3B-8C38-567D-9F36-903C052D2AC2}"/>
              </a:ext>
            </a:extLst>
          </p:cNvPr>
          <p:cNvSpPr txBox="1">
            <a:spLocks/>
          </p:cNvSpPr>
          <p:nvPr/>
        </p:nvSpPr>
        <p:spPr>
          <a:xfrm>
            <a:off x="3258693" y="3666746"/>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El </a:t>
            </a:r>
            <a:r>
              <a:rPr lang="en-US" sz="2800" dirty="0" err="1"/>
              <a:t>espíritu</a:t>
            </a:r>
            <a:r>
              <a:rPr lang="en-US" sz="2800" dirty="0"/>
              <a:t> </a:t>
            </a:r>
            <a:r>
              <a:rPr lang="en-US" sz="2800" dirty="0" smtClean="0"/>
              <a:t>del </a:t>
            </a:r>
            <a:r>
              <a:rPr lang="en-US" sz="2800" dirty="0"/>
              <a:t>error es mundano.</a:t>
            </a:r>
          </a:p>
        </p:txBody>
      </p:sp>
      <p:sp>
        <p:nvSpPr>
          <p:cNvPr id="9" name="Content Placeholder 2">
            <a:extLst>
              <a:ext uri="{FF2B5EF4-FFF2-40B4-BE49-F238E27FC236}">
                <a16:creationId xmlns="" xmlns:a16="http://schemas.microsoft.com/office/drawing/2014/main" id="{5AE5E2F8-D537-A451-5902-97BB43AB0E25}"/>
              </a:ext>
            </a:extLst>
          </p:cNvPr>
          <p:cNvSpPr txBox="1">
            <a:spLocks/>
          </p:cNvSpPr>
          <p:nvPr/>
        </p:nvSpPr>
        <p:spPr>
          <a:xfrm>
            <a:off x="6062472" y="3666745"/>
            <a:ext cx="2734056" cy="1883659"/>
          </a:xfrm>
          <a:prstGeom prst="rect">
            <a:avLst/>
          </a:prstGeom>
          <a:ln w="25400">
            <a:solidFill>
              <a:schemeClr val="accent1">
                <a:lumMod val="60000"/>
                <a:lumOff val="4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Cualquiera que niegue la enseñanza apostólica está </a:t>
            </a:r>
            <a:r>
              <a:rPr lang="en-US" sz="2800" dirty="0" err="1"/>
              <a:t>en</a:t>
            </a:r>
            <a:r>
              <a:rPr lang="en-US" sz="2800" dirty="0"/>
              <a:t> </a:t>
            </a:r>
            <a:r>
              <a:rPr lang="en-US" sz="2800" dirty="0" smtClean="0"/>
              <a:t>error</a:t>
            </a:r>
            <a:r>
              <a:rPr lang="en-US" sz="2800" dirty="0"/>
              <a:t>.</a:t>
            </a:r>
          </a:p>
        </p:txBody>
      </p:sp>
    </p:spTree>
    <p:extLst>
      <p:ext uri="{BB962C8B-B14F-4D97-AF65-F5344CB8AC3E}">
        <p14:creationId xmlns:p14="http://schemas.microsoft.com/office/powerpoint/2010/main" val="364034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3C5F529-75F6-D847-5B32-1B1946B75F69}"/>
              </a:ext>
            </a:extLst>
          </p:cNvPr>
          <p:cNvSpPr>
            <a:spLocks noGrp="1"/>
          </p:cNvSpPr>
          <p:nvPr>
            <p:ph idx="1"/>
          </p:nvPr>
        </p:nvSpPr>
        <p:spPr>
          <a:xfrm>
            <a:off x="628650" y="1241854"/>
            <a:ext cx="7886700" cy="3905616"/>
          </a:xfrm>
          <a:ln w="31750">
            <a:solidFill>
              <a:schemeClr val="accent1"/>
            </a:solidFill>
          </a:ln>
        </p:spPr>
        <p:txBody>
          <a:bodyPr anchor="ctr">
            <a:normAutofit lnSpcReduction="10000"/>
          </a:bodyPr>
          <a:lstStyle/>
          <a:p>
            <a:pPr marL="0" indent="0" algn="ctr" rtl="0">
              <a:buNone/>
            </a:pPr>
            <a:r>
              <a:rPr lang="en-US" sz="3200" i="1" dirty="0">
                <a:effectLst/>
                <a:latin typeface="Calibri" panose="020F0502020204030204" pitchFamily="34" charset="0"/>
                <a:ea typeface="Calibri" panose="020F0502020204030204" pitchFamily="34" charset="0"/>
              </a:rPr>
              <a:t>“28:18 Y Jesús se acercó y les habló, diciendo: Toda potestad me ha sido dada en el cielo y en la tierra. 19 Id, pues, y haced discípulos a todas las naciones, bautizándolos en el nombre del Padre y del Hijo y del Espíritu Santo, 20</a:t>
            </a:r>
            <a:r>
              <a:rPr lang="en-US" sz="3200" b="1" i="1" u="sng" dirty="0">
                <a:effectLst/>
                <a:latin typeface="Calibri" panose="020F0502020204030204" pitchFamily="34" charset="0"/>
                <a:ea typeface="Calibri" panose="020F0502020204030204" pitchFamily="34" charset="0"/>
              </a:rPr>
              <a:t>enseñándoles a guardar todo lo que os he mandado</a:t>
            </a:r>
            <a:r>
              <a:rPr lang="en-US" sz="3200" i="1" dirty="0">
                <a:effectLst/>
                <a:latin typeface="Calibri" panose="020F0502020204030204" pitchFamily="34" charset="0"/>
                <a:ea typeface="Calibri" panose="020F0502020204030204" pitchFamily="34" charset="0"/>
              </a:rPr>
              <a:t>; y he aquí, yo estaré con vosotros todos los días, hasta el fin de los tiempos”.</a:t>
            </a:r>
            <a:endParaRPr lang="en-US" sz="3600" dirty="0"/>
          </a:p>
        </p:txBody>
      </p:sp>
      <p:sp>
        <p:nvSpPr>
          <p:cNvPr id="5" name="Title 1">
            <a:extLst>
              <a:ext uri="{FF2B5EF4-FFF2-40B4-BE49-F238E27FC236}">
                <a16:creationId xmlns="" xmlns:a16="http://schemas.microsoft.com/office/drawing/2014/main" id="{1D62A282-DE25-AFDA-C5FD-A75A783EE1E5}"/>
              </a:ext>
            </a:extLst>
          </p:cNvPr>
          <p:cNvSpPr txBox="1">
            <a:spLocks/>
          </p:cNvSpPr>
          <p:nvPr/>
        </p:nvSpPr>
        <p:spPr>
          <a:xfrm>
            <a:off x="0" y="137217"/>
            <a:ext cx="91440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dirty="0" smtClean="0"/>
              <a:t>Las palabras del </a:t>
            </a:r>
            <a:r>
              <a:rPr lang="en-US" sz="4000" dirty="0" err="1" smtClean="0"/>
              <a:t>Espíritu</a:t>
            </a:r>
            <a:r>
              <a:rPr lang="en-US" sz="4000" dirty="0" smtClean="0"/>
              <a:t> a </a:t>
            </a:r>
            <a:r>
              <a:rPr lang="en-US" sz="4000" dirty="0" err="1" smtClean="0"/>
              <a:t>través</a:t>
            </a:r>
            <a:r>
              <a:rPr lang="en-US" sz="4000" dirty="0" smtClean="0"/>
              <a:t> de Mateo</a:t>
            </a:r>
            <a:endParaRPr lang="en-US" sz="4000" dirty="0"/>
          </a:p>
        </p:txBody>
      </p:sp>
    </p:spTree>
    <p:extLst>
      <p:ext uri="{BB962C8B-B14F-4D97-AF65-F5344CB8AC3E}">
        <p14:creationId xmlns:p14="http://schemas.microsoft.com/office/powerpoint/2010/main" val="2811613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7AFA78A-E850-3473-7336-2ABD20344181}"/>
              </a:ext>
            </a:extLst>
          </p:cNvPr>
          <p:cNvSpPr>
            <a:spLocks noGrp="1"/>
          </p:cNvSpPr>
          <p:nvPr>
            <p:ph idx="1"/>
          </p:nvPr>
        </p:nvSpPr>
        <p:spPr>
          <a:xfrm>
            <a:off x="628650" y="1044442"/>
            <a:ext cx="7886700" cy="3626115"/>
          </a:xfrm>
        </p:spPr>
        <p:txBody>
          <a:bodyPr anchor="ctr">
            <a:normAutofit/>
          </a:bodyPr>
          <a:lstStyle/>
          <a:p>
            <a:pPr marL="0" indent="0" algn="ctr">
              <a:buNone/>
            </a:pPr>
            <a:r>
              <a:rPr lang="en-US" sz="3200" dirty="0">
                <a:effectLst/>
                <a:latin typeface="Calibri" panose="020F0502020204030204" pitchFamily="34" charset="0"/>
                <a:ea typeface="Calibri" panose="020F0502020204030204" pitchFamily="34" charset="0"/>
                <a:cs typeface="Calibri" panose="020F0502020204030204" pitchFamily="34" charset="0"/>
              </a:rPr>
              <a:t>Judas 17 </a:t>
            </a:r>
            <a:r>
              <a:rPr lang="es-ES" sz="3200" dirty="0">
                <a:latin typeface="Calibri" panose="020F0502020204030204" pitchFamily="34" charset="0"/>
                <a:ea typeface="Calibri" panose="020F0502020204030204" pitchFamily="34" charset="0"/>
                <a:cs typeface="Calibri" panose="020F0502020204030204" pitchFamily="34" charset="0"/>
              </a:rPr>
              <a:t>Pero ustedes, amados, acuérdense de las palabras que antes fueron dichas por los apóstoles de nuestro Señor Jesucristo, </a:t>
            </a:r>
            <a:r>
              <a:rPr lang="es-ES" sz="3200" dirty="0" smtClean="0">
                <a:latin typeface="Calibri" panose="020F0502020204030204" pitchFamily="34" charset="0"/>
                <a:ea typeface="Calibri" panose="020F0502020204030204" pitchFamily="34" charset="0"/>
                <a:cs typeface="Calibri" panose="020F0502020204030204" pitchFamily="34" charset="0"/>
              </a:rPr>
              <a:t>18</a:t>
            </a:r>
            <a:r>
              <a:rPr lang="es-ES" sz="3200" dirty="0">
                <a:latin typeface="Calibri" panose="020F0502020204030204" pitchFamily="34" charset="0"/>
                <a:ea typeface="Calibri" panose="020F0502020204030204" pitchFamily="34" charset="0"/>
                <a:cs typeface="Calibri" panose="020F0502020204030204" pitchFamily="34" charset="0"/>
              </a:rPr>
              <a:t>  quienes les decían</a:t>
            </a:r>
            <a:r>
              <a:rPr lang="en-US" sz="32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3494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3C5F529-75F6-D847-5B32-1B1946B75F69}"/>
              </a:ext>
            </a:extLst>
          </p:cNvPr>
          <p:cNvSpPr>
            <a:spLocks noGrp="1"/>
          </p:cNvSpPr>
          <p:nvPr>
            <p:ph idx="1"/>
          </p:nvPr>
        </p:nvSpPr>
        <p:spPr>
          <a:xfrm>
            <a:off x="628650" y="1241854"/>
            <a:ext cx="7886700" cy="3905616"/>
          </a:xfrm>
          <a:ln w="31750">
            <a:solidFill>
              <a:schemeClr val="accent1"/>
            </a:solidFill>
          </a:ln>
        </p:spPr>
        <p:txBody>
          <a:bodyPr anchor="ctr">
            <a:normAutofit/>
          </a:bodyPr>
          <a:lstStyle/>
          <a:p>
            <a:pPr marL="0" indent="0" algn="ctr">
              <a:buNone/>
            </a:pPr>
            <a:r>
              <a:rPr lang="en-US" sz="3200" dirty="0">
                <a:effectLst/>
                <a:latin typeface="Calibri" panose="020F0502020204030204" pitchFamily="34" charset="0"/>
                <a:ea typeface="Calibri" panose="020F0502020204030204" pitchFamily="34" charset="0"/>
              </a:rPr>
              <a:t>1 Juan 4:1 </a:t>
            </a:r>
            <a:r>
              <a:rPr lang="es-ES" sz="3200" dirty="0">
                <a:latin typeface="Calibri" panose="020F0502020204030204" pitchFamily="34" charset="0"/>
                <a:ea typeface="Calibri" panose="020F0502020204030204" pitchFamily="34" charset="0"/>
              </a:rPr>
              <a:t>Amados, no crean a todo espíritu, sino </a:t>
            </a:r>
            <a:r>
              <a:rPr lang="es-ES" sz="3200" u="sng" dirty="0">
                <a:latin typeface="Calibri" panose="020F0502020204030204" pitchFamily="34" charset="0"/>
                <a:ea typeface="Calibri" panose="020F0502020204030204" pitchFamily="34" charset="0"/>
              </a:rPr>
              <a:t>prueben los espíritus</a:t>
            </a:r>
            <a:r>
              <a:rPr lang="es-ES" sz="3200" dirty="0">
                <a:latin typeface="Calibri" panose="020F0502020204030204" pitchFamily="34" charset="0"/>
                <a:ea typeface="Calibri" panose="020F0502020204030204" pitchFamily="34" charset="0"/>
              </a:rPr>
              <a:t> para ver si son de Dios, porque muchos falsos profetas han salido al mundo. </a:t>
            </a:r>
            <a:endParaRPr lang="en-US" sz="5400" dirty="0"/>
          </a:p>
        </p:txBody>
      </p:sp>
      <p:sp>
        <p:nvSpPr>
          <p:cNvPr id="5" name="Title 1">
            <a:extLst>
              <a:ext uri="{FF2B5EF4-FFF2-40B4-BE49-F238E27FC236}">
                <a16:creationId xmlns="" xmlns:a16="http://schemas.microsoft.com/office/drawing/2014/main" id="{1D62A282-DE25-AFDA-C5FD-A75A783EE1E5}"/>
              </a:ext>
            </a:extLst>
          </p:cNvPr>
          <p:cNvSpPr>
            <a:spLocks noGrp="1"/>
          </p:cNvSpPr>
          <p:nvPr>
            <p:ph type="title"/>
          </p:nvPr>
        </p:nvSpPr>
        <p:spPr>
          <a:xfrm>
            <a:off x="0" y="137217"/>
            <a:ext cx="9144000" cy="1104636"/>
          </a:xfrm>
        </p:spPr>
        <p:txBody>
          <a:bodyPr>
            <a:normAutofit/>
          </a:bodyPr>
          <a:lstStyle/>
          <a:p>
            <a:pPr algn="ctr" rtl="0"/>
            <a:r>
              <a:rPr lang="en-US" sz="4000" dirty="0"/>
              <a:t>Las palabras del Espíritu a través de Mateo</a:t>
            </a:r>
          </a:p>
        </p:txBody>
      </p:sp>
    </p:spTree>
    <p:extLst>
      <p:ext uri="{BB962C8B-B14F-4D97-AF65-F5344CB8AC3E}">
        <p14:creationId xmlns:p14="http://schemas.microsoft.com/office/powerpoint/2010/main" val="93083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7E558B-09BA-2E41-3815-2F554ACDECE7}"/>
              </a:ext>
            </a:extLst>
          </p:cNvPr>
          <p:cNvSpPr>
            <a:spLocks noGrp="1"/>
          </p:cNvSpPr>
          <p:nvPr>
            <p:ph type="ctrTitle"/>
          </p:nvPr>
        </p:nvSpPr>
        <p:spPr/>
        <p:txBody>
          <a:bodyPr>
            <a:normAutofit/>
          </a:bodyPr>
          <a:lstStyle/>
          <a:p>
            <a:pPr rtl="0"/>
            <a:r>
              <a:rPr lang="en-US" sz="5400" dirty="0" err="1" smtClean="0"/>
              <a:t>Probando</a:t>
            </a:r>
            <a:r>
              <a:rPr lang="en-US" sz="5400" dirty="0" smtClean="0"/>
              <a:t> </a:t>
            </a:r>
            <a:r>
              <a:rPr lang="en-US" sz="5400" dirty="0" err="1" smtClean="0"/>
              <a:t>los</a:t>
            </a:r>
            <a:r>
              <a:rPr lang="en-US" sz="5400" dirty="0" smtClean="0"/>
              <a:t> </a:t>
            </a:r>
            <a:r>
              <a:rPr lang="en-US" sz="5400" dirty="0" err="1" smtClean="0"/>
              <a:t>esp</a:t>
            </a:r>
            <a:r>
              <a:rPr lang="es-ES" sz="5400" dirty="0" err="1" smtClean="0"/>
              <a:t>íritus</a:t>
            </a:r>
            <a:endParaRPr lang="en-US" sz="5400" dirty="0"/>
          </a:p>
        </p:txBody>
      </p:sp>
    </p:spTree>
    <p:extLst>
      <p:ext uri="{BB962C8B-B14F-4D97-AF65-F5344CB8AC3E}">
        <p14:creationId xmlns:p14="http://schemas.microsoft.com/office/powerpoint/2010/main" val="422103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693EE3-A13F-E173-676A-FCBEE6D2285A}"/>
              </a:ext>
            </a:extLst>
          </p:cNvPr>
          <p:cNvSpPr>
            <a:spLocks noGrp="1"/>
          </p:cNvSpPr>
          <p:nvPr>
            <p:ph type="title"/>
          </p:nvPr>
        </p:nvSpPr>
        <p:spPr>
          <a:xfrm>
            <a:off x="628650" y="185399"/>
            <a:ext cx="7886700" cy="1104636"/>
          </a:xfrm>
        </p:spPr>
        <p:txBody>
          <a:bodyPr>
            <a:normAutofit/>
          </a:bodyPr>
          <a:lstStyle/>
          <a:p>
            <a:pPr algn="ctr" rtl="0"/>
            <a:r>
              <a:rPr lang="en-US" sz="4000" dirty="0" err="1" smtClean="0"/>
              <a:t>Probando</a:t>
            </a:r>
            <a:r>
              <a:rPr lang="en-US" sz="4000" dirty="0" smtClean="0"/>
              <a:t> </a:t>
            </a:r>
            <a:r>
              <a:rPr lang="en-US" sz="4000" dirty="0" err="1" smtClean="0"/>
              <a:t>los</a:t>
            </a:r>
            <a:r>
              <a:rPr lang="en-US" sz="4000" dirty="0" smtClean="0"/>
              <a:t> </a:t>
            </a:r>
            <a:r>
              <a:rPr lang="en-US" sz="4000" dirty="0" err="1" smtClean="0"/>
              <a:t>espíritus</a:t>
            </a:r>
            <a:endParaRPr lang="en-US" sz="4000" dirty="0"/>
          </a:p>
        </p:txBody>
      </p:sp>
      <p:sp>
        <p:nvSpPr>
          <p:cNvPr id="3" name="Content Placeholder 2">
            <a:extLst>
              <a:ext uri="{FF2B5EF4-FFF2-40B4-BE49-F238E27FC236}">
                <a16:creationId xmlns="" xmlns:a16="http://schemas.microsoft.com/office/drawing/2014/main" id="{AADBE4AF-EAFF-8B79-2AC8-9E379DF11910}"/>
              </a:ext>
            </a:extLst>
          </p:cNvPr>
          <p:cNvSpPr>
            <a:spLocks noGrp="1"/>
          </p:cNvSpPr>
          <p:nvPr>
            <p:ph idx="1"/>
          </p:nvPr>
        </p:nvSpPr>
        <p:spPr>
          <a:xfrm>
            <a:off x="994410" y="1521355"/>
            <a:ext cx="3577590" cy="1916790"/>
          </a:xfrm>
          <a:ln w="25400">
            <a:solidFill>
              <a:srgbClr val="941100"/>
            </a:solidFill>
          </a:ln>
        </p:spPr>
        <p:txBody>
          <a:bodyPr anchor="ctr">
            <a:normAutofit/>
          </a:bodyPr>
          <a:lstStyle/>
          <a:p>
            <a:pPr marL="0" indent="0" algn="ctr" rtl="0">
              <a:buNone/>
            </a:pPr>
            <a:r>
              <a:rPr lang="en-US" sz="3200" dirty="0"/>
              <a:t>Cómo operan estos “espíritus”.</a:t>
            </a:r>
          </a:p>
        </p:txBody>
      </p:sp>
      <p:sp>
        <p:nvSpPr>
          <p:cNvPr id="4" name="Content Placeholder 2">
            <a:extLst>
              <a:ext uri="{FF2B5EF4-FFF2-40B4-BE49-F238E27FC236}">
                <a16:creationId xmlns="" xmlns:a16="http://schemas.microsoft.com/office/drawing/2014/main" id="{5EDD7189-A817-C9D4-9CA9-EFB9A9498F38}"/>
              </a:ext>
            </a:extLst>
          </p:cNvPr>
          <p:cNvSpPr txBox="1">
            <a:spLocks/>
          </p:cNvSpPr>
          <p:nvPr/>
        </p:nvSpPr>
        <p:spPr>
          <a:xfrm>
            <a:off x="4572000" y="1521355"/>
            <a:ext cx="3577590" cy="1916790"/>
          </a:xfrm>
          <a:prstGeom prst="rect">
            <a:avLst/>
          </a:prstGeom>
          <a:ln w="25400">
            <a:solidFill>
              <a:srgbClr val="941100"/>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200" dirty="0"/>
              <a:t>Por qué los “espíritus” operan independientemente de la palabra de Dios.</a:t>
            </a:r>
          </a:p>
        </p:txBody>
      </p:sp>
      <p:sp>
        <p:nvSpPr>
          <p:cNvPr id="5" name="Content Placeholder 2">
            <a:extLst>
              <a:ext uri="{FF2B5EF4-FFF2-40B4-BE49-F238E27FC236}">
                <a16:creationId xmlns="" xmlns:a16="http://schemas.microsoft.com/office/drawing/2014/main" id="{11F5C452-7FAE-5306-191B-80C9A89DE3BC}"/>
              </a:ext>
            </a:extLst>
          </p:cNvPr>
          <p:cNvSpPr txBox="1">
            <a:spLocks/>
          </p:cNvSpPr>
          <p:nvPr/>
        </p:nvSpPr>
        <p:spPr>
          <a:xfrm>
            <a:off x="994410" y="3438145"/>
            <a:ext cx="3577590" cy="1916790"/>
          </a:xfrm>
          <a:prstGeom prst="rect">
            <a:avLst/>
          </a:prstGeom>
          <a:ln w="25400">
            <a:solidFill>
              <a:srgbClr val="9411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200" dirty="0"/>
              <a:t>El espíritu de quienes siguen a los “espíritus”</a:t>
            </a:r>
          </a:p>
        </p:txBody>
      </p:sp>
      <p:sp>
        <p:nvSpPr>
          <p:cNvPr id="6" name="Content Placeholder 2">
            <a:extLst>
              <a:ext uri="{FF2B5EF4-FFF2-40B4-BE49-F238E27FC236}">
                <a16:creationId xmlns="" xmlns:a16="http://schemas.microsoft.com/office/drawing/2014/main" id="{83682144-B7BF-769B-CA83-E9D868F98DF0}"/>
              </a:ext>
            </a:extLst>
          </p:cNvPr>
          <p:cNvSpPr txBox="1">
            <a:spLocks/>
          </p:cNvSpPr>
          <p:nvPr/>
        </p:nvSpPr>
        <p:spPr>
          <a:xfrm>
            <a:off x="4572000" y="3438145"/>
            <a:ext cx="3577590" cy="1916790"/>
          </a:xfrm>
          <a:prstGeom prst="rect">
            <a:avLst/>
          </a:prstGeom>
          <a:ln w="25400">
            <a:solidFill>
              <a:srgbClr val="9411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3200" dirty="0"/>
              <a:t>Probando los “espíritus” contra el Espíritu.</a:t>
            </a:r>
          </a:p>
        </p:txBody>
      </p:sp>
    </p:spTree>
    <p:extLst>
      <p:ext uri="{BB962C8B-B14F-4D97-AF65-F5344CB8AC3E}">
        <p14:creationId xmlns:p14="http://schemas.microsoft.com/office/powerpoint/2010/main" val="814090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Reyes 12:</a:t>
            </a:r>
            <a:r>
              <a:rPr lang="en-US" sz="3200" kern="100" dirty="0">
                <a:effectLst/>
                <a:latin typeface="Calibri" panose="020F0502020204030204" pitchFamily="34" charset="0"/>
                <a:ea typeface="Calibri" panose="020F0502020204030204" pitchFamily="34" charset="0"/>
                <a:cs typeface="Calibri" panose="020F0502020204030204" pitchFamily="34" charset="0"/>
              </a:rPr>
              <a:t>27 </a:t>
            </a:r>
            <a:r>
              <a:rPr lang="en-US" sz="3200" kern="100" dirty="0">
                <a:latin typeface="Calibri" panose="020F0502020204030204" pitchFamily="34" charset="0"/>
                <a:ea typeface="Calibri" panose="020F0502020204030204" pitchFamily="34" charset="0"/>
                <a:cs typeface="Calibri" panose="020F0502020204030204" pitchFamily="34" charset="0"/>
              </a:rPr>
              <a:t>«</a:t>
            </a:r>
            <a:r>
              <a:rPr lang="es-ES" sz="3200" kern="100" dirty="0" smtClean="0">
                <a:latin typeface="Calibri" panose="020F0502020204030204" pitchFamily="34" charset="0"/>
                <a:ea typeface="Calibri" panose="020F0502020204030204" pitchFamily="34" charset="0"/>
                <a:cs typeface="Calibri" panose="020F0502020204030204" pitchFamily="34" charset="0"/>
              </a:rPr>
              <a:t>Porque </a:t>
            </a:r>
            <a:r>
              <a:rPr lang="es-ES" sz="3200" kern="100" dirty="0">
                <a:latin typeface="Calibri" panose="020F0502020204030204" pitchFamily="34" charset="0"/>
                <a:ea typeface="Calibri" panose="020F0502020204030204" pitchFamily="34" charset="0"/>
                <a:cs typeface="Calibri" panose="020F0502020204030204" pitchFamily="34" charset="0"/>
              </a:rPr>
              <a:t>si este pueblo continúa subiendo a ofrecer sacrificios en la casa del SEÑOR en Jerusalén, el corazón de este pueblo se volverá a su señor, es decir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y me matarán y volverán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a:t>
            </a:r>
            <a:r>
              <a:rPr lang="es-ES" sz="3200" kern="100" dirty="0" smtClean="0">
                <a:latin typeface="Calibri" panose="020F0502020204030204" pitchFamily="34" charset="0"/>
                <a:ea typeface="Calibri" panose="020F0502020204030204" pitchFamily="34" charset="0"/>
                <a:cs typeface="Calibri" panose="020F0502020204030204" pitchFamily="34" charset="0"/>
              </a:rPr>
              <a:t>28</a:t>
            </a:r>
            <a:r>
              <a:rPr lang="es-ES" sz="3200" kern="100" dirty="0">
                <a:latin typeface="Calibri" panose="020F0502020204030204" pitchFamily="34" charset="0"/>
                <a:ea typeface="Calibri" panose="020F0502020204030204" pitchFamily="34" charset="0"/>
                <a:cs typeface="Calibri" panose="020F0502020204030204" pitchFamily="34" charset="0"/>
              </a:rPr>
              <a:t>  Así que el rey buscó consejo, hizo dos becerros de oro, y dijo al pueblo: «Es mucho para ustedes subir a Jerusalén; aquí están sus dioses, oh Israel, los cuales te hicieron subir de la tierra de Egipto». </a:t>
            </a:r>
            <a:r>
              <a:rPr lang="es-ES" sz="3200" kern="100" dirty="0" smtClean="0">
                <a:latin typeface="Calibri" panose="020F0502020204030204" pitchFamily="34" charset="0"/>
                <a:ea typeface="Calibri" panose="020F0502020204030204" pitchFamily="34" charset="0"/>
                <a:cs typeface="Calibri" panose="020F0502020204030204" pitchFamily="34" charset="0"/>
              </a:rPr>
              <a:t>29</a:t>
            </a:r>
            <a:r>
              <a:rPr lang="es-ES" sz="3200" kern="100" dirty="0">
                <a:latin typeface="Calibri" panose="020F0502020204030204" pitchFamily="34" charset="0"/>
                <a:ea typeface="Calibri" panose="020F0502020204030204" pitchFamily="34" charset="0"/>
                <a:cs typeface="Calibri" panose="020F0502020204030204" pitchFamily="34" charset="0"/>
              </a:rPr>
              <a:t>  Puso uno en Betel y el otro lo puso en </a:t>
            </a:r>
            <a:r>
              <a:rPr lang="es-ES" sz="3200" kern="100" dirty="0" smtClean="0">
                <a:latin typeface="Calibri" panose="020F0502020204030204" pitchFamily="34" charset="0"/>
                <a:ea typeface="Calibri" panose="020F0502020204030204" pitchFamily="34" charset="0"/>
                <a:cs typeface="Calibri" panose="020F0502020204030204" pitchFamily="34" charset="0"/>
              </a:rPr>
              <a:t>Dan. 30</a:t>
            </a:r>
            <a:r>
              <a:rPr lang="es-ES" sz="3200" kern="100" dirty="0">
                <a:latin typeface="Calibri" panose="020F0502020204030204" pitchFamily="34" charset="0"/>
                <a:ea typeface="Calibri" panose="020F0502020204030204" pitchFamily="34" charset="0"/>
                <a:cs typeface="Calibri" panose="020F0502020204030204" pitchFamily="34" charset="0"/>
              </a:rPr>
              <a:t>  Y esto fue motivo de pecado, porque el pueblo iba aun hasta Dan a adorar delante de uno de los becerros. </a:t>
            </a:r>
            <a:endParaRPr lang="en-US" sz="2800" dirty="0"/>
          </a:p>
        </p:txBody>
      </p:sp>
    </p:spTree>
    <p:extLst>
      <p:ext uri="{BB962C8B-B14F-4D97-AF65-F5344CB8AC3E}">
        <p14:creationId xmlns:p14="http://schemas.microsoft.com/office/powerpoint/2010/main" val="358590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338328" y="1051561"/>
            <a:ext cx="8449056" cy="4551192"/>
          </a:xfrm>
        </p:spPr>
        <p:txBody>
          <a:bodyPr>
            <a:normAutofit fontScale="92500" lnSpcReduction="10000"/>
          </a:bodyPr>
          <a:lstStyle/>
          <a:p>
            <a:pPr marL="0" indent="0" algn="ctr">
              <a:buNone/>
            </a:pPr>
            <a:r>
              <a:rPr lang="en-US" sz="3200" kern="100" dirty="0">
                <a:effectLst/>
                <a:latin typeface="Calibri" panose="020F0502020204030204" pitchFamily="34" charset="0"/>
                <a:ea typeface="Calibri" panose="020F0502020204030204" pitchFamily="34" charset="0"/>
                <a:cs typeface="Calibri" panose="020F0502020204030204" pitchFamily="34" charset="0"/>
              </a:rPr>
              <a:t>31 </a:t>
            </a:r>
            <a:r>
              <a:rPr lang="es-ES" sz="3200" kern="100" dirty="0">
                <a:latin typeface="Calibri" panose="020F0502020204030204" pitchFamily="34" charset="0"/>
                <a:ea typeface="Calibri" panose="020F0502020204030204" pitchFamily="34" charset="0"/>
                <a:cs typeface="Calibri" panose="020F0502020204030204" pitchFamily="34" charset="0"/>
              </a:rPr>
              <a:t>Hizo también casas en los lugares altos, y nombró sacerdotes de entre el pueblo que no eran de los hijos de Leví. </a:t>
            </a:r>
            <a:r>
              <a:rPr lang="es-ES" sz="3200" kern="100" dirty="0" smtClean="0">
                <a:latin typeface="Calibri" panose="020F0502020204030204" pitchFamily="34" charset="0"/>
                <a:ea typeface="Calibri" panose="020F0502020204030204" pitchFamily="34" charset="0"/>
                <a:cs typeface="Calibri" panose="020F0502020204030204" pitchFamily="34" charset="0"/>
              </a:rPr>
              <a:t>32</a:t>
            </a:r>
            <a:r>
              <a:rPr lang="es-ES" sz="3200" kern="100" dirty="0">
                <a:latin typeface="Calibri" panose="020F0502020204030204" pitchFamily="34" charset="0"/>
                <a:ea typeface="Calibri" panose="020F0502020204030204" pitchFamily="34" charset="0"/>
                <a:cs typeface="Calibri" panose="020F0502020204030204" pitchFamily="34" charset="0"/>
              </a:rPr>
              <a:t>  </a:t>
            </a:r>
            <a:r>
              <a:rPr lang="es-ES" sz="3200" kern="100" dirty="0" err="1">
                <a:latin typeface="Calibri" panose="020F0502020204030204" pitchFamily="34" charset="0"/>
                <a:ea typeface="Calibri" panose="020F0502020204030204" pitchFamily="34" charset="0"/>
                <a:cs typeface="Calibri" panose="020F0502020204030204" pitchFamily="34" charset="0"/>
              </a:rPr>
              <a:t>Jeroboam</a:t>
            </a:r>
            <a:r>
              <a:rPr lang="es-ES" sz="3200" kern="100" dirty="0">
                <a:latin typeface="Calibri" panose="020F0502020204030204" pitchFamily="34" charset="0"/>
                <a:ea typeface="Calibri" panose="020F0502020204030204" pitchFamily="34" charset="0"/>
                <a:cs typeface="Calibri" panose="020F0502020204030204" pitchFamily="34" charset="0"/>
              </a:rPr>
              <a:t> instituyó una fiesta en el mes octavo, en el día 15 del mes, como la fiesta que hay en Judá, y subió al altar. Así hizo en Betel, ofreciendo sacrificio a los becerros que había hecho. Y puso en Betel a los sacerdotes de los lugares altos que él había construido. </a:t>
            </a:r>
            <a:r>
              <a:rPr lang="es-ES" sz="3200" kern="100" dirty="0" smtClean="0">
                <a:latin typeface="Calibri" panose="020F0502020204030204" pitchFamily="34" charset="0"/>
                <a:ea typeface="Calibri" panose="020F0502020204030204" pitchFamily="34" charset="0"/>
                <a:cs typeface="Calibri" panose="020F0502020204030204" pitchFamily="34" charset="0"/>
              </a:rPr>
              <a:t>33</a:t>
            </a:r>
            <a:r>
              <a:rPr lang="es-ES" sz="3200" kern="100" dirty="0">
                <a:latin typeface="Calibri" panose="020F0502020204030204" pitchFamily="34" charset="0"/>
                <a:ea typeface="Calibri" panose="020F0502020204030204" pitchFamily="34" charset="0"/>
                <a:cs typeface="Calibri" panose="020F0502020204030204" pitchFamily="34" charset="0"/>
              </a:rPr>
              <a:t>  Entonces subió al altar que había hecho en Betel el día 15 del mes octavo, es decir en el mes que él había planeado en su propio corazón. Instituyó una fiesta para los israelitas y subió al altar para quemar incienso. </a:t>
            </a:r>
            <a:endParaRPr lang="en-US" sz="3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2490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0" y="914400"/>
            <a:ext cx="9144000" cy="3442915"/>
          </a:xfrm>
        </p:spPr>
        <p:txBody>
          <a:bodyPr>
            <a:normAutofit fontScale="85000" lnSpcReduction="10000"/>
          </a:bodyPr>
          <a:lstStyle/>
          <a:p>
            <a:pPr marL="0" indent="0" algn="ctr">
              <a:buNone/>
            </a:pPr>
            <a:r>
              <a:rPr lang="en-US" sz="3200" kern="100" dirty="0">
                <a:latin typeface="Calibri" panose="020F0502020204030204" pitchFamily="34" charset="0"/>
                <a:ea typeface="Calibri" panose="020F0502020204030204" pitchFamily="34" charset="0"/>
                <a:cs typeface="Calibri" panose="020F0502020204030204" pitchFamily="34" charset="0"/>
              </a:rPr>
              <a:t>1 Reyes 12:27 «</a:t>
            </a:r>
            <a:r>
              <a:rPr lang="es-ES" sz="3200" kern="100" dirty="0">
                <a:latin typeface="Calibri" panose="020F0502020204030204" pitchFamily="34" charset="0"/>
                <a:ea typeface="Calibri" panose="020F0502020204030204" pitchFamily="34" charset="0"/>
                <a:cs typeface="Calibri" panose="020F0502020204030204" pitchFamily="34" charset="0"/>
              </a:rPr>
              <a:t>Porque si este pueblo continúa subiendo a ofrecer sacrificios en la casa del SEÑOR en Jerusalén, </a:t>
            </a:r>
            <a:r>
              <a:rPr lang="es-ES" sz="3200" u="sng" kern="100" dirty="0">
                <a:latin typeface="Calibri" panose="020F0502020204030204" pitchFamily="34" charset="0"/>
                <a:ea typeface="Calibri" panose="020F0502020204030204" pitchFamily="34" charset="0"/>
                <a:cs typeface="Calibri" panose="020F0502020204030204" pitchFamily="34" charset="0"/>
              </a:rPr>
              <a:t>el corazón de este pueblo se volverá a su señor</a:t>
            </a:r>
            <a:r>
              <a:rPr lang="es-ES" sz="3200" kern="100" dirty="0">
                <a:latin typeface="Calibri" panose="020F0502020204030204" pitchFamily="34" charset="0"/>
                <a:ea typeface="Calibri" panose="020F0502020204030204" pitchFamily="34" charset="0"/>
                <a:cs typeface="Calibri" panose="020F0502020204030204" pitchFamily="34" charset="0"/>
              </a:rPr>
              <a:t>, es decir a </a:t>
            </a:r>
            <a:r>
              <a:rPr lang="es-ES" sz="3200" kern="100" dirty="0" err="1">
                <a:latin typeface="Calibri" panose="020F0502020204030204" pitchFamily="34" charset="0"/>
                <a:ea typeface="Calibri" panose="020F0502020204030204" pitchFamily="34" charset="0"/>
                <a:cs typeface="Calibri" panose="020F0502020204030204" pitchFamily="34" charset="0"/>
              </a:rPr>
              <a:t>Roboam</a:t>
            </a:r>
            <a:r>
              <a:rPr lang="es-ES" sz="3200" kern="100" dirty="0">
                <a:latin typeface="Calibri" panose="020F0502020204030204" pitchFamily="34" charset="0"/>
                <a:ea typeface="Calibri" panose="020F0502020204030204" pitchFamily="34" charset="0"/>
                <a:cs typeface="Calibri" panose="020F0502020204030204" pitchFamily="34" charset="0"/>
              </a:rPr>
              <a:t>, rey de Judá, y </a:t>
            </a:r>
            <a:r>
              <a:rPr lang="es-ES" sz="3200" u="sng" kern="100" dirty="0">
                <a:latin typeface="Calibri" panose="020F0502020204030204" pitchFamily="34" charset="0"/>
                <a:ea typeface="Calibri" panose="020F0502020204030204" pitchFamily="34" charset="0"/>
                <a:cs typeface="Calibri" panose="020F0502020204030204" pitchFamily="34" charset="0"/>
              </a:rPr>
              <a:t>me matarán y volverán a </a:t>
            </a:r>
            <a:r>
              <a:rPr lang="es-ES" sz="3200" u="sng" kern="100" dirty="0" err="1">
                <a:latin typeface="Calibri" panose="020F0502020204030204" pitchFamily="34" charset="0"/>
                <a:ea typeface="Calibri" panose="020F0502020204030204" pitchFamily="34" charset="0"/>
                <a:cs typeface="Calibri" panose="020F0502020204030204" pitchFamily="34" charset="0"/>
              </a:rPr>
              <a:t>Roboam</a:t>
            </a:r>
            <a:r>
              <a:rPr lang="es-ES" sz="3200" u="sng" kern="100" dirty="0">
                <a:latin typeface="Calibri" panose="020F0502020204030204" pitchFamily="34" charset="0"/>
                <a:ea typeface="Calibri" panose="020F0502020204030204" pitchFamily="34" charset="0"/>
                <a:cs typeface="Calibri" panose="020F0502020204030204" pitchFamily="34" charset="0"/>
              </a:rPr>
              <a:t>, rey de Judá</a:t>
            </a:r>
            <a:r>
              <a:rPr lang="es-ES" sz="3200" kern="100" dirty="0">
                <a:latin typeface="Calibri" panose="020F0502020204030204" pitchFamily="34" charset="0"/>
                <a:ea typeface="Calibri" panose="020F0502020204030204" pitchFamily="34" charset="0"/>
                <a:cs typeface="Calibri" panose="020F0502020204030204" pitchFamily="34" charset="0"/>
              </a:rPr>
              <a:t>». 28  Así que el rey buscó consejo, hizo dos becerros de oro, y dijo al pueblo: «Es mucho para ustedes subir a Jerusalén; aquí están sus dioses, oh Israel, los cuales te hicieron subir de la tierra de Egipto». 29  Puso uno en Betel y el otro lo puso en Dan. 30  Y esto fue motivo de pecado, porque el pueblo iba aun hasta Dan a adorar delante de uno de los becerros. </a:t>
            </a:r>
            <a:endParaRPr lang="en-US" sz="2800" dirty="0"/>
          </a:p>
        </p:txBody>
      </p:sp>
      <p:sp>
        <p:nvSpPr>
          <p:cNvPr id="4" name="TextBox 3">
            <a:extLst>
              <a:ext uri="{FF2B5EF4-FFF2-40B4-BE49-F238E27FC236}">
                <a16:creationId xmlns="" xmlns:a16="http://schemas.microsoft.com/office/drawing/2014/main" id="{D9966BE7-FAB3-CA07-E925-A4301A8A4E39}"/>
              </a:ext>
            </a:extLst>
          </p:cNvPr>
          <p:cNvSpPr txBox="1"/>
          <p:nvPr/>
        </p:nvSpPr>
        <p:spPr>
          <a:xfrm>
            <a:off x="0" y="4428877"/>
            <a:ext cx="9144000" cy="1286123"/>
          </a:xfrm>
          <a:prstGeom prst="rect">
            <a:avLst/>
          </a:prstGeom>
          <a:solidFill>
            <a:schemeClr val="bg1"/>
          </a:solidFill>
          <a:ln w="31750">
            <a:solidFill>
              <a:srgbClr val="941100"/>
            </a:solidFill>
          </a:ln>
        </p:spPr>
        <p:txBody>
          <a:bodyPr wrap="square" rtlCol="0" anchor="ctr">
            <a:noAutofit/>
          </a:bodyPr>
          <a:lstStyle/>
          <a:p>
            <a:pPr algn="ctr" rtl="0"/>
            <a:r>
              <a:rPr lang="en-US" sz="3600" dirty="0">
                <a:effectLst/>
                <a:latin typeface="Calibri" panose="020F0502020204030204" pitchFamily="34" charset="0"/>
                <a:ea typeface="Calibri" panose="020F0502020204030204" pitchFamily="34" charset="0"/>
                <a:cs typeface="Calibri" panose="020F0502020204030204" pitchFamily="34" charset="0"/>
              </a:rPr>
              <a:t>En esencia, la falsa enseñanza es una falta de confianza en el plan de Dios.</a:t>
            </a:r>
            <a:r>
              <a:rPr lang="en-US" sz="3600" dirty="0">
                <a:effectLst/>
                <a:latin typeface="Calibri" panose="020F0502020204030204" pitchFamily="34" charset="0"/>
                <a:cs typeface="Calibri" panose="020F0502020204030204" pitchFamily="34" charset="0"/>
              </a:rPr>
              <a:t> </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1787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17740-A754-470F-D466-8FE5C3F60404}"/>
              </a:ext>
            </a:extLst>
          </p:cNvPr>
          <p:cNvSpPr>
            <a:spLocks noGrp="1"/>
          </p:cNvSpPr>
          <p:nvPr>
            <p:ph type="title"/>
          </p:nvPr>
        </p:nvSpPr>
        <p:spPr>
          <a:xfrm>
            <a:off x="628650" y="112247"/>
            <a:ext cx="7886700" cy="939313"/>
          </a:xfrm>
        </p:spPr>
        <p:txBody>
          <a:bodyPr/>
          <a:lstStyle/>
          <a:p>
            <a:pPr algn="ctr" rtl="0"/>
            <a:r>
              <a:rPr lang="en-US" dirty="0"/>
              <a:t>Cómo operan estos espíritus - Jeroboam</a:t>
            </a:r>
          </a:p>
        </p:txBody>
      </p:sp>
      <p:sp>
        <p:nvSpPr>
          <p:cNvPr id="3" name="Content Placeholder 2">
            <a:extLst>
              <a:ext uri="{FF2B5EF4-FFF2-40B4-BE49-F238E27FC236}">
                <a16:creationId xmlns="" xmlns:a16="http://schemas.microsoft.com/office/drawing/2014/main" id="{F7E788F9-60DF-C0F1-4D2B-667A4234C142}"/>
              </a:ext>
            </a:extLst>
          </p:cNvPr>
          <p:cNvSpPr>
            <a:spLocks noGrp="1"/>
          </p:cNvSpPr>
          <p:nvPr>
            <p:ph idx="1"/>
          </p:nvPr>
        </p:nvSpPr>
        <p:spPr>
          <a:xfrm>
            <a:off x="338328" y="1051560"/>
            <a:ext cx="8449056" cy="4663439"/>
          </a:xfrm>
        </p:spPr>
        <p:txBody>
          <a:bodyPr>
            <a:normAutofit fontScale="92500" lnSpcReduction="20000"/>
          </a:bodyPr>
          <a:lstStyle/>
          <a:p>
            <a:pPr marL="0" indent="0" algn="ctr">
              <a:buNone/>
            </a:pPr>
            <a:r>
              <a:rPr lang="en-US" sz="2800" kern="100" dirty="0">
                <a:latin typeface="Calibri" panose="020F0502020204030204" pitchFamily="34" charset="0"/>
                <a:ea typeface="Calibri" panose="020F0502020204030204" pitchFamily="34" charset="0"/>
                <a:cs typeface="Calibri" panose="020F0502020204030204" pitchFamily="34" charset="0"/>
              </a:rPr>
              <a:t>11:31 </a:t>
            </a:r>
            <a:r>
              <a:rPr lang="es-ES" sz="2800" kern="100" dirty="0">
                <a:latin typeface="Calibri" panose="020F0502020204030204" pitchFamily="34" charset="0"/>
                <a:ea typeface="Calibri" panose="020F0502020204030204" pitchFamily="34" charset="0"/>
                <a:cs typeface="Calibri" panose="020F0502020204030204" pitchFamily="34" charset="0"/>
              </a:rPr>
              <a:t> y le dijo a </a:t>
            </a:r>
            <a:r>
              <a:rPr lang="es-ES" sz="2800" kern="100" dirty="0" err="1">
                <a:latin typeface="Calibri" panose="020F0502020204030204" pitchFamily="34" charset="0"/>
                <a:ea typeface="Calibri" panose="020F0502020204030204" pitchFamily="34" charset="0"/>
                <a:cs typeface="Calibri" panose="020F0502020204030204" pitchFamily="34" charset="0"/>
              </a:rPr>
              <a:t>Jeroboam</a:t>
            </a:r>
            <a:r>
              <a:rPr lang="es-ES" sz="2800" kern="100" dirty="0">
                <a:latin typeface="Calibri" panose="020F0502020204030204" pitchFamily="34" charset="0"/>
                <a:ea typeface="Calibri" panose="020F0502020204030204" pitchFamily="34" charset="0"/>
                <a:cs typeface="Calibri" panose="020F0502020204030204" pitchFamily="34" charset="0"/>
              </a:rPr>
              <a:t>: «Toma para ti diez pedazos; porque así dice el SEÑOR, Dios de Israel: “</a:t>
            </a:r>
            <a:r>
              <a:rPr lang="es-ES" sz="2800" b="1" i="1" kern="100" dirty="0">
                <a:latin typeface="Calibri" panose="020F0502020204030204" pitchFamily="34" charset="0"/>
                <a:ea typeface="Calibri" panose="020F0502020204030204" pitchFamily="34" charset="0"/>
                <a:cs typeface="Calibri" panose="020F0502020204030204" pitchFamily="34" charset="0"/>
              </a:rPr>
              <a:t>Voy a</a:t>
            </a:r>
            <a:r>
              <a:rPr lang="es-ES" sz="2800" kern="100" dirty="0">
                <a:latin typeface="Calibri" panose="020F0502020204030204" pitchFamily="34" charset="0"/>
                <a:ea typeface="Calibri" panose="020F0502020204030204" pitchFamily="34" charset="0"/>
                <a:cs typeface="Calibri" panose="020F0502020204030204" pitchFamily="34" charset="0"/>
              </a:rPr>
              <a:t> arrancar el reino de la mano de Salomón y a ti </a:t>
            </a:r>
            <a:r>
              <a:rPr lang="es-ES" sz="2800" b="1" i="1" kern="100" dirty="0">
                <a:latin typeface="Calibri" panose="020F0502020204030204" pitchFamily="34" charset="0"/>
                <a:ea typeface="Calibri" panose="020F0502020204030204" pitchFamily="34" charset="0"/>
                <a:cs typeface="Calibri" panose="020F0502020204030204" pitchFamily="34" charset="0"/>
              </a:rPr>
              <a:t>te daré diez tribus</a:t>
            </a:r>
            <a:r>
              <a:rPr lang="es-ES" sz="2800" kern="100" dirty="0">
                <a:latin typeface="Calibri" panose="020F0502020204030204" pitchFamily="34" charset="0"/>
                <a:ea typeface="Calibri" panose="020F0502020204030204" pitchFamily="34" charset="0"/>
                <a:cs typeface="Calibri" panose="020F0502020204030204" pitchFamily="34" charset="0"/>
              </a:rPr>
              <a:t> </a:t>
            </a:r>
            <a:r>
              <a:rPr lang="es-ES" sz="2800" kern="100" dirty="0" smtClean="0">
                <a:latin typeface="Calibri" panose="020F0502020204030204" pitchFamily="34" charset="0"/>
                <a:ea typeface="Calibri" panose="020F0502020204030204" pitchFamily="34" charset="0"/>
                <a:cs typeface="Calibri" panose="020F0502020204030204" pitchFamily="34" charset="0"/>
              </a:rPr>
              <a:t>…33</a:t>
            </a:r>
            <a:r>
              <a:rPr lang="es-ES" sz="2800" kern="100" dirty="0">
                <a:latin typeface="Calibri" panose="020F0502020204030204" pitchFamily="34" charset="0"/>
                <a:ea typeface="Calibri" panose="020F0502020204030204" pitchFamily="34" charset="0"/>
                <a:cs typeface="Calibri" panose="020F0502020204030204" pitchFamily="34" charset="0"/>
              </a:rPr>
              <a:t>  porque me han abandonado, y han adorado a </a:t>
            </a:r>
            <a:r>
              <a:rPr lang="es-ES" sz="2800" kern="100" dirty="0" err="1">
                <a:latin typeface="Calibri" panose="020F0502020204030204" pitchFamily="34" charset="0"/>
                <a:ea typeface="Calibri" panose="020F0502020204030204" pitchFamily="34" charset="0"/>
                <a:cs typeface="Calibri" panose="020F0502020204030204" pitchFamily="34" charset="0"/>
              </a:rPr>
              <a:t>Astoret</a:t>
            </a:r>
            <a:r>
              <a:rPr lang="es-ES" sz="2800" kern="100" dirty="0">
                <a:latin typeface="Calibri" panose="020F0502020204030204" pitchFamily="34" charset="0"/>
                <a:ea typeface="Calibri" panose="020F0502020204030204" pitchFamily="34" charset="0"/>
                <a:cs typeface="Calibri" panose="020F0502020204030204" pitchFamily="34" charset="0"/>
              </a:rPr>
              <a:t>, diosa de los sidonios, a </a:t>
            </a:r>
            <a:r>
              <a:rPr lang="es-ES" sz="2800" kern="100" dirty="0" err="1">
                <a:latin typeface="Calibri" panose="020F0502020204030204" pitchFamily="34" charset="0"/>
                <a:ea typeface="Calibri" panose="020F0502020204030204" pitchFamily="34" charset="0"/>
                <a:cs typeface="Calibri" panose="020F0502020204030204" pitchFamily="34" charset="0"/>
              </a:rPr>
              <a:t>Quemos</a:t>
            </a:r>
            <a:r>
              <a:rPr lang="es-ES" sz="2800" kern="100" dirty="0">
                <a:latin typeface="Calibri" panose="020F0502020204030204" pitchFamily="34" charset="0"/>
                <a:ea typeface="Calibri" panose="020F0502020204030204" pitchFamily="34" charset="0"/>
                <a:cs typeface="Calibri" panose="020F0502020204030204" pitchFamily="34" charset="0"/>
              </a:rPr>
              <a:t>, dios de los moabitas, y a </a:t>
            </a:r>
            <a:r>
              <a:rPr lang="es-ES" sz="2800" kern="100" dirty="0" err="1">
                <a:latin typeface="Calibri" panose="020F0502020204030204" pitchFamily="34" charset="0"/>
                <a:ea typeface="Calibri" panose="020F0502020204030204" pitchFamily="34" charset="0"/>
                <a:cs typeface="Calibri" panose="020F0502020204030204" pitchFamily="34" charset="0"/>
              </a:rPr>
              <a:t>Milcom</a:t>
            </a:r>
            <a:r>
              <a:rPr lang="es-ES" sz="2800" kern="100" dirty="0">
                <a:latin typeface="Calibri" panose="020F0502020204030204" pitchFamily="34" charset="0"/>
                <a:ea typeface="Calibri" panose="020F0502020204030204" pitchFamily="34" charset="0"/>
                <a:cs typeface="Calibri" panose="020F0502020204030204" pitchFamily="34" charset="0"/>
              </a:rPr>
              <a:t>, dios de los amonitas, y no han andado en Mis caminos, para hacer lo recto delante de Mis ojos y guardar Mis estatutos y Mis ordenanzas, como lo hizo su padre </a:t>
            </a:r>
            <a:r>
              <a:rPr lang="es-ES" sz="2800" kern="100" dirty="0" smtClean="0">
                <a:latin typeface="Calibri" panose="020F0502020204030204" pitchFamily="34" charset="0"/>
                <a:ea typeface="Calibri" panose="020F0502020204030204" pitchFamily="34" charset="0"/>
                <a:cs typeface="Calibri" panose="020F0502020204030204" pitchFamily="34" charset="0"/>
              </a:rPr>
              <a:t>David</a:t>
            </a:r>
            <a:r>
              <a:rPr lang="es-ES" sz="2800" kern="100" dirty="0">
                <a:latin typeface="Calibri" panose="020F0502020204030204" pitchFamily="34" charset="0"/>
                <a:ea typeface="Calibri" panose="020F0502020204030204" pitchFamily="34" charset="0"/>
                <a:cs typeface="Calibri" panose="020F0502020204030204" pitchFamily="34" charset="0"/>
              </a:rPr>
              <a:t> </a:t>
            </a:r>
            <a:r>
              <a:rPr lang="es-ES" sz="2800" kern="100" dirty="0" smtClean="0">
                <a:latin typeface="Calibri" panose="020F0502020204030204" pitchFamily="34" charset="0"/>
                <a:ea typeface="Calibri" panose="020F0502020204030204" pitchFamily="34" charset="0"/>
                <a:cs typeface="Calibri" panose="020F0502020204030204" pitchFamily="34" charset="0"/>
              </a:rPr>
              <a:t>…37</a:t>
            </a:r>
            <a:r>
              <a:rPr lang="es-ES" sz="2800" kern="100" dirty="0">
                <a:latin typeface="Calibri" panose="020F0502020204030204" pitchFamily="34" charset="0"/>
                <a:ea typeface="Calibri" panose="020F0502020204030204" pitchFamily="34" charset="0"/>
                <a:cs typeface="Calibri" panose="020F0502020204030204" pitchFamily="34" charset="0"/>
              </a:rPr>
              <a:t>  </a:t>
            </a:r>
            <a:r>
              <a:rPr lang="es-ES" sz="2800" b="1" i="1" kern="100" dirty="0">
                <a:latin typeface="Calibri" panose="020F0502020204030204" pitchFamily="34" charset="0"/>
                <a:ea typeface="Calibri" panose="020F0502020204030204" pitchFamily="34" charset="0"/>
                <a:cs typeface="Calibri" panose="020F0502020204030204" pitchFamily="34" charset="0"/>
              </a:rPr>
              <a:t>Y a ti te tomaré, y reinarás sobre todo lo que desees, y serás rey sobre Israel</a:t>
            </a:r>
            <a:r>
              <a:rPr lang="es-ES" sz="2800" kern="100" dirty="0">
                <a:latin typeface="Calibri" panose="020F0502020204030204" pitchFamily="34" charset="0"/>
                <a:ea typeface="Calibri" panose="020F0502020204030204" pitchFamily="34" charset="0"/>
                <a:cs typeface="Calibri" panose="020F0502020204030204" pitchFamily="34" charset="0"/>
              </a:rPr>
              <a:t>. </a:t>
            </a:r>
            <a:r>
              <a:rPr lang="es-ES" sz="2800" kern="100" dirty="0" smtClean="0">
                <a:latin typeface="Calibri" panose="020F0502020204030204" pitchFamily="34" charset="0"/>
                <a:ea typeface="Calibri" panose="020F0502020204030204" pitchFamily="34" charset="0"/>
                <a:cs typeface="Calibri" panose="020F0502020204030204" pitchFamily="34" charset="0"/>
              </a:rPr>
              <a:t>38</a:t>
            </a:r>
            <a:r>
              <a:rPr lang="es-ES" sz="2800" kern="100" dirty="0">
                <a:latin typeface="Calibri" panose="020F0502020204030204" pitchFamily="34" charset="0"/>
                <a:ea typeface="Calibri" panose="020F0502020204030204" pitchFamily="34" charset="0"/>
                <a:cs typeface="Calibri" panose="020F0502020204030204" pitchFamily="34" charset="0"/>
              </a:rPr>
              <a:t>  Y sucederá, que </a:t>
            </a:r>
            <a:r>
              <a:rPr lang="es-ES" sz="2800" u="sng" kern="100" dirty="0">
                <a:latin typeface="Calibri" panose="020F0502020204030204" pitchFamily="34" charset="0"/>
                <a:ea typeface="Calibri" panose="020F0502020204030204" pitchFamily="34" charset="0"/>
                <a:cs typeface="Calibri" panose="020F0502020204030204" pitchFamily="34" charset="0"/>
              </a:rPr>
              <a:t>si escuchas</a:t>
            </a:r>
            <a:r>
              <a:rPr lang="es-ES" sz="2800" kern="100" dirty="0">
                <a:latin typeface="Calibri" panose="020F0502020204030204" pitchFamily="34" charset="0"/>
                <a:ea typeface="Calibri" panose="020F0502020204030204" pitchFamily="34" charset="0"/>
                <a:cs typeface="Calibri" panose="020F0502020204030204" pitchFamily="34" charset="0"/>
              </a:rPr>
              <a:t> todo lo que te ordeno y </a:t>
            </a:r>
            <a:r>
              <a:rPr lang="es-ES" sz="2800" u="sng" kern="100" dirty="0">
                <a:latin typeface="Calibri" panose="020F0502020204030204" pitchFamily="34" charset="0"/>
                <a:ea typeface="Calibri" panose="020F0502020204030204" pitchFamily="34" charset="0"/>
                <a:cs typeface="Calibri" panose="020F0502020204030204" pitchFamily="34" charset="0"/>
              </a:rPr>
              <a:t>andas en Mis caminos</a:t>
            </a:r>
            <a:r>
              <a:rPr lang="es-ES" sz="2800" kern="100" dirty="0">
                <a:latin typeface="Calibri" panose="020F0502020204030204" pitchFamily="34" charset="0"/>
                <a:ea typeface="Calibri" panose="020F0502020204030204" pitchFamily="34" charset="0"/>
                <a:cs typeface="Calibri" panose="020F0502020204030204" pitchFamily="34" charset="0"/>
              </a:rPr>
              <a:t>, y</a:t>
            </a:r>
            <a:r>
              <a:rPr lang="es-ES" sz="2800" u="sng" kern="100" dirty="0">
                <a:latin typeface="Calibri" panose="020F0502020204030204" pitchFamily="34" charset="0"/>
                <a:ea typeface="Calibri" panose="020F0502020204030204" pitchFamily="34" charset="0"/>
                <a:cs typeface="Calibri" panose="020F0502020204030204" pitchFamily="34" charset="0"/>
              </a:rPr>
              <a:t> haces lo recto</a:t>
            </a:r>
            <a:r>
              <a:rPr lang="es-ES" sz="2800" kern="100" dirty="0">
                <a:latin typeface="Calibri" panose="020F0502020204030204" pitchFamily="34" charset="0"/>
                <a:ea typeface="Calibri" panose="020F0502020204030204" pitchFamily="34" charset="0"/>
                <a:cs typeface="Calibri" panose="020F0502020204030204" pitchFamily="34" charset="0"/>
              </a:rPr>
              <a:t> delante de Mis ojos, guardando Mis estatutos y Mis mandamientos, como lo hizo David Mi siervo, </a:t>
            </a:r>
            <a:r>
              <a:rPr lang="es-ES" sz="2800" b="1" i="1" kern="100" dirty="0">
                <a:latin typeface="Calibri" panose="020F0502020204030204" pitchFamily="34" charset="0"/>
                <a:ea typeface="Calibri" panose="020F0502020204030204" pitchFamily="34" charset="0"/>
                <a:cs typeface="Calibri" panose="020F0502020204030204" pitchFamily="34" charset="0"/>
              </a:rPr>
              <a:t>entonces estaré contigo y te edificaré una casa perdurable como la que edifiqué a David, y Yo te entregaré </a:t>
            </a:r>
            <a:r>
              <a:rPr lang="es-ES" sz="2800" b="1" i="1" kern="100" dirty="0" smtClean="0">
                <a:latin typeface="Calibri" panose="020F0502020204030204" pitchFamily="34" charset="0"/>
                <a:ea typeface="Calibri" panose="020F0502020204030204" pitchFamily="34" charset="0"/>
                <a:cs typeface="Calibri" panose="020F0502020204030204" pitchFamily="34" charset="0"/>
              </a:rPr>
              <a:t>Israel.</a:t>
            </a:r>
            <a:endParaRPr lang="en-US" sz="2400" b="1" i="1" dirty="0"/>
          </a:p>
        </p:txBody>
      </p:sp>
    </p:spTree>
    <p:extLst>
      <p:ext uri="{BB962C8B-B14F-4D97-AF65-F5344CB8AC3E}">
        <p14:creationId xmlns:p14="http://schemas.microsoft.com/office/powerpoint/2010/main" val="110272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177</TotalTime>
  <Words>935</Words>
  <Application>Microsoft Office PowerPoint</Application>
  <PresentationFormat>On-screen Show (16:10)</PresentationFormat>
  <Paragraphs>66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Las palabras del Espíritu a través de Mateo</vt:lpstr>
      <vt:lpstr>PowerPoint Presentation</vt:lpstr>
      <vt:lpstr>Las palabras del Espíritu a través de Mateo</vt:lpstr>
      <vt:lpstr>Probando los espíritus</vt:lpstr>
      <vt:lpstr>Probando los espíritus</vt:lpstr>
      <vt:lpstr>Cómo operan estos espíritus - Jeroboam</vt:lpstr>
      <vt:lpstr>Cómo operan estos espíritus - Jeroboam</vt:lpstr>
      <vt:lpstr>Cómo operan estos espíritus - Jeroboam</vt:lpstr>
      <vt:lpstr>Cómo operan estos espíritus - Jeroboam</vt:lpstr>
      <vt:lpstr>Cómo operan estos espíritus - Jeroboam</vt:lpstr>
      <vt:lpstr>Cómo operan estos espíritus - Jeroboam</vt:lpstr>
      <vt:lpstr>Cómo operan estos espíritus - Jeroboam</vt:lpstr>
      <vt:lpstr>Cómo operan estos espíritus - Jeroboam</vt:lpstr>
      <vt:lpstr>Cómo operan estos espíritus - Jeroboam</vt:lpstr>
      <vt:lpstr>Cómo operan estos espíritus - Jeroboam</vt:lpstr>
      <vt:lpstr>Cómo operan estos espíritus - Jeroboam</vt:lpstr>
      <vt:lpstr>Por qué existen las falsas enseñanzas (espíritus)…</vt:lpstr>
      <vt:lpstr>La consecuencia de abandonar al Espíritu para escuchar a los espíritus</vt:lpstr>
      <vt:lpstr>Probando los espíritus para ver si son del Espíritu (1 Juan 4:1-6)</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words of the Spirit through Matthew</dc:title>
  <dc:creator>Bill Sanchez</dc:creator>
  <cp:lastModifiedBy>Esther Eubanks</cp:lastModifiedBy>
  <cp:revision>7</cp:revision>
  <dcterms:created xsi:type="dcterms:W3CDTF">2023-10-08T17:48:01Z</dcterms:created>
  <dcterms:modified xsi:type="dcterms:W3CDTF">2023-10-08T20:59:55Z</dcterms:modified>
</cp:coreProperties>
</file>