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56" r:id="rId5"/>
    <p:sldId id="260" r:id="rId6"/>
    <p:sldId id="261"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39" d="100"/>
          <a:sy n="139" d="100"/>
        </p:scale>
        <p:origin x="1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293599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33242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10114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36522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B3863F-C923-5B4E-96B8-2B3E16B20B37}"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412981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B3863F-C923-5B4E-96B8-2B3E16B20B37}" type="datetimeFigureOut">
              <a:rPr lang="en-US" smtClean="0"/>
              <a:t>10/8/23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85034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3863F-C923-5B4E-96B8-2B3E16B20B37}" type="datetimeFigureOut">
              <a:rPr lang="en-US" smtClean="0"/>
              <a:t>10/8/23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52813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3863F-C923-5B4E-96B8-2B3E16B20B37}" type="datetimeFigureOut">
              <a:rPr lang="en-US" smtClean="0"/>
              <a:t>10/8/23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56801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3863F-C923-5B4E-96B8-2B3E16B20B37}" type="datetimeFigureOut">
              <a:rPr lang="en-US" smtClean="0"/>
              <a:t>10/8/23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109133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B3863F-C923-5B4E-96B8-2B3E16B20B37}" type="datetimeFigureOut">
              <a:rPr lang="en-US" smtClean="0"/>
              <a:t>10/8/23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144264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B3863F-C923-5B4E-96B8-2B3E16B20B37}" type="datetimeFigureOut">
              <a:rPr lang="en-US" smtClean="0"/>
              <a:t>10/8/23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243426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76B3863F-C923-5B4E-96B8-2B3E16B20B37}" type="datetimeFigureOut">
              <a:rPr lang="en-US" smtClean="0"/>
              <a:t>10/8/23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8A0727B-7971-FE44-8779-9B837DDC031B}" type="slidenum">
              <a:rPr lang="en-US" smtClean="0"/>
              <a:t>‹#›</a:t>
            </a:fld>
            <a:endParaRPr lang="en-US"/>
          </a:p>
        </p:txBody>
      </p:sp>
    </p:spTree>
    <p:extLst>
      <p:ext uri="{BB962C8B-B14F-4D97-AF65-F5344CB8AC3E}">
        <p14:creationId xmlns:p14="http://schemas.microsoft.com/office/powerpoint/2010/main" val="28827203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5F529-75F6-D847-5B32-1B1946B75F69}"/>
              </a:ext>
            </a:extLst>
          </p:cNvPr>
          <p:cNvSpPr>
            <a:spLocks noGrp="1"/>
          </p:cNvSpPr>
          <p:nvPr>
            <p:ph idx="1"/>
          </p:nvPr>
        </p:nvSpPr>
        <p:spPr>
          <a:xfrm>
            <a:off x="628650" y="1241854"/>
            <a:ext cx="7886700" cy="3905616"/>
          </a:xfrm>
          <a:ln w="31750">
            <a:solidFill>
              <a:schemeClr val="accent1"/>
            </a:solidFill>
          </a:ln>
        </p:spPr>
        <p:txBody>
          <a:bodyPr anchor="ctr">
            <a:normAutofit lnSpcReduction="10000"/>
          </a:bodyPr>
          <a:lstStyle/>
          <a:p>
            <a:pPr marL="0" indent="0" algn="ctr">
              <a:buNone/>
            </a:pPr>
            <a:r>
              <a:rPr lang="en-US" sz="3200" i="1" dirty="0">
                <a:effectLst/>
                <a:latin typeface="Calibri" panose="020F0502020204030204" pitchFamily="34" charset="0"/>
                <a:ea typeface="Calibri" panose="020F0502020204030204" pitchFamily="34" charset="0"/>
              </a:rPr>
              <a:t>“28:18 And Jesus came up and spoke to them, saying, “All authority has been given to Me in heaven and on earth. 19 Go therefore and make disciples of all the nations, baptizing them in the name of the Father and the Son and the Holy Spirit, 20 teaching them to observe all that I commanded you; and lo, I am with you always, even to the end of the age.” </a:t>
            </a:r>
            <a:endParaRPr lang="en-US" sz="3600" dirty="0"/>
          </a:p>
        </p:txBody>
      </p:sp>
      <p:sp>
        <p:nvSpPr>
          <p:cNvPr id="2" name="Title 1">
            <a:extLst>
              <a:ext uri="{FF2B5EF4-FFF2-40B4-BE49-F238E27FC236}">
                <a16:creationId xmlns:a16="http://schemas.microsoft.com/office/drawing/2014/main" id="{1D62A282-DE25-AFDA-C5FD-A75A783EE1E5}"/>
              </a:ext>
            </a:extLst>
          </p:cNvPr>
          <p:cNvSpPr>
            <a:spLocks noGrp="1"/>
          </p:cNvSpPr>
          <p:nvPr>
            <p:ph type="title"/>
          </p:nvPr>
        </p:nvSpPr>
        <p:spPr>
          <a:xfrm>
            <a:off x="628650" y="137217"/>
            <a:ext cx="7886700" cy="1104636"/>
          </a:xfrm>
        </p:spPr>
        <p:txBody>
          <a:bodyPr>
            <a:normAutofit fontScale="90000"/>
          </a:bodyPr>
          <a:lstStyle/>
          <a:p>
            <a:pPr algn="ctr"/>
            <a:r>
              <a:rPr lang="en-US" sz="4000" dirty="0"/>
              <a:t>The words of the Spirit through Matthew</a:t>
            </a:r>
          </a:p>
        </p:txBody>
      </p:sp>
    </p:spTree>
    <p:extLst>
      <p:ext uri="{BB962C8B-B14F-4D97-AF65-F5344CB8AC3E}">
        <p14:creationId xmlns:p14="http://schemas.microsoft.com/office/powerpoint/2010/main" val="4258044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Kings 12:</a:t>
            </a:r>
            <a:r>
              <a:rPr lang="en-US" sz="3200" kern="100" dirty="0">
                <a:effectLst/>
                <a:latin typeface="Calibri" panose="020F0502020204030204" pitchFamily="34" charset="0"/>
                <a:ea typeface="Calibri" panose="020F0502020204030204" pitchFamily="34" charset="0"/>
                <a:cs typeface="Calibri" panose="020F0502020204030204" pitchFamily="34" charset="0"/>
              </a:rPr>
              <a:t>27 "If this people go up to offer sacrifices in the house of the LORD at Jerusalem, then the heart of this people will return to their lord, [even] to Rehoboam king of Judah; and they will kill me and return to Rehoboam king of Judah." 28 So the king consulted, and made two golden calves, and he said to them, "It is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too much for you to go up to Jerusalem</a:t>
            </a:r>
            <a:r>
              <a:rPr lang="en-US" sz="3200" kern="100" dirty="0">
                <a:effectLst/>
                <a:latin typeface="Calibri" panose="020F0502020204030204" pitchFamily="34" charset="0"/>
                <a:ea typeface="Calibri" panose="020F0502020204030204" pitchFamily="34" charset="0"/>
                <a:cs typeface="Calibri" panose="020F0502020204030204" pitchFamily="34" charset="0"/>
              </a:rPr>
              <a:t>; behold your gods, O Israel, that brought you up from the land of Egypt." 29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 set one in Bethel, and the other he put in Dan</a:t>
            </a:r>
            <a:r>
              <a:rPr lang="en-US" sz="3200" kern="100" dirty="0">
                <a:effectLst/>
                <a:latin typeface="Calibri" panose="020F0502020204030204" pitchFamily="34" charset="0"/>
                <a:ea typeface="Calibri" panose="020F0502020204030204" pitchFamily="34" charset="0"/>
                <a:cs typeface="Calibri" panose="020F0502020204030204" pitchFamily="34" charset="0"/>
              </a:rPr>
              <a:t>. 30 Now this thing became a sin, for the people went [to worship] before the one as far as Dan. </a:t>
            </a:r>
            <a:endParaRPr lang="en-US" sz="2800" dirty="0"/>
          </a:p>
        </p:txBody>
      </p:sp>
    </p:spTree>
    <p:extLst>
      <p:ext uri="{BB962C8B-B14F-4D97-AF65-F5344CB8AC3E}">
        <p14:creationId xmlns:p14="http://schemas.microsoft.com/office/powerpoint/2010/main" val="3376862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20000"/>
          </a:bodyPr>
          <a:lstStyle/>
          <a:p>
            <a:pPr marL="0" indent="0" algn="ctr">
              <a:buNone/>
            </a:pPr>
            <a:r>
              <a:rPr lang="en-US" sz="3200" kern="100" dirty="0">
                <a:effectLst/>
                <a:latin typeface="Calibri" panose="020F0502020204030204" pitchFamily="34" charset="0"/>
                <a:ea typeface="Calibri" panose="020F0502020204030204" pitchFamily="34" charset="0"/>
                <a:cs typeface="Calibri" panose="020F0502020204030204" pitchFamily="34" charset="0"/>
              </a:rPr>
              <a:t>31 And he made houses on high places, and made priests from among all the people who were not of the sons of Levi. 32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Jeroboam instituted a feast in the eighth month on the fifteenth day of the month</a:t>
            </a:r>
            <a:r>
              <a:rPr lang="en-US" sz="3200" kern="100" dirty="0">
                <a:effectLst/>
                <a:latin typeface="Calibri" panose="020F0502020204030204" pitchFamily="34" charset="0"/>
                <a:ea typeface="Calibri" panose="020F0502020204030204" pitchFamily="34" charset="0"/>
                <a:cs typeface="Calibri" panose="020F0502020204030204" pitchFamily="34" charset="0"/>
              </a:rPr>
              <a:t>, like the feast which is in Judah, and he went up to the altar; thus he did in Bethel, sacrificing to the calves which he had made. And he stationed in Bethel the priests of the high places which he had made. 33 Then he went up to the altar which he had made in Bethel on the fifteenth day in the eighth month, even in the month which he had devised in his own heart;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 instituted a feast for the sons of Israel and went up to the altar to burn incense</a:t>
            </a:r>
            <a:r>
              <a:rPr lang="en-US" sz="3200" kern="100" dirty="0">
                <a:effectLst/>
                <a:latin typeface="Calibri" panose="020F0502020204030204" pitchFamily="34" charset="0"/>
                <a:ea typeface="Calibri" panose="020F0502020204030204" pitchFamily="34" charset="0"/>
                <a:cs typeface="Calibri" panose="020F0502020204030204" pitchFamily="34" charset="0"/>
              </a:rPr>
              <a:t>.</a:t>
            </a:r>
          </a:p>
        </p:txBody>
      </p:sp>
      <p:sp>
        <p:nvSpPr>
          <p:cNvPr id="4" name="TextBox 3">
            <a:extLst>
              <a:ext uri="{FF2B5EF4-FFF2-40B4-BE49-F238E27FC236}">
                <a16:creationId xmlns:a16="http://schemas.microsoft.com/office/drawing/2014/main" id="{F6C5C170-378C-DA36-E449-9FAF2747866B}"/>
              </a:ext>
            </a:extLst>
          </p:cNvPr>
          <p:cNvSpPr txBox="1"/>
          <p:nvPr/>
        </p:nvSpPr>
        <p:spPr>
          <a:xfrm>
            <a:off x="2020824" y="3622282"/>
            <a:ext cx="5084064" cy="2082313"/>
          </a:xfrm>
          <a:prstGeom prst="rect">
            <a:avLst/>
          </a:prstGeom>
          <a:solidFill>
            <a:schemeClr val="bg1"/>
          </a:solidFill>
          <a:ln w="31750">
            <a:solidFill>
              <a:srgbClr val="941100"/>
            </a:solidFill>
          </a:ln>
        </p:spPr>
        <p:txBody>
          <a:bodyPr wrap="square" rtlCol="0" anchor="ctr">
            <a:noAutofit/>
          </a:bodyPr>
          <a:lstStyle/>
          <a:p>
            <a:pPr algn="ctr"/>
            <a:r>
              <a:rPr lang="en-US" sz="3200" dirty="0">
                <a:effectLst/>
                <a:latin typeface="Calibri" panose="020F0502020204030204" pitchFamily="34" charset="0"/>
                <a:ea typeface="Calibri" panose="020F0502020204030204" pitchFamily="34" charset="0"/>
                <a:cs typeface="Calibri" panose="020F0502020204030204" pitchFamily="34" charset="0"/>
              </a:rPr>
              <a:t>It doesn’t matter how convenient or pragmatic a doctrine is, if it’s not from the Word of God, </a:t>
            </a:r>
            <a:r>
              <a:rPr lang="en-US" sz="3200">
                <a:effectLst/>
                <a:latin typeface="Calibri" panose="020F0502020204030204" pitchFamily="34" charset="0"/>
                <a:ea typeface="Calibri" panose="020F0502020204030204" pitchFamily="34" charset="0"/>
                <a:cs typeface="Calibri" panose="020F0502020204030204" pitchFamily="34" charset="0"/>
              </a:rPr>
              <a:t>it’s false.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189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Kings 12:</a:t>
            </a:r>
            <a:r>
              <a:rPr lang="en-US" sz="3200" kern="100" dirty="0">
                <a:effectLst/>
                <a:latin typeface="Calibri" panose="020F0502020204030204" pitchFamily="34" charset="0"/>
                <a:ea typeface="Calibri" panose="020F0502020204030204" pitchFamily="34" charset="0"/>
                <a:cs typeface="Calibri" panose="020F0502020204030204" pitchFamily="34" charset="0"/>
              </a:rPr>
              <a:t>27 "If this people go up to offer sacrifices in the house of the LORD at Jerusalem, then the heart of this people will return to their lord, [even] to Rehoboam king of Judah; and they will kill me and return to Rehoboam king of Judah." 28 So the king consulted, and made two golden calves, and he said to them, "It is too much for you to go up to Jerusalem;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behold your gods, O Israel, that brought you up from the land of Egypt</a:t>
            </a:r>
            <a:r>
              <a:rPr lang="en-US" sz="3200" kern="100" dirty="0">
                <a:effectLst/>
                <a:latin typeface="Calibri" panose="020F0502020204030204" pitchFamily="34" charset="0"/>
                <a:ea typeface="Calibri" panose="020F0502020204030204" pitchFamily="34" charset="0"/>
                <a:cs typeface="Calibri" panose="020F0502020204030204" pitchFamily="34" charset="0"/>
              </a:rPr>
              <a:t>." 29 He set one in Bethel, and the other he put in Dan. 30 Now this thing became a sin, for the people went [to worship] before the one as far as Dan. </a:t>
            </a:r>
            <a:endParaRPr lang="en-US" sz="2800" dirty="0"/>
          </a:p>
        </p:txBody>
      </p:sp>
    </p:spTree>
    <p:extLst>
      <p:ext uri="{BB962C8B-B14F-4D97-AF65-F5344CB8AC3E}">
        <p14:creationId xmlns:p14="http://schemas.microsoft.com/office/powerpoint/2010/main" val="3042101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20000"/>
          </a:bodyPr>
          <a:lstStyle/>
          <a:p>
            <a:pPr marL="0" indent="0" algn="ctr">
              <a:buNone/>
            </a:pPr>
            <a:r>
              <a:rPr lang="en-US" sz="3200" kern="100" dirty="0">
                <a:effectLst/>
                <a:latin typeface="Calibri" panose="020F0502020204030204" pitchFamily="34" charset="0"/>
                <a:ea typeface="Calibri" panose="020F0502020204030204" pitchFamily="34" charset="0"/>
                <a:cs typeface="Calibri" panose="020F0502020204030204" pitchFamily="34" charset="0"/>
              </a:rPr>
              <a:t>31 And he made houses on high places,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made priests</a:t>
            </a:r>
            <a:r>
              <a:rPr lang="en-US" sz="3200" kern="100" dirty="0">
                <a:effectLst/>
                <a:latin typeface="Calibri" panose="020F0502020204030204" pitchFamily="34" charset="0"/>
                <a:ea typeface="Calibri" panose="020F0502020204030204" pitchFamily="34" charset="0"/>
                <a:cs typeface="Calibri" panose="020F0502020204030204" pitchFamily="34" charset="0"/>
              </a:rPr>
              <a:t> from among all the people who were not of the sons of Levi. 32 Jeroboam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instituted a feast</a:t>
            </a:r>
            <a:r>
              <a:rPr lang="en-US" sz="3200" kern="100" dirty="0">
                <a:effectLst/>
                <a:latin typeface="Calibri" panose="020F0502020204030204" pitchFamily="34" charset="0"/>
                <a:ea typeface="Calibri" panose="020F0502020204030204" pitchFamily="34" charset="0"/>
                <a:cs typeface="Calibri" panose="020F0502020204030204" pitchFamily="34" charset="0"/>
              </a:rPr>
              <a:t> in the eighth month on the fifteenth day of the month,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like the feast which is in Judah</a:t>
            </a:r>
            <a:r>
              <a:rPr lang="en-US" sz="3200" kern="100" dirty="0">
                <a:effectLst/>
                <a:latin typeface="Calibri" panose="020F0502020204030204" pitchFamily="34" charset="0"/>
                <a:ea typeface="Calibri" panose="020F0502020204030204" pitchFamily="34" charset="0"/>
                <a:cs typeface="Calibri" panose="020F0502020204030204" pitchFamily="34" charset="0"/>
              </a:rPr>
              <a:t>, and he went up to the altar; thus he did in Bethel,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sacrificing to the calves </a:t>
            </a:r>
            <a:r>
              <a:rPr lang="en-US" sz="3200" kern="100" dirty="0">
                <a:effectLst/>
                <a:latin typeface="Calibri" panose="020F0502020204030204" pitchFamily="34" charset="0"/>
                <a:ea typeface="Calibri" panose="020F0502020204030204" pitchFamily="34" charset="0"/>
                <a:cs typeface="Calibri" panose="020F0502020204030204" pitchFamily="34" charset="0"/>
              </a:rPr>
              <a:t>which he had made. And he stationed in Bethel the priests of the high places which he had made. 33 Then he went up to the altar which he had made in Bethel on the fifteenth day in the eighth month, even in the month which he had devised in his own heart; and he instituted a feast for the sons of Israel and went up to the altar to burn incense.</a:t>
            </a:r>
          </a:p>
        </p:txBody>
      </p:sp>
      <p:sp>
        <p:nvSpPr>
          <p:cNvPr id="5" name="TextBox 4">
            <a:extLst>
              <a:ext uri="{FF2B5EF4-FFF2-40B4-BE49-F238E27FC236}">
                <a16:creationId xmlns:a16="http://schemas.microsoft.com/office/drawing/2014/main" id="{E7F85DB1-0152-3722-E287-8B8BF960DA4D}"/>
              </a:ext>
            </a:extLst>
          </p:cNvPr>
          <p:cNvSpPr txBox="1"/>
          <p:nvPr/>
        </p:nvSpPr>
        <p:spPr>
          <a:xfrm>
            <a:off x="2020824" y="3622282"/>
            <a:ext cx="5084064" cy="2082313"/>
          </a:xfrm>
          <a:prstGeom prst="rect">
            <a:avLst/>
          </a:prstGeom>
          <a:solidFill>
            <a:schemeClr val="bg1"/>
          </a:solidFill>
          <a:ln w="31750">
            <a:solidFill>
              <a:srgbClr val="941100"/>
            </a:solidFill>
          </a:ln>
        </p:spPr>
        <p:txBody>
          <a:bodyPr wrap="square" rtlCol="0" anchor="ctr">
            <a:noAutofit/>
          </a:bodyPr>
          <a:lstStyle/>
          <a:p>
            <a:pPr algn="ctr"/>
            <a:r>
              <a:rPr lang="en-US" sz="3200" dirty="0">
                <a:effectLst/>
                <a:latin typeface="Calibri" panose="020F0502020204030204" pitchFamily="34" charset="0"/>
                <a:ea typeface="Calibri" panose="020F0502020204030204" pitchFamily="34" charset="0"/>
                <a:cs typeface="Calibri" panose="020F0502020204030204" pitchFamily="34" charset="0"/>
              </a:rPr>
              <a:t>For false teaching to catch steam, it needs to borrow from the real thing.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7789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20000"/>
          </a:bodyPr>
          <a:lstStyle/>
          <a:p>
            <a:pPr marL="0" indent="0" algn="ctr">
              <a:buNone/>
            </a:pPr>
            <a:r>
              <a:rPr lang="en-US" sz="3200" kern="100" dirty="0">
                <a:effectLst/>
                <a:latin typeface="Calibri" panose="020F0502020204030204" pitchFamily="34" charset="0"/>
                <a:ea typeface="Calibri" panose="020F0502020204030204" pitchFamily="34" charset="0"/>
                <a:cs typeface="Calibri" panose="020F0502020204030204" pitchFamily="34" charset="0"/>
              </a:rPr>
              <a:t>31 And he made houses on high places,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made priests</a:t>
            </a:r>
            <a:r>
              <a:rPr lang="en-US" sz="3200" kern="100" dirty="0">
                <a:effectLst/>
                <a:latin typeface="Calibri" panose="020F0502020204030204" pitchFamily="34" charset="0"/>
                <a:ea typeface="Calibri" panose="020F0502020204030204" pitchFamily="34" charset="0"/>
                <a:cs typeface="Calibri" panose="020F0502020204030204" pitchFamily="34" charset="0"/>
              </a:rPr>
              <a:t>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from among all the people who were not of the sons of Levi</a:t>
            </a:r>
            <a:r>
              <a:rPr lang="en-US" sz="3200" kern="100" dirty="0">
                <a:effectLst/>
                <a:latin typeface="Calibri" panose="020F0502020204030204" pitchFamily="34" charset="0"/>
                <a:ea typeface="Calibri" panose="020F0502020204030204" pitchFamily="34" charset="0"/>
                <a:cs typeface="Calibri" panose="020F0502020204030204" pitchFamily="34" charset="0"/>
              </a:rPr>
              <a:t>. 32 Jeroboam instituted a feast in the eighth month on the fifteenth day of the month, like the feast which is in Judah, and he went up to the altar;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thus he did in Bethel</a:t>
            </a:r>
            <a:r>
              <a:rPr lang="en-US" sz="3200" kern="100" dirty="0">
                <a:effectLst/>
                <a:latin typeface="Calibri" panose="020F0502020204030204" pitchFamily="34" charset="0"/>
                <a:ea typeface="Calibri" panose="020F0502020204030204" pitchFamily="34" charset="0"/>
                <a:cs typeface="Calibri" panose="020F0502020204030204" pitchFamily="34" charset="0"/>
              </a:rPr>
              <a:t>, sacrificing to the calves which he had made.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 stationed in Bethel the priests of the high places</a:t>
            </a:r>
            <a:r>
              <a:rPr lang="en-US" sz="3200" kern="100" dirty="0">
                <a:effectLst/>
                <a:latin typeface="Calibri" panose="020F0502020204030204" pitchFamily="34" charset="0"/>
                <a:ea typeface="Calibri" panose="020F0502020204030204" pitchFamily="34" charset="0"/>
                <a:cs typeface="Calibri" panose="020F0502020204030204" pitchFamily="34" charset="0"/>
              </a:rPr>
              <a:t> which he had made. 33 Then he went up to the altar which he had made in Bethel on the fifteenth day in the eighth month, even in the month which he had devised in his own heart; and he instituted a feast for the sons of Israel and went up to the altar to burn incense.</a:t>
            </a:r>
          </a:p>
        </p:txBody>
      </p:sp>
      <p:sp>
        <p:nvSpPr>
          <p:cNvPr id="4" name="TextBox 3">
            <a:extLst>
              <a:ext uri="{FF2B5EF4-FFF2-40B4-BE49-F238E27FC236}">
                <a16:creationId xmlns:a16="http://schemas.microsoft.com/office/drawing/2014/main" id="{689C02BD-D194-BF4C-0798-39E90EBDEC32}"/>
              </a:ext>
            </a:extLst>
          </p:cNvPr>
          <p:cNvSpPr txBox="1"/>
          <p:nvPr/>
        </p:nvSpPr>
        <p:spPr>
          <a:xfrm>
            <a:off x="2020824" y="3622282"/>
            <a:ext cx="5084064" cy="2082313"/>
          </a:xfrm>
          <a:prstGeom prst="rect">
            <a:avLst/>
          </a:prstGeom>
          <a:solidFill>
            <a:schemeClr val="bg1"/>
          </a:solidFill>
          <a:ln w="31750">
            <a:solidFill>
              <a:srgbClr val="941100"/>
            </a:solidFill>
          </a:ln>
        </p:spPr>
        <p:txBody>
          <a:bodyPr wrap="square" rtlCol="0" anchor="ctr">
            <a:noAutofit/>
          </a:bodyPr>
          <a:lstStyle/>
          <a:p>
            <a:pPr algn="ctr"/>
            <a:r>
              <a:rPr lang="en-US" sz="3200" dirty="0">
                <a:effectLst/>
                <a:latin typeface="Calibri" panose="020F0502020204030204" pitchFamily="34" charset="0"/>
                <a:ea typeface="Calibri" panose="020F0502020204030204" pitchFamily="34" charset="0"/>
                <a:cs typeface="Calibri" panose="020F0502020204030204" pitchFamily="34" charset="0"/>
              </a:rPr>
              <a:t>False teaching often seems to “rectify” the exclusivity that God “fails” to offer.</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921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265176" y="1051561"/>
            <a:ext cx="8613648" cy="4551192"/>
          </a:xfrm>
        </p:spPr>
        <p:txBody>
          <a:bodyPr>
            <a:normAutofit fontScale="92500" lnSpcReduction="2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Kings 12:</a:t>
            </a:r>
            <a:r>
              <a:rPr lang="en-US" sz="3200" kern="100" dirty="0">
                <a:effectLst/>
                <a:latin typeface="Calibri" panose="020F0502020204030204" pitchFamily="34" charset="0"/>
                <a:ea typeface="Calibri" panose="020F0502020204030204" pitchFamily="34" charset="0"/>
                <a:cs typeface="Calibri" panose="020F0502020204030204" pitchFamily="34" charset="0"/>
              </a:rPr>
              <a:t>26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Jeroboam said in his heart</a:t>
            </a:r>
            <a:r>
              <a:rPr lang="en-US" sz="3200" kern="100" dirty="0">
                <a:effectLst/>
                <a:latin typeface="Calibri" panose="020F0502020204030204" pitchFamily="34" charset="0"/>
                <a:ea typeface="Calibri" panose="020F0502020204030204" pitchFamily="34" charset="0"/>
                <a:cs typeface="Calibri" panose="020F0502020204030204" pitchFamily="34" charset="0"/>
              </a:rPr>
              <a:t>, "Now the kingdom will return to the house of David 7 "If this people go up to offer sacrifices in the house of the LORD at Jerusalem, then </a:t>
            </a:r>
            <a:r>
              <a:rPr lang="en-US" sz="3200" u="sng" kern="100" dirty="0">
                <a:effectLst/>
                <a:latin typeface="Calibri" panose="020F0502020204030204" pitchFamily="34" charset="0"/>
                <a:ea typeface="Calibri" panose="020F0502020204030204" pitchFamily="34" charset="0"/>
                <a:cs typeface="Calibri" panose="020F0502020204030204" pitchFamily="34" charset="0"/>
              </a:rPr>
              <a:t>the heart of this people will return</a:t>
            </a:r>
            <a:r>
              <a:rPr lang="en-US" sz="3200" kern="100" dirty="0">
                <a:effectLst/>
                <a:latin typeface="Calibri" panose="020F0502020204030204" pitchFamily="34" charset="0"/>
                <a:ea typeface="Calibri" panose="020F0502020204030204" pitchFamily="34" charset="0"/>
                <a:cs typeface="Calibri" panose="020F0502020204030204" pitchFamily="34" charset="0"/>
              </a:rPr>
              <a:t> to their lord, [even] to Rehoboam king of Judah; and they will kill me and return to Rehoboam king of Judah." 28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So the king consulted, and made</a:t>
            </a:r>
            <a:r>
              <a:rPr lang="en-US" sz="3200" kern="100" dirty="0">
                <a:effectLst/>
                <a:latin typeface="Calibri" panose="020F0502020204030204" pitchFamily="34" charset="0"/>
                <a:ea typeface="Calibri" panose="020F0502020204030204" pitchFamily="34" charset="0"/>
                <a:cs typeface="Calibri" panose="020F0502020204030204" pitchFamily="34" charset="0"/>
              </a:rPr>
              <a:t> two golden calves, and he said to them, "It is too much for you to go up to Jerusalem; behold your gods, O Israel, that brought you up from the land of Egypt." 29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 set one in Bethel</a:t>
            </a:r>
            <a:r>
              <a:rPr lang="en-US" sz="3200" kern="100" dirty="0">
                <a:effectLst/>
                <a:latin typeface="Calibri" panose="020F0502020204030204" pitchFamily="34" charset="0"/>
                <a:ea typeface="Calibri" panose="020F0502020204030204" pitchFamily="34" charset="0"/>
                <a:cs typeface="Calibri" panose="020F0502020204030204" pitchFamily="34" charset="0"/>
              </a:rPr>
              <a:t>,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other he put in Dan</a:t>
            </a:r>
            <a:r>
              <a:rPr lang="en-US" sz="3200" kern="100" dirty="0">
                <a:effectLst/>
                <a:latin typeface="Calibri" panose="020F0502020204030204" pitchFamily="34" charset="0"/>
                <a:ea typeface="Calibri" panose="020F0502020204030204" pitchFamily="34" charset="0"/>
                <a:cs typeface="Calibri" panose="020F0502020204030204" pitchFamily="34" charset="0"/>
              </a:rPr>
              <a:t>. 30 Now this thing became a sin, for the people went [to worship] before the one as far as Dan. </a:t>
            </a:r>
            <a:endParaRPr lang="en-US" sz="2800" dirty="0"/>
          </a:p>
        </p:txBody>
      </p:sp>
    </p:spTree>
    <p:extLst>
      <p:ext uri="{BB962C8B-B14F-4D97-AF65-F5344CB8AC3E}">
        <p14:creationId xmlns:p14="http://schemas.microsoft.com/office/powerpoint/2010/main" val="2068880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20000"/>
          </a:bodyPr>
          <a:lstStyle/>
          <a:p>
            <a:pPr marL="0" indent="0" algn="ctr">
              <a:buNone/>
            </a:pPr>
            <a:r>
              <a:rPr lang="en-US" sz="3200" kern="100" dirty="0">
                <a:effectLst/>
                <a:latin typeface="Calibri" panose="020F0502020204030204" pitchFamily="34" charset="0"/>
                <a:ea typeface="Calibri" panose="020F0502020204030204" pitchFamily="34" charset="0"/>
                <a:cs typeface="Calibri" panose="020F0502020204030204" pitchFamily="34" charset="0"/>
              </a:rPr>
              <a:t>31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 made houses on high places</a:t>
            </a:r>
            <a:r>
              <a:rPr lang="en-US" sz="3200" kern="100" dirty="0">
                <a:effectLst/>
                <a:latin typeface="Calibri" panose="020F0502020204030204" pitchFamily="34" charset="0"/>
                <a:ea typeface="Calibri" panose="020F0502020204030204" pitchFamily="34" charset="0"/>
                <a:cs typeface="Calibri" panose="020F0502020204030204" pitchFamily="34" charset="0"/>
              </a:rPr>
              <a:t>,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made priests</a:t>
            </a:r>
            <a:r>
              <a:rPr lang="en-US" sz="3200" kern="100" dirty="0">
                <a:effectLst/>
                <a:latin typeface="Calibri" panose="020F0502020204030204" pitchFamily="34" charset="0"/>
                <a:ea typeface="Calibri" panose="020F0502020204030204" pitchFamily="34" charset="0"/>
                <a:cs typeface="Calibri" panose="020F0502020204030204" pitchFamily="34" charset="0"/>
              </a:rPr>
              <a:t> from among all the people who were not of the sons of Levi. 32 Jeroboam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instituted a feast</a:t>
            </a:r>
            <a:r>
              <a:rPr lang="en-US" sz="3200" kern="100" dirty="0">
                <a:effectLst/>
                <a:latin typeface="Calibri" panose="020F0502020204030204" pitchFamily="34" charset="0"/>
                <a:ea typeface="Calibri" panose="020F0502020204030204" pitchFamily="34" charset="0"/>
                <a:cs typeface="Calibri" panose="020F0502020204030204" pitchFamily="34" charset="0"/>
              </a:rPr>
              <a:t> in the eighth month on the fifteenth day of the month,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like the feast which is in Judah</a:t>
            </a:r>
            <a:r>
              <a:rPr lang="en-US" sz="3200" kern="100" dirty="0">
                <a:effectLst/>
                <a:latin typeface="Calibri" panose="020F0502020204030204" pitchFamily="34" charset="0"/>
                <a:ea typeface="Calibri" panose="020F0502020204030204" pitchFamily="34" charset="0"/>
                <a:cs typeface="Calibri" panose="020F0502020204030204" pitchFamily="34" charset="0"/>
              </a:rPr>
              <a:t>,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 went up to the altar</a:t>
            </a:r>
            <a:r>
              <a:rPr lang="en-US" sz="3200" kern="100" dirty="0">
                <a:effectLst/>
                <a:latin typeface="Calibri" panose="020F0502020204030204" pitchFamily="34" charset="0"/>
                <a:ea typeface="Calibri" panose="020F0502020204030204" pitchFamily="34" charset="0"/>
                <a:cs typeface="Calibri" panose="020F0502020204030204" pitchFamily="34" charset="0"/>
              </a:rPr>
              <a:t>; thus he did in Bethel, sacrificing to the calves which he had made. And </a:t>
            </a:r>
            <a:r>
              <a:rPr lang="en-US" sz="3200"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 stationed in Bethel </a:t>
            </a:r>
            <a:r>
              <a:rPr lang="en-US" sz="3200" kern="100" dirty="0">
                <a:effectLst/>
                <a:latin typeface="Calibri" panose="020F0502020204030204" pitchFamily="34" charset="0"/>
                <a:ea typeface="Calibri" panose="020F0502020204030204" pitchFamily="34" charset="0"/>
                <a:cs typeface="Calibri" panose="020F0502020204030204" pitchFamily="34" charset="0"/>
              </a:rPr>
              <a:t>the priests of the high places which he had made. 33 Then he went up to the altar which he had made in Bethel on the fifteenth day in the eighth month, even in the month </a:t>
            </a:r>
            <a:r>
              <a:rPr lang="en-US" sz="3200" u="sng"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which he had devised in his own heart</a:t>
            </a:r>
            <a:r>
              <a:rPr lang="en-US" sz="3200" kern="100" dirty="0">
                <a:effectLst/>
                <a:latin typeface="Calibri" panose="020F0502020204030204" pitchFamily="34" charset="0"/>
                <a:ea typeface="Calibri" panose="020F0502020204030204" pitchFamily="34" charset="0"/>
                <a:cs typeface="Calibri" panose="020F0502020204030204" pitchFamily="34" charset="0"/>
              </a:rPr>
              <a:t>; and he instituted a feast for the sons of Israel and went up to the altar to burn incense.</a:t>
            </a:r>
          </a:p>
        </p:txBody>
      </p:sp>
      <p:sp>
        <p:nvSpPr>
          <p:cNvPr id="5" name="TextBox 4">
            <a:extLst>
              <a:ext uri="{FF2B5EF4-FFF2-40B4-BE49-F238E27FC236}">
                <a16:creationId xmlns:a16="http://schemas.microsoft.com/office/drawing/2014/main" id="{E7F85DB1-0152-3722-E287-8B8BF960DA4D}"/>
              </a:ext>
            </a:extLst>
          </p:cNvPr>
          <p:cNvSpPr txBox="1"/>
          <p:nvPr/>
        </p:nvSpPr>
        <p:spPr>
          <a:xfrm>
            <a:off x="2020824" y="3632687"/>
            <a:ext cx="5084064" cy="2082313"/>
          </a:xfrm>
          <a:prstGeom prst="rect">
            <a:avLst/>
          </a:prstGeom>
          <a:solidFill>
            <a:schemeClr val="bg1"/>
          </a:solidFill>
          <a:ln w="31750">
            <a:solidFill>
              <a:srgbClr val="941100"/>
            </a:solidFill>
          </a:ln>
        </p:spPr>
        <p:txBody>
          <a:bodyPr wrap="square" rtlCol="0" anchor="ctr">
            <a:noAutofit/>
          </a:bodyPr>
          <a:lstStyle/>
          <a:p>
            <a:pPr algn="ctr"/>
            <a:r>
              <a:rPr lang="en-US" sz="3200" dirty="0">
                <a:effectLst/>
                <a:latin typeface="Calibri" panose="020F0502020204030204" pitchFamily="34" charset="0"/>
                <a:ea typeface="Calibri" panose="020F0502020204030204" pitchFamily="34" charset="0"/>
                <a:cs typeface="Calibri" panose="020F0502020204030204" pitchFamily="34" charset="0"/>
              </a:rPr>
              <a:t>False teachings seeks to take what belongs to God.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22364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BD5C0-59EC-DB09-6ED2-ADD9A82D0CA5}"/>
              </a:ext>
            </a:extLst>
          </p:cNvPr>
          <p:cNvSpPr>
            <a:spLocks noGrp="1"/>
          </p:cNvSpPr>
          <p:nvPr>
            <p:ph type="title"/>
          </p:nvPr>
        </p:nvSpPr>
        <p:spPr>
          <a:xfrm>
            <a:off x="628650" y="0"/>
            <a:ext cx="7886700" cy="1104636"/>
          </a:xfrm>
        </p:spPr>
        <p:txBody>
          <a:bodyPr/>
          <a:lstStyle/>
          <a:p>
            <a:pPr algn="ctr"/>
            <a:r>
              <a:rPr lang="en-US" dirty="0"/>
              <a:t>Why false teaching (spirits) exists…</a:t>
            </a:r>
          </a:p>
        </p:txBody>
      </p:sp>
      <p:sp>
        <p:nvSpPr>
          <p:cNvPr id="3" name="Content Placeholder 2">
            <a:extLst>
              <a:ext uri="{FF2B5EF4-FFF2-40B4-BE49-F238E27FC236}">
                <a16:creationId xmlns:a16="http://schemas.microsoft.com/office/drawing/2014/main" id="{207FF200-83F8-844B-28DF-AC56302B21F7}"/>
              </a:ext>
            </a:extLst>
          </p:cNvPr>
          <p:cNvSpPr>
            <a:spLocks noGrp="1"/>
          </p:cNvSpPr>
          <p:nvPr>
            <p:ph idx="1"/>
          </p:nvPr>
        </p:nvSpPr>
        <p:spPr>
          <a:xfrm>
            <a:off x="628650" y="1104636"/>
            <a:ext cx="7886700" cy="4482348"/>
          </a:xfrm>
        </p:spPr>
        <p:txBody>
          <a:bodyPr/>
          <a:lstStyle/>
          <a:p>
            <a:pPr marL="0" indent="0">
              <a:buNone/>
            </a:pPr>
            <a:r>
              <a:rPr lang="en-US" sz="2400" b="1" u="sng" kern="100" dirty="0" err="1">
                <a:effectLst/>
                <a:latin typeface="Calibri" panose="020F0502020204030204" pitchFamily="34" charset="0"/>
                <a:ea typeface="Calibri" panose="020F0502020204030204" pitchFamily="34" charset="0"/>
                <a:cs typeface="Calibri" panose="020F0502020204030204" pitchFamily="34" charset="0"/>
              </a:rPr>
              <a:t>Jereboam</a:t>
            </a:r>
            <a:endParaRPr lang="en-US" sz="2400" b="1" u="sng" kern="100" dirty="0">
              <a:effectLst/>
              <a:latin typeface="Calibri" panose="020F0502020204030204" pitchFamily="34" charset="0"/>
              <a:ea typeface="Calibri" panose="020F0502020204030204" pitchFamily="34" charset="0"/>
              <a:cs typeface="Calibri" panose="020F0502020204030204" pitchFamily="34" charset="0"/>
            </a:endParaRPr>
          </a:p>
          <a:p>
            <a:r>
              <a:rPr lang="en-US" sz="2400" kern="100" dirty="0">
                <a:effectLst/>
                <a:latin typeface="Calibri" panose="020F0502020204030204" pitchFamily="34" charset="0"/>
                <a:ea typeface="Calibri" panose="020F0502020204030204" pitchFamily="34" charset="0"/>
                <a:cs typeface="Calibri" panose="020F0502020204030204" pitchFamily="34" charset="0"/>
              </a:rPr>
              <a:t>1 Kings 12:26 Jeroboam said in his heart, "Now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the kingdom will </a:t>
            </a:r>
            <a:r>
              <a:rPr lang="en-US" sz="2400" i="1" u="sng" kern="100" dirty="0">
                <a:effectLst/>
                <a:latin typeface="Calibri" panose="020F0502020204030204" pitchFamily="34" charset="0"/>
                <a:ea typeface="Calibri" panose="020F0502020204030204" pitchFamily="34" charset="0"/>
                <a:cs typeface="Calibri" panose="020F0502020204030204" pitchFamily="34" charset="0"/>
              </a:rPr>
              <a:t>return</a:t>
            </a:r>
            <a:r>
              <a:rPr lang="en-US" sz="2400" kern="100" dirty="0">
                <a:effectLst/>
                <a:latin typeface="Calibri" panose="020F0502020204030204" pitchFamily="34" charset="0"/>
                <a:ea typeface="Calibri" panose="020F0502020204030204" pitchFamily="34" charset="0"/>
                <a:cs typeface="Calibri" panose="020F0502020204030204" pitchFamily="34" charset="0"/>
              </a:rPr>
              <a:t> to the house of David 27 "If this people go up to offer sacrifices in the house of the LORD at Jerusalem, then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the heart of this people will </a:t>
            </a:r>
            <a:r>
              <a:rPr lang="en-US" sz="2400" i="1" u="sng" kern="100" dirty="0">
                <a:effectLst/>
                <a:latin typeface="Calibri" panose="020F0502020204030204" pitchFamily="34" charset="0"/>
                <a:ea typeface="Calibri" panose="020F0502020204030204" pitchFamily="34" charset="0"/>
                <a:cs typeface="Calibri" panose="020F0502020204030204" pitchFamily="34" charset="0"/>
              </a:rPr>
              <a:t>return</a:t>
            </a:r>
            <a:r>
              <a:rPr lang="en-US" sz="2400" kern="100" dirty="0">
                <a:effectLst/>
                <a:latin typeface="Calibri" panose="020F0502020204030204" pitchFamily="34" charset="0"/>
                <a:ea typeface="Calibri" panose="020F0502020204030204" pitchFamily="34" charset="0"/>
                <a:cs typeface="Calibri" panose="020F0502020204030204" pitchFamily="34" charset="0"/>
              </a:rPr>
              <a:t> to their lord, [even] to Rehoboam king of Judah; and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they will kill me and </a:t>
            </a:r>
            <a:r>
              <a:rPr lang="en-US" sz="2400" i="1" u="sng" kern="100" dirty="0">
                <a:effectLst/>
                <a:latin typeface="Calibri" panose="020F0502020204030204" pitchFamily="34" charset="0"/>
                <a:ea typeface="Calibri" panose="020F0502020204030204" pitchFamily="34" charset="0"/>
                <a:cs typeface="Calibri" panose="020F0502020204030204" pitchFamily="34" charset="0"/>
              </a:rPr>
              <a:t>return</a:t>
            </a:r>
            <a:r>
              <a:rPr lang="en-US" sz="2400" kern="100" dirty="0">
                <a:effectLst/>
                <a:latin typeface="Calibri" panose="020F0502020204030204" pitchFamily="34" charset="0"/>
                <a:ea typeface="Calibri" panose="020F0502020204030204" pitchFamily="34" charset="0"/>
                <a:cs typeface="Calibri" panose="020F0502020204030204" pitchFamily="34" charset="0"/>
              </a:rPr>
              <a:t> to Rehoboam king of Judah.</a:t>
            </a:r>
          </a:p>
          <a:p>
            <a:pPr marL="0" indent="0">
              <a:buNone/>
            </a:pPr>
            <a:r>
              <a:rPr lang="en-US" sz="2400" b="1" u="sng" kern="100" dirty="0">
                <a:latin typeface="Calibri" panose="020F0502020204030204" pitchFamily="34" charset="0"/>
                <a:ea typeface="Calibri" panose="020F0502020204030204" pitchFamily="34" charset="0"/>
                <a:cs typeface="Calibri" panose="020F0502020204030204" pitchFamily="34" charset="0"/>
              </a:rPr>
              <a:t>Balaam </a:t>
            </a:r>
          </a:p>
          <a:p>
            <a:r>
              <a:rPr lang="en-US" sz="2400" kern="100" dirty="0">
                <a:effectLst/>
                <a:latin typeface="Calibri" panose="020F0502020204030204" pitchFamily="34" charset="0"/>
                <a:ea typeface="Calibri" panose="020F0502020204030204" pitchFamily="34" charset="0"/>
                <a:cs typeface="Calibri" panose="020F0502020204030204" pitchFamily="34" charset="0"/>
              </a:rPr>
              <a:t>2</a:t>
            </a:r>
            <a:r>
              <a:rPr lang="en-US" sz="2400" kern="100" baseline="30000" dirty="0">
                <a:latin typeface="Calibri" panose="020F0502020204030204" pitchFamily="34" charset="0"/>
                <a:ea typeface="Calibri" panose="020F0502020204030204" pitchFamily="34" charset="0"/>
                <a:cs typeface="Calibri" panose="020F0502020204030204" pitchFamily="34" charset="0"/>
              </a:rPr>
              <a:t> </a:t>
            </a:r>
            <a:r>
              <a:rPr lang="en-US" sz="2400" kern="100" dirty="0">
                <a:effectLst/>
                <a:latin typeface="Calibri" panose="020F0502020204030204" pitchFamily="34" charset="0"/>
                <a:ea typeface="Calibri" panose="020F0502020204030204" pitchFamily="34" charset="0"/>
                <a:cs typeface="Calibri" panose="020F0502020204030204" pitchFamily="34" charset="0"/>
              </a:rPr>
              <a:t>Peter 2:15“the son of </a:t>
            </a:r>
            <a:r>
              <a:rPr lang="en-US" sz="2400" kern="100" dirty="0" err="1">
                <a:effectLst/>
                <a:latin typeface="Calibri" panose="020F0502020204030204" pitchFamily="34" charset="0"/>
                <a:ea typeface="Calibri" panose="020F0502020204030204" pitchFamily="34" charset="0"/>
                <a:cs typeface="Calibri" panose="020F0502020204030204" pitchFamily="34" charset="0"/>
              </a:rPr>
              <a:t>Beor</a:t>
            </a:r>
            <a:r>
              <a:rPr lang="en-US" sz="2400" kern="100" dirty="0">
                <a:effectLst/>
                <a:latin typeface="Calibri" panose="020F0502020204030204" pitchFamily="34" charset="0"/>
                <a:ea typeface="Calibri" panose="020F0502020204030204" pitchFamily="34" charset="0"/>
                <a:cs typeface="Calibri" panose="020F0502020204030204" pitchFamily="34" charset="0"/>
              </a:rPr>
              <a:t>,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who loved the wages</a:t>
            </a:r>
            <a:r>
              <a:rPr lang="en-US" sz="2400" kern="100" dirty="0">
                <a:effectLst/>
                <a:latin typeface="Calibri" panose="020F0502020204030204" pitchFamily="34" charset="0"/>
                <a:ea typeface="Calibri" panose="020F0502020204030204" pitchFamily="34" charset="0"/>
                <a:cs typeface="Calibri" panose="020F0502020204030204" pitchFamily="34" charset="0"/>
              </a:rPr>
              <a:t> of unrighteousness”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r>
              <a:rPr lang="en-US" sz="2400" kern="100" dirty="0">
                <a:effectLst/>
                <a:latin typeface="Calibri" panose="020F0502020204030204" pitchFamily="34" charset="0"/>
                <a:ea typeface="Calibri" panose="020F0502020204030204" pitchFamily="34" charset="0"/>
                <a:cs typeface="Calibri" panose="020F0502020204030204" pitchFamily="34" charset="0"/>
              </a:rPr>
              <a:t>Jude 11 “and </a:t>
            </a:r>
            <a:r>
              <a:rPr lang="en-US" sz="2400" u="sng" kern="100" dirty="0">
                <a:effectLst/>
                <a:latin typeface="Calibri" panose="020F0502020204030204" pitchFamily="34" charset="0"/>
                <a:ea typeface="Calibri" panose="020F0502020204030204" pitchFamily="34" charset="0"/>
                <a:cs typeface="Calibri" panose="020F0502020204030204" pitchFamily="34" charset="0"/>
              </a:rPr>
              <a:t>for pay</a:t>
            </a:r>
            <a:r>
              <a:rPr lang="en-US" sz="2400" kern="100" dirty="0">
                <a:effectLst/>
                <a:latin typeface="Calibri" panose="020F0502020204030204" pitchFamily="34" charset="0"/>
                <a:ea typeface="Calibri" panose="020F0502020204030204" pitchFamily="34" charset="0"/>
                <a:cs typeface="Calibri" panose="020F0502020204030204" pitchFamily="34" charset="0"/>
              </a:rPr>
              <a:t> they have rushed headlong into the error of Balaam”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
        <p:nvSpPr>
          <p:cNvPr id="4" name="TextBox 3">
            <a:extLst>
              <a:ext uri="{FF2B5EF4-FFF2-40B4-BE49-F238E27FC236}">
                <a16:creationId xmlns:a16="http://schemas.microsoft.com/office/drawing/2014/main" id="{6809F1D2-981A-CD28-768E-01FA068CEC68}"/>
              </a:ext>
            </a:extLst>
          </p:cNvPr>
          <p:cNvSpPr txBox="1"/>
          <p:nvPr/>
        </p:nvSpPr>
        <p:spPr>
          <a:xfrm>
            <a:off x="2020824" y="3632687"/>
            <a:ext cx="5084064" cy="2082313"/>
          </a:xfrm>
          <a:prstGeom prst="rect">
            <a:avLst/>
          </a:prstGeom>
          <a:solidFill>
            <a:schemeClr val="bg1"/>
          </a:solidFill>
          <a:ln w="31750">
            <a:solidFill>
              <a:srgbClr val="941100"/>
            </a:solidFill>
          </a:ln>
        </p:spPr>
        <p:txBody>
          <a:bodyPr wrap="square" rtlCol="0" anchor="ctr">
            <a:noAutofit/>
          </a:bodyPr>
          <a:lstStyle/>
          <a:p>
            <a:pPr algn="ctr"/>
            <a:r>
              <a:rPr lang="en-US" sz="3200" dirty="0">
                <a:effectLst/>
                <a:latin typeface="Calibri" panose="020F0502020204030204" pitchFamily="34" charset="0"/>
                <a:ea typeface="Calibri" panose="020F0502020204030204" pitchFamily="34" charset="0"/>
                <a:cs typeface="Calibri" panose="020F0502020204030204" pitchFamily="34" charset="0"/>
              </a:rPr>
              <a:t>False teachers never have you best interest in mind.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72396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5999-1D25-91A3-1BDA-3102D5124A5C}"/>
              </a:ext>
            </a:extLst>
          </p:cNvPr>
          <p:cNvSpPr>
            <a:spLocks noGrp="1"/>
          </p:cNvSpPr>
          <p:nvPr>
            <p:ph type="title"/>
          </p:nvPr>
        </p:nvSpPr>
        <p:spPr>
          <a:xfrm>
            <a:off x="628650" y="103103"/>
            <a:ext cx="7886700" cy="1104636"/>
          </a:xfrm>
        </p:spPr>
        <p:txBody>
          <a:bodyPr>
            <a:normAutofit fontScale="90000"/>
          </a:bodyPr>
          <a:lstStyle/>
          <a:p>
            <a:pPr algn="ctr"/>
            <a:r>
              <a:rPr lang="en-US" sz="4000" dirty="0"/>
              <a:t>The consequence of abandoning the Spirit to listen to spirits</a:t>
            </a:r>
          </a:p>
        </p:txBody>
      </p:sp>
      <p:sp>
        <p:nvSpPr>
          <p:cNvPr id="3" name="Content Placeholder 2">
            <a:extLst>
              <a:ext uri="{FF2B5EF4-FFF2-40B4-BE49-F238E27FC236}">
                <a16:creationId xmlns:a16="http://schemas.microsoft.com/office/drawing/2014/main" id="{C270BDD6-44E2-1340-FB2A-DD4A0ED6EAA9}"/>
              </a:ext>
            </a:extLst>
          </p:cNvPr>
          <p:cNvSpPr>
            <a:spLocks noGrp="1"/>
          </p:cNvSpPr>
          <p:nvPr>
            <p:ph idx="1"/>
          </p:nvPr>
        </p:nvSpPr>
        <p:spPr>
          <a:xfrm>
            <a:off x="628650" y="1521351"/>
            <a:ext cx="2279142" cy="1223315"/>
          </a:xfrm>
          <a:ln w="25400">
            <a:solidFill>
              <a:srgbClr val="941100"/>
            </a:solidFill>
          </a:ln>
        </p:spPr>
        <p:txBody>
          <a:bodyPr anchor="ctr">
            <a:noAutofit/>
          </a:bodyPr>
          <a:lstStyle/>
          <a:p>
            <a:pPr marL="0" indent="0" algn="ctr">
              <a:buNone/>
            </a:pPr>
            <a:r>
              <a:rPr lang="en-US" sz="2000" dirty="0"/>
              <a:t>Exodus 32:28</a:t>
            </a:r>
          </a:p>
          <a:p>
            <a:pPr marL="0" indent="0" algn="ctr">
              <a:buNone/>
            </a:pPr>
            <a:r>
              <a:rPr lang="en-US" sz="2000" b="1" u="sng" dirty="0"/>
              <a:t>3,000</a:t>
            </a:r>
            <a:r>
              <a:rPr lang="en-US" sz="2000" dirty="0"/>
              <a:t> </a:t>
            </a:r>
          </a:p>
        </p:txBody>
      </p:sp>
      <p:sp>
        <p:nvSpPr>
          <p:cNvPr id="4" name="Content Placeholder 2">
            <a:extLst>
              <a:ext uri="{FF2B5EF4-FFF2-40B4-BE49-F238E27FC236}">
                <a16:creationId xmlns:a16="http://schemas.microsoft.com/office/drawing/2014/main" id="{C0BEEA0A-84E6-DDEB-61B7-7A21E06926A5}"/>
              </a:ext>
            </a:extLst>
          </p:cNvPr>
          <p:cNvSpPr txBox="1">
            <a:spLocks/>
          </p:cNvSpPr>
          <p:nvPr/>
        </p:nvSpPr>
        <p:spPr>
          <a:xfrm>
            <a:off x="3432429" y="1521351"/>
            <a:ext cx="2279142" cy="1223315"/>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Numbers 16:31-35</a:t>
            </a:r>
          </a:p>
          <a:p>
            <a:pPr marL="0" indent="0" algn="ctr">
              <a:buFont typeface="Arial" panose="020B0604020202020204" pitchFamily="34" charset="0"/>
              <a:buNone/>
            </a:pPr>
            <a:r>
              <a:rPr lang="en-US" sz="2000" b="1" u="sng" dirty="0"/>
              <a:t>250</a:t>
            </a:r>
            <a:r>
              <a:rPr lang="en-US" sz="2000" b="1" dirty="0"/>
              <a:t> +</a:t>
            </a:r>
            <a:endParaRPr lang="en-US" sz="2000" dirty="0"/>
          </a:p>
        </p:txBody>
      </p:sp>
      <p:sp>
        <p:nvSpPr>
          <p:cNvPr id="5" name="Content Placeholder 2">
            <a:extLst>
              <a:ext uri="{FF2B5EF4-FFF2-40B4-BE49-F238E27FC236}">
                <a16:creationId xmlns:a16="http://schemas.microsoft.com/office/drawing/2014/main" id="{D2C4BD37-3882-63BB-9723-2FF4E26CA817}"/>
              </a:ext>
            </a:extLst>
          </p:cNvPr>
          <p:cNvSpPr txBox="1">
            <a:spLocks/>
          </p:cNvSpPr>
          <p:nvPr/>
        </p:nvSpPr>
        <p:spPr>
          <a:xfrm>
            <a:off x="6236208" y="1521352"/>
            <a:ext cx="2279142" cy="1223315"/>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Numbers 25:8-9</a:t>
            </a:r>
          </a:p>
          <a:p>
            <a:pPr marL="0" indent="0" algn="ctr">
              <a:buFont typeface="Arial" panose="020B0604020202020204" pitchFamily="34" charset="0"/>
              <a:buNone/>
            </a:pPr>
            <a:r>
              <a:rPr lang="en-US" sz="2000" b="1" u="sng" dirty="0"/>
              <a:t>24,002</a:t>
            </a:r>
            <a:r>
              <a:rPr lang="en-US" sz="2000" dirty="0"/>
              <a:t> </a:t>
            </a:r>
          </a:p>
        </p:txBody>
      </p:sp>
      <p:sp>
        <p:nvSpPr>
          <p:cNvPr id="6" name="Content Placeholder 2">
            <a:extLst>
              <a:ext uri="{FF2B5EF4-FFF2-40B4-BE49-F238E27FC236}">
                <a16:creationId xmlns:a16="http://schemas.microsoft.com/office/drawing/2014/main" id="{AF5C2ADD-7F18-1646-502A-832D99DCDF06}"/>
              </a:ext>
            </a:extLst>
          </p:cNvPr>
          <p:cNvSpPr txBox="1">
            <a:spLocks/>
          </p:cNvSpPr>
          <p:nvPr/>
        </p:nvSpPr>
        <p:spPr>
          <a:xfrm>
            <a:off x="1768222" y="2970335"/>
            <a:ext cx="2279142" cy="1223315"/>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1 Samuel 6:19</a:t>
            </a:r>
          </a:p>
          <a:p>
            <a:pPr marL="0" indent="0" algn="ctr">
              <a:buFont typeface="Arial" panose="020B0604020202020204" pitchFamily="34" charset="0"/>
              <a:buNone/>
            </a:pPr>
            <a:r>
              <a:rPr lang="en-US" sz="2000" b="1" u="sng" dirty="0"/>
              <a:t>70</a:t>
            </a:r>
            <a:r>
              <a:rPr lang="en-US" sz="2000" dirty="0"/>
              <a:t> or </a:t>
            </a:r>
            <a:r>
              <a:rPr lang="en-US" sz="2000" b="1" u="sng" dirty="0"/>
              <a:t>50,070</a:t>
            </a:r>
            <a:r>
              <a:rPr lang="en-US" sz="2000" dirty="0"/>
              <a:t> </a:t>
            </a:r>
          </a:p>
        </p:txBody>
      </p:sp>
      <p:sp>
        <p:nvSpPr>
          <p:cNvPr id="7" name="Content Placeholder 2">
            <a:extLst>
              <a:ext uri="{FF2B5EF4-FFF2-40B4-BE49-F238E27FC236}">
                <a16:creationId xmlns:a16="http://schemas.microsoft.com/office/drawing/2014/main" id="{F2F60B04-E3E7-A43E-1EF6-937C6BF1AF4F}"/>
              </a:ext>
            </a:extLst>
          </p:cNvPr>
          <p:cNvSpPr txBox="1">
            <a:spLocks/>
          </p:cNvSpPr>
          <p:nvPr/>
        </p:nvSpPr>
        <p:spPr>
          <a:xfrm>
            <a:off x="3432429" y="4397726"/>
            <a:ext cx="2279142" cy="1223315"/>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The tribe of Dan</a:t>
            </a:r>
          </a:p>
        </p:txBody>
      </p:sp>
      <p:sp>
        <p:nvSpPr>
          <p:cNvPr id="8" name="Content Placeholder 2">
            <a:extLst>
              <a:ext uri="{FF2B5EF4-FFF2-40B4-BE49-F238E27FC236}">
                <a16:creationId xmlns:a16="http://schemas.microsoft.com/office/drawing/2014/main" id="{D20E9464-8BE0-A438-D703-31E38FF8510D}"/>
              </a:ext>
            </a:extLst>
          </p:cNvPr>
          <p:cNvSpPr txBox="1">
            <a:spLocks/>
          </p:cNvSpPr>
          <p:nvPr/>
        </p:nvSpPr>
        <p:spPr>
          <a:xfrm>
            <a:off x="5096637" y="2971070"/>
            <a:ext cx="2279142" cy="1223315"/>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2 Kings 17:6/25:21</a:t>
            </a:r>
          </a:p>
          <a:p>
            <a:pPr marL="0" indent="0" algn="ctr">
              <a:buFont typeface="Arial" panose="020B0604020202020204" pitchFamily="34" charset="0"/>
              <a:buNone/>
            </a:pPr>
            <a:r>
              <a:rPr lang="en-US" sz="2000" b="1" u="sng" dirty="0"/>
              <a:t>All of Israel/Judah</a:t>
            </a:r>
            <a:endParaRPr lang="en-US" sz="2000" dirty="0"/>
          </a:p>
        </p:txBody>
      </p:sp>
    </p:spTree>
    <p:extLst>
      <p:ext uri="{BB962C8B-B14F-4D97-AF65-F5344CB8AC3E}">
        <p14:creationId xmlns:p14="http://schemas.microsoft.com/office/powerpoint/2010/main" val="4015344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7767F-9DE1-9CF5-B8A5-A21CD6F36AE5}"/>
              </a:ext>
            </a:extLst>
          </p:cNvPr>
          <p:cNvSpPr>
            <a:spLocks noGrp="1"/>
          </p:cNvSpPr>
          <p:nvPr>
            <p:ph type="title"/>
          </p:nvPr>
        </p:nvSpPr>
        <p:spPr>
          <a:xfrm>
            <a:off x="628650" y="93959"/>
            <a:ext cx="7886700" cy="1104636"/>
          </a:xfrm>
        </p:spPr>
        <p:txBody>
          <a:bodyPr>
            <a:normAutofit/>
          </a:bodyPr>
          <a:lstStyle/>
          <a:p>
            <a:pPr algn="ctr"/>
            <a:r>
              <a:rPr lang="en-US" sz="3600" dirty="0"/>
              <a:t>Testing the spirits to see if they’re from the Spirit (1</a:t>
            </a:r>
            <a:r>
              <a:rPr lang="en-US" sz="3600" baseline="30000" dirty="0"/>
              <a:t>st</a:t>
            </a:r>
            <a:r>
              <a:rPr lang="en-US" sz="3600" dirty="0"/>
              <a:t> John 4:1-6)</a:t>
            </a:r>
          </a:p>
        </p:txBody>
      </p:sp>
      <p:sp>
        <p:nvSpPr>
          <p:cNvPr id="4" name="Content Placeholder 2">
            <a:extLst>
              <a:ext uri="{FF2B5EF4-FFF2-40B4-BE49-F238E27FC236}">
                <a16:creationId xmlns:a16="http://schemas.microsoft.com/office/drawing/2014/main" id="{D736C6C6-A9A5-E1F5-D2C3-415A47C9CE49}"/>
              </a:ext>
            </a:extLst>
          </p:cNvPr>
          <p:cNvSpPr txBox="1">
            <a:spLocks/>
          </p:cNvSpPr>
          <p:nvPr/>
        </p:nvSpPr>
        <p:spPr>
          <a:xfrm>
            <a:off x="454914" y="1576214"/>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effectLst/>
                <a:latin typeface="Calibri" panose="020F0502020204030204" pitchFamily="34" charset="0"/>
                <a:ea typeface="Calibri" panose="020F0502020204030204" pitchFamily="34" charset="0"/>
                <a:cs typeface="Calibri" panose="020F0502020204030204" pitchFamily="34" charset="0"/>
              </a:rPr>
              <a:t>Don’t believe everything that everyone says.</a:t>
            </a:r>
            <a:r>
              <a:rPr lang="en-US" sz="2800" dirty="0">
                <a:effectLst/>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A4E2973B-440A-DE94-7F4C-6A5AC34632C3}"/>
              </a:ext>
            </a:extLst>
          </p:cNvPr>
          <p:cNvSpPr txBox="1">
            <a:spLocks/>
          </p:cNvSpPr>
          <p:nvPr/>
        </p:nvSpPr>
        <p:spPr>
          <a:xfrm>
            <a:off x="3258693" y="1576214"/>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Examine (prove) to see if this is genuine or not. </a:t>
            </a:r>
          </a:p>
        </p:txBody>
      </p:sp>
      <p:sp>
        <p:nvSpPr>
          <p:cNvPr id="6" name="Content Placeholder 2">
            <a:extLst>
              <a:ext uri="{FF2B5EF4-FFF2-40B4-BE49-F238E27FC236}">
                <a16:creationId xmlns:a16="http://schemas.microsoft.com/office/drawing/2014/main" id="{EB5AAD07-C806-DAAB-45AE-1A8AA52D6E57}"/>
              </a:ext>
            </a:extLst>
          </p:cNvPr>
          <p:cNvSpPr txBox="1">
            <a:spLocks/>
          </p:cNvSpPr>
          <p:nvPr/>
        </p:nvSpPr>
        <p:spPr>
          <a:xfrm>
            <a:off x="6062472" y="1576215"/>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Jesus cares about how you live your life. </a:t>
            </a:r>
          </a:p>
        </p:txBody>
      </p:sp>
      <p:sp>
        <p:nvSpPr>
          <p:cNvPr id="7" name="Content Placeholder 2">
            <a:extLst>
              <a:ext uri="{FF2B5EF4-FFF2-40B4-BE49-F238E27FC236}">
                <a16:creationId xmlns:a16="http://schemas.microsoft.com/office/drawing/2014/main" id="{F557E7E9-96F3-C0DF-D0B7-6EB79E823F83}"/>
              </a:ext>
            </a:extLst>
          </p:cNvPr>
          <p:cNvSpPr txBox="1">
            <a:spLocks/>
          </p:cNvSpPr>
          <p:nvPr/>
        </p:nvSpPr>
        <p:spPr>
          <a:xfrm>
            <a:off x="454914" y="3666747"/>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The spirits only offer things you’ve overcome.</a:t>
            </a:r>
          </a:p>
        </p:txBody>
      </p:sp>
      <p:sp>
        <p:nvSpPr>
          <p:cNvPr id="8" name="Content Placeholder 2">
            <a:extLst>
              <a:ext uri="{FF2B5EF4-FFF2-40B4-BE49-F238E27FC236}">
                <a16:creationId xmlns:a16="http://schemas.microsoft.com/office/drawing/2014/main" id="{F04CED3B-8C38-567D-9F36-903C052D2AC2}"/>
              </a:ext>
            </a:extLst>
          </p:cNvPr>
          <p:cNvSpPr txBox="1">
            <a:spLocks/>
          </p:cNvSpPr>
          <p:nvPr/>
        </p:nvSpPr>
        <p:spPr>
          <a:xfrm>
            <a:off x="3258693" y="3666746"/>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The spirit of error is worldly. </a:t>
            </a:r>
          </a:p>
        </p:txBody>
      </p:sp>
      <p:sp>
        <p:nvSpPr>
          <p:cNvPr id="9" name="Content Placeholder 2">
            <a:extLst>
              <a:ext uri="{FF2B5EF4-FFF2-40B4-BE49-F238E27FC236}">
                <a16:creationId xmlns:a16="http://schemas.microsoft.com/office/drawing/2014/main" id="{5AE5E2F8-D537-A451-5902-97BB43AB0E25}"/>
              </a:ext>
            </a:extLst>
          </p:cNvPr>
          <p:cNvSpPr txBox="1">
            <a:spLocks/>
          </p:cNvSpPr>
          <p:nvPr/>
        </p:nvSpPr>
        <p:spPr>
          <a:xfrm>
            <a:off x="6062472" y="3666745"/>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Anyone who denies apostolic teaching is in error. </a:t>
            </a:r>
          </a:p>
        </p:txBody>
      </p:sp>
    </p:spTree>
    <p:extLst>
      <p:ext uri="{BB962C8B-B14F-4D97-AF65-F5344CB8AC3E}">
        <p14:creationId xmlns:p14="http://schemas.microsoft.com/office/powerpoint/2010/main" val="3640343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2A282-DE25-AFDA-C5FD-A75A783EE1E5}"/>
              </a:ext>
            </a:extLst>
          </p:cNvPr>
          <p:cNvSpPr>
            <a:spLocks noGrp="1"/>
          </p:cNvSpPr>
          <p:nvPr>
            <p:ph type="title"/>
          </p:nvPr>
        </p:nvSpPr>
        <p:spPr>
          <a:xfrm>
            <a:off x="628650" y="137217"/>
            <a:ext cx="7886700" cy="1104636"/>
          </a:xfrm>
        </p:spPr>
        <p:txBody>
          <a:bodyPr>
            <a:normAutofit fontScale="90000"/>
          </a:bodyPr>
          <a:lstStyle/>
          <a:p>
            <a:pPr algn="ctr"/>
            <a:r>
              <a:rPr lang="en-US" sz="4000" dirty="0"/>
              <a:t>The words of the Spirit through Matthew</a:t>
            </a:r>
          </a:p>
        </p:txBody>
      </p:sp>
      <p:sp>
        <p:nvSpPr>
          <p:cNvPr id="3" name="Content Placeholder 2">
            <a:extLst>
              <a:ext uri="{FF2B5EF4-FFF2-40B4-BE49-F238E27FC236}">
                <a16:creationId xmlns:a16="http://schemas.microsoft.com/office/drawing/2014/main" id="{03C5F529-75F6-D847-5B32-1B1946B75F69}"/>
              </a:ext>
            </a:extLst>
          </p:cNvPr>
          <p:cNvSpPr>
            <a:spLocks noGrp="1"/>
          </p:cNvSpPr>
          <p:nvPr>
            <p:ph idx="1"/>
          </p:nvPr>
        </p:nvSpPr>
        <p:spPr>
          <a:xfrm>
            <a:off x="628650" y="1241854"/>
            <a:ext cx="7886700" cy="3905616"/>
          </a:xfrm>
          <a:ln w="31750">
            <a:solidFill>
              <a:schemeClr val="accent1"/>
            </a:solidFill>
          </a:ln>
        </p:spPr>
        <p:txBody>
          <a:bodyPr anchor="ctr">
            <a:normAutofit lnSpcReduction="10000"/>
          </a:bodyPr>
          <a:lstStyle/>
          <a:p>
            <a:pPr marL="0" indent="0" algn="ctr">
              <a:buNone/>
            </a:pPr>
            <a:r>
              <a:rPr lang="en-US" sz="3200" i="1" dirty="0">
                <a:effectLst/>
                <a:latin typeface="Calibri" panose="020F0502020204030204" pitchFamily="34" charset="0"/>
                <a:ea typeface="Calibri" panose="020F0502020204030204" pitchFamily="34" charset="0"/>
              </a:rPr>
              <a:t>“28:18 And Jesus came up and spoke to them, saying, “All authority has been given to Me in heaven and on earth. 19 Go therefore and make disciples of all the nations, baptizing them in the name of the Father and the Son and the Holy Spirit, 20 </a:t>
            </a:r>
            <a:r>
              <a:rPr lang="en-US" sz="3200" b="1" i="1" u="sng" dirty="0">
                <a:effectLst/>
                <a:latin typeface="Calibri" panose="020F0502020204030204" pitchFamily="34" charset="0"/>
                <a:ea typeface="Calibri" panose="020F0502020204030204" pitchFamily="34" charset="0"/>
              </a:rPr>
              <a:t>teaching them to observe all that I commanded you</a:t>
            </a:r>
            <a:r>
              <a:rPr lang="en-US" sz="3200" i="1" dirty="0">
                <a:effectLst/>
                <a:latin typeface="Calibri" panose="020F0502020204030204" pitchFamily="34" charset="0"/>
                <a:ea typeface="Calibri" panose="020F0502020204030204" pitchFamily="34" charset="0"/>
              </a:rPr>
              <a:t>; and lo, I am with you always, even to the end of the age.” </a:t>
            </a:r>
            <a:endParaRPr lang="en-US" sz="3600" dirty="0"/>
          </a:p>
        </p:txBody>
      </p:sp>
    </p:spTree>
    <p:extLst>
      <p:ext uri="{BB962C8B-B14F-4D97-AF65-F5344CB8AC3E}">
        <p14:creationId xmlns:p14="http://schemas.microsoft.com/office/powerpoint/2010/main" val="2572260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AFA78A-E850-3473-7336-2ABD20344181}"/>
              </a:ext>
            </a:extLst>
          </p:cNvPr>
          <p:cNvSpPr>
            <a:spLocks noGrp="1"/>
          </p:cNvSpPr>
          <p:nvPr>
            <p:ph idx="1"/>
          </p:nvPr>
        </p:nvSpPr>
        <p:spPr>
          <a:xfrm>
            <a:off x="628650" y="1044442"/>
            <a:ext cx="7886700" cy="3626115"/>
          </a:xfrm>
        </p:spPr>
        <p:txBody>
          <a:bodyPr anchor="ctr">
            <a:normAutofit/>
          </a:bodyPr>
          <a:lstStyle/>
          <a:p>
            <a:pPr marL="0" indent="0" algn="ctr">
              <a:buNone/>
            </a:pPr>
            <a:r>
              <a:rPr lang="en-US" sz="3200" dirty="0">
                <a:effectLst/>
                <a:latin typeface="Calibri" panose="020F0502020204030204" pitchFamily="34" charset="0"/>
                <a:ea typeface="Calibri" panose="020F0502020204030204" pitchFamily="34" charset="0"/>
                <a:cs typeface="Calibri" panose="020F0502020204030204" pitchFamily="34" charset="0"/>
              </a:rPr>
              <a:t>Jude 17 But you, beloved, ought to remember the words that were spoken beforehand by the apostles of our Lord Jesus Christ, 18 that they were saying to you…</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34947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2A282-DE25-AFDA-C5FD-A75A783EE1E5}"/>
              </a:ext>
            </a:extLst>
          </p:cNvPr>
          <p:cNvSpPr>
            <a:spLocks noGrp="1"/>
          </p:cNvSpPr>
          <p:nvPr>
            <p:ph type="title"/>
          </p:nvPr>
        </p:nvSpPr>
        <p:spPr>
          <a:xfrm>
            <a:off x="628650" y="137217"/>
            <a:ext cx="7886700" cy="1104636"/>
          </a:xfrm>
        </p:spPr>
        <p:txBody>
          <a:bodyPr>
            <a:normAutofit fontScale="90000"/>
          </a:bodyPr>
          <a:lstStyle/>
          <a:p>
            <a:pPr algn="ctr"/>
            <a:r>
              <a:rPr lang="en-US" sz="4000" dirty="0"/>
              <a:t>The words of the Spirit through Matthew</a:t>
            </a:r>
          </a:p>
        </p:txBody>
      </p:sp>
      <p:sp>
        <p:nvSpPr>
          <p:cNvPr id="3" name="Content Placeholder 2">
            <a:extLst>
              <a:ext uri="{FF2B5EF4-FFF2-40B4-BE49-F238E27FC236}">
                <a16:creationId xmlns:a16="http://schemas.microsoft.com/office/drawing/2014/main" id="{03C5F529-75F6-D847-5B32-1B1946B75F69}"/>
              </a:ext>
            </a:extLst>
          </p:cNvPr>
          <p:cNvSpPr>
            <a:spLocks noGrp="1"/>
          </p:cNvSpPr>
          <p:nvPr>
            <p:ph idx="1"/>
          </p:nvPr>
        </p:nvSpPr>
        <p:spPr>
          <a:xfrm>
            <a:off x="628650" y="1241854"/>
            <a:ext cx="7886700" cy="3905616"/>
          </a:xfrm>
          <a:ln w="31750">
            <a:solidFill>
              <a:schemeClr val="accent1"/>
            </a:solidFill>
          </a:ln>
        </p:spPr>
        <p:txBody>
          <a:bodyPr anchor="ctr">
            <a:normAutofit/>
          </a:bodyPr>
          <a:lstStyle/>
          <a:p>
            <a:pPr marL="0" indent="0" algn="ctr">
              <a:buNone/>
            </a:pPr>
            <a:r>
              <a:rPr lang="en-US" sz="3200" dirty="0">
                <a:effectLst/>
                <a:latin typeface="Calibri" panose="020F0502020204030204" pitchFamily="34" charset="0"/>
                <a:ea typeface="Calibri" panose="020F0502020204030204" pitchFamily="34" charset="0"/>
              </a:rPr>
              <a:t>1 John 4:1 Beloved, do not believe every spirit, but </a:t>
            </a:r>
            <a:r>
              <a:rPr lang="en-US" sz="3200" u="sng" dirty="0">
                <a:effectLst/>
                <a:latin typeface="Calibri" panose="020F0502020204030204" pitchFamily="34" charset="0"/>
                <a:ea typeface="Calibri" panose="020F0502020204030204" pitchFamily="34" charset="0"/>
              </a:rPr>
              <a:t>test the spirits</a:t>
            </a:r>
            <a:r>
              <a:rPr lang="en-US" sz="3200" dirty="0">
                <a:effectLst/>
                <a:latin typeface="Calibri" panose="020F0502020204030204" pitchFamily="34" charset="0"/>
                <a:ea typeface="Calibri" panose="020F0502020204030204" pitchFamily="34" charset="0"/>
              </a:rPr>
              <a:t> to see whether they are from God, because many false prophets have gone out into the world. </a:t>
            </a:r>
            <a:endParaRPr lang="en-US" sz="5400" dirty="0"/>
          </a:p>
        </p:txBody>
      </p:sp>
    </p:spTree>
    <p:extLst>
      <p:ext uri="{BB962C8B-B14F-4D97-AF65-F5344CB8AC3E}">
        <p14:creationId xmlns:p14="http://schemas.microsoft.com/office/powerpoint/2010/main" val="93083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E558B-09BA-2E41-3815-2F554ACDECE7}"/>
              </a:ext>
            </a:extLst>
          </p:cNvPr>
          <p:cNvSpPr>
            <a:spLocks noGrp="1"/>
          </p:cNvSpPr>
          <p:nvPr>
            <p:ph type="ctrTitle"/>
          </p:nvPr>
        </p:nvSpPr>
        <p:spPr/>
        <p:txBody>
          <a:bodyPr>
            <a:normAutofit/>
          </a:bodyPr>
          <a:lstStyle/>
          <a:p>
            <a:r>
              <a:rPr lang="en-US" sz="5400" dirty="0"/>
              <a:t>Testing Spirits</a:t>
            </a:r>
          </a:p>
        </p:txBody>
      </p:sp>
    </p:spTree>
    <p:extLst>
      <p:ext uri="{BB962C8B-B14F-4D97-AF65-F5344CB8AC3E}">
        <p14:creationId xmlns:p14="http://schemas.microsoft.com/office/powerpoint/2010/main" val="42210311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3EE3-A13F-E173-676A-FCBEE6D2285A}"/>
              </a:ext>
            </a:extLst>
          </p:cNvPr>
          <p:cNvSpPr>
            <a:spLocks noGrp="1"/>
          </p:cNvSpPr>
          <p:nvPr>
            <p:ph type="title"/>
          </p:nvPr>
        </p:nvSpPr>
        <p:spPr>
          <a:xfrm>
            <a:off x="628650" y="185399"/>
            <a:ext cx="7886700" cy="1104636"/>
          </a:xfrm>
        </p:spPr>
        <p:txBody>
          <a:bodyPr>
            <a:normAutofit/>
          </a:bodyPr>
          <a:lstStyle/>
          <a:p>
            <a:pPr algn="ctr"/>
            <a:r>
              <a:rPr lang="en-US" sz="4000" dirty="0"/>
              <a:t>Testing Spirits</a:t>
            </a:r>
          </a:p>
        </p:txBody>
      </p:sp>
      <p:sp>
        <p:nvSpPr>
          <p:cNvPr id="3" name="Content Placeholder 2">
            <a:extLst>
              <a:ext uri="{FF2B5EF4-FFF2-40B4-BE49-F238E27FC236}">
                <a16:creationId xmlns:a16="http://schemas.microsoft.com/office/drawing/2014/main" id="{AADBE4AF-EAFF-8B79-2AC8-9E379DF11910}"/>
              </a:ext>
            </a:extLst>
          </p:cNvPr>
          <p:cNvSpPr>
            <a:spLocks noGrp="1"/>
          </p:cNvSpPr>
          <p:nvPr>
            <p:ph idx="1"/>
          </p:nvPr>
        </p:nvSpPr>
        <p:spPr>
          <a:xfrm>
            <a:off x="994410" y="1521355"/>
            <a:ext cx="3577590" cy="1916790"/>
          </a:xfrm>
          <a:ln w="25400">
            <a:solidFill>
              <a:srgbClr val="941100"/>
            </a:solidFill>
          </a:ln>
        </p:spPr>
        <p:txBody>
          <a:bodyPr anchor="ctr">
            <a:normAutofit/>
          </a:bodyPr>
          <a:lstStyle/>
          <a:p>
            <a:pPr marL="0" indent="0" algn="ctr">
              <a:buNone/>
            </a:pPr>
            <a:r>
              <a:rPr lang="en-US" sz="3200" dirty="0"/>
              <a:t>How these “spirits” operate.</a:t>
            </a:r>
          </a:p>
        </p:txBody>
      </p:sp>
      <p:sp>
        <p:nvSpPr>
          <p:cNvPr id="4" name="Content Placeholder 2">
            <a:extLst>
              <a:ext uri="{FF2B5EF4-FFF2-40B4-BE49-F238E27FC236}">
                <a16:creationId xmlns:a16="http://schemas.microsoft.com/office/drawing/2014/main" id="{5EDD7189-A817-C9D4-9CA9-EFB9A9498F38}"/>
              </a:ext>
            </a:extLst>
          </p:cNvPr>
          <p:cNvSpPr txBox="1">
            <a:spLocks/>
          </p:cNvSpPr>
          <p:nvPr/>
        </p:nvSpPr>
        <p:spPr>
          <a:xfrm>
            <a:off x="4572000" y="1521355"/>
            <a:ext cx="3577590" cy="1916790"/>
          </a:xfrm>
          <a:prstGeom prst="rect">
            <a:avLst/>
          </a:prstGeom>
          <a:ln w="25400">
            <a:solidFill>
              <a:srgbClr val="9411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Why “spirits” operate independently of God’s word.</a:t>
            </a:r>
          </a:p>
        </p:txBody>
      </p:sp>
      <p:sp>
        <p:nvSpPr>
          <p:cNvPr id="5" name="Content Placeholder 2">
            <a:extLst>
              <a:ext uri="{FF2B5EF4-FFF2-40B4-BE49-F238E27FC236}">
                <a16:creationId xmlns:a16="http://schemas.microsoft.com/office/drawing/2014/main" id="{11F5C452-7FAE-5306-191B-80C9A89DE3BC}"/>
              </a:ext>
            </a:extLst>
          </p:cNvPr>
          <p:cNvSpPr txBox="1">
            <a:spLocks/>
          </p:cNvSpPr>
          <p:nvPr/>
        </p:nvSpPr>
        <p:spPr>
          <a:xfrm>
            <a:off x="994410" y="3438145"/>
            <a:ext cx="3577590" cy="1916790"/>
          </a:xfrm>
          <a:prstGeom prst="rect">
            <a:avLst/>
          </a:prstGeom>
          <a:ln w="25400">
            <a:solidFill>
              <a:srgbClr val="9411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The spirit of those who follow             the “spirits”</a:t>
            </a:r>
          </a:p>
        </p:txBody>
      </p:sp>
      <p:sp>
        <p:nvSpPr>
          <p:cNvPr id="6" name="Content Placeholder 2">
            <a:extLst>
              <a:ext uri="{FF2B5EF4-FFF2-40B4-BE49-F238E27FC236}">
                <a16:creationId xmlns:a16="http://schemas.microsoft.com/office/drawing/2014/main" id="{83682144-B7BF-769B-CA83-E9D868F98DF0}"/>
              </a:ext>
            </a:extLst>
          </p:cNvPr>
          <p:cNvSpPr txBox="1">
            <a:spLocks/>
          </p:cNvSpPr>
          <p:nvPr/>
        </p:nvSpPr>
        <p:spPr>
          <a:xfrm>
            <a:off x="4572000" y="3438145"/>
            <a:ext cx="3577590" cy="1916790"/>
          </a:xfrm>
          <a:prstGeom prst="rect">
            <a:avLst/>
          </a:prstGeom>
          <a:ln w="25400">
            <a:solidFill>
              <a:srgbClr val="9411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Testing the “spirits” against the Spirit.</a:t>
            </a:r>
          </a:p>
        </p:txBody>
      </p:sp>
    </p:spTree>
    <p:extLst>
      <p:ext uri="{BB962C8B-B14F-4D97-AF65-F5344CB8AC3E}">
        <p14:creationId xmlns:p14="http://schemas.microsoft.com/office/powerpoint/2010/main" val="814090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Kings 12:</a:t>
            </a:r>
            <a:r>
              <a:rPr lang="en-US" sz="3200" kern="100" dirty="0">
                <a:effectLst/>
                <a:latin typeface="Calibri" panose="020F0502020204030204" pitchFamily="34" charset="0"/>
                <a:ea typeface="Calibri" panose="020F0502020204030204" pitchFamily="34" charset="0"/>
                <a:cs typeface="Calibri" panose="020F0502020204030204" pitchFamily="34" charset="0"/>
              </a:rPr>
              <a:t>27 "If this people go up to offer sacrifices in the house of the LORD at Jerusalem, then the heart of this people will return to their lord, [even] to Rehoboam king of Judah; and they will kill me and return to Rehoboam king of Judah." 28 So the king consulted, and made two golden calves, and he said to them, "It is too much for you to go up to Jerusalem; behold your gods, O Israel, that brought you up from the land of Egypt." 29 He set one in Bethel, and the other he put in Dan. 30 Now this thing became a sin, for the people went [to worship] before the one as far as Dan. </a:t>
            </a:r>
            <a:endParaRPr lang="en-US" sz="2800" dirty="0"/>
          </a:p>
        </p:txBody>
      </p:sp>
    </p:spTree>
    <p:extLst>
      <p:ext uri="{BB962C8B-B14F-4D97-AF65-F5344CB8AC3E}">
        <p14:creationId xmlns:p14="http://schemas.microsoft.com/office/powerpoint/2010/main" val="3585903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20000"/>
          </a:bodyPr>
          <a:lstStyle/>
          <a:p>
            <a:pPr marL="0" indent="0" algn="ctr">
              <a:buNone/>
            </a:pPr>
            <a:r>
              <a:rPr lang="en-US" sz="3200" kern="100" dirty="0">
                <a:effectLst/>
                <a:latin typeface="Calibri" panose="020F0502020204030204" pitchFamily="34" charset="0"/>
                <a:ea typeface="Calibri" panose="020F0502020204030204" pitchFamily="34" charset="0"/>
                <a:cs typeface="Calibri" panose="020F0502020204030204" pitchFamily="34" charset="0"/>
              </a:rPr>
              <a:t>31 And he made houses on high places, and made priests from among all the people who were not of the sons of Levi. 32 Jeroboam instituted a feast in the eighth month on the fifteenth day of the month, like the feast which is in Judah, and he went up to the altar; thus he did in Bethel, sacrificing to the calves which he had made. And he stationed in Bethel the priests of the high places which he had made. 33 Then he went up to the altar which he had made in Bethel on the fifteenth day in the eighth month, even in the month which he had devised in his own heart; and he instituted a feast for the sons of Israel and went up to the altar to burn incense.</a:t>
            </a:r>
          </a:p>
        </p:txBody>
      </p:sp>
    </p:spTree>
    <p:extLst>
      <p:ext uri="{BB962C8B-B14F-4D97-AF65-F5344CB8AC3E}">
        <p14:creationId xmlns:p14="http://schemas.microsoft.com/office/powerpoint/2010/main" val="1992490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Kings 12:</a:t>
            </a:r>
            <a:r>
              <a:rPr lang="en-US" sz="3200" kern="100" dirty="0">
                <a:effectLst/>
                <a:latin typeface="Calibri" panose="020F0502020204030204" pitchFamily="34" charset="0"/>
                <a:ea typeface="Calibri" panose="020F0502020204030204" pitchFamily="34" charset="0"/>
                <a:cs typeface="Calibri" panose="020F0502020204030204" pitchFamily="34" charset="0"/>
              </a:rPr>
              <a:t>27 "If this people go up to offer sacrifices in the house of the LORD at Jerusalem, </a:t>
            </a:r>
            <a:r>
              <a:rPr lang="en-US" sz="3200" u="sng" kern="100" dirty="0">
                <a:effectLst/>
                <a:latin typeface="Calibri" panose="020F0502020204030204" pitchFamily="34" charset="0"/>
                <a:ea typeface="Calibri" panose="020F0502020204030204" pitchFamily="34" charset="0"/>
                <a:cs typeface="Calibri" panose="020F0502020204030204" pitchFamily="34" charset="0"/>
              </a:rPr>
              <a:t>then the heart of this people will return to their lord</a:t>
            </a:r>
            <a:r>
              <a:rPr lang="en-US" sz="3200" kern="100" dirty="0">
                <a:effectLst/>
                <a:latin typeface="Calibri" panose="020F0502020204030204" pitchFamily="34" charset="0"/>
                <a:ea typeface="Calibri" panose="020F0502020204030204" pitchFamily="34" charset="0"/>
                <a:cs typeface="Calibri" panose="020F0502020204030204" pitchFamily="34" charset="0"/>
              </a:rPr>
              <a:t>, [even] to Rehoboam king of Judah; and </a:t>
            </a:r>
            <a:r>
              <a:rPr lang="en-US" sz="3200" u="sng" kern="100" dirty="0">
                <a:effectLst/>
                <a:latin typeface="Calibri" panose="020F0502020204030204" pitchFamily="34" charset="0"/>
                <a:ea typeface="Calibri" panose="020F0502020204030204" pitchFamily="34" charset="0"/>
                <a:cs typeface="Calibri" panose="020F0502020204030204" pitchFamily="34" charset="0"/>
              </a:rPr>
              <a:t>they will kill me and return to Rehoboam king of Judah</a:t>
            </a:r>
            <a:r>
              <a:rPr lang="en-US" sz="3200" kern="100" dirty="0">
                <a:effectLst/>
                <a:latin typeface="Calibri" panose="020F0502020204030204" pitchFamily="34" charset="0"/>
                <a:ea typeface="Calibri" panose="020F0502020204030204" pitchFamily="34" charset="0"/>
                <a:cs typeface="Calibri" panose="020F0502020204030204" pitchFamily="34" charset="0"/>
              </a:rPr>
              <a:t>." 28 So the king consulted, and made two golden calves, and he said to them, "It is too much for you to go up to Jerusalem; behold your gods, O Israel, that brought you up from the land of Egypt." 29 He set one in Bethel, and the other he put in Dan. 30 Now this thing became a sin, for the people went [to worship] before the one as far as Dan. </a:t>
            </a:r>
            <a:endParaRPr lang="en-US" sz="2800" dirty="0"/>
          </a:p>
        </p:txBody>
      </p:sp>
      <p:sp>
        <p:nvSpPr>
          <p:cNvPr id="4" name="TextBox 3">
            <a:extLst>
              <a:ext uri="{FF2B5EF4-FFF2-40B4-BE49-F238E27FC236}">
                <a16:creationId xmlns:a16="http://schemas.microsoft.com/office/drawing/2014/main" id="{D9966BE7-FAB3-CA07-E925-A4301A8A4E39}"/>
              </a:ext>
            </a:extLst>
          </p:cNvPr>
          <p:cNvSpPr txBox="1"/>
          <p:nvPr/>
        </p:nvSpPr>
        <p:spPr>
          <a:xfrm>
            <a:off x="2020824" y="3622282"/>
            <a:ext cx="5084064" cy="2082313"/>
          </a:xfrm>
          <a:prstGeom prst="rect">
            <a:avLst/>
          </a:prstGeom>
          <a:solidFill>
            <a:schemeClr val="bg1"/>
          </a:solidFill>
          <a:ln w="31750">
            <a:solidFill>
              <a:srgbClr val="941100"/>
            </a:solidFill>
          </a:ln>
        </p:spPr>
        <p:txBody>
          <a:bodyPr wrap="square" rtlCol="0" anchor="ctr">
            <a:noAutofit/>
          </a:bodyPr>
          <a:lstStyle/>
          <a:p>
            <a:pPr algn="ctr"/>
            <a:r>
              <a:rPr lang="en-US" sz="3600" dirty="0">
                <a:effectLst/>
                <a:latin typeface="Calibri" panose="020F0502020204030204" pitchFamily="34" charset="0"/>
                <a:ea typeface="Calibri" panose="020F0502020204030204" pitchFamily="34" charset="0"/>
                <a:cs typeface="Calibri" panose="020F0502020204030204" pitchFamily="34" charset="0"/>
              </a:rPr>
              <a:t>At its core, false teaching is a lack of trust in the               plan of God.</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1787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a:r>
              <a:rPr lang="en-US" dirty="0"/>
              <a:t>How these spirits operate - Jeroboam</a:t>
            </a:r>
          </a:p>
        </p:txBody>
      </p:sp>
      <p:sp>
        <p:nvSpPr>
          <p:cNvPr id="3" name="Content Placeholder 2">
            <a:extLst>
              <a:ext uri="{FF2B5EF4-FFF2-40B4-BE49-F238E27FC236}">
                <a16:creationId xmlns:a16="http://schemas.microsoft.com/office/drawing/2014/main" id="{F7E788F9-60DF-C0F1-4D2B-667A4234C142}"/>
              </a:ext>
            </a:extLst>
          </p:cNvPr>
          <p:cNvSpPr>
            <a:spLocks noGrp="1"/>
          </p:cNvSpPr>
          <p:nvPr>
            <p:ph idx="1"/>
          </p:nvPr>
        </p:nvSpPr>
        <p:spPr>
          <a:xfrm>
            <a:off x="338328" y="1051560"/>
            <a:ext cx="8449056" cy="4663439"/>
          </a:xfrm>
        </p:spPr>
        <p:txBody>
          <a:bodyPr>
            <a:normAutofit fontScale="92500" lnSpcReduction="20000"/>
          </a:bodyPr>
          <a:lstStyle/>
          <a:p>
            <a:pPr marL="0" indent="0" algn="ctr">
              <a:buNone/>
            </a:pPr>
            <a:r>
              <a:rPr lang="en-US" sz="2800" kern="100" dirty="0">
                <a:latin typeface="Calibri" panose="020F0502020204030204" pitchFamily="34" charset="0"/>
                <a:ea typeface="Calibri" panose="020F0502020204030204" pitchFamily="34" charset="0"/>
                <a:cs typeface="Calibri" panose="020F0502020204030204" pitchFamily="34" charset="0"/>
              </a:rPr>
              <a:t>11:31 He said to Jeroboam, "Take for yourself ten pieces; for thus says the LORD, the God of Israel, </a:t>
            </a:r>
            <a:r>
              <a:rPr lang="en-US" sz="2800" kern="100" dirty="0">
                <a:solidFill>
                  <a:srgbClr val="FFFF00"/>
                </a:solidFill>
                <a:latin typeface="Calibri" panose="020F0502020204030204" pitchFamily="34" charset="0"/>
                <a:ea typeface="Calibri" panose="020F0502020204030204" pitchFamily="34" charset="0"/>
                <a:cs typeface="Calibri" panose="020F0502020204030204" pitchFamily="34" charset="0"/>
              </a:rPr>
              <a:t>'Behold, I will </a:t>
            </a:r>
            <a:r>
              <a:rPr lang="en-US" sz="2800" kern="100" dirty="0">
                <a:latin typeface="Calibri" panose="020F0502020204030204" pitchFamily="34" charset="0"/>
                <a:ea typeface="Calibri" panose="020F0502020204030204" pitchFamily="34" charset="0"/>
                <a:cs typeface="Calibri" panose="020F0502020204030204" pitchFamily="34" charset="0"/>
              </a:rPr>
              <a:t>tear the kingdom out of the hand of Solomon and </a:t>
            </a:r>
            <a:r>
              <a:rPr lang="en-US" sz="2800" kern="100" dirty="0">
                <a:solidFill>
                  <a:srgbClr val="FFFF00"/>
                </a:solidFill>
                <a:latin typeface="Calibri" panose="020F0502020204030204" pitchFamily="34" charset="0"/>
                <a:ea typeface="Calibri" panose="020F0502020204030204" pitchFamily="34" charset="0"/>
                <a:cs typeface="Calibri" panose="020F0502020204030204" pitchFamily="34" charset="0"/>
              </a:rPr>
              <a:t>give you ten tribes</a:t>
            </a:r>
            <a:r>
              <a:rPr lang="en-US" sz="2800" kern="100" dirty="0">
                <a:latin typeface="Calibri" panose="020F0502020204030204" pitchFamily="34" charset="0"/>
                <a:ea typeface="Calibri" panose="020F0502020204030204" pitchFamily="34" charset="0"/>
                <a:cs typeface="Calibri" panose="020F0502020204030204" pitchFamily="34" charset="0"/>
              </a:rPr>
              <a:t>…33 because they have forsaken Me, and have worshiped Ashtoreth the goddess of the Sidonians, </a:t>
            </a:r>
            <a:r>
              <a:rPr lang="en-US" sz="2800" kern="100" dirty="0" err="1">
                <a:latin typeface="Calibri" panose="020F0502020204030204" pitchFamily="34" charset="0"/>
                <a:ea typeface="Calibri" panose="020F0502020204030204" pitchFamily="34" charset="0"/>
                <a:cs typeface="Calibri" panose="020F0502020204030204" pitchFamily="34" charset="0"/>
              </a:rPr>
              <a:t>Chemosh</a:t>
            </a:r>
            <a:r>
              <a:rPr lang="en-US" sz="2800" kern="100" dirty="0">
                <a:latin typeface="Calibri" panose="020F0502020204030204" pitchFamily="34" charset="0"/>
                <a:ea typeface="Calibri" panose="020F0502020204030204" pitchFamily="34" charset="0"/>
                <a:cs typeface="Calibri" panose="020F0502020204030204" pitchFamily="34" charset="0"/>
              </a:rPr>
              <a:t> the god of Moab, and </a:t>
            </a:r>
            <a:r>
              <a:rPr lang="en-US" sz="2800" kern="100" dirty="0" err="1">
                <a:latin typeface="Calibri" panose="020F0502020204030204" pitchFamily="34" charset="0"/>
                <a:ea typeface="Calibri" panose="020F0502020204030204" pitchFamily="34" charset="0"/>
                <a:cs typeface="Calibri" panose="020F0502020204030204" pitchFamily="34" charset="0"/>
              </a:rPr>
              <a:t>Milcom</a:t>
            </a:r>
            <a:r>
              <a:rPr lang="en-US" sz="2800" kern="100" dirty="0">
                <a:latin typeface="Calibri" panose="020F0502020204030204" pitchFamily="34" charset="0"/>
                <a:ea typeface="Calibri" panose="020F0502020204030204" pitchFamily="34" charset="0"/>
                <a:cs typeface="Calibri" panose="020F0502020204030204" pitchFamily="34" charset="0"/>
              </a:rPr>
              <a:t> the god of the sons of Ammon; and they have not walked in My ways, doing what is right in My sight and [observing] My statutes and My ordinances, as his father David [did.] ... 37 </a:t>
            </a:r>
            <a:r>
              <a:rPr lang="en-US" sz="2800" kern="100" dirty="0">
                <a:solidFill>
                  <a:srgbClr val="FFFF00"/>
                </a:solidFill>
                <a:latin typeface="Calibri" panose="020F0502020204030204" pitchFamily="34" charset="0"/>
                <a:ea typeface="Calibri" panose="020F0502020204030204" pitchFamily="34" charset="0"/>
                <a:cs typeface="Calibri" panose="020F0502020204030204" pitchFamily="34" charset="0"/>
              </a:rPr>
              <a:t>'I will take you, and you shall reign over whatever you desire, and you shall be king over Israel</a:t>
            </a:r>
            <a:r>
              <a:rPr lang="en-US" sz="2800" kern="100" dirty="0">
                <a:latin typeface="Calibri" panose="020F0502020204030204" pitchFamily="34" charset="0"/>
                <a:ea typeface="Calibri" panose="020F0502020204030204" pitchFamily="34" charset="0"/>
                <a:cs typeface="Calibri" panose="020F0502020204030204" pitchFamily="34" charset="0"/>
              </a:rPr>
              <a:t>. 38 'Then it will be, that </a:t>
            </a:r>
            <a:r>
              <a:rPr lang="en-US" sz="2800" u="sng" kern="100" dirty="0">
                <a:latin typeface="Calibri" panose="020F0502020204030204" pitchFamily="34" charset="0"/>
                <a:ea typeface="Calibri" panose="020F0502020204030204" pitchFamily="34" charset="0"/>
                <a:cs typeface="Calibri" panose="020F0502020204030204" pitchFamily="34" charset="0"/>
              </a:rPr>
              <a:t>if you listen</a:t>
            </a:r>
            <a:r>
              <a:rPr lang="en-US" sz="2800" kern="100" dirty="0">
                <a:latin typeface="Calibri" panose="020F0502020204030204" pitchFamily="34" charset="0"/>
                <a:ea typeface="Calibri" panose="020F0502020204030204" pitchFamily="34" charset="0"/>
                <a:cs typeface="Calibri" panose="020F0502020204030204" pitchFamily="34" charset="0"/>
              </a:rPr>
              <a:t> to all that I command you and </a:t>
            </a:r>
            <a:r>
              <a:rPr lang="en-US" sz="2800" u="sng" kern="100" dirty="0">
                <a:latin typeface="Calibri" panose="020F0502020204030204" pitchFamily="34" charset="0"/>
                <a:ea typeface="Calibri" panose="020F0502020204030204" pitchFamily="34" charset="0"/>
                <a:cs typeface="Calibri" panose="020F0502020204030204" pitchFamily="34" charset="0"/>
              </a:rPr>
              <a:t>walk in My ways</a:t>
            </a:r>
            <a:r>
              <a:rPr lang="en-US" sz="2800" kern="100" dirty="0">
                <a:latin typeface="Calibri" panose="020F0502020204030204" pitchFamily="34" charset="0"/>
                <a:ea typeface="Calibri" panose="020F0502020204030204" pitchFamily="34" charset="0"/>
                <a:cs typeface="Calibri" panose="020F0502020204030204" pitchFamily="34" charset="0"/>
              </a:rPr>
              <a:t>, and </a:t>
            </a:r>
            <a:r>
              <a:rPr lang="en-US" sz="2800" u="sng" kern="100" dirty="0">
                <a:latin typeface="Calibri" panose="020F0502020204030204" pitchFamily="34" charset="0"/>
                <a:ea typeface="Calibri" panose="020F0502020204030204" pitchFamily="34" charset="0"/>
                <a:cs typeface="Calibri" panose="020F0502020204030204" pitchFamily="34" charset="0"/>
              </a:rPr>
              <a:t>do what is right</a:t>
            </a:r>
            <a:r>
              <a:rPr lang="en-US" sz="2800" kern="100" dirty="0">
                <a:latin typeface="Calibri" panose="020F0502020204030204" pitchFamily="34" charset="0"/>
                <a:ea typeface="Calibri" panose="020F0502020204030204" pitchFamily="34" charset="0"/>
                <a:cs typeface="Calibri" panose="020F0502020204030204" pitchFamily="34" charset="0"/>
              </a:rPr>
              <a:t> in My sight by observing My statutes and My commandments, as My servant David did, </a:t>
            </a:r>
            <a:r>
              <a:rPr lang="en-US" sz="2800" kern="100" dirty="0">
                <a:solidFill>
                  <a:srgbClr val="FFFF00"/>
                </a:solidFill>
                <a:latin typeface="Calibri" panose="020F0502020204030204" pitchFamily="34" charset="0"/>
                <a:ea typeface="Calibri" panose="020F0502020204030204" pitchFamily="34" charset="0"/>
                <a:cs typeface="Calibri" panose="020F0502020204030204" pitchFamily="34" charset="0"/>
              </a:rPr>
              <a:t>then I will be with you and build you an enduring house as I built for David, and I will give Israel to you</a:t>
            </a:r>
            <a:r>
              <a:rPr lang="en-US" sz="2800" kern="100" dirty="0">
                <a:latin typeface="Calibri" panose="020F0502020204030204" pitchFamily="34" charset="0"/>
                <a:ea typeface="Calibri" panose="020F0502020204030204" pitchFamily="34" charset="0"/>
                <a:cs typeface="Calibri" panose="020F0502020204030204" pitchFamily="34" charset="0"/>
              </a:rPr>
              <a:t>.</a:t>
            </a:r>
            <a:endParaRPr lang="en-US" sz="2400" dirty="0"/>
          </a:p>
        </p:txBody>
      </p:sp>
    </p:spTree>
    <p:extLst>
      <p:ext uri="{BB962C8B-B14F-4D97-AF65-F5344CB8AC3E}">
        <p14:creationId xmlns:p14="http://schemas.microsoft.com/office/powerpoint/2010/main" val="1102720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158</TotalTime>
  <Words>2334</Words>
  <Application>Microsoft Macintosh PowerPoint</Application>
  <PresentationFormat>On-screen Show (16:10)</PresentationFormat>
  <Paragraphs>66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The words of the Spirit through Matthew</vt:lpstr>
      <vt:lpstr>The words of the Spirit through Matthew</vt:lpstr>
      <vt:lpstr>The words of the Spirit through Matthew</vt:lpstr>
      <vt:lpstr>Testing Spirits</vt:lpstr>
      <vt:lpstr>Testing Spirits</vt:lpstr>
      <vt:lpstr>How these spirits operate - Jeroboam</vt:lpstr>
      <vt:lpstr>How these spirits operate - Jeroboam</vt:lpstr>
      <vt:lpstr>How these spirits operate - Jeroboam</vt:lpstr>
      <vt:lpstr>How these spirits operate - Jeroboam</vt:lpstr>
      <vt:lpstr>How these spirits operate - Jeroboam</vt:lpstr>
      <vt:lpstr>How these spirits operate - Jeroboam</vt:lpstr>
      <vt:lpstr>How these spirits operate - Jeroboam</vt:lpstr>
      <vt:lpstr>How these spirits operate - Jeroboam</vt:lpstr>
      <vt:lpstr>How these spirits operate - Jeroboam</vt:lpstr>
      <vt:lpstr>How these spirits operate - Jeroboam</vt:lpstr>
      <vt:lpstr>How these spirits operate - Jeroboam</vt:lpstr>
      <vt:lpstr>Why false teaching (spirits) exists…</vt:lpstr>
      <vt:lpstr>The consequence of abandoning the Spirit to listen to spirits</vt:lpstr>
      <vt:lpstr>Testing the spirits to see if they’re from the Spirit (1st John 4:1-6)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words of the Spirit through Matthew</dc:title>
  <dc:creator>Bill Sanchez</dc:creator>
  <cp:lastModifiedBy>Bill Sanchez</cp:lastModifiedBy>
  <cp:revision>3</cp:revision>
  <dcterms:created xsi:type="dcterms:W3CDTF">2023-10-08T17:48:01Z</dcterms:created>
  <dcterms:modified xsi:type="dcterms:W3CDTF">2023-10-08T20:26:53Z</dcterms:modified>
</cp:coreProperties>
</file>