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1" r:id="rId6"/>
    <p:sldId id="262" r:id="rId7"/>
    <p:sldId id="264"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7" d="100"/>
          <a:sy n="107" d="100"/>
        </p:scale>
        <p:origin x="138"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C701EEB7-8396-41A1-9716-6788B2B4296E}" type="datetimeFigureOut">
              <a:rPr lang="en-US" smtClean="0"/>
              <a:t>10/28/2023</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158252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10/28/2023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89850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10/28/2023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9708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10/28/2023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08724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01EEB7-8396-41A1-9716-6788B2B4296E}" type="datetimeFigureOut">
              <a:rPr lang="en-US" smtClean="0"/>
              <a:t>10/28/2023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32104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01EEB7-8396-41A1-9716-6788B2B4296E}" type="datetimeFigureOut">
              <a:rPr lang="en-US" smtClean="0"/>
              <a:t>10/28/2023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404360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01EEB7-8396-41A1-9716-6788B2B4296E}" type="datetimeFigureOut">
              <a:rPr lang="en-US" smtClean="0"/>
              <a:t>10/28/2023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65334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01EEB7-8396-41A1-9716-6788B2B4296E}" type="datetimeFigureOut">
              <a:rPr lang="en-US" smtClean="0"/>
              <a:t>10/28/2023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73391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1EEB7-8396-41A1-9716-6788B2B4296E}" type="datetimeFigureOut">
              <a:rPr lang="en-US" smtClean="0"/>
              <a:t>10/28/2023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3202504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10/28/2023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08443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10/28/2023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982929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C701EEB7-8396-41A1-9716-6788B2B4296E}" type="datetimeFigureOut">
              <a:rPr lang="en-US" smtClean="0"/>
              <a:t>10/28/2023</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DEF7254E-A3CB-4C8D-8A38-E5CD39CE9B46}" type="slidenum">
              <a:rPr lang="en-US" smtClean="0"/>
              <a:t>‹#›</a:t>
            </a:fld>
            <a:endParaRPr lang="en-US"/>
          </a:p>
        </p:txBody>
      </p:sp>
    </p:spTree>
    <p:extLst>
      <p:ext uri="{BB962C8B-B14F-4D97-AF65-F5344CB8AC3E}">
        <p14:creationId xmlns:p14="http://schemas.microsoft.com/office/powerpoint/2010/main" val="86848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4E1D8-B891-0F0E-AB17-88DD5B5CB728}"/>
              </a:ext>
            </a:extLst>
          </p:cNvPr>
          <p:cNvSpPr>
            <a:spLocks noGrp="1"/>
          </p:cNvSpPr>
          <p:nvPr>
            <p:ph type="ctrTitle"/>
          </p:nvPr>
        </p:nvSpPr>
        <p:spPr/>
        <p:txBody>
          <a:bodyPr/>
          <a:lstStyle/>
          <a:p>
            <a:r>
              <a:rPr lang="en-US"/>
              <a:t>The Gospel of Mark</a:t>
            </a:r>
          </a:p>
        </p:txBody>
      </p:sp>
      <p:sp>
        <p:nvSpPr>
          <p:cNvPr id="3" name="Subtitle 2">
            <a:extLst>
              <a:ext uri="{FF2B5EF4-FFF2-40B4-BE49-F238E27FC236}">
                <a16:creationId xmlns:a16="http://schemas.microsoft.com/office/drawing/2014/main" id="{36CCCF8E-142F-FB25-FF3C-80EFA7B2B465}"/>
              </a:ext>
            </a:extLst>
          </p:cNvPr>
          <p:cNvSpPr>
            <a:spLocks noGrp="1"/>
          </p:cNvSpPr>
          <p:nvPr>
            <p:ph type="subTitle" idx="1"/>
          </p:nvPr>
        </p:nvSpPr>
        <p:spPr/>
        <p:txBody>
          <a:bodyPr/>
          <a:lstStyle/>
          <a:p>
            <a:r>
              <a:rPr lang="en-US" dirty="0"/>
              <a:t>Lesson 1</a:t>
            </a:r>
          </a:p>
          <a:p>
            <a:r>
              <a:rPr lang="en-US" dirty="0"/>
              <a:t>Mark 1:1-45</a:t>
            </a:r>
          </a:p>
        </p:txBody>
      </p:sp>
    </p:spTree>
    <p:extLst>
      <p:ext uri="{BB962C8B-B14F-4D97-AF65-F5344CB8AC3E}">
        <p14:creationId xmlns:p14="http://schemas.microsoft.com/office/powerpoint/2010/main" val="3618208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AE7D4-6EFF-62A0-BDE4-B80963D80347}"/>
              </a:ext>
            </a:extLst>
          </p:cNvPr>
          <p:cNvSpPr>
            <a:spLocks noGrp="1"/>
          </p:cNvSpPr>
          <p:nvPr>
            <p:ph type="title"/>
          </p:nvPr>
        </p:nvSpPr>
        <p:spPr/>
        <p:txBody>
          <a:bodyPr/>
          <a:lstStyle/>
          <a:p>
            <a:r>
              <a:rPr lang="en-US"/>
              <a:t>Background</a:t>
            </a:r>
          </a:p>
        </p:txBody>
      </p:sp>
      <p:sp>
        <p:nvSpPr>
          <p:cNvPr id="3" name="Content Placeholder 2">
            <a:extLst>
              <a:ext uri="{FF2B5EF4-FFF2-40B4-BE49-F238E27FC236}">
                <a16:creationId xmlns:a16="http://schemas.microsoft.com/office/drawing/2014/main" id="{B5C9C1A3-30E9-5A6D-19F0-B0F9D4E23C5A}"/>
              </a:ext>
            </a:extLst>
          </p:cNvPr>
          <p:cNvSpPr>
            <a:spLocks noGrp="1"/>
          </p:cNvSpPr>
          <p:nvPr>
            <p:ph idx="1"/>
          </p:nvPr>
        </p:nvSpPr>
        <p:spPr>
          <a:xfrm>
            <a:off x="1261872" y="1828800"/>
            <a:ext cx="9098532" cy="4351337"/>
          </a:xfrm>
        </p:spPr>
        <p:txBody>
          <a:bodyPr>
            <a:noAutofit/>
          </a:bodyPr>
          <a:lstStyle/>
          <a:p>
            <a:r>
              <a:rPr lang="en-US" dirty="0"/>
              <a:t>Attributed to John Mark, according to accounts written in the early second century.  </a:t>
            </a:r>
          </a:p>
          <a:p>
            <a:pPr lvl="1"/>
            <a:r>
              <a:rPr lang="en-US" sz="1800" dirty="0"/>
              <a:t>Likely that John Mark was more of a scribe for Peter as he was not an eyewitness of all the accounts of Christ. (1 Pet 5:13 - “my son”)</a:t>
            </a:r>
          </a:p>
          <a:p>
            <a:r>
              <a:rPr lang="en-US" dirty="0"/>
              <a:t>Written to a gentile audience, traditionally believed to be a Roman audience.</a:t>
            </a:r>
          </a:p>
          <a:p>
            <a:pPr lvl="1"/>
            <a:r>
              <a:rPr lang="en-US" sz="1800" dirty="0"/>
              <a:t>Describes Jewish traditions that would have been known to Jewish audience.          (Mark 7:3 - Hand Washing, 7:11 - Corban)</a:t>
            </a:r>
          </a:p>
          <a:p>
            <a:pPr lvl="1"/>
            <a:r>
              <a:rPr lang="en-US" sz="1800" dirty="0"/>
              <a:t>Translates phrases into Greek (Mark 5:41, Mark 15:34)</a:t>
            </a:r>
          </a:p>
          <a:p>
            <a:r>
              <a:rPr lang="en-US" dirty="0"/>
              <a:t>Believed by many scholars to be the first gospel written.  Shares much of its content with either Matthew or Luke.</a:t>
            </a:r>
          </a:p>
          <a:p>
            <a:r>
              <a:rPr lang="en-US" dirty="0"/>
              <a:t>Low composition of dialogue, sermons, etc.  Mark 4 and 13 are Jesus’ only major discourses. </a:t>
            </a:r>
          </a:p>
        </p:txBody>
      </p:sp>
    </p:spTree>
    <p:extLst>
      <p:ext uri="{BB962C8B-B14F-4D97-AF65-F5344CB8AC3E}">
        <p14:creationId xmlns:p14="http://schemas.microsoft.com/office/powerpoint/2010/main" val="3552556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D7DDA-AF6F-9DB8-0A71-BB5569DC54E3}"/>
              </a:ext>
            </a:extLst>
          </p:cNvPr>
          <p:cNvSpPr>
            <a:spLocks noGrp="1"/>
          </p:cNvSpPr>
          <p:nvPr>
            <p:ph type="title"/>
          </p:nvPr>
        </p:nvSpPr>
        <p:spPr/>
        <p:txBody>
          <a:bodyPr/>
          <a:lstStyle/>
          <a:p>
            <a:r>
              <a:rPr lang="en-US"/>
              <a:t>The beginning</a:t>
            </a:r>
          </a:p>
        </p:txBody>
      </p:sp>
      <p:sp>
        <p:nvSpPr>
          <p:cNvPr id="3" name="Content Placeholder 2">
            <a:extLst>
              <a:ext uri="{FF2B5EF4-FFF2-40B4-BE49-F238E27FC236}">
                <a16:creationId xmlns:a16="http://schemas.microsoft.com/office/drawing/2014/main" id="{5180BD7C-5A5C-FD32-F780-7978407B67F6}"/>
              </a:ext>
            </a:extLst>
          </p:cNvPr>
          <p:cNvSpPr>
            <a:spLocks noGrp="1"/>
          </p:cNvSpPr>
          <p:nvPr>
            <p:ph idx="1"/>
          </p:nvPr>
        </p:nvSpPr>
        <p:spPr/>
        <p:txBody>
          <a:bodyPr>
            <a:normAutofit/>
          </a:bodyPr>
          <a:lstStyle/>
          <a:p>
            <a:r>
              <a:rPr lang="en-US" sz="2400"/>
              <a:t>1:1 - The beginning of the gospel of Jesus Christ, the Son of God.</a:t>
            </a:r>
          </a:p>
          <a:p>
            <a:pPr lvl="1"/>
            <a:r>
              <a:rPr lang="en-US" sz="2400"/>
              <a:t>Gospel - Good News</a:t>
            </a:r>
          </a:p>
          <a:p>
            <a:pPr lvl="1"/>
            <a:r>
              <a:rPr lang="en-US" sz="2400"/>
              <a:t>Christ - Christos; Anointed one.  </a:t>
            </a:r>
          </a:p>
          <a:p>
            <a:pPr lvl="2"/>
            <a:r>
              <a:rPr lang="en-US" sz="2200"/>
              <a:t>Hebrew equivalent is Messiah.</a:t>
            </a:r>
          </a:p>
          <a:p>
            <a:pPr lvl="2"/>
            <a:r>
              <a:rPr lang="en-US" sz="2200"/>
              <a:t>Denotes the chosen king promised to the Jews who would set up an eternal kingdom (2 Sam7:13-14, Isaiah 11:1-4)</a:t>
            </a:r>
          </a:p>
          <a:p>
            <a:pPr lvl="1"/>
            <a:r>
              <a:rPr lang="en-US" sz="2400"/>
              <a:t>Son of God - Power beyond earthly authority.</a:t>
            </a:r>
          </a:p>
          <a:p>
            <a:pPr lvl="2"/>
            <a:r>
              <a:rPr lang="en-US" sz="2200"/>
              <a:t>A claim of deity requiring evidence to believe.</a:t>
            </a:r>
          </a:p>
          <a:p>
            <a:r>
              <a:rPr lang="en-US" sz="2600"/>
              <a:t>Together these statements are a bold proclamation that are yet unproven.</a:t>
            </a:r>
          </a:p>
          <a:p>
            <a:pPr lvl="1"/>
            <a:endParaRPr lang="en-US" sz="2400"/>
          </a:p>
        </p:txBody>
      </p:sp>
    </p:spTree>
    <p:extLst>
      <p:ext uri="{BB962C8B-B14F-4D97-AF65-F5344CB8AC3E}">
        <p14:creationId xmlns:p14="http://schemas.microsoft.com/office/powerpoint/2010/main" val="4148198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03CA6-AE2B-ADD8-D547-0881919511B4}"/>
              </a:ext>
            </a:extLst>
          </p:cNvPr>
          <p:cNvSpPr>
            <a:spLocks noGrp="1"/>
          </p:cNvSpPr>
          <p:nvPr>
            <p:ph type="title"/>
          </p:nvPr>
        </p:nvSpPr>
        <p:spPr/>
        <p:txBody>
          <a:bodyPr/>
          <a:lstStyle/>
          <a:p>
            <a:r>
              <a:rPr lang="en-US" dirty="0"/>
              <a:t>Chapter 1 - 10 in 1</a:t>
            </a:r>
          </a:p>
        </p:txBody>
      </p:sp>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p:txBody>
          <a:bodyPr>
            <a:normAutofit/>
          </a:bodyPr>
          <a:lstStyle/>
          <a:p>
            <a:pPr>
              <a:spcBef>
                <a:spcPts val="600"/>
              </a:spcBef>
            </a:pPr>
            <a:r>
              <a:rPr lang="en-US" sz="2000" b="1" dirty="0"/>
              <a:t>vs. 1-3; </a:t>
            </a:r>
            <a:r>
              <a:rPr lang="en-US" sz="2000" dirty="0"/>
              <a:t>Intro and Prophecy about John the Baptist </a:t>
            </a:r>
          </a:p>
          <a:p>
            <a:pPr>
              <a:spcBef>
                <a:spcPts val="600"/>
              </a:spcBef>
            </a:pPr>
            <a:r>
              <a:rPr lang="en-US" sz="2000" b="1" dirty="0"/>
              <a:t>vs. 4-8;</a:t>
            </a:r>
            <a:r>
              <a:rPr lang="en-US" sz="2000" dirty="0"/>
              <a:t> John’s Ministry - </a:t>
            </a:r>
            <a:r>
              <a:rPr lang="en-US" sz="2000" i="1" dirty="0"/>
              <a:t>Preparing the way</a:t>
            </a:r>
          </a:p>
          <a:p>
            <a:pPr>
              <a:spcBef>
                <a:spcPts val="600"/>
              </a:spcBef>
            </a:pPr>
            <a:r>
              <a:rPr lang="en-US" sz="2000" b="1" dirty="0"/>
              <a:t>vs. 9-11; </a:t>
            </a:r>
            <a:r>
              <a:rPr lang="en-US" sz="2000" dirty="0"/>
              <a:t>Baptism of Jesus - </a:t>
            </a:r>
            <a:r>
              <a:rPr lang="en-US" sz="2000" i="1" dirty="0"/>
              <a:t>“This is my beloved Son”</a:t>
            </a:r>
          </a:p>
          <a:p>
            <a:pPr>
              <a:spcBef>
                <a:spcPts val="600"/>
              </a:spcBef>
            </a:pPr>
            <a:r>
              <a:rPr lang="en-US" sz="2000" b="1" dirty="0"/>
              <a:t>vs. 12-13; </a:t>
            </a:r>
            <a:r>
              <a:rPr lang="en-US" sz="2000" dirty="0"/>
              <a:t>Tempted in the Wilderness</a:t>
            </a:r>
          </a:p>
          <a:p>
            <a:pPr>
              <a:spcBef>
                <a:spcPts val="600"/>
              </a:spcBef>
            </a:pPr>
            <a:r>
              <a:rPr lang="en-US" sz="2000" b="1" dirty="0"/>
              <a:t>vs. 14-15; </a:t>
            </a:r>
            <a:r>
              <a:rPr lang="en-US" sz="2000" dirty="0"/>
              <a:t>Early ministry - </a:t>
            </a:r>
            <a:r>
              <a:rPr lang="en-US" sz="2000" i="1" dirty="0"/>
              <a:t>“The kingdom of God is at hand, repent and believe in the gospel”</a:t>
            </a:r>
          </a:p>
          <a:p>
            <a:pPr>
              <a:spcBef>
                <a:spcPts val="600"/>
              </a:spcBef>
            </a:pPr>
            <a:r>
              <a:rPr lang="en-US" sz="2000" b="1" dirty="0"/>
              <a:t>vs. 16-20;</a:t>
            </a:r>
            <a:r>
              <a:rPr lang="en-US" sz="2000" dirty="0"/>
              <a:t> Jesus Calls the first Four - </a:t>
            </a:r>
            <a:r>
              <a:rPr lang="en-US" sz="2000" i="1" dirty="0"/>
              <a:t>“Follow me and I will make you become fishers of men” </a:t>
            </a:r>
          </a:p>
          <a:p>
            <a:pPr>
              <a:spcBef>
                <a:spcPts val="600"/>
              </a:spcBef>
            </a:pPr>
            <a:r>
              <a:rPr lang="en-US" sz="2000" b="1" dirty="0"/>
              <a:t>vs. 21-28;</a:t>
            </a:r>
            <a:r>
              <a:rPr lang="en-US" sz="2000" dirty="0"/>
              <a:t> Teaching in the Synagogue</a:t>
            </a:r>
          </a:p>
        </p:txBody>
      </p:sp>
    </p:spTree>
    <p:extLst>
      <p:ext uri="{BB962C8B-B14F-4D97-AF65-F5344CB8AC3E}">
        <p14:creationId xmlns:p14="http://schemas.microsoft.com/office/powerpoint/2010/main" val="124238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5AB34-30D2-3EBD-B25D-37E643B2A4D4}"/>
              </a:ext>
            </a:extLst>
          </p:cNvPr>
          <p:cNvSpPr>
            <a:spLocks noGrp="1"/>
          </p:cNvSpPr>
          <p:nvPr>
            <p:ph type="title"/>
          </p:nvPr>
        </p:nvSpPr>
        <p:spPr/>
        <p:txBody>
          <a:bodyPr/>
          <a:lstStyle/>
          <a:p>
            <a:r>
              <a:rPr lang="en-US" dirty="0"/>
              <a:t>Teaching in the Synagogue vs.21-28</a:t>
            </a:r>
          </a:p>
        </p:txBody>
      </p:sp>
      <p:sp>
        <p:nvSpPr>
          <p:cNvPr id="3" name="Content Placeholder 2">
            <a:extLst>
              <a:ext uri="{FF2B5EF4-FFF2-40B4-BE49-F238E27FC236}">
                <a16:creationId xmlns:a16="http://schemas.microsoft.com/office/drawing/2014/main" id="{A3D61ED3-0C00-F9A5-C66D-60E7F5520E82}"/>
              </a:ext>
            </a:extLst>
          </p:cNvPr>
          <p:cNvSpPr>
            <a:spLocks noGrp="1"/>
          </p:cNvSpPr>
          <p:nvPr>
            <p:ph idx="1"/>
          </p:nvPr>
        </p:nvSpPr>
        <p:spPr/>
        <p:txBody>
          <a:bodyPr>
            <a:noAutofit/>
          </a:bodyPr>
          <a:lstStyle/>
          <a:p>
            <a:pPr marL="0" indent="0">
              <a:buNone/>
            </a:pPr>
            <a:r>
              <a:rPr lang="en-US" sz="2000" dirty="0"/>
              <a:t>21 They went into Capernaum; and immediately on the Sabbath He entered the synagogue and began to teach. 22 They were amazed at His teaching; for He was teaching them as one having authority, and not as the scribes. 23 Just then there was a man in their synagogue with an unclean spirit; and he cried out, 24 saying, “What business do we have with each other, Jesus of Nazareth? Have You come to destroy us? I know who You are—the Holy One of God!” 25 And Jesus rebuked him, saying, “Be quiet, and come out of him!” 26 Throwing him into convulsions, the unclean spirit cried out with a loud voice and came out of him. 27 They were all amazed, so that they debated among themselves, saying, “What is this? A new teaching with authority! He commands even the unclean spirits, and they obey Him.” 28 Immediately the news about Him spread everywhere into all the surrounding district of Galilee.</a:t>
            </a:r>
          </a:p>
        </p:txBody>
      </p:sp>
      <p:sp>
        <p:nvSpPr>
          <p:cNvPr id="4" name="Rectangle 3">
            <a:extLst>
              <a:ext uri="{FF2B5EF4-FFF2-40B4-BE49-F238E27FC236}">
                <a16:creationId xmlns:a16="http://schemas.microsoft.com/office/drawing/2014/main" id="{F93ED37C-E0AF-66E2-0A54-D9391F5B3F99}"/>
              </a:ext>
            </a:extLst>
          </p:cNvPr>
          <p:cNvSpPr/>
          <p:nvPr/>
        </p:nvSpPr>
        <p:spPr>
          <a:xfrm>
            <a:off x="6031684" y="2513442"/>
            <a:ext cx="411061" cy="218343"/>
          </a:xfrm>
          <a:prstGeom prst="rect">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AE3EA71-8A4A-2E04-236B-E26F6FA68F9E}"/>
              </a:ext>
            </a:extLst>
          </p:cNvPr>
          <p:cNvSpPr/>
          <p:nvPr/>
        </p:nvSpPr>
        <p:spPr>
          <a:xfrm>
            <a:off x="7333376" y="4764947"/>
            <a:ext cx="610998" cy="293613"/>
          </a:xfrm>
          <a:prstGeom prst="rect">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96B20809-E1DD-88BD-15CC-7BAA1FA396B1}"/>
              </a:ext>
            </a:extLst>
          </p:cNvPr>
          <p:cNvCxnSpPr>
            <a:cxnSpLocks/>
            <a:stCxn id="4" idx="2"/>
            <a:endCxn id="5" idx="0"/>
          </p:cNvCxnSpPr>
          <p:nvPr/>
        </p:nvCxnSpPr>
        <p:spPr>
          <a:xfrm>
            <a:off x="6237215" y="2731785"/>
            <a:ext cx="1401660" cy="2033162"/>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426512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childTnLst>
                          </p:cTn>
                        </p:par>
                        <p:par>
                          <p:cTn id="12" fill="hold">
                            <p:stCondLst>
                              <p:cond delay="500"/>
                            </p:stCondLst>
                            <p:childTnLst>
                              <p:par>
                                <p:cTn id="13" presetID="22" presetClass="entr" presetSubtype="1"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up)">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03CA6-AE2B-ADD8-D547-0881919511B4}"/>
              </a:ext>
            </a:extLst>
          </p:cNvPr>
          <p:cNvSpPr>
            <a:spLocks noGrp="1"/>
          </p:cNvSpPr>
          <p:nvPr>
            <p:ph type="title"/>
          </p:nvPr>
        </p:nvSpPr>
        <p:spPr/>
        <p:txBody>
          <a:bodyPr/>
          <a:lstStyle/>
          <a:p>
            <a:r>
              <a:rPr lang="en-US" dirty="0"/>
              <a:t>Chapter 1 - 10 in 1</a:t>
            </a:r>
          </a:p>
        </p:txBody>
      </p:sp>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vs. 1-3; </a:t>
            </a:r>
            <a:r>
              <a:rPr lang="en-US" sz="2000" dirty="0"/>
              <a:t>Intro and Prophecy about John the Baptist </a:t>
            </a:r>
          </a:p>
          <a:p>
            <a:pPr>
              <a:spcBef>
                <a:spcPts val="600"/>
              </a:spcBef>
            </a:pPr>
            <a:r>
              <a:rPr lang="en-US" sz="2000" b="1" dirty="0"/>
              <a:t>vs. 4-8;</a:t>
            </a:r>
            <a:r>
              <a:rPr lang="en-US" sz="2000" dirty="0"/>
              <a:t> John’s Ministry - </a:t>
            </a:r>
            <a:r>
              <a:rPr lang="en-US" sz="2000" i="1" dirty="0"/>
              <a:t>Preparing the way</a:t>
            </a:r>
          </a:p>
          <a:p>
            <a:pPr>
              <a:spcBef>
                <a:spcPts val="600"/>
              </a:spcBef>
            </a:pPr>
            <a:r>
              <a:rPr lang="en-US" sz="2000" b="1" dirty="0"/>
              <a:t>vs. 9-11; </a:t>
            </a:r>
            <a:r>
              <a:rPr lang="en-US" sz="2000" dirty="0"/>
              <a:t>Baptism of Jesus - </a:t>
            </a:r>
            <a:r>
              <a:rPr lang="en-US" sz="2000" i="1" dirty="0"/>
              <a:t>“This is my beloved Son”</a:t>
            </a:r>
          </a:p>
          <a:p>
            <a:pPr>
              <a:spcBef>
                <a:spcPts val="600"/>
              </a:spcBef>
            </a:pPr>
            <a:r>
              <a:rPr lang="en-US" sz="2000" b="1" dirty="0"/>
              <a:t>vs. 12-13; </a:t>
            </a:r>
            <a:r>
              <a:rPr lang="en-US" sz="2000" dirty="0"/>
              <a:t>Tempted in the Wilderness</a:t>
            </a:r>
          </a:p>
          <a:p>
            <a:pPr>
              <a:spcBef>
                <a:spcPts val="600"/>
              </a:spcBef>
            </a:pPr>
            <a:r>
              <a:rPr lang="en-US" sz="2000" b="1" dirty="0"/>
              <a:t>vs. 14-15; </a:t>
            </a:r>
            <a:r>
              <a:rPr lang="en-US" sz="2000" dirty="0"/>
              <a:t>Early ministry - </a:t>
            </a:r>
            <a:r>
              <a:rPr lang="en-US" sz="2000" i="1" dirty="0"/>
              <a:t>“The kingdom of God is at hand, repent and believe in the gospel”</a:t>
            </a:r>
          </a:p>
          <a:p>
            <a:pPr>
              <a:spcBef>
                <a:spcPts val="600"/>
              </a:spcBef>
            </a:pPr>
            <a:r>
              <a:rPr lang="en-US" sz="2000" b="1" dirty="0"/>
              <a:t>vs. 16-20;</a:t>
            </a:r>
            <a:r>
              <a:rPr lang="en-US" sz="2000" dirty="0"/>
              <a:t> Jesus Calls the first Four - </a:t>
            </a:r>
            <a:r>
              <a:rPr lang="en-US" sz="2000" i="1" dirty="0"/>
              <a:t>“Follow me and I will make you become fishers of men” </a:t>
            </a:r>
          </a:p>
          <a:p>
            <a:pPr>
              <a:spcBef>
                <a:spcPts val="600"/>
              </a:spcBef>
            </a:pPr>
            <a:r>
              <a:rPr lang="en-US" sz="2000" b="1" dirty="0"/>
              <a:t>vs. 21-28;</a:t>
            </a:r>
            <a:r>
              <a:rPr lang="en-US" sz="2000" dirty="0"/>
              <a:t> Teaching in the Synagogue</a:t>
            </a:r>
          </a:p>
          <a:p>
            <a:pPr>
              <a:spcBef>
                <a:spcPts val="600"/>
              </a:spcBef>
            </a:pPr>
            <a:r>
              <a:rPr lang="en-US" sz="2000" b="1" dirty="0"/>
              <a:t>vs. 29-34; </a:t>
            </a:r>
            <a:r>
              <a:rPr lang="en-US" sz="2000" dirty="0"/>
              <a:t>Healing one and then Everyone</a:t>
            </a:r>
            <a:endParaRPr lang="en-US" sz="2000" b="1" dirty="0"/>
          </a:p>
          <a:p>
            <a:pPr>
              <a:spcBef>
                <a:spcPts val="600"/>
              </a:spcBef>
            </a:pPr>
            <a:r>
              <a:rPr lang="en-US" sz="2000" b="1" dirty="0"/>
              <a:t>vs. 35-39; </a:t>
            </a:r>
            <a:r>
              <a:rPr lang="en-US" sz="2000" dirty="0"/>
              <a:t>Moving</a:t>
            </a:r>
          </a:p>
        </p:txBody>
      </p:sp>
    </p:spTree>
    <p:extLst>
      <p:ext uri="{BB962C8B-B14F-4D97-AF65-F5344CB8AC3E}">
        <p14:creationId xmlns:p14="http://schemas.microsoft.com/office/powerpoint/2010/main" val="385288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C1183-B18E-F23F-3BC0-BD77F740454E}"/>
              </a:ext>
            </a:extLst>
          </p:cNvPr>
          <p:cNvSpPr>
            <a:spLocks noGrp="1"/>
          </p:cNvSpPr>
          <p:nvPr>
            <p:ph type="title"/>
          </p:nvPr>
        </p:nvSpPr>
        <p:spPr/>
        <p:txBody>
          <a:bodyPr/>
          <a:lstStyle/>
          <a:p>
            <a:r>
              <a:rPr lang="en-US" dirty="0"/>
              <a:t>Moving vs. 35-38</a:t>
            </a:r>
          </a:p>
        </p:txBody>
      </p:sp>
      <p:sp>
        <p:nvSpPr>
          <p:cNvPr id="3" name="Content Placeholder 2">
            <a:extLst>
              <a:ext uri="{FF2B5EF4-FFF2-40B4-BE49-F238E27FC236}">
                <a16:creationId xmlns:a16="http://schemas.microsoft.com/office/drawing/2014/main" id="{BB98E16D-3099-FB20-21FE-057BC28579BF}"/>
              </a:ext>
            </a:extLst>
          </p:cNvPr>
          <p:cNvSpPr>
            <a:spLocks noGrp="1"/>
          </p:cNvSpPr>
          <p:nvPr>
            <p:ph idx="1"/>
          </p:nvPr>
        </p:nvSpPr>
        <p:spPr/>
        <p:txBody>
          <a:bodyPr>
            <a:normAutofit/>
          </a:bodyPr>
          <a:lstStyle/>
          <a:p>
            <a:pPr marL="0" indent="0">
              <a:buNone/>
            </a:pPr>
            <a:r>
              <a:rPr lang="en-US" sz="2000" dirty="0"/>
              <a:t>35 In the early morning, while it was still dark, Jesus got up, left the house, and went away to a secluded place, and was praying there. 36 Simon and his companions searched for Him; 37 they found Him, and said to Him, “Everyone is looking for You.” 38 He said to them, “Let us go somewhere else to the towns nearby, so that I may preach there also; for that is what I came for.” 39 And He went into their synagogues throughout all Galilee, preaching and casting out the demons.</a:t>
            </a:r>
          </a:p>
        </p:txBody>
      </p:sp>
      <p:cxnSp>
        <p:nvCxnSpPr>
          <p:cNvPr id="4" name="Straight Arrow Connector 3">
            <a:extLst>
              <a:ext uri="{FF2B5EF4-FFF2-40B4-BE49-F238E27FC236}">
                <a16:creationId xmlns:a16="http://schemas.microsoft.com/office/drawing/2014/main" id="{412B36BB-9A29-7FAE-A8DF-9ECB2B6B4CD1}"/>
              </a:ext>
            </a:extLst>
          </p:cNvPr>
          <p:cNvCxnSpPr>
            <a:cxnSpLocks/>
          </p:cNvCxnSpPr>
          <p:nvPr/>
        </p:nvCxnSpPr>
        <p:spPr>
          <a:xfrm>
            <a:off x="1362635" y="3621741"/>
            <a:ext cx="3738283"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
        <p:nvSpPr>
          <p:cNvPr id="7" name="Rectangle 6">
            <a:extLst>
              <a:ext uri="{FF2B5EF4-FFF2-40B4-BE49-F238E27FC236}">
                <a16:creationId xmlns:a16="http://schemas.microsoft.com/office/drawing/2014/main" id="{89C9637B-EC8F-9155-A16E-3F44F129D582}"/>
              </a:ext>
            </a:extLst>
          </p:cNvPr>
          <p:cNvSpPr/>
          <p:nvPr/>
        </p:nvSpPr>
        <p:spPr>
          <a:xfrm>
            <a:off x="6400799" y="2196353"/>
            <a:ext cx="2707341" cy="304800"/>
          </a:xfrm>
          <a:prstGeom prst="rect">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DE187081-605D-22DF-614B-E81A659F038C}"/>
              </a:ext>
            </a:extLst>
          </p:cNvPr>
          <p:cNvCxnSpPr>
            <a:cxnSpLocks/>
          </p:cNvCxnSpPr>
          <p:nvPr/>
        </p:nvCxnSpPr>
        <p:spPr>
          <a:xfrm>
            <a:off x="6096000" y="3334871"/>
            <a:ext cx="3155577"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348839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03CA6-AE2B-ADD8-D547-0881919511B4}"/>
              </a:ext>
            </a:extLst>
          </p:cNvPr>
          <p:cNvSpPr>
            <a:spLocks noGrp="1"/>
          </p:cNvSpPr>
          <p:nvPr>
            <p:ph type="title"/>
          </p:nvPr>
        </p:nvSpPr>
        <p:spPr/>
        <p:txBody>
          <a:bodyPr/>
          <a:lstStyle/>
          <a:p>
            <a:r>
              <a:rPr lang="en-US" dirty="0"/>
              <a:t>Chapter 1 - 10 in 1</a:t>
            </a:r>
          </a:p>
        </p:txBody>
      </p:sp>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vs. 1-3; </a:t>
            </a:r>
            <a:r>
              <a:rPr lang="en-US" sz="2000" dirty="0"/>
              <a:t>Intro and Prophecy about John the Baptist </a:t>
            </a:r>
          </a:p>
          <a:p>
            <a:pPr>
              <a:spcBef>
                <a:spcPts val="600"/>
              </a:spcBef>
            </a:pPr>
            <a:r>
              <a:rPr lang="en-US" sz="2000" b="1" dirty="0"/>
              <a:t>vs. 4-8;</a:t>
            </a:r>
            <a:r>
              <a:rPr lang="en-US" sz="2000" dirty="0"/>
              <a:t> John’s Ministry - </a:t>
            </a:r>
            <a:r>
              <a:rPr lang="en-US" sz="2000" i="1" dirty="0"/>
              <a:t>Preparing the way</a:t>
            </a:r>
          </a:p>
          <a:p>
            <a:pPr>
              <a:spcBef>
                <a:spcPts val="600"/>
              </a:spcBef>
            </a:pPr>
            <a:r>
              <a:rPr lang="en-US" sz="2000" b="1" dirty="0"/>
              <a:t>vs. 9-11; </a:t>
            </a:r>
            <a:r>
              <a:rPr lang="en-US" sz="2000" dirty="0"/>
              <a:t>Baptism of Jesus - </a:t>
            </a:r>
            <a:r>
              <a:rPr lang="en-US" sz="2000" i="1" dirty="0"/>
              <a:t>“This is my beloved Son”</a:t>
            </a:r>
          </a:p>
          <a:p>
            <a:pPr>
              <a:spcBef>
                <a:spcPts val="600"/>
              </a:spcBef>
            </a:pPr>
            <a:r>
              <a:rPr lang="en-US" sz="2000" b="1" dirty="0"/>
              <a:t>vs. 12-13; </a:t>
            </a:r>
            <a:r>
              <a:rPr lang="en-US" sz="2000" dirty="0"/>
              <a:t>Tempted in the Wilderness</a:t>
            </a:r>
          </a:p>
          <a:p>
            <a:pPr>
              <a:spcBef>
                <a:spcPts val="600"/>
              </a:spcBef>
            </a:pPr>
            <a:r>
              <a:rPr lang="en-US" sz="2000" b="1" dirty="0"/>
              <a:t>vs. 14-15; </a:t>
            </a:r>
            <a:r>
              <a:rPr lang="en-US" sz="2000" dirty="0"/>
              <a:t>Early ministry - </a:t>
            </a:r>
            <a:r>
              <a:rPr lang="en-US" sz="2000" i="1" dirty="0"/>
              <a:t>“The kingdom of God is at hand, repent and believe in the gospel”</a:t>
            </a:r>
          </a:p>
          <a:p>
            <a:pPr>
              <a:spcBef>
                <a:spcPts val="600"/>
              </a:spcBef>
            </a:pPr>
            <a:r>
              <a:rPr lang="en-US" sz="2000" b="1" dirty="0"/>
              <a:t>vs. 16-20;</a:t>
            </a:r>
            <a:r>
              <a:rPr lang="en-US" sz="2000" dirty="0"/>
              <a:t> Jesus Calls the first Four - </a:t>
            </a:r>
            <a:r>
              <a:rPr lang="en-US" sz="2000" i="1" dirty="0"/>
              <a:t>“Follow me and I will make you become fishers of men” </a:t>
            </a:r>
          </a:p>
          <a:p>
            <a:pPr>
              <a:spcBef>
                <a:spcPts val="600"/>
              </a:spcBef>
            </a:pPr>
            <a:r>
              <a:rPr lang="en-US" sz="2000" b="1" dirty="0"/>
              <a:t>vs. 21-28;</a:t>
            </a:r>
            <a:r>
              <a:rPr lang="en-US" sz="2000" dirty="0"/>
              <a:t> Teaching in the Synagogue</a:t>
            </a:r>
          </a:p>
          <a:p>
            <a:pPr>
              <a:spcBef>
                <a:spcPts val="600"/>
              </a:spcBef>
            </a:pPr>
            <a:r>
              <a:rPr lang="en-US" sz="2000" b="1" dirty="0"/>
              <a:t>vs. 29-34; </a:t>
            </a:r>
            <a:r>
              <a:rPr lang="en-US" sz="2000" dirty="0"/>
              <a:t>Healing</a:t>
            </a:r>
            <a:endParaRPr lang="en-US" sz="2000" b="1" dirty="0"/>
          </a:p>
          <a:p>
            <a:pPr>
              <a:spcBef>
                <a:spcPts val="600"/>
              </a:spcBef>
            </a:pPr>
            <a:r>
              <a:rPr lang="en-US" sz="2000" b="1" dirty="0"/>
              <a:t>vs. 35-39; </a:t>
            </a:r>
            <a:r>
              <a:rPr lang="en-US" sz="2000" dirty="0"/>
              <a:t>Moving</a:t>
            </a:r>
          </a:p>
          <a:p>
            <a:pPr>
              <a:spcBef>
                <a:spcPts val="600"/>
              </a:spcBef>
            </a:pPr>
            <a:r>
              <a:rPr lang="en-US" sz="2000" b="1" dirty="0"/>
              <a:t>vs. 40-45; </a:t>
            </a:r>
            <a:r>
              <a:rPr lang="en-US" sz="2000" dirty="0"/>
              <a:t>Cleansing the Leper; Willingness with power.</a:t>
            </a:r>
            <a:endParaRPr lang="en-US" sz="2000" b="1" dirty="0"/>
          </a:p>
        </p:txBody>
      </p:sp>
    </p:spTree>
    <p:extLst>
      <p:ext uri="{BB962C8B-B14F-4D97-AF65-F5344CB8AC3E}">
        <p14:creationId xmlns:p14="http://schemas.microsoft.com/office/powerpoint/2010/main" val="271204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p:txBody>
          <a:bodyPr/>
          <a:lstStyle/>
          <a:p>
            <a:r>
              <a:rPr lang="en-US" b="1" dirty="0"/>
              <a:t>Vs. 40-45</a:t>
            </a:r>
            <a:r>
              <a:rPr lang="en-US" dirty="0"/>
              <a:t>; Cleansing the Leper</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1261872" y="1828800"/>
            <a:ext cx="8509657" cy="4351337"/>
          </a:xfrm>
        </p:spPr>
        <p:txBody>
          <a:bodyPr>
            <a:normAutofit/>
          </a:bodyPr>
          <a:lstStyle/>
          <a:p>
            <a:pPr marL="0" indent="0">
              <a:buNone/>
            </a:pPr>
            <a:r>
              <a:rPr lang="en-US" sz="2000" dirty="0"/>
              <a:t>40 And a leper came to Jesus, beseeching Him and falling on his knees before Him, and saying, “If You are willing, You can make me clean.” 41 Moved with compassion, Jesus stretched out His hand and touched him, and said to him, “I am willing; be cleansed.” 42 Immediately the leprosy left him and he was cleansed. 43 And He sternly warned him and immediately sent him away, 44 and He said to him, “See that you say nothing to anyone; but go, show yourself to the priest and offer for your cleansing what Moses commanded, as a testimony to them.” 45 But he went out and began to proclaim it freely and to spread the news around, to such an extent that Jesus could no longer publicly enter a city, but stayed out in unpopulated areas; and they were coming to Him from everywhere.</a:t>
            </a:r>
          </a:p>
        </p:txBody>
      </p:sp>
      <p:cxnSp>
        <p:nvCxnSpPr>
          <p:cNvPr id="4" name="Straight Arrow Connector 3">
            <a:extLst>
              <a:ext uri="{FF2B5EF4-FFF2-40B4-BE49-F238E27FC236}">
                <a16:creationId xmlns:a16="http://schemas.microsoft.com/office/drawing/2014/main" id="{6093ECC8-2BF3-730D-BAF0-C1FA61633C4F}"/>
              </a:ext>
            </a:extLst>
          </p:cNvPr>
          <p:cNvCxnSpPr>
            <a:cxnSpLocks/>
          </p:cNvCxnSpPr>
          <p:nvPr/>
        </p:nvCxnSpPr>
        <p:spPr>
          <a:xfrm>
            <a:off x="5074023" y="2456329"/>
            <a:ext cx="4285130"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7" name="Straight Arrow Connector 6">
            <a:extLst>
              <a:ext uri="{FF2B5EF4-FFF2-40B4-BE49-F238E27FC236}">
                <a16:creationId xmlns:a16="http://schemas.microsoft.com/office/drawing/2014/main" id="{8EEA62DE-971D-33C2-07DA-979EE81BA44B}"/>
              </a:ext>
            </a:extLst>
          </p:cNvPr>
          <p:cNvCxnSpPr>
            <a:cxnSpLocks/>
          </p:cNvCxnSpPr>
          <p:nvPr/>
        </p:nvCxnSpPr>
        <p:spPr>
          <a:xfrm>
            <a:off x="5074023" y="3039034"/>
            <a:ext cx="2877671"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
        <p:nvSpPr>
          <p:cNvPr id="10" name="Rectangle 9">
            <a:extLst>
              <a:ext uri="{FF2B5EF4-FFF2-40B4-BE49-F238E27FC236}">
                <a16:creationId xmlns:a16="http://schemas.microsoft.com/office/drawing/2014/main" id="{D9102AEA-1D0D-5E6D-0BE6-4E4CF8EE52B4}"/>
              </a:ext>
            </a:extLst>
          </p:cNvPr>
          <p:cNvSpPr/>
          <p:nvPr/>
        </p:nvSpPr>
        <p:spPr>
          <a:xfrm>
            <a:off x="1255059" y="2796988"/>
            <a:ext cx="1685365" cy="242045"/>
          </a:xfrm>
          <a:prstGeom prst="rect">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7461B6CC-6858-2918-8B67-4487D90C2438}"/>
              </a:ext>
            </a:extLst>
          </p:cNvPr>
          <p:cNvCxnSpPr>
            <a:cxnSpLocks/>
          </p:cNvCxnSpPr>
          <p:nvPr/>
        </p:nvCxnSpPr>
        <p:spPr>
          <a:xfrm>
            <a:off x="1362634" y="2743201"/>
            <a:ext cx="609600"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18" name="Straight Arrow Connector 17">
            <a:extLst>
              <a:ext uri="{FF2B5EF4-FFF2-40B4-BE49-F238E27FC236}">
                <a16:creationId xmlns:a16="http://schemas.microsoft.com/office/drawing/2014/main" id="{74BB5F91-C412-7F63-BE75-5AD1AF17C2B5}"/>
              </a:ext>
            </a:extLst>
          </p:cNvPr>
          <p:cNvCxnSpPr>
            <a:cxnSpLocks/>
          </p:cNvCxnSpPr>
          <p:nvPr/>
        </p:nvCxnSpPr>
        <p:spPr>
          <a:xfrm>
            <a:off x="1362634" y="5065058"/>
            <a:ext cx="4114801"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342286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137</TotalTime>
  <Words>1072</Words>
  <Application>Microsoft Office PowerPoint</Application>
  <PresentationFormat>Widescreen</PresentationFormat>
  <Paragraphs>55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Schoolbook</vt:lpstr>
      <vt:lpstr>Wingdings 2</vt:lpstr>
      <vt:lpstr>View</vt:lpstr>
      <vt:lpstr>The Gospel of Mark</vt:lpstr>
      <vt:lpstr>Background</vt:lpstr>
      <vt:lpstr>The beginning</vt:lpstr>
      <vt:lpstr>Chapter 1 - 10 in 1</vt:lpstr>
      <vt:lpstr>Teaching in the Synagogue vs.21-28</vt:lpstr>
      <vt:lpstr>Chapter 1 - 10 in 1</vt:lpstr>
      <vt:lpstr>Moving vs. 35-38</vt:lpstr>
      <vt:lpstr>Chapter 1 - 10 in 1</vt:lpstr>
      <vt:lpstr>Vs. 40-45; Cleansing the Leper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Mark</dc:title>
  <dc:creator>Ryan Poe</dc:creator>
  <cp:lastModifiedBy>Ryan Poe</cp:lastModifiedBy>
  <cp:revision>5</cp:revision>
  <dcterms:created xsi:type="dcterms:W3CDTF">2023-10-29T00:36:01Z</dcterms:created>
  <dcterms:modified xsi:type="dcterms:W3CDTF">2023-10-29T02:53:32Z</dcterms:modified>
</cp:coreProperties>
</file>