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3" r:id="rId3"/>
  </p:sldMasterIdLst>
  <p:notesMasterIdLst>
    <p:notesMasterId r:id="rId3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6" r:id="rId15"/>
    <p:sldId id="268" r:id="rId16"/>
    <p:sldId id="269" r:id="rId17"/>
    <p:sldId id="270" r:id="rId18"/>
    <p:sldId id="282" r:id="rId19"/>
    <p:sldId id="283" r:id="rId20"/>
    <p:sldId id="273" r:id="rId21"/>
    <p:sldId id="274" r:id="rId22"/>
    <p:sldId id="275" r:id="rId23"/>
    <p:sldId id="276" r:id="rId24"/>
    <p:sldId id="277" r:id="rId25"/>
    <p:sldId id="278" r:id="rId26"/>
    <p:sldId id="284" r:id="rId27"/>
    <p:sldId id="285" r:id="rId28"/>
    <p:sldId id="279" r:id="rId29"/>
    <p:sldId id="280" r:id="rId30"/>
  </p:sldIdLst>
  <p:sldSz cx="12193588" cy="6858000"/>
  <p:notesSz cx="7315200" cy="12344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4" autoAdjust="0"/>
    <p:restoredTop sz="87146" autoAdjust="0"/>
  </p:normalViewPr>
  <p:slideViewPr>
    <p:cSldViewPr snapToGrid="0">
      <p:cViewPr varScale="1">
        <p:scale>
          <a:sx n="40" d="100"/>
          <a:sy n="40" d="100"/>
        </p:scale>
        <p:origin x="40" y="4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1"/>
          <p:cNvSpPr/>
          <p:nvPr/>
        </p:nvSpPr>
        <p:spPr>
          <a:xfrm>
            <a:off x="0" y="0"/>
            <a:ext cx="7315200" cy="123444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</p:sp>
      <p:sp>
        <p:nvSpPr>
          <p:cNvPr id="4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170160" cy="6206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4146480" y="0"/>
            <a:ext cx="3168720" cy="6206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-468360" y="930240"/>
            <a:ext cx="8251920" cy="4641840"/>
          </a:xfrm>
          <a:prstGeom prst="rect">
            <a:avLst/>
          </a:prstGeom>
        </p:spPr>
        <p:txBody>
          <a:bodyPr lIns="96840" tIns="48600" rIns="96840" bIns="486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r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Click to edit the notes format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ftr"/>
          </p:nvPr>
        </p:nvSpPr>
        <p:spPr>
          <a:xfrm>
            <a:off x="0" y="11759760"/>
            <a:ext cx="3170160" cy="622440"/>
          </a:xfrm>
          <a:prstGeom prst="rect">
            <a:avLst/>
          </a:prstGeom>
        </p:spPr>
        <p:txBody>
          <a:bodyPr lIns="96840" tIns="48600" rIns="96840" bIns="486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sldNum"/>
          </p:nvPr>
        </p:nvSpPr>
        <p:spPr>
          <a:xfrm>
            <a:off x="4146480" y="11759760"/>
            <a:ext cx="3168720" cy="622440"/>
          </a:xfrm>
          <a:prstGeom prst="rect">
            <a:avLst/>
          </a:prstGeom>
        </p:spPr>
        <p:txBody>
          <a:bodyPr lIns="96840" tIns="48600" rIns="96840" bIns="48600" anchor="b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2F4AD8D-CF66-4DC2-9E87-20CFA39C67BE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5049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8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21B000C-A7C9-4437-9424-8F1D8ECCE625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631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1CD258-2909-4866-AD6D-C237D5747E42}" type="slidenum">
              <a:rPr lang="en-US" altLang="en-US" sz="1300"/>
              <a:pPr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1949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160BD0-905E-4034-A202-E1E1D72F0B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 smtClean="0">
                <a:solidFill>
                  <a:srgbClr val="000000"/>
                </a:solidFill>
                <a:latin typeface="Times New Roman"/>
              </a:rPr>
              <a:t>Otras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Times New Roman"/>
              </a:rPr>
              <a:t>veces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Times New Roman"/>
              </a:rPr>
              <a:t> la palabra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Times New Roman"/>
              </a:rPr>
              <a:t>deseo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Times New Roman"/>
              </a:rPr>
              <a:t> se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Times New Roman"/>
              </a:rPr>
              <a:t>usa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Times New Roman"/>
              </a:rPr>
              <a:t>en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Times New Roman"/>
              </a:rPr>
              <a:t> la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Times New Roman"/>
              </a:rPr>
              <a:t>Biblia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 smtClean="0">
                <a:solidFill>
                  <a:srgbClr val="000000"/>
                </a:solidFill>
                <a:latin typeface="Times New Roman"/>
              </a:rPr>
              <a:t>Génesis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Times New Roman"/>
              </a:rPr>
              <a:t> 4:7 -</a:t>
            </a:r>
            <a:r>
              <a:rPr lang="en-US" sz="1800" b="1" strike="noStrike" spc="-1" baseline="30000" dirty="0" smtClean="0">
                <a:solidFill>
                  <a:srgbClr val="000000"/>
                </a:solidFill>
                <a:latin typeface="system-ui"/>
              </a:rPr>
              <a:t>7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system-ui"/>
              </a:rPr>
              <a:t>Si haces bien, ¿no serás aceptado? Pero si no haces bien, el pecado yace a la puerta y te codicia, pero tú debes dominarlo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system-ui"/>
              </a:rPr>
              <a:t>.</a:t>
            </a:r>
            <a:endParaRPr lang="en-US" sz="1800" b="0" strike="noStrike" spc="-1" dirty="0" smtClean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 dirty="0" smtClean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 smtClean="0">
                <a:solidFill>
                  <a:srgbClr val="000000"/>
                </a:solidFill>
                <a:latin typeface="system-ui"/>
              </a:rPr>
              <a:t>Cantar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system-ui"/>
              </a:rPr>
              <a:t> de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system-ui"/>
              </a:rPr>
              <a:t>los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system-ui"/>
              </a:rPr>
              <a:t>Cantares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system-ui"/>
              </a:rPr>
              <a:t> – 7:10 - </a:t>
            </a:r>
            <a:r>
              <a:rPr lang="es-ES" sz="1800" b="0" strike="noStrike" spc="-1" dirty="0" smtClean="0">
                <a:solidFill>
                  <a:srgbClr val="0A0A0A"/>
                </a:solidFill>
                <a:latin typeface="+mn-lt"/>
              </a:rPr>
              <a:t>Yo soy de mi amado, Y para mí es todo su deseo.  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(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esto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 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es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 un hombre para 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una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 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mujer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, no 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una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 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mujer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 para un hombre 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como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 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en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 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Génesis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 3:16)</a:t>
            </a:r>
            <a:endParaRPr lang="en-US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2336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8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A02F02B-68B6-4856-9C31-ED28AE2BA2ED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20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1128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30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1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ABC85D1-2CA4-4712-A9E3-135380876E5C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21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075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33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4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9C1126E-B932-4C59-A466-9B27106290DA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22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64819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7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1E8E9A9-BF17-405E-B6E3-69BF51D13051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23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4241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B3DB392-92CD-4AE0-A788-ECB1190A5FFB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09527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FFA4C3E-9320-44A9-94C3-227965E34FF7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85147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051A044-218D-4AB4-B7F3-94DA8C344183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26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40" name="PlaceHolder 3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06058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1770952-1065-43C0-B9F0-F5AE3474696E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27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43" name="PlaceHolder 3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560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00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1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7D37528-903D-4C9E-BC4A-254F178A356F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4917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1.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2.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Asuma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responsabilidad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hacer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lo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correcto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hay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excusas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basadas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en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los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problemas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o el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comportamiento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los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cónyuges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condicional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no un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contrato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: “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sólo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si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él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/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ella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est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Times New Roman"/>
              </a:rPr>
              <a:t>á</a:t>
            </a:r>
            <a:r>
              <a:rPr lang="es-ES" sz="1200" b="0" strike="noStrike" spc="-1" baseline="0" dirty="0" smtClean="0">
                <a:solidFill>
                  <a:srgbClr val="000000"/>
                </a:solidFill>
                <a:latin typeface="Times New Roman"/>
              </a:rPr>
              <a:t> dispuesto(a) 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…”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"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tengo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derecho a..."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venganza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castigo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contabilidad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y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acumulación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deuda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3.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Mantenga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salvación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como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meta.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mi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felicidad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personal,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comodidad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beneficio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felicidad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la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comodidad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el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beneficio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los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demás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mi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orgullo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personal (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hazme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lucir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mejor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Ni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siquiera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longevidad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relación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el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camino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más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fácil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4.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fe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en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Dios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tu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fortaleza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los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amigos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consejeros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experiencias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previas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Ningún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escape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mundano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distracción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anestesia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Ni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siquiera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esperanza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un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futuro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ideal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4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D4B493F-3058-47D5-A776-952E86D21A2B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4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2384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06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Eliminado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Describir al menos tres perversiones de las leyes matrimoniales de Dios en el mundo.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7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36E0B69-D8D7-49AE-BEC4-3242530C4E51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5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7143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Tradicionalmente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se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considera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a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Moisés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autor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Génesis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. Pero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durante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más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 dos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siglos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, 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una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de 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las </a:t>
            </a:r>
            <a:r>
              <a:rPr lang="en-US" sz="1200" b="0" u="sng" strike="noStrike" spc="-1" dirty="0" err="1" smtClean="0">
                <a:solidFill>
                  <a:srgbClr val="222222"/>
                </a:solidFill>
                <a:uFillTx/>
                <a:latin typeface="pragmatica"/>
              </a:rPr>
              <a:t>preguntas</a:t>
            </a:r>
            <a:r>
              <a:rPr lang="en-US" sz="1200" b="0" u="sng" strike="noStrike" spc="-1" dirty="0" smtClean="0">
                <a:solidFill>
                  <a:srgbClr val="222222"/>
                </a:solidFill>
                <a:uFillTx/>
                <a:latin typeface="pragmatica"/>
              </a:rPr>
              <a:t> </a:t>
            </a:r>
            <a:r>
              <a:rPr lang="en-US" sz="1200" b="0" u="sng" strike="noStrike" spc="-1" dirty="0" err="1" smtClean="0">
                <a:solidFill>
                  <a:srgbClr val="222222"/>
                </a:solidFill>
                <a:uFillTx/>
                <a:latin typeface="pragmatica"/>
              </a:rPr>
              <a:t>más</a:t>
            </a:r>
            <a:r>
              <a:rPr lang="en-US" sz="1200" b="0" u="sng" strike="noStrike" spc="-1" dirty="0" smtClean="0">
                <a:solidFill>
                  <a:srgbClr val="222222"/>
                </a:solidFill>
                <a:uFillTx/>
                <a:latin typeface="pragmatica"/>
              </a:rPr>
              <a:t> </a:t>
            </a:r>
            <a:r>
              <a:rPr lang="en-US" sz="1200" b="0" u="sng" strike="noStrike" spc="-1" dirty="0" err="1">
                <a:solidFill>
                  <a:srgbClr val="222222"/>
                </a:solidFill>
                <a:uFillTx/>
                <a:latin typeface="pragmatica"/>
              </a:rPr>
              <a:t>controvertidas</a:t>
            </a:r>
            <a:r>
              <a:rPr lang="en-US" sz="1200" b="0" u="sng" strike="noStrike" spc="-1" dirty="0">
                <a:solidFill>
                  <a:srgbClr val="222222"/>
                </a:solidFill>
                <a:uFillTx/>
                <a:latin typeface="pragmatica"/>
              </a:rPr>
              <a:t> </a:t>
            </a:r>
            <a:r>
              <a:rPr lang="en-US" sz="1200" b="0" u="sng" strike="noStrike" spc="-1" dirty="0" err="1">
                <a:solidFill>
                  <a:srgbClr val="222222"/>
                </a:solidFill>
                <a:uFillTx/>
                <a:latin typeface="pragmatica"/>
              </a:rPr>
              <a:t>en</a:t>
            </a:r>
            <a:r>
              <a:rPr lang="en-US" sz="1200" b="0" u="sng" strike="noStrike" spc="-1" dirty="0">
                <a:solidFill>
                  <a:srgbClr val="222222"/>
                </a:solidFill>
                <a:uFillTx/>
                <a:latin typeface="pragmatica"/>
              </a:rPr>
              <a:t> la </a:t>
            </a:r>
            <a:r>
              <a:rPr lang="en-US" sz="1200" b="0" u="sng" strike="noStrike" spc="-1" dirty="0" err="1">
                <a:solidFill>
                  <a:srgbClr val="222222"/>
                </a:solidFill>
                <a:uFillTx/>
                <a:latin typeface="pragmatica"/>
              </a:rPr>
              <a:t>erudición</a:t>
            </a:r>
            <a:r>
              <a:rPr lang="en-US" sz="1200" b="0" u="sng" strike="noStrike" spc="-1" dirty="0">
                <a:solidFill>
                  <a:srgbClr val="222222"/>
                </a:solidFill>
                <a:uFillTx/>
                <a:latin typeface="pragmatica"/>
              </a:rPr>
              <a:t> </a:t>
            </a:r>
            <a:r>
              <a:rPr lang="en-US" sz="1200" b="0" u="sng" strike="noStrike" spc="-1" dirty="0" err="1">
                <a:solidFill>
                  <a:srgbClr val="222222"/>
                </a:solidFill>
                <a:uFillTx/>
                <a:latin typeface="pragmatica"/>
              </a:rPr>
              <a:t>bíblica.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ha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sido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“¿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Quién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escribió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l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ibro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del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Génesis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y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cuándo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?”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u="sng" strike="noStrike" spc="-1" dirty="0" err="1" smtClean="0">
                <a:solidFill>
                  <a:srgbClr val="222222"/>
                </a:solidFill>
                <a:uFillTx/>
                <a:latin typeface="pragmatica"/>
              </a:rPr>
              <a:t>Génesis</a:t>
            </a:r>
            <a:r>
              <a:rPr lang="en-US" sz="1200" b="0" u="sng" strike="noStrike" spc="-1" dirty="0" smtClean="0">
                <a:solidFill>
                  <a:srgbClr val="222222"/>
                </a:solidFill>
                <a:uFillTx/>
                <a:latin typeface="pragmatica"/>
              </a:rPr>
              <a:t> 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es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el primer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libro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 la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Biblia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y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uno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los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cinco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libros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del </a:t>
            </a:r>
            <a:r>
              <a:rPr lang="en-US" sz="1200" b="0" i="1" strike="noStrike" spc="-1" dirty="0" err="1" smtClean="0">
                <a:solidFill>
                  <a:srgbClr val="222222"/>
                </a:solidFill>
                <a:latin typeface="pragmatica"/>
              </a:rPr>
              <a:t>Pentateuco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.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Varios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otros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libros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del </a:t>
            </a:r>
            <a:r>
              <a:rPr lang="en-US" sz="1200" b="0" i="1" strike="noStrike" spc="-1" dirty="0" err="1" smtClean="0">
                <a:solidFill>
                  <a:srgbClr val="222222"/>
                </a:solidFill>
                <a:latin typeface="pragmatica"/>
              </a:rPr>
              <a:t>Pentateuco</a:t>
            </a:r>
            <a:r>
              <a:rPr lang="en-US" sz="1200" b="0" i="1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i="0" strike="noStrike" spc="-1" dirty="0" err="1" smtClean="0">
                <a:solidFill>
                  <a:srgbClr val="222222"/>
                </a:solidFill>
                <a:latin typeface="pragmatica"/>
              </a:rPr>
              <a:t>i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ncluyen</a:t>
            </a:r>
            <a:r>
              <a:rPr lang="en-US" sz="1200" b="0" strike="noStrike" spc="-1" baseline="0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pasajes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que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mencionen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a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Moisés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registrando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eventos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y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escribiendo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lo que Dios dice. Los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autores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del Nuevo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Testamento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—e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incluso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propio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Jesús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—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parecen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dar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crédito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a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Moisés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como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autor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Génesis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.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Entonces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, ¿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por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qué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no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están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 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acuerdo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los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estudiosos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?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Hay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pasajes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Génesis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que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Moisés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no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pudo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haber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escrito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,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porque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describen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acontecimientos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que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sucedieron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después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su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muerte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,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conocidos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como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pasajes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posmosaicos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. Y hay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otros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que a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Moisés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simplemente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le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resultaría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incómodo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escribir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, a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los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que se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hace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referencia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como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amosaica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(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como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Números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12:4). Si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estos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pasajes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se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agregaron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más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tarde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, ¿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cómo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sabemos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lo que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Moisés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escribió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y lo que no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escribió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?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strike="noStrike" spc="-1" dirty="0" err="1">
                <a:solidFill>
                  <a:srgbClr val="222222"/>
                </a:solidFill>
                <a:latin typeface="pragmatica"/>
              </a:rPr>
              <a:t>Entonces</a:t>
            </a:r>
            <a:r>
              <a:rPr lang="en-US" sz="1200" b="1" strike="noStrike" spc="-1" dirty="0">
                <a:solidFill>
                  <a:srgbClr val="222222"/>
                </a:solidFill>
                <a:latin typeface="pragmatica"/>
              </a:rPr>
              <a:t> la </a:t>
            </a:r>
            <a:r>
              <a:rPr lang="en-US" sz="1200" b="1" strike="noStrike" spc="-1" dirty="0" err="1">
                <a:solidFill>
                  <a:srgbClr val="222222"/>
                </a:solidFill>
                <a:latin typeface="pragmatica"/>
              </a:rPr>
              <a:t>verdadera</a:t>
            </a:r>
            <a:r>
              <a:rPr lang="en-US" sz="1200" b="1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1" strike="noStrike" spc="-1" dirty="0" err="1">
                <a:solidFill>
                  <a:srgbClr val="222222"/>
                </a:solidFill>
                <a:latin typeface="pragmatica"/>
              </a:rPr>
              <a:t>pregunta</a:t>
            </a:r>
            <a:r>
              <a:rPr lang="en-US" sz="1200" b="1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1" strike="noStrike" spc="-1" dirty="0" err="1">
                <a:solidFill>
                  <a:srgbClr val="222222"/>
                </a:solidFill>
                <a:latin typeface="pragmatica"/>
              </a:rPr>
              <a:t>es</a:t>
            </a:r>
            <a:r>
              <a:rPr lang="en-US" sz="1200" b="1" strike="noStrike" spc="-1" dirty="0">
                <a:solidFill>
                  <a:srgbClr val="222222"/>
                </a:solidFill>
                <a:latin typeface="pragmatica"/>
              </a:rPr>
              <a:t>: ¿</a:t>
            </a:r>
            <a:r>
              <a:rPr lang="en-US" sz="1200" b="1" strike="noStrike" spc="-1" dirty="0" err="1">
                <a:solidFill>
                  <a:srgbClr val="222222"/>
                </a:solidFill>
                <a:latin typeface="pragmatica"/>
              </a:rPr>
              <a:t>Escribió</a:t>
            </a:r>
            <a:r>
              <a:rPr lang="en-US" sz="1200" b="1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1" strike="noStrike" spc="-1" dirty="0" err="1">
                <a:solidFill>
                  <a:srgbClr val="222222"/>
                </a:solidFill>
                <a:latin typeface="pragmatica"/>
              </a:rPr>
              <a:t>Moisés</a:t>
            </a:r>
            <a:r>
              <a:rPr lang="en-US" sz="1200" b="1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1" strike="noStrike" spc="-1" dirty="0" err="1" smtClean="0">
                <a:solidFill>
                  <a:srgbClr val="222222"/>
                </a:solidFill>
                <a:latin typeface="pragmatica"/>
              </a:rPr>
              <a:t>Génesis</a:t>
            </a:r>
            <a:r>
              <a:rPr lang="en-US" sz="1200" b="1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1" strike="noStrike" spc="-1" dirty="0">
                <a:solidFill>
                  <a:srgbClr val="222222"/>
                </a:solidFill>
                <a:latin typeface="pragmatica"/>
              </a:rPr>
              <a:t>o no?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renombrado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estudioso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Antiguo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Testamento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Tremper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Longman III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aborda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esta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cuestión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su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u="sng" strike="noStrike" spc="-1" dirty="0" err="1" smtClean="0">
                <a:solidFill>
                  <a:srgbClr val="222222"/>
                </a:solidFill>
                <a:latin typeface="pragmatica"/>
              </a:rPr>
              <a:t>s</a:t>
            </a:r>
            <a:r>
              <a:rPr lang="en-US" sz="1200" b="0" u="sng" strike="noStrike" spc="-1" dirty="0" err="1" smtClean="0">
                <a:solidFill>
                  <a:srgbClr val="222222"/>
                </a:solidFill>
                <a:uFillTx/>
                <a:latin typeface="pragmatica"/>
              </a:rPr>
              <a:t>erie</a:t>
            </a:r>
            <a:r>
              <a:rPr lang="en-US" sz="1200" b="0" u="sng" strike="noStrike" spc="-1" dirty="0" smtClean="0">
                <a:solidFill>
                  <a:srgbClr val="222222"/>
                </a:solidFill>
                <a:uFillTx/>
                <a:latin typeface="pragmatica"/>
              </a:rPr>
              <a:t> </a:t>
            </a:r>
            <a:r>
              <a:rPr lang="en-US" sz="1200" b="0" u="sng" strike="noStrike" spc="-1" dirty="0">
                <a:solidFill>
                  <a:srgbClr val="222222"/>
                </a:solidFill>
                <a:uFillTx/>
                <a:latin typeface="pragmatica"/>
              </a:rPr>
              <a:t>de </a:t>
            </a:r>
            <a:r>
              <a:rPr lang="en-US" sz="1200" b="0" u="sng" strike="noStrike" spc="-1" dirty="0" err="1">
                <a:solidFill>
                  <a:srgbClr val="222222"/>
                </a:solidFill>
                <a:uFillTx/>
                <a:latin typeface="pragmatica"/>
              </a:rPr>
              <a:t>vídeos</a:t>
            </a:r>
            <a:r>
              <a:rPr lang="en-US" sz="1200" b="0" u="sng" strike="noStrike" spc="-1" dirty="0">
                <a:solidFill>
                  <a:srgbClr val="222222"/>
                </a:solidFill>
                <a:uFillTx/>
                <a:latin typeface="pragmatica"/>
              </a:rPr>
              <a:t> </a:t>
            </a:r>
            <a:r>
              <a:rPr lang="en-US" sz="1200" b="0" u="sng" strike="noStrike" spc="-1" dirty="0" err="1">
                <a:solidFill>
                  <a:srgbClr val="222222"/>
                </a:solidFill>
                <a:uFillTx/>
                <a:latin typeface="pragmatica"/>
              </a:rPr>
              <a:t>sobre</a:t>
            </a:r>
            <a:r>
              <a:rPr lang="en-US" sz="1200" b="0" u="sng" strike="noStrike" spc="-1" dirty="0">
                <a:solidFill>
                  <a:srgbClr val="222222"/>
                </a:solidFill>
                <a:uFillTx/>
                <a:latin typeface="pragmatica"/>
              </a:rPr>
              <a:t> el </a:t>
            </a:r>
            <a:r>
              <a:rPr lang="en-US" sz="1200" b="0" u="sng" strike="noStrike" spc="-1" dirty="0" err="1">
                <a:solidFill>
                  <a:srgbClr val="222222"/>
                </a:solidFill>
                <a:uFillTx/>
                <a:latin typeface="pragmatica"/>
              </a:rPr>
              <a:t>libro</a:t>
            </a:r>
            <a:r>
              <a:rPr lang="en-US" sz="1200" b="0" u="sng" strike="noStrike" spc="-1" dirty="0">
                <a:solidFill>
                  <a:srgbClr val="222222"/>
                </a:solidFill>
                <a:uFillTx/>
                <a:latin typeface="pragmatica"/>
              </a:rPr>
              <a:t> del </a:t>
            </a:r>
            <a:r>
              <a:rPr lang="en-US" sz="1200" b="0" u="sng" strike="noStrike" spc="-1" dirty="0" err="1">
                <a:solidFill>
                  <a:srgbClr val="222222"/>
                </a:solidFill>
                <a:uFillTx/>
                <a:latin typeface="pragmatica"/>
              </a:rPr>
              <a:t>Génesis</a:t>
            </a:r>
            <a:r>
              <a:rPr lang="en-US" sz="1200" b="0" u="sng" strike="noStrike" spc="-1" dirty="0">
                <a:solidFill>
                  <a:srgbClr val="222222"/>
                </a:solidFill>
                <a:uFillTx/>
                <a:latin typeface="pragmatica"/>
              </a:rPr>
              <a:t>.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. La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siguiente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publicación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una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adaptación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su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serie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.</a:t>
            </a: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PE" sz="1200" b="0" strike="noStrike" spc="-1" dirty="0" smtClean="0">
              <a:solidFill>
                <a:srgbClr val="222222"/>
              </a:solidFill>
              <a:latin typeface="pragmatica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[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sigue</a:t>
            </a:r>
            <a:r>
              <a:rPr lang="en-US" sz="1200" b="0" strike="noStrike" spc="-1" baseline="0" dirty="0" smtClean="0">
                <a:solidFill>
                  <a:srgbClr val="222222"/>
                </a:solidFill>
                <a:latin typeface="pragmatica"/>
              </a:rPr>
              <a:t> un art</a:t>
            </a:r>
            <a:r>
              <a:rPr lang="es-ES" sz="1200" b="0" strike="noStrike" spc="-1" baseline="0" dirty="0" smtClean="0">
                <a:solidFill>
                  <a:srgbClr val="222222"/>
                </a:solidFill>
                <a:latin typeface="pragmatica"/>
              </a:rPr>
              <a:t>í</a:t>
            </a:r>
            <a:r>
              <a:rPr lang="en-US" sz="1200" b="0" strike="noStrike" spc="-1" baseline="0" dirty="0" err="1" smtClean="0">
                <a:solidFill>
                  <a:srgbClr val="222222"/>
                </a:solidFill>
                <a:latin typeface="pragmatica"/>
              </a:rPr>
              <a:t>culo</a:t>
            </a:r>
            <a:r>
              <a:rPr lang="en-US" sz="1200" b="0" strike="noStrike" spc="-1" baseline="0" dirty="0" smtClean="0">
                <a:solidFill>
                  <a:srgbClr val="222222"/>
                </a:solidFill>
                <a:latin typeface="pragmatica"/>
              </a:rPr>
              <a:t> largo, del </a:t>
            </a:r>
            <a:r>
              <a:rPr lang="en-US" sz="1200" b="0" strike="noStrike" spc="-1" baseline="0" dirty="0" err="1" smtClean="0">
                <a:solidFill>
                  <a:srgbClr val="222222"/>
                </a:solidFill>
                <a:latin typeface="pragmatica"/>
              </a:rPr>
              <a:t>cual</a:t>
            </a:r>
            <a:r>
              <a:rPr lang="en-US" sz="1200" b="0" strike="noStrike" spc="-1" baseline="0" dirty="0" smtClean="0">
                <a:solidFill>
                  <a:srgbClr val="222222"/>
                </a:solidFill>
                <a:latin typeface="pragmatica"/>
              </a:rPr>
              <a:t> el </a:t>
            </a:r>
            <a:r>
              <a:rPr lang="en-US" sz="1200" b="0" strike="noStrike" spc="-1" baseline="0" dirty="0" err="1" smtClean="0">
                <a:solidFill>
                  <a:srgbClr val="222222"/>
                </a:solidFill>
                <a:latin typeface="pragmatica"/>
              </a:rPr>
              <a:t>traductor</a:t>
            </a:r>
            <a:r>
              <a:rPr lang="en-US" sz="1200" b="0" strike="noStrike" spc="-1" baseline="0" dirty="0" smtClean="0">
                <a:solidFill>
                  <a:srgbClr val="222222"/>
                </a:solidFill>
                <a:latin typeface="pragmatica"/>
              </a:rPr>
              <a:t> ha </a:t>
            </a:r>
            <a:r>
              <a:rPr lang="en-US" sz="1200" b="0" strike="noStrike" spc="-1" baseline="0" dirty="0" err="1" smtClean="0">
                <a:solidFill>
                  <a:srgbClr val="222222"/>
                </a:solidFill>
                <a:latin typeface="pragmatica"/>
              </a:rPr>
              <a:t>elegido</a:t>
            </a:r>
            <a:r>
              <a:rPr lang="en-US" sz="1200" b="0" strike="noStrike" spc="-1" baseline="0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baseline="0" dirty="0" err="1" smtClean="0">
                <a:solidFill>
                  <a:srgbClr val="222222"/>
                </a:solidFill>
                <a:latin typeface="pragmatica"/>
              </a:rPr>
              <a:t>incluir</a:t>
            </a:r>
            <a:r>
              <a:rPr lang="en-US" sz="1200" b="0" strike="noStrike" spc="-1" baseline="0" dirty="0" smtClean="0">
                <a:solidFill>
                  <a:srgbClr val="222222"/>
                </a:solidFill>
                <a:latin typeface="pragmatica"/>
              </a:rPr>
              <a:t> solo el </a:t>
            </a:r>
            <a:r>
              <a:rPr lang="en-US" sz="1200" b="0" strike="noStrike" spc="-1" baseline="0" dirty="0" err="1" smtClean="0">
                <a:solidFill>
                  <a:srgbClr val="222222"/>
                </a:solidFill>
                <a:latin typeface="pragmatica"/>
              </a:rPr>
              <a:t>resumen</a:t>
            </a:r>
            <a:r>
              <a:rPr lang="en-US" sz="1200" b="0" strike="noStrike" spc="-1" baseline="0" dirty="0" smtClean="0">
                <a:solidFill>
                  <a:srgbClr val="222222"/>
                </a:solidFill>
                <a:latin typeface="pragmatica"/>
              </a:rPr>
              <a:t>, BEE]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 smtClean="0">
              <a:solidFill>
                <a:srgbClr val="666666"/>
              </a:solidFill>
              <a:latin typeface="pragmatica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strike="noStrike" spc="-1" dirty="0" err="1" smtClean="0">
                <a:solidFill>
                  <a:srgbClr val="0A0A0A"/>
                </a:solidFill>
                <a:latin typeface="Arial"/>
              </a:rPr>
              <a:t>Resumen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Concluimos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,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por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tanto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, que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Moisés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escribió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el </a:t>
            </a:r>
            <a:r>
              <a:rPr lang="en-US" sz="1200" b="0" strike="noStrike" spc="-1" dirty="0" err="1" smtClean="0">
                <a:solidFill>
                  <a:srgbClr val="0A0A0A"/>
                </a:solidFill>
                <a:latin typeface="Arial"/>
              </a:rPr>
              <a:t>libro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del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Génesis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ya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que 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las </a:t>
            </a:r>
            <a:r>
              <a:rPr lang="en-US" sz="1200" b="0" strike="noStrike" spc="-1" dirty="0" err="1" smtClean="0">
                <a:solidFill>
                  <a:srgbClr val="0A0A0A"/>
                </a:solidFill>
                <a:latin typeface="Arial"/>
              </a:rPr>
              <a:t>Escrituras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le </a:t>
            </a:r>
            <a:r>
              <a:rPr lang="en-US" sz="1200" b="0" strike="noStrike" spc="-1" dirty="0" err="1" smtClean="0">
                <a:solidFill>
                  <a:srgbClr val="0A0A0A"/>
                </a:solidFill>
                <a:latin typeface="Arial"/>
              </a:rPr>
              <a:t>atribuyen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la </a:t>
            </a:r>
            <a:r>
              <a:rPr lang="en-US" sz="1200" b="0" strike="noStrike" spc="-1" dirty="0" err="1" smtClean="0">
                <a:solidFill>
                  <a:srgbClr val="0A0A0A"/>
                </a:solidFill>
                <a:latin typeface="Arial"/>
              </a:rPr>
              <a:t>autoría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. 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Pero no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podemos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estar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seguros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del</a:t>
            </a:r>
            <a:r>
              <a:rPr lang="en-US" sz="1200" b="0" strike="noStrike" spc="-1" baseline="0" dirty="0" smtClean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baseline="0" dirty="0" err="1" smtClean="0">
                <a:solidFill>
                  <a:srgbClr val="0A0A0A"/>
                </a:solidFill>
                <a:latin typeface="Arial"/>
              </a:rPr>
              <a:t>tiempo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 smtClean="0">
                <a:solidFill>
                  <a:srgbClr val="0A0A0A"/>
                </a:solidFill>
                <a:latin typeface="Arial"/>
              </a:rPr>
              <a:t>exacto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en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que 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lo </a:t>
            </a:r>
            <a:r>
              <a:rPr lang="en-US" sz="1200" b="0" strike="noStrike" spc="-1" dirty="0" err="1" smtClean="0">
                <a:solidFill>
                  <a:srgbClr val="0A0A0A"/>
                </a:solidFill>
                <a:latin typeface="Arial"/>
              </a:rPr>
              <a:t>escribió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. La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Biblia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parece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defender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una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fecha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del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Éxodo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en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1445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a.C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.,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pero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no hay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manera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de que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podamos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estar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seguros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de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esta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cuestión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.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0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169524B-FE82-4B49-9F79-2C0194F74CE2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6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9189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Nuestra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Times New Roman"/>
              </a:rPr>
              <a:t> imagen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=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espiritual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eterna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libre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albedrío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capaz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amor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y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relaciones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consciente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sí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mismo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un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ser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moral.</a:t>
            </a: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Los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tres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plantean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preguntas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sin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respuesta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l" rtl="0">
              <a:spcBef>
                <a:spcPts val="448"/>
              </a:spcBef>
              <a:buClr>
                <a:srgbClr val="000000"/>
              </a:buClr>
              <a:buFont typeface="Times New Roman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¿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Por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qué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Dios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creó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al hombre?</a:t>
            </a:r>
          </a:p>
          <a:p>
            <a:pPr algn="l" rtl="0">
              <a:spcBef>
                <a:spcPts val="448"/>
              </a:spcBef>
              <a:buClr>
                <a:srgbClr val="000000"/>
              </a:buClr>
              <a:buFont typeface="Times New Roman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Si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somos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hechos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a Su 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Imagen, ¿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qué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ha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pasado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en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el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m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undo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?</a:t>
            </a:r>
          </a:p>
          <a:p>
            <a:pPr algn="l" rtl="0">
              <a:spcBef>
                <a:spcPts val="448"/>
              </a:spcBef>
              <a:buClr>
                <a:srgbClr val="000000"/>
              </a:buClr>
              <a:buFont typeface="Times New Roman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¿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Cuál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el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propósito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los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dos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tipos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humanos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? ¿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Cómo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se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relacionan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entre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sí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?</a:t>
            </a: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3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B83762F-EDDC-4D80-AEDF-E29DD8CFA077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7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8644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2F4AD8D-CF66-4DC2-9E87-20CFA39C67BE}" type="slidenum">
              <a:rPr lang="en-US" sz="1300" b="0" strike="noStrike" spc="-1" smtClean="0">
                <a:solidFill>
                  <a:srgbClr val="000000"/>
                </a:solidFill>
                <a:latin typeface="Arial"/>
              </a:rPr>
              <a:t>8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6095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Una carne =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compañerismo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propósito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,</a:t>
            </a:r>
            <a:endParaRPr lang="en-US" sz="28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Ambos a imagen de Dios (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Génesis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1:26,27)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Times New Roman"/>
              </a:rPr>
              <a:t>=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espiritual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eterno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libre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albedrío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capaz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amor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 y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relaciones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consciente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sí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mismo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, un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ser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 moral</a:t>
            </a:r>
          </a:p>
          <a:p>
            <a:pPr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Mujer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creada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del hombre (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mismo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material -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Génesis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2:23)</a:t>
            </a:r>
            <a:endParaRPr lang="en-US" sz="28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Mujer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creada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para el hombre (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como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“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ayuda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” –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Génesis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2:18)</a:t>
            </a:r>
            <a:endParaRPr lang="en-US" sz="28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 err="1">
                <a:solidFill>
                  <a:srgbClr val="000000"/>
                </a:solidFill>
                <a:latin typeface="Arial"/>
              </a:rPr>
              <a:t>Necesidades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Arial"/>
              </a:rPr>
              <a:t>únicas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 de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Arial"/>
              </a:rPr>
              <a:t>cada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Arial"/>
              </a:rPr>
              <a:t>uno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Arial"/>
              </a:rPr>
              <a:t>perfectamente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strike="noStrike" spc="-1" dirty="0" err="1" smtClean="0">
                <a:solidFill>
                  <a:srgbClr val="000000"/>
                </a:solidFill>
                <a:latin typeface="Arial"/>
              </a:rPr>
              <a:t>satisfechas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(“</a:t>
            </a:r>
            <a:r>
              <a:rPr lang="en-US" sz="2800" b="1" strike="noStrike" spc="-1" dirty="0" err="1" smtClean="0">
                <a:solidFill>
                  <a:srgbClr val="000000"/>
                </a:solidFill>
                <a:latin typeface="Arial"/>
              </a:rPr>
              <a:t>ayuda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strike="noStrike" spc="-1" dirty="0" err="1" smtClean="0">
                <a:solidFill>
                  <a:srgbClr val="000000"/>
                </a:solidFill>
                <a:latin typeface="Arial"/>
              </a:rPr>
              <a:t>adecuada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Arial"/>
              </a:rPr>
              <a:t>”)</a:t>
            </a:r>
            <a:endParaRPr lang="en-US" sz="28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 err="1">
                <a:solidFill>
                  <a:srgbClr val="000000"/>
                </a:solidFill>
                <a:latin typeface="Arial"/>
              </a:rPr>
              <a:t>Unidad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Arial"/>
              </a:rPr>
              <a:t>multi-persona (“</a:t>
            </a:r>
            <a:r>
              <a:rPr lang="en-US" sz="2800" b="1" strike="noStrike" spc="-1" dirty="0" err="1" smtClean="0">
                <a:solidFill>
                  <a:srgbClr val="000000"/>
                </a:solidFill>
                <a:latin typeface="Arial"/>
              </a:rPr>
              <a:t>serán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Arial"/>
              </a:rPr>
              <a:t>una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 sola carne”)</a:t>
            </a:r>
            <a:endParaRPr lang="en-US" sz="28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 dirty="0" err="1" smtClean="0">
                <a:solidFill>
                  <a:srgbClr val="000000"/>
                </a:solidFill>
                <a:latin typeface="Arial"/>
              </a:rPr>
              <a:t>Juntamente</a:t>
            </a:r>
            <a:r>
              <a:rPr lang="en-US" sz="2800" b="0" strike="noStrike" spc="-1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baseline="0" dirty="0" err="1" smtClean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Arial"/>
              </a:rPr>
              <a:t>esponsables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de:</a:t>
            </a:r>
            <a:endParaRPr lang="en-US" sz="28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457200" lvl="1"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"/>
              </a:rPr>
              <a:t>Cuidar</a:t>
            </a:r>
            <a:r>
              <a:rPr lang="es-ES" sz="1200" b="0" strike="noStrike" spc="-1" baseline="0" dirty="0" smtClean="0">
                <a:solidFill>
                  <a:srgbClr val="000000"/>
                </a:solidFill>
                <a:latin typeface="Arial"/>
              </a:rPr>
              <a:t> el huerto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457200" lvl="1"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err="1">
                <a:solidFill>
                  <a:srgbClr val="000000"/>
                </a:solidFill>
                <a:latin typeface="Arial"/>
              </a:rPr>
              <a:t>Llenar</a:t>
            </a:r>
            <a:r>
              <a:rPr lang="en-US" sz="1200" b="0" strike="noStrike" spc="-1" dirty="0">
                <a:solidFill>
                  <a:srgbClr val="000000"/>
                </a:solidFill>
                <a:latin typeface="Arial"/>
              </a:rPr>
              <a:t> la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Arial"/>
              </a:rPr>
              <a:t>tierra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200" b="0" strike="noStrike" spc="-1" dirty="0">
                <a:solidFill>
                  <a:srgbClr val="000000"/>
                </a:solidFill>
                <a:latin typeface="Arial"/>
              </a:rPr>
              <a:t>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Arial"/>
              </a:rPr>
              <a:t>humanos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Una carne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—Los dos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serán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sola carne-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relacionado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con la forma especial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que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fue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creada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la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mujer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. ¿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Cuál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la idea? Se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harán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, el hombre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dejará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padre 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y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madre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y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llegarán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1200" b="0" strike="noStrike" spc="-1" baseline="0" dirty="0" err="1" smtClean="0">
                <a:solidFill>
                  <a:srgbClr val="000000"/>
                </a:solidFill>
                <a:latin typeface="Calibri"/>
              </a:rPr>
              <a:t>ser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.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Varias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referencias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sola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carne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Calibri"/>
              </a:rPr>
              <a:t> (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Génesis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2:24)---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3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veces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el Nuevo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Testamento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se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baseline="0" dirty="0" err="1" smtClean="0">
                <a:solidFill>
                  <a:srgbClr val="000000"/>
                </a:solidFill>
                <a:latin typeface="Calibri"/>
              </a:rPr>
              <a:t>encuentra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frase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todas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con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diferentes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significados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-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Efesios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5:28-33 Por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esta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razón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un hombre... ¿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Cuál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contexto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?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Está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hablando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de Cristo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y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Calibri"/>
              </a:rPr>
              <a:t> la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iglesia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pero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con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respecto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al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arreglo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familiar. ¿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Cuál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la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enseñanza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? ¿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Cuál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importancia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sola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carne?-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si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realmente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piensas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tu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esposa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como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parte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tu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propio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cuerpo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, ¿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cómo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tratas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tu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propio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cuerpo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? ¿No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ese el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punto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? Que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ningún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hombre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odia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su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propia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carne,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si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realmente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somos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entonces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, ¿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qué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sigue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consecuencia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? Hay 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un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amor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y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cuidado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sacrificial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porque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trato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a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mujer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como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extensión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mí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mismo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cuidas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no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hacerte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daño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ti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mismo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. 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Mateo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19:4-6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usa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misma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frase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para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enfatizar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permanencia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de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relación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ningún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Calibri"/>
              </a:rPr>
              <a:t> hombre lo </a:t>
            </a:r>
            <a:r>
              <a:rPr lang="en-US" sz="1200" b="0" strike="noStrike" spc="-1" baseline="0" dirty="0" err="1" smtClean="0">
                <a:solidFill>
                  <a:srgbClr val="000000"/>
                </a:solidFill>
                <a:latin typeface="Calibri"/>
              </a:rPr>
              <a:t>separe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. 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I Cor. 6:15-17 Pablo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señala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que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los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efesios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no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deben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unirse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ramera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. ¿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Qué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está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diciendo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? ¿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Qué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has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hecho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cuando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has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unido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ramera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?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baseline="0" dirty="0" err="1" smtClean="0">
                <a:solidFill>
                  <a:srgbClr val="000000"/>
                </a:solidFill>
                <a:latin typeface="Calibri"/>
              </a:rPr>
              <a:t>T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e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has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hecho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sola carne con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ella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Calibri"/>
              </a:rPr>
              <a:t> ¿P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ero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qué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implica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eso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?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baseline="0" dirty="0" err="1" smtClean="0">
                <a:solidFill>
                  <a:srgbClr val="000000"/>
                </a:solidFill>
                <a:latin typeface="Calibri"/>
              </a:rPr>
              <a:t>Te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has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contaminado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has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hecho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un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acuerdo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con ese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pecado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eres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hecho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propósito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eres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un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fornicario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, has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hecho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un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acuerdo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con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forma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vivir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y ese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acto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pero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si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fuera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sola carne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correctamente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sería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un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acuerdo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para un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buena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cosa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  <a:r>
              <a:rPr lang="en-US" sz="12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Las </a:t>
            </a:r>
            <a:r>
              <a:rPr lang="en-US" sz="1200" b="1" strike="noStrike" spc="-1" dirty="0" err="1">
                <a:solidFill>
                  <a:srgbClr val="000000"/>
                </a:solidFill>
                <a:latin typeface="Calibri"/>
              </a:rPr>
              <a:t>tres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 ideas: </a:t>
            </a:r>
            <a:r>
              <a:rPr lang="en-US" sz="1200" b="1" strike="noStrike" spc="-1" dirty="0" err="1" smtClean="0">
                <a:solidFill>
                  <a:srgbClr val="000000"/>
                </a:solidFill>
                <a:latin typeface="Calibri"/>
              </a:rPr>
              <a:t>amor</a:t>
            </a:r>
            <a:r>
              <a:rPr lang="en-US" sz="12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y </a:t>
            </a:r>
            <a:r>
              <a:rPr lang="en-US" sz="1200" b="1" strike="noStrike" spc="-1" dirty="0" err="1" smtClean="0">
                <a:solidFill>
                  <a:srgbClr val="000000"/>
                </a:solidFill>
                <a:latin typeface="Calibri"/>
              </a:rPr>
              <a:t>sacrificio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200" b="1" strike="noStrike" spc="-1" dirty="0" err="1" smtClean="0">
                <a:solidFill>
                  <a:srgbClr val="000000"/>
                </a:solidFill>
                <a:latin typeface="Calibri"/>
              </a:rPr>
              <a:t>permanencia</a:t>
            </a:r>
            <a:r>
              <a:rPr lang="en-US" sz="12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y </a:t>
            </a:r>
            <a:r>
              <a:rPr lang="en-US" sz="1200" b="1" strike="noStrike" spc="-1" dirty="0" err="1" smtClean="0">
                <a:solidFill>
                  <a:srgbClr val="000000"/>
                </a:solidFill>
                <a:latin typeface="Calibri"/>
              </a:rPr>
              <a:t>acuerdo</a:t>
            </a:r>
            <a:r>
              <a:rPr lang="en-US" sz="12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1" strike="noStrike" spc="-1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1" strike="noStrike" spc="-1" dirty="0" err="1" smtClean="0">
                <a:solidFill>
                  <a:srgbClr val="000000"/>
                </a:solidFill>
                <a:latin typeface="Calibri"/>
              </a:rPr>
              <a:t>propósito</a:t>
            </a:r>
            <a:r>
              <a:rPr lang="en-US" sz="12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y </a:t>
            </a:r>
            <a:r>
              <a:rPr lang="en-US" sz="1200" b="1" strike="noStrike" spc="-1" dirty="0" err="1">
                <a:solidFill>
                  <a:srgbClr val="000000"/>
                </a:solidFill>
                <a:latin typeface="Calibri"/>
              </a:rPr>
              <a:t>e</a:t>
            </a:r>
            <a:r>
              <a:rPr lang="en-US" sz="1200" b="1" strike="noStrike" spc="-1" dirty="0" err="1" smtClean="0">
                <a:solidFill>
                  <a:srgbClr val="000000"/>
                </a:solidFill>
                <a:latin typeface="Calibri"/>
              </a:rPr>
              <a:t>spíritu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6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D6393F-1B8F-46E3-8C86-506D6FDE9C91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10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672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CustomShape 1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9325AD8-BC51-4405-AF40-873A21FEC6D8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11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-477838" y="912813"/>
            <a:ext cx="8291513" cy="4664075"/>
          </a:xfrm>
          <a:prstGeom prst="rect">
            <a:avLst/>
          </a:prstGeom>
        </p:spPr>
      </p:sp>
      <p:sp>
        <p:nvSpPr>
          <p:cNvPr id="319" name="PlaceHolder 3"/>
          <p:cNvSpPr>
            <a:spLocks noGrp="1"/>
          </p:cNvSpPr>
          <p:nvPr>
            <p:ph type="body"/>
          </p:nvPr>
        </p:nvSpPr>
        <p:spPr>
          <a:xfrm>
            <a:off x="957240" y="5879880"/>
            <a:ext cx="5418000" cy="5575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931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28760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1694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060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28760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1694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519" y="2130427"/>
            <a:ext cx="103645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038" y="3886200"/>
            <a:ext cx="85355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2B9A0-4731-470C-9FFB-9862BFB3B6D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16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8DB5D-34D1-4D90-B5BF-851E4A7B30E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072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09" y="4406902"/>
            <a:ext cx="103645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09" y="2906713"/>
            <a:ext cx="103645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91E5B-5835-44C7-B4E2-57C0811436A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45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53" y="838200"/>
            <a:ext cx="5639534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214" y="838200"/>
            <a:ext cx="5639534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B5A39-7F72-405F-A682-4FF244B16B1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993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80" y="274638"/>
            <a:ext cx="109742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80" y="1535113"/>
            <a:ext cx="53876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80" y="2174875"/>
            <a:ext cx="53876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175" y="1535113"/>
            <a:ext cx="53897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175" y="2174875"/>
            <a:ext cx="53897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476AC-E4AB-4602-80F3-8D13EBDED45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457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1F036-2E92-4C4C-AD1A-B6FD4539141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23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8A877-2A51-4CA3-9799-10ED01B5155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81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81" y="273050"/>
            <a:ext cx="40116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54" y="273052"/>
            <a:ext cx="681655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81" y="1435102"/>
            <a:ext cx="40116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70925-A08A-4768-8444-5B75283ABFB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044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028" y="4800600"/>
            <a:ext cx="73161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028" y="612775"/>
            <a:ext cx="73161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028" y="5367338"/>
            <a:ext cx="73161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E88A9-D80B-4833-82D8-369ED9AD97F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91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F050A-A8B9-4137-AA0D-0F7BA109BED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74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8174" y="0"/>
            <a:ext cx="2870574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53" y="0"/>
            <a:ext cx="8408495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2BBFA-BFFC-4131-8E82-31C0BFE4FF6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3460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519" y="2130427"/>
            <a:ext cx="103645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038" y="3886200"/>
            <a:ext cx="85355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2B9A0-4731-470C-9FFB-9862BFB3B6D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113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8DB5D-34D1-4D90-B5BF-851E4A7B30E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25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09" y="4406902"/>
            <a:ext cx="103645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09" y="2906713"/>
            <a:ext cx="103645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91E5B-5835-44C7-B4E2-57C0811436A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9769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53" y="838200"/>
            <a:ext cx="5639534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214" y="838200"/>
            <a:ext cx="5639534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B5A39-7F72-405F-A682-4FF244B16B1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0483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80" y="274638"/>
            <a:ext cx="109742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80" y="1535113"/>
            <a:ext cx="53876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80" y="2174875"/>
            <a:ext cx="53876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175" y="1535113"/>
            <a:ext cx="53897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175" y="2174875"/>
            <a:ext cx="53897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476AC-E4AB-4602-80F3-8D13EBDED45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0384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1F036-2E92-4C4C-AD1A-B6FD4539141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8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8A877-2A51-4CA3-9799-10ED01B5155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4822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81" y="273050"/>
            <a:ext cx="40116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54" y="273052"/>
            <a:ext cx="681655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81" y="1435102"/>
            <a:ext cx="40116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70925-A08A-4768-8444-5B75283ABFB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464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028" y="4800600"/>
            <a:ext cx="73161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028" y="612775"/>
            <a:ext cx="73161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028" y="5367338"/>
            <a:ext cx="73161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E88A9-D80B-4833-82D8-369ED9AD97F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23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F050A-A8B9-4137-AA0D-0F7BA109BED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5039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8174" y="0"/>
            <a:ext cx="2870574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53" y="0"/>
            <a:ext cx="8408495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2BBFA-BFFC-4131-8E82-31C0BFE4FF6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52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040" y="-360"/>
            <a:ext cx="10363320" cy="282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0"/>
            <a:ext cx="12192120" cy="6858000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2"/>
          <p:cNvSpPr>
            <a:spLocks noGrp="1"/>
          </p:cNvSpPr>
          <p:nvPr>
            <p:ph type="title"/>
          </p:nvPr>
        </p:nvSpPr>
        <p:spPr>
          <a:xfrm>
            <a:off x="914040" y="-360"/>
            <a:ext cx="1036332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FFFFFF"/>
              </a:buClr>
              <a:buFont typeface="Calibri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Calibri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Calibri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Seventh Outline Level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914400" y="6248520"/>
            <a:ext cx="254016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165200" y="6248520"/>
            <a:ext cx="386100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11582280" y="6552720"/>
            <a:ext cx="609840" cy="30492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4AB6216-D817-4454-917C-EBF00848364A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12193588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519" y="0"/>
            <a:ext cx="10364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53" y="838200"/>
            <a:ext cx="1148229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519" y="6248400"/>
            <a:ext cx="2540331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6143" y="6248400"/>
            <a:ext cx="386130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83909" y="6553200"/>
            <a:ext cx="609679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D2B624-D393-4BD4-84B4-2FFB28C2CD1E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8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12193588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519" y="0"/>
            <a:ext cx="10364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53" y="838200"/>
            <a:ext cx="1148229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519" y="6248400"/>
            <a:ext cx="2540331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6143" y="6248400"/>
            <a:ext cx="386130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83909" y="6553200"/>
            <a:ext cx="609679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D2B624-D393-4BD4-84B4-2FFB28C2CD1E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60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1219320" y="2122560"/>
            <a:ext cx="9380520" cy="176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 anchorCtr="1">
            <a:normAutofit fontScale="85000" lnSpcReduction="10000"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7200" b="1" i="1" strike="noStrike" spc="-1">
                <a:solidFill>
                  <a:srgbClr val="FFFF00"/>
                </a:solidFill>
                <a:latin typeface="Calibri"/>
              </a:rPr>
              <a:t>Creando familias piadosas</a:t>
            </a:r>
            <a:endParaRPr lang="en-US" sz="7200" b="0" strike="noStrike" spc="-1">
              <a:solidFill>
                <a:srgbClr val="000000"/>
              </a:solidFill>
              <a:latin typeface="Arial"/>
            </a:endParaRPr>
          </a:p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i="1" strike="noStrike" spc="-1">
                <a:solidFill>
                  <a:srgbClr val="FFFF00"/>
                </a:solidFill>
                <a:latin typeface="Calibri"/>
              </a:rPr>
              <a:t>Segmento 2 - 2023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2261F66-2931-4913-AC86-CF9660CF4BAB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2170080" y="41400"/>
            <a:ext cx="8229600" cy="480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800" b="1" strike="noStrike" spc="-1">
                <a:solidFill>
                  <a:srgbClr val="FFFF00"/>
                </a:solidFill>
                <a:latin typeface="Calibri"/>
              </a:rPr>
              <a:t>“Los dos serán una sola carne”</a:t>
            </a:r>
          </a:p>
        </p:txBody>
      </p:sp>
      <p:sp>
        <p:nvSpPr>
          <p:cNvPr id="79" name="CustomShape 2"/>
          <p:cNvSpPr/>
          <p:nvPr/>
        </p:nvSpPr>
        <p:spPr>
          <a:xfrm>
            <a:off x="2049480" y="2417760"/>
            <a:ext cx="1714320" cy="160261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3333CC"/>
          </a:solidFill>
          <a:ln w="9360">
            <a:solidFill>
              <a:srgbClr val="FFFFFF"/>
            </a:solidFill>
            <a:miter/>
          </a:ln>
          <a:effectLst>
            <a:outerShdw dist="107932" dir="270000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i="1" strike="noStrike" spc="-1" dirty="0" err="1" smtClean="0">
                <a:solidFill>
                  <a:srgbClr val="FFFF00"/>
                </a:solidFill>
                <a:latin typeface="Arial"/>
              </a:rPr>
              <a:t>Gén</a:t>
            </a:r>
            <a:r>
              <a:rPr lang="en-US" sz="1400" b="1" i="1" strike="noStrike" spc="-1" dirty="0" smtClean="0">
                <a:solidFill>
                  <a:srgbClr val="FFFF00"/>
                </a:solidFill>
                <a:latin typeface="Arial"/>
              </a:rPr>
              <a:t> 2:24 </a:t>
            </a:r>
            <a:r>
              <a:rPr lang="en-US" sz="1400" b="1" strike="noStrike" spc="-1" dirty="0" smtClean="0">
                <a:solidFill>
                  <a:srgbClr val="FFFF00"/>
                </a:solidFill>
                <a:latin typeface="Arial"/>
              </a:rPr>
              <a:t>– “</a:t>
            </a:r>
            <a:r>
              <a:rPr lang="es-ES" sz="1400" b="1" i="1" spc="-1" dirty="0" smtClean="0">
                <a:solidFill>
                  <a:srgbClr val="FFFF00"/>
                </a:solidFill>
              </a:rPr>
              <a:t>Por tanto el hombre dejará a su padre y a su madre y se unirá a su mujer, y serán una sola carne</a:t>
            </a:r>
            <a:r>
              <a:rPr lang="en-US" sz="1400" b="1" i="1" strike="noStrike" spc="-1" dirty="0" smtClean="0">
                <a:solidFill>
                  <a:srgbClr val="FFFF00"/>
                </a:solidFill>
                <a:latin typeface="Arial"/>
              </a:rPr>
              <a:t>”.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851040" y="3152880"/>
            <a:ext cx="1158840" cy="52540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1400" b="1" spc="-1" dirty="0" smtClean="0">
                <a:solidFill>
                  <a:srgbClr val="FFFFFF"/>
                </a:solidFill>
                <a:latin typeface="Arial"/>
              </a:rPr>
              <a:t> e</a:t>
            </a:r>
            <a:r>
              <a:rPr lang="en-US" sz="1400" b="1" strike="noStrike" spc="-1" dirty="0" smtClean="0">
                <a:solidFill>
                  <a:srgbClr val="FFFFFF"/>
                </a:solidFill>
                <a:latin typeface="Arial"/>
              </a:rPr>
              <a:t>l </a:t>
            </a:r>
            <a:r>
              <a:rPr lang="en-US" sz="1400" b="1" strike="noStrike" spc="-1" dirty="0">
                <a:solidFill>
                  <a:srgbClr val="FFFFFF"/>
                </a:solidFill>
                <a:latin typeface="Arial"/>
              </a:rPr>
              <a:t>principio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81" name="Group 4"/>
          <p:cNvGrpSpPr/>
          <p:nvPr/>
        </p:nvGrpSpPr>
        <p:grpSpPr>
          <a:xfrm>
            <a:off x="2302200" y="795240"/>
            <a:ext cx="7908120" cy="1642680"/>
            <a:chOff x="2302200" y="795240"/>
            <a:chExt cx="7908120" cy="1642680"/>
          </a:xfrm>
        </p:grpSpPr>
        <p:sp>
          <p:nvSpPr>
            <p:cNvPr id="82" name="CustomShape 5"/>
            <p:cNvSpPr/>
            <p:nvPr/>
          </p:nvSpPr>
          <p:spPr>
            <a:xfrm>
              <a:off x="4106520" y="795240"/>
              <a:ext cx="6103800" cy="1451809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1" u="sng" strike="noStrike" spc="-1" dirty="0" err="1" smtClean="0">
                  <a:solidFill>
                    <a:srgbClr val="FFFFFF"/>
                  </a:solidFill>
                  <a:uFillTx/>
                  <a:latin typeface="Arial"/>
                </a:rPr>
                <a:t>Ef</a:t>
              </a:r>
              <a:r>
                <a:rPr lang="en-US" sz="1400" b="0" i="1" u="sng" strike="noStrike" spc="-1" dirty="0" smtClean="0">
                  <a:solidFill>
                    <a:srgbClr val="FFFFFF"/>
                  </a:solidFill>
                  <a:uFillTx/>
                  <a:latin typeface="Arial"/>
                </a:rPr>
                <a:t> 5:28-33</a:t>
              </a:r>
              <a:r>
                <a:rPr lang="en-US" sz="1400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Así </a:t>
              </a:r>
              <a:r>
                <a:rPr lang="es-ES" sz="1400" spc="-1" dirty="0">
                  <a:solidFill>
                    <a:srgbClr val="FFFFFF"/>
                  </a:solidFill>
                </a:rPr>
                <a:t>deben también los maridos amar a sus mujeres, como a sus propios cuerpos. El que ama a su mujer, a sí mismo se ama.  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Porque </a:t>
              </a:r>
              <a:r>
                <a:rPr lang="es-ES" sz="1400" spc="-1" dirty="0">
                  <a:solidFill>
                    <a:srgbClr val="FFFFFF"/>
                  </a:solidFill>
                </a:rPr>
                <a:t>nadie aborreció jamás su propio cuerpo, sino que lo sustenta y lo cuida, así como también Cristo a la 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iglesia</a:t>
              </a:r>
              <a:r>
                <a:rPr lang="es-ES" sz="1400" spc="-1" dirty="0">
                  <a:solidFill>
                    <a:srgbClr val="FFFFFF"/>
                  </a:solidFill>
                </a:rPr>
                <a:t> 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… </a:t>
              </a:r>
              <a:r>
                <a:rPr lang="es-ES" sz="1400" b="1" spc="-1" dirty="0">
                  <a:solidFill>
                    <a:srgbClr val="FFFF00"/>
                  </a:solidFill>
                </a:rPr>
                <a:t>POR ESTO EL HOMBRE DEJARÁ A SU PADRE Y A SU MADRE, Y SE UNIRÁ A SU MUJER, Y LOS DOS SERÁN </a:t>
              </a:r>
              <a:r>
                <a:rPr lang="es-ES" sz="1400" b="1" u="sng" spc="-1" dirty="0">
                  <a:solidFill>
                    <a:srgbClr val="FFFF00"/>
                  </a:solidFill>
                </a:rPr>
                <a:t>UNA SOLA CARNE</a:t>
              </a:r>
              <a:r>
                <a:rPr lang="es-ES" sz="1400" spc="-1" dirty="0">
                  <a:solidFill>
                    <a:srgbClr val="FFFFFF"/>
                  </a:solidFill>
                </a:rPr>
                <a:t>.  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…En </a:t>
              </a:r>
              <a:r>
                <a:rPr lang="es-ES" sz="1400" spc="-1" dirty="0">
                  <a:solidFill>
                    <a:srgbClr val="FFFFFF"/>
                  </a:solidFill>
                </a:rPr>
                <a:t>todo caso, cada uno de ustedes ame también a su mujer como a sí mismo, y que la mujer respete a su marido.</a:t>
              </a:r>
              <a:endParaRPr lang="en-US" sz="14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3" name="CustomShape 6"/>
            <p:cNvSpPr/>
            <p:nvPr/>
          </p:nvSpPr>
          <p:spPr>
            <a:xfrm>
              <a:off x="2654280" y="1186560"/>
              <a:ext cx="1543320" cy="1251360"/>
            </a:xfrm>
            <a:custGeom>
              <a:avLst/>
              <a:gdLst/>
              <a:ahLst/>
              <a:cxnLst/>
              <a:rect l="l" t="t" r="r" b="b"/>
              <a:pathLst>
                <a:path w="968" h="576">
                  <a:moveTo>
                    <a:pt x="56" y="576"/>
                  </a:moveTo>
                  <a:cubicBezTo>
                    <a:pt x="28" y="408"/>
                    <a:pt x="0" y="240"/>
                    <a:pt x="152" y="144"/>
                  </a:cubicBezTo>
                  <a:cubicBezTo>
                    <a:pt x="304" y="48"/>
                    <a:pt x="636" y="24"/>
                    <a:pt x="968" y="0"/>
                  </a:cubicBezTo>
                </a:path>
              </a:pathLst>
            </a:custGeom>
            <a:noFill/>
            <a:ln w="38160">
              <a:solidFill>
                <a:srgbClr val="FFFFFF"/>
              </a:solidFill>
              <a:round/>
              <a:tailEnd type="stealth" w="lg" len="lg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4" name="CustomShape 7"/>
            <p:cNvSpPr/>
            <p:nvPr/>
          </p:nvSpPr>
          <p:spPr>
            <a:xfrm>
              <a:off x="2302200" y="1391040"/>
              <a:ext cx="1271880" cy="5317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l" rtl="0">
                <a:lnSpc>
                  <a:spcPct val="9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>
                  <a:solidFill>
                    <a:srgbClr val="FFFFFF"/>
                  </a:solidFill>
                  <a:latin typeface="Arial"/>
                </a:rPr>
                <a:t>Pablo, a la</a:t>
              </a:r>
              <a:endParaRPr lang="en-US" sz="16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l" rtl="0">
                <a:lnSpc>
                  <a:spcPct val="9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>
                  <a:solidFill>
                    <a:srgbClr val="FFFFFF"/>
                  </a:solidFill>
                  <a:latin typeface="Arial"/>
                </a:rPr>
                <a:t>Efesios</a:t>
              </a:r>
              <a:endParaRPr lang="en-US" sz="16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5" name="Group 8"/>
          <p:cNvGrpSpPr/>
          <p:nvPr/>
        </p:nvGrpSpPr>
        <p:grpSpPr>
          <a:xfrm>
            <a:off x="2052720" y="4522320"/>
            <a:ext cx="8089920" cy="1404570"/>
            <a:chOff x="2052720" y="4522320"/>
            <a:chExt cx="8089920" cy="1404570"/>
          </a:xfrm>
        </p:grpSpPr>
        <p:sp>
          <p:nvSpPr>
            <p:cNvPr id="86" name="CustomShape 9"/>
            <p:cNvSpPr/>
            <p:nvPr/>
          </p:nvSpPr>
          <p:spPr>
            <a:xfrm>
              <a:off x="4107600" y="4862880"/>
              <a:ext cx="6035040" cy="106401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1" u="sng" strike="noStrike" spc="-1" dirty="0">
                  <a:solidFill>
                    <a:srgbClr val="FFFFFF"/>
                  </a:solidFill>
                  <a:uFillTx/>
                  <a:latin typeface="Arial"/>
                </a:rPr>
                <a:t>1 </a:t>
              </a:r>
              <a:r>
                <a:rPr lang="en-US" sz="1400" b="0" i="1" u="sng" strike="noStrike" spc="-1" dirty="0" err="1" smtClean="0">
                  <a:solidFill>
                    <a:srgbClr val="FFFFFF"/>
                  </a:solidFill>
                  <a:uFillTx/>
                  <a:latin typeface="Arial"/>
                </a:rPr>
                <a:t>Cor</a:t>
              </a:r>
              <a:r>
                <a:rPr lang="en-US" sz="1400" b="0" i="1" u="sng" strike="noStrike" spc="-1" dirty="0" smtClean="0">
                  <a:solidFill>
                    <a:srgbClr val="FFFFFF"/>
                  </a:solidFill>
                  <a:uFillTx/>
                  <a:latin typeface="Arial"/>
                </a:rPr>
                <a:t> 6:15-17</a:t>
              </a:r>
              <a:r>
                <a:rPr lang="en-US" sz="1400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¿No </a:t>
              </a:r>
              <a:r>
                <a:rPr lang="es-ES" sz="1400" spc="-1" dirty="0">
                  <a:solidFill>
                    <a:srgbClr val="FFFFFF"/>
                  </a:solidFill>
                </a:rPr>
                <a:t>saben que sus cuerpos son miembros de Cristo? ¿Tomaré, acaso, los miembros de Cristo y los haré miembros de una ramera? ¡De ningún modo! 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¿</a:t>
              </a:r>
              <a:r>
                <a:rPr lang="es-ES" sz="1400" spc="-1" dirty="0">
                  <a:solidFill>
                    <a:srgbClr val="FFFFFF"/>
                  </a:solidFill>
                </a:rPr>
                <a:t>O no saben que el que se une a una ramera es un cuerpo con ella? Porque Él dice: «</a:t>
              </a:r>
              <a:r>
                <a:rPr lang="es-ES" sz="1400" b="1" spc="-1" dirty="0">
                  <a:solidFill>
                    <a:srgbClr val="FFFF00"/>
                  </a:solidFill>
                </a:rPr>
                <a:t>LOS DOS VENDRÁN A SER </a:t>
              </a:r>
              <a:r>
                <a:rPr lang="es-ES" sz="1400" b="1" u="sng" spc="-1" dirty="0">
                  <a:solidFill>
                    <a:srgbClr val="FFFF00"/>
                  </a:solidFill>
                </a:rPr>
                <a:t>UNA SOLA CARNE</a:t>
              </a:r>
              <a:r>
                <a:rPr lang="es-ES" sz="1400" spc="-1" dirty="0">
                  <a:solidFill>
                    <a:srgbClr val="FFFFFF"/>
                  </a:solidFill>
                </a:rPr>
                <a:t>». 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Pero </a:t>
              </a:r>
              <a:r>
                <a:rPr lang="es-ES" sz="1400" spc="-1" dirty="0">
                  <a:solidFill>
                    <a:srgbClr val="FFFFFF"/>
                  </a:solidFill>
                </a:rPr>
                <a:t>el que se une al Señor, es un espíritu con Él. </a:t>
              </a:r>
              <a:endParaRPr lang="en-US" sz="14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7" name="CustomShape 10"/>
            <p:cNvSpPr/>
            <p:nvPr/>
          </p:nvSpPr>
          <p:spPr>
            <a:xfrm flipV="1">
              <a:off x="2598480" y="4522320"/>
              <a:ext cx="1383120" cy="1026000"/>
            </a:xfrm>
            <a:custGeom>
              <a:avLst/>
              <a:gdLst/>
              <a:ahLst/>
              <a:cxnLst/>
              <a:rect l="l" t="t" r="r" b="b"/>
              <a:pathLst>
                <a:path w="968" h="576">
                  <a:moveTo>
                    <a:pt x="56" y="576"/>
                  </a:moveTo>
                  <a:cubicBezTo>
                    <a:pt x="28" y="408"/>
                    <a:pt x="0" y="240"/>
                    <a:pt x="152" y="144"/>
                  </a:cubicBezTo>
                  <a:cubicBezTo>
                    <a:pt x="304" y="48"/>
                    <a:pt x="636" y="24"/>
                    <a:pt x="968" y="0"/>
                  </a:cubicBezTo>
                </a:path>
              </a:pathLst>
            </a:custGeom>
            <a:noFill/>
            <a:ln w="38160">
              <a:solidFill>
                <a:srgbClr val="FFFFFF"/>
              </a:solidFill>
              <a:round/>
              <a:tailEnd type="stealth" w="lg" len="lg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CustomShape 11"/>
            <p:cNvSpPr/>
            <p:nvPr/>
          </p:nvSpPr>
          <p:spPr>
            <a:xfrm>
              <a:off x="2052720" y="4988520"/>
              <a:ext cx="1371600" cy="5317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 algn="l" rtl="0">
                <a:lnSpc>
                  <a:spcPct val="9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Pablo, a </a:t>
              </a: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los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corintios</a:t>
              </a:r>
              <a:endParaRPr lang="en-US" sz="16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9" name="Group 12"/>
          <p:cNvGrpSpPr/>
          <p:nvPr/>
        </p:nvGrpSpPr>
        <p:grpSpPr>
          <a:xfrm>
            <a:off x="3760920" y="2897280"/>
            <a:ext cx="6818040" cy="1257909"/>
            <a:chOff x="3760920" y="2897280"/>
            <a:chExt cx="6818040" cy="1257909"/>
          </a:xfrm>
        </p:grpSpPr>
        <p:sp>
          <p:nvSpPr>
            <p:cNvPr id="90" name="CustomShape 13"/>
            <p:cNvSpPr/>
            <p:nvPr/>
          </p:nvSpPr>
          <p:spPr>
            <a:xfrm>
              <a:off x="5299560" y="2897280"/>
              <a:ext cx="5279400" cy="1257909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1" u="sng" strike="noStrike" spc="-1" dirty="0" smtClean="0">
                  <a:solidFill>
                    <a:srgbClr val="FFFFFF"/>
                  </a:solidFill>
                  <a:uFillTx/>
                  <a:latin typeface="Arial"/>
                </a:rPr>
                <a:t>Mat </a:t>
              </a:r>
              <a:r>
                <a:rPr lang="en-US" sz="1400" b="0" i="1" u="sng" strike="noStrike" spc="-1" dirty="0">
                  <a:solidFill>
                    <a:srgbClr val="FFFFFF"/>
                  </a:solidFill>
                  <a:uFillTx/>
                  <a:latin typeface="Arial"/>
                </a:rPr>
                <a:t>19:4-6</a:t>
              </a:r>
              <a:r>
                <a:rPr lang="en-US" sz="1400" b="0" strike="noStrike" spc="-1" dirty="0" smtClean="0">
                  <a:solidFill>
                    <a:srgbClr val="FFFFFF"/>
                  </a:solidFill>
                  <a:latin typeface="Arial"/>
                </a:rPr>
                <a:t>…</a:t>
              </a:r>
              <a:r>
                <a:rPr lang="es-ES" sz="1400" spc="-1" dirty="0">
                  <a:solidFill>
                    <a:srgbClr val="FFFFFF"/>
                  </a:solidFill>
                </a:rPr>
                <a:t>«¿No han leído que Aquel que los creó, desde el principio LOS HIZO VARÓN Y HEMBRA, 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y </a:t>
              </a:r>
              <a:r>
                <a:rPr lang="es-ES" sz="1400" spc="-1" dirty="0">
                  <a:solidFill>
                    <a:srgbClr val="FFFFFF"/>
                  </a:solidFill>
                </a:rPr>
                <a:t>dijo: “</a:t>
              </a:r>
              <a:r>
                <a:rPr lang="es-ES" sz="1400" b="1" spc="-1" dirty="0">
                  <a:solidFill>
                    <a:srgbClr val="FFFF00"/>
                  </a:solidFill>
                </a:rPr>
                <a:t>POR ESTA RAZÓN EL HOMBRE DEJARÁ A su PADRE Y A su MADRE Y SE UNIRÁ A SU MUJER, Y LOS DOS SERÁN </a:t>
              </a:r>
              <a:r>
                <a:rPr lang="es-ES" sz="1400" b="1" u="sng" spc="-1" dirty="0">
                  <a:solidFill>
                    <a:srgbClr val="FFFF00"/>
                  </a:solidFill>
                </a:rPr>
                <a:t>UNA SOLA CARNE</a:t>
              </a:r>
              <a:r>
                <a:rPr lang="es-ES" sz="1400" spc="-1" dirty="0">
                  <a:solidFill>
                    <a:srgbClr val="FFFFFF"/>
                  </a:solidFill>
                </a:rPr>
                <a:t>”? 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Así </a:t>
              </a:r>
              <a:r>
                <a:rPr lang="es-ES" sz="1400" spc="-1" dirty="0">
                  <a:solidFill>
                    <a:srgbClr val="FFFFFF"/>
                  </a:solidFill>
                </a:rPr>
                <a:t>que ya no son dos, sino una sola carne. Por tanto, lo que Dios ha unido, ningún hombre lo separe». </a:t>
              </a:r>
              <a:endParaRPr lang="en-US" sz="14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Line 14"/>
            <p:cNvSpPr/>
            <p:nvPr/>
          </p:nvSpPr>
          <p:spPr>
            <a:xfrm>
              <a:off x="3760920" y="3290040"/>
              <a:ext cx="1538640" cy="14040"/>
            </a:xfrm>
            <a:prstGeom prst="line">
              <a:avLst/>
            </a:prstGeom>
            <a:ln w="38160">
              <a:solidFill>
                <a:srgbClr val="FFFFFF"/>
              </a:solidFill>
              <a:miter/>
              <a:tailEnd type="stealth" w="lg" len="lg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2" name="CustomShape 15"/>
            <p:cNvSpPr/>
            <p:nvPr/>
          </p:nvSpPr>
          <p:spPr>
            <a:xfrm>
              <a:off x="4009680" y="2921400"/>
              <a:ext cx="908280" cy="7506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 algn="l" rtl="0">
                <a:lnSpc>
                  <a:spcPct val="9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>
                  <a:solidFill>
                    <a:srgbClr val="FFFFFF"/>
                  </a:solidFill>
                  <a:latin typeface="Arial"/>
                </a:rPr>
                <a:t>Jesús, a los judíos</a:t>
              </a:r>
              <a:endParaRPr lang="en-US" sz="16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93" name="CustomShape 16"/>
          <p:cNvSpPr/>
          <p:nvPr/>
        </p:nvSpPr>
        <p:spPr>
          <a:xfrm>
            <a:off x="5769720" y="2281320"/>
            <a:ext cx="3349805" cy="3715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360">
            <a:solidFill>
              <a:srgbClr val="FFFFFF"/>
            </a:solidFill>
            <a:miter/>
          </a:ln>
          <a:effectLst>
            <a:outerShdw dist="38183" dir="27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1" strike="noStrike" spc="-1" dirty="0" err="1">
                <a:solidFill>
                  <a:srgbClr val="000000"/>
                </a:solidFill>
                <a:latin typeface="Arial"/>
              </a:rPr>
              <a:t>Aplicación</a:t>
            </a:r>
            <a:r>
              <a:rPr lang="en-US" sz="1800" b="1" i="1" strike="noStrike" spc="-1" dirty="0">
                <a:solidFill>
                  <a:srgbClr val="000000"/>
                </a:solidFill>
                <a:latin typeface="Arial"/>
              </a:rPr>
              <a:t>: Amor y </a:t>
            </a:r>
            <a:r>
              <a:rPr lang="en-US" b="1" i="1" spc="-1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1800" b="1" i="1" strike="noStrike" spc="-1" dirty="0" err="1" smtClean="0">
                <a:solidFill>
                  <a:srgbClr val="000000"/>
                </a:solidFill>
                <a:latin typeface="Arial"/>
              </a:rPr>
              <a:t>acrificio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CustomShape 17"/>
          <p:cNvSpPr/>
          <p:nvPr/>
        </p:nvSpPr>
        <p:spPr>
          <a:xfrm>
            <a:off x="5360760" y="4200480"/>
            <a:ext cx="5049629" cy="3715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360">
            <a:solidFill>
              <a:srgbClr val="FFFFFF"/>
            </a:solidFill>
            <a:miter/>
          </a:ln>
          <a:effectLst>
            <a:outerShdw dist="38183" dir="27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i="1" spc="-1" smtClean="0">
                <a:solidFill>
                  <a:srgbClr val="000000"/>
                </a:solidFill>
                <a:latin typeface="Arial"/>
              </a:rPr>
              <a:t>Aplicación</a:t>
            </a:r>
            <a:r>
              <a:rPr lang="en-US" sz="1800" b="1" i="1" strike="noStrike" spc="-1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en-US" sz="1800" b="1" i="1" strike="noStrike" spc="-1" dirty="0" err="1">
                <a:solidFill>
                  <a:srgbClr val="000000"/>
                </a:solidFill>
                <a:latin typeface="Arial"/>
              </a:rPr>
              <a:t>Permanencia</a:t>
            </a:r>
            <a:r>
              <a:rPr lang="en-US" sz="1800" b="1" i="1" strike="noStrike" spc="-1" dirty="0">
                <a:solidFill>
                  <a:srgbClr val="000000"/>
                </a:solidFill>
                <a:latin typeface="Arial"/>
              </a:rPr>
              <a:t>, no </a:t>
            </a:r>
            <a:r>
              <a:rPr lang="en-US" sz="1800" b="1" i="1" strike="noStrike" spc="-1" dirty="0" err="1" smtClean="0">
                <a:solidFill>
                  <a:srgbClr val="000000"/>
                </a:solidFill>
                <a:latin typeface="Arial"/>
              </a:rPr>
              <a:t>debe</a:t>
            </a:r>
            <a:r>
              <a:rPr lang="en-US" sz="1800" b="1" i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i="1" strike="noStrike" spc="-1" dirty="0" err="1" smtClean="0">
                <a:solidFill>
                  <a:srgbClr val="000000"/>
                </a:solidFill>
                <a:latin typeface="Arial"/>
              </a:rPr>
              <a:t>romperse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CustomShape 18"/>
          <p:cNvSpPr/>
          <p:nvPr/>
        </p:nvSpPr>
        <p:spPr>
          <a:xfrm>
            <a:off x="5205240" y="5959440"/>
            <a:ext cx="5228909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360">
            <a:solidFill>
              <a:srgbClr val="FFFFFF"/>
            </a:solidFill>
            <a:miter/>
          </a:ln>
          <a:effectLst>
            <a:outerShdw dist="38183" dir="27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1" strike="noStrike" spc="-1" dirty="0" err="1" smtClean="0">
                <a:solidFill>
                  <a:srgbClr val="000000"/>
                </a:solidFill>
                <a:latin typeface="Arial"/>
              </a:rPr>
              <a:t>Aplicación</a:t>
            </a:r>
            <a:r>
              <a:rPr lang="en-US" sz="1800" b="1" i="1" strike="noStrike" spc="-1" dirty="0" smtClean="0">
                <a:solidFill>
                  <a:srgbClr val="000000"/>
                </a:solidFill>
                <a:latin typeface="Arial"/>
              </a:rPr>
              <a:t>: Una </a:t>
            </a:r>
            <a:r>
              <a:rPr lang="en-US" sz="1800" b="1" i="1" strike="noStrike" spc="-1" dirty="0" err="1" smtClean="0">
                <a:solidFill>
                  <a:srgbClr val="000000"/>
                </a:solidFill>
                <a:latin typeface="Arial"/>
              </a:rPr>
              <a:t>unión</a:t>
            </a:r>
            <a:r>
              <a:rPr lang="en-US" sz="1800" b="1" i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i="1" strike="noStrike" spc="-1" dirty="0" err="1" smtClean="0">
                <a:solidFill>
                  <a:srgbClr val="000000"/>
                </a:solidFill>
                <a:latin typeface="Arial"/>
              </a:rPr>
              <a:t>inapropiada</a:t>
            </a:r>
            <a:r>
              <a:rPr lang="en-US" sz="1800" b="1" i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i="1" strike="noStrike" spc="-1" dirty="0" err="1">
                <a:solidFill>
                  <a:srgbClr val="000000"/>
                </a:solidFill>
                <a:latin typeface="Arial"/>
              </a:rPr>
              <a:t>contamina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1" strike="noStrike" spc="-1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b="1" i="1" spc="-1" dirty="0" err="1">
                <a:solidFill>
                  <a:srgbClr val="000000"/>
                </a:solidFill>
                <a:latin typeface="Arial"/>
              </a:rPr>
              <a:t>e</a:t>
            </a:r>
            <a:r>
              <a:rPr lang="en-US" sz="1800" b="1" i="1" strike="noStrike" spc="-1" dirty="0" err="1" smtClean="0">
                <a:solidFill>
                  <a:srgbClr val="000000"/>
                </a:solidFill>
                <a:latin typeface="Arial"/>
              </a:rPr>
              <a:t>s</a:t>
            </a:r>
            <a:r>
              <a:rPr lang="en-US" sz="1800" b="1" i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i="1" strike="noStrike" spc="-1" dirty="0" err="1">
                <a:solidFill>
                  <a:srgbClr val="000000"/>
                </a:solidFill>
                <a:latin typeface="Arial"/>
              </a:rPr>
              <a:t>decir</a:t>
            </a:r>
            <a:r>
              <a:rPr lang="en-US" sz="1800" b="1" i="1" strike="noStrike" spc="-1" dirty="0">
                <a:solidFill>
                  <a:srgbClr val="000000"/>
                </a:solidFill>
                <a:latin typeface="Arial"/>
              </a:rPr>
              <a:t>, un </a:t>
            </a:r>
            <a:r>
              <a:rPr lang="en-US" sz="1800" b="1" i="1" strike="noStrike" spc="-1" dirty="0" err="1">
                <a:solidFill>
                  <a:srgbClr val="000000"/>
                </a:solidFill>
                <a:latin typeface="Arial"/>
              </a:rPr>
              <a:t>acuerdo</a:t>
            </a:r>
            <a:r>
              <a:rPr lang="en-US" sz="1800" b="1" i="1" strike="noStrike" spc="-1" dirty="0">
                <a:solidFill>
                  <a:srgbClr val="000000"/>
                </a:solidFill>
                <a:latin typeface="Arial"/>
              </a:rPr>
              <a:t> de </a:t>
            </a:r>
            <a:r>
              <a:rPr lang="en-US" sz="1800" b="1" i="1" strike="noStrike" spc="-1" dirty="0" err="1">
                <a:solidFill>
                  <a:srgbClr val="000000"/>
                </a:solidFill>
                <a:latin typeface="Arial"/>
              </a:rPr>
              <a:t>propósito</a:t>
            </a:r>
            <a:r>
              <a:rPr lang="en-US" sz="1800" b="1" i="1" strike="noStrike" spc="-1" dirty="0">
                <a:solidFill>
                  <a:srgbClr val="000000"/>
                </a:solidFill>
                <a:latin typeface="Arial"/>
              </a:rPr>
              <a:t> y </a:t>
            </a:r>
            <a:r>
              <a:rPr lang="en-US" sz="1800" b="1" i="1" strike="noStrike" spc="-1" dirty="0" err="1">
                <a:solidFill>
                  <a:srgbClr val="000000"/>
                </a:solidFill>
                <a:latin typeface="Arial"/>
              </a:rPr>
              <a:t>acción</a:t>
            </a:r>
            <a:r>
              <a:rPr lang="en-US" sz="1800" b="1" i="1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CustomShape 19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D07718F-4DBA-4193-8892-69AA7CBBA0D9}" type="slidenum">
              <a:rPr lang="en-US" sz="1400" b="1" strike="noStrike" spc="-1">
                <a:solidFill>
                  <a:srgbClr val="FFFFFF"/>
                </a:solidFill>
                <a:latin typeface="Arial"/>
              </a:rPr>
              <a:t>10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Effect">
                      <p:stCondLst>
                        <p:cond delay="indefinite"/>
                      </p:stCondLst>
                      <p:childTnLst>
                        <p:par>
                          <p:cTn id="2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7691C36-F462-460C-8752-B09DB8D5CC1B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11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1037967" y="222300"/>
            <a:ext cx="10006794" cy="76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Interpretaciones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del Nuevo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Testamento</a:t>
            </a:r>
            <a:r>
              <a:rPr dirty="0"/>
              <a:t/>
            </a:r>
            <a:br>
              <a:rPr dirty="0"/>
            </a:b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del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relato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de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Génesis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–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Relacionado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con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los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pc="-1" dirty="0" err="1" smtClean="0">
                <a:solidFill>
                  <a:srgbClr val="FFFF00"/>
                </a:solidFill>
                <a:latin typeface="Calibri"/>
              </a:rPr>
              <a:t>papel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es</a:t>
            </a:r>
            <a:endParaRPr lang="en-US" sz="36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1656422" y="2514600"/>
            <a:ext cx="2024938" cy="92551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Mujer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del hombre y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para </a:t>
            </a:r>
            <a:endParaRPr lang="en-US" sz="1800" b="1" strike="noStrike" spc="-1" dirty="0" smtClean="0">
              <a:solidFill>
                <a:srgbClr val="FFFFFF"/>
              </a:solidFill>
              <a:latin typeface="Arial"/>
            </a:endParaRPr>
          </a:p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hombre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1603630" y="3505320"/>
            <a:ext cx="1168182" cy="92551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Adán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formado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</a:p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b="1" spc="-1" dirty="0" smtClean="0">
                <a:solidFill>
                  <a:srgbClr val="FFFFFF"/>
                </a:solidFill>
                <a:latin typeface="Arial"/>
              </a:rPr>
              <a:t>primero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CustomShape 5"/>
          <p:cNvSpPr/>
          <p:nvPr/>
        </p:nvSpPr>
        <p:spPr>
          <a:xfrm>
            <a:off x="3286538" y="3048120"/>
            <a:ext cx="1116886" cy="120251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Dejar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,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unirse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,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pc="-1" dirty="0" err="1">
                <a:solidFill>
                  <a:srgbClr val="FFFFFF"/>
                </a:solidFill>
                <a:latin typeface="Arial"/>
              </a:rPr>
              <a:t>u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na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sola</a:t>
            </a:r>
            <a:b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carne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CustomShape 6"/>
          <p:cNvSpPr/>
          <p:nvPr/>
        </p:nvSpPr>
        <p:spPr>
          <a:xfrm>
            <a:off x="5140025" y="3048120"/>
            <a:ext cx="1257951" cy="92551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Eva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engañada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y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pecó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CustomShape 7"/>
          <p:cNvSpPr/>
          <p:nvPr/>
        </p:nvSpPr>
        <p:spPr>
          <a:xfrm>
            <a:off x="4683240" y="2687013"/>
            <a:ext cx="387360" cy="194117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CAÍDA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04" name="Group 8"/>
          <p:cNvGrpSpPr/>
          <p:nvPr/>
        </p:nvGrpSpPr>
        <p:grpSpPr>
          <a:xfrm>
            <a:off x="7088760" y="2743200"/>
            <a:ext cx="3247446" cy="752393"/>
            <a:chOff x="7088760" y="2743200"/>
            <a:chExt cx="3247446" cy="752393"/>
          </a:xfrm>
        </p:grpSpPr>
        <p:sp>
          <p:nvSpPr>
            <p:cNvPr id="105" name="CustomShape 9"/>
            <p:cNvSpPr/>
            <p:nvPr/>
          </p:nvSpPr>
          <p:spPr>
            <a:xfrm>
              <a:off x="7088760" y="2743200"/>
              <a:ext cx="1270517" cy="371513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l" rtl="0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strike="noStrike" spc="-1" dirty="0" err="1" smtClean="0">
                  <a:solidFill>
                    <a:srgbClr val="FFFFFF"/>
                  </a:solidFill>
                  <a:latin typeface="Arial"/>
                </a:rPr>
                <a:t>Ef</a:t>
              </a:r>
              <a:r>
                <a:rPr lang="en-US" sz="18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5:22-24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6" name="CustomShape 10"/>
            <p:cNvSpPr/>
            <p:nvPr/>
          </p:nvSpPr>
          <p:spPr>
            <a:xfrm>
              <a:off x="7318800" y="3124080"/>
              <a:ext cx="3017406" cy="371513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marL="169560" indent="-169560" algn="l" rtl="0">
                <a:lnSpc>
                  <a:spcPct val="100000"/>
                </a:lnSpc>
                <a:buClr>
                  <a:srgbClr val="FFFFFF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Marido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cabeza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esposa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07" name="Group 11"/>
          <p:cNvGrpSpPr/>
          <p:nvPr/>
        </p:nvGrpSpPr>
        <p:grpSpPr>
          <a:xfrm>
            <a:off x="7141320" y="1295280"/>
            <a:ext cx="3590522" cy="1298160"/>
            <a:chOff x="7141320" y="1295280"/>
            <a:chExt cx="3590522" cy="1298160"/>
          </a:xfrm>
        </p:grpSpPr>
        <p:sp>
          <p:nvSpPr>
            <p:cNvPr id="108" name="CustomShape 12"/>
            <p:cNvSpPr/>
            <p:nvPr/>
          </p:nvSpPr>
          <p:spPr>
            <a:xfrm>
              <a:off x="7141320" y="1295280"/>
              <a:ext cx="1616446" cy="371513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l" rtl="0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1 </a:t>
              </a:r>
              <a:r>
                <a:rPr lang="en-US" sz="1800" b="1" strike="noStrike" spc="-1" dirty="0" err="1" smtClean="0">
                  <a:solidFill>
                    <a:srgbClr val="FFFFFF"/>
                  </a:solidFill>
                  <a:latin typeface="Arial"/>
                </a:rPr>
                <a:t>Cor</a:t>
              </a:r>
              <a:r>
                <a:rPr lang="en-US" sz="18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11:3-16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9" name="CustomShape 13"/>
            <p:cNvSpPr/>
            <p:nvPr/>
          </p:nvSpPr>
          <p:spPr>
            <a:xfrm>
              <a:off x="7367759" y="1676520"/>
              <a:ext cx="3364083" cy="9169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6800" rIns="90000" bIns="46800">
              <a:spAutoFit/>
            </a:bodyPr>
            <a:lstStyle/>
            <a:p>
              <a:pPr marL="169560" indent="-169560" algn="l" rtl="0">
                <a:lnSpc>
                  <a:spcPct val="100000"/>
                </a:lnSpc>
                <a:buClr>
                  <a:srgbClr val="FFFFFF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Hombre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cabeza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de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mujer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  <a:p>
              <a:pPr marL="169560" indent="-169560" algn="l" rtl="0">
                <a:lnSpc>
                  <a:spcPct val="100000"/>
                </a:lnSpc>
                <a:buClr>
                  <a:srgbClr val="FFFFFF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Mujeres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se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cubren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la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cabeza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en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señal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de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sumisión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10" name="Group 14"/>
          <p:cNvGrpSpPr/>
          <p:nvPr/>
        </p:nvGrpSpPr>
        <p:grpSpPr>
          <a:xfrm>
            <a:off x="7165440" y="5572080"/>
            <a:ext cx="3044880" cy="1023480"/>
            <a:chOff x="7165440" y="5572080"/>
            <a:chExt cx="3044880" cy="1023480"/>
          </a:xfrm>
        </p:grpSpPr>
        <p:sp>
          <p:nvSpPr>
            <p:cNvPr id="111" name="CustomShape 15"/>
            <p:cNvSpPr/>
            <p:nvPr/>
          </p:nvSpPr>
          <p:spPr>
            <a:xfrm>
              <a:off x="7165440" y="5572080"/>
              <a:ext cx="1821309" cy="371513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l" rtl="0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1 </a:t>
              </a:r>
              <a:r>
                <a:rPr lang="en-US" sz="1800" b="1" strike="noStrike" spc="-1" dirty="0" err="1" smtClean="0">
                  <a:solidFill>
                    <a:srgbClr val="FFFFFF"/>
                  </a:solidFill>
                  <a:latin typeface="Arial"/>
                </a:rPr>
                <a:t>Cor</a:t>
              </a:r>
              <a:r>
                <a:rPr lang="en-US" sz="18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14:34-36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2" name="CustomShape 16"/>
            <p:cNvSpPr/>
            <p:nvPr/>
          </p:nvSpPr>
          <p:spPr>
            <a:xfrm>
              <a:off x="7391160" y="5952960"/>
              <a:ext cx="2819160" cy="6426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 marL="169560" indent="-169560" algn="l" rtl="0">
                <a:lnSpc>
                  <a:spcPct val="100000"/>
                </a:lnSpc>
                <a:buClr>
                  <a:srgbClr val="FFFFFF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Mujeres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deben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guardar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silencio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en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la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iglesia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13" name="Group 17"/>
          <p:cNvGrpSpPr/>
          <p:nvPr/>
        </p:nvGrpSpPr>
        <p:grpSpPr>
          <a:xfrm>
            <a:off x="7164360" y="3914640"/>
            <a:ext cx="3511878" cy="1583750"/>
            <a:chOff x="7164360" y="3914640"/>
            <a:chExt cx="3511878" cy="1583750"/>
          </a:xfrm>
        </p:grpSpPr>
        <p:sp>
          <p:nvSpPr>
            <p:cNvPr id="114" name="CustomShape 18"/>
            <p:cNvSpPr/>
            <p:nvPr/>
          </p:nvSpPr>
          <p:spPr>
            <a:xfrm>
              <a:off x="7164360" y="3914640"/>
              <a:ext cx="1438200" cy="368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l" rtl="0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strike="noStrike" spc="-1">
                  <a:solidFill>
                    <a:srgbClr val="FFFFFF"/>
                  </a:solidFill>
                  <a:latin typeface="Arial"/>
                </a:rPr>
                <a:t>1 Tim 2:8-15</a:t>
              </a:r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" name="CustomShape 19"/>
            <p:cNvSpPr/>
            <p:nvPr/>
          </p:nvSpPr>
          <p:spPr>
            <a:xfrm>
              <a:off x="7359480" y="4295880"/>
              <a:ext cx="3316758" cy="120251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6800" rIns="90000" bIns="46800">
              <a:spAutoFit/>
            </a:bodyPr>
            <a:lstStyle/>
            <a:p>
              <a:pPr marL="169560" indent="-169560" algn="l" rtl="0">
                <a:lnSpc>
                  <a:spcPct val="100000"/>
                </a:lnSpc>
                <a:buClr>
                  <a:srgbClr val="FFFFFF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pc="-1" dirty="0" err="1">
                  <a:solidFill>
                    <a:srgbClr val="FFFFFF"/>
                  </a:solidFill>
                  <a:latin typeface="Arial"/>
                </a:rPr>
                <a:t>M</a:t>
              </a: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ujeres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no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deben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enseñar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a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los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hombres.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  <a:p>
              <a:pPr marL="169560" indent="-169560" algn="l" rtl="0">
                <a:lnSpc>
                  <a:spcPct val="100000"/>
                </a:lnSpc>
                <a:buClr>
                  <a:srgbClr val="FFFFFF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Mujeres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no </a:t>
              </a: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deben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ejercer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autoridad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sobre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los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hombres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16" name="CustomShape 20"/>
          <p:cNvSpPr/>
          <p:nvPr/>
        </p:nvSpPr>
        <p:spPr>
          <a:xfrm>
            <a:off x="2590920" y="1447920"/>
            <a:ext cx="4495680" cy="1143000"/>
          </a:xfrm>
          <a:custGeom>
            <a:avLst/>
            <a:gdLst/>
            <a:ahLst/>
            <a:cxnLst/>
            <a:rect l="l" t="t" r="r" b="b"/>
            <a:pathLst>
              <a:path w="2832" h="624">
                <a:moveTo>
                  <a:pt x="0" y="624"/>
                </a:moveTo>
                <a:cubicBezTo>
                  <a:pt x="412" y="408"/>
                  <a:pt x="824" y="192"/>
                  <a:pt x="1296" y="96"/>
                </a:cubicBezTo>
                <a:cubicBezTo>
                  <a:pt x="1768" y="0"/>
                  <a:pt x="2300" y="24"/>
                  <a:pt x="2832" y="48"/>
                </a:cubicBezTo>
              </a:path>
            </a:pathLst>
          </a:custGeom>
          <a:noFill/>
          <a:ln w="28440">
            <a:solidFill>
              <a:srgbClr val="FFFF00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21"/>
          <p:cNvSpPr/>
          <p:nvPr/>
        </p:nvSpPr>
        <p:spPr>
          <a:xfrm>
            <a:off x="3962520" y="2400480"/>
            <a:ext cx="3047760" cy="647640"/>
          </a:xfrm>
          <a:custGeom>
            <a:avLst/>
            <a:gdLst/>
            <a:ahLst/>
            <a:cxnLst/>
            <a:rect l="l" t="t" r="r" b="b"/>
            <a:pathLst>
              <a:path w="1920" h="408">
                <a:moveTo>
                  <a:pt x="0" y="408"/>
                </a:moveTo>
                <a:cubicBezTo>
                  <a:pt x="80" y="228"/>
                  <a:pt x="160" y="48"/>
                  <a:pt x="480" y="24"/>
                </a:cubicBezTo>
                <a:cubicBezTo>
                  <a:pt x="800" y="0"/>
                  <a:pt x="1360" y="132"/>
                  <a:pt x="1920" y="264"/>
                </a:cubicBezTo>
              </a:path>
            </a:pathLst>
          </a:custGeom>
          <a:noFill/>
          <a:ln w="28440">
            <a:solidFill>
              <a:srgbClr val="FFFF00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22"/>
          <p:cNvSpPr/>
          <p:nvPr/>
        </p:nvSpPr>
        <p:spPr>
          <a:xfrm>
            <a:off x="5791320" y="4038480"/>
            <a:ext cx="1295280" cy="419400"/>
          </a:xfrm>
          <a:custGeom>
            <a:avLst/>
            <a:gdLst/>
            <a:ahLst/>
            <a:cxnLst/>
            <a:rect l="l" t="t" r="r" b="b"/>
            <a:pathLst>
              <a:path w="816" h="264">
                <a:moveTo>
                  <a:pt x="0" y="0"/>
                </a:moveTo>
                <a:cubicBezTo>
                  <a:pt x="28" y="108"/>
                  <a:pt x="56" y="216"/>
                  <a:pt x="192" y="240"/>
                </a:cubicBezTo>
                <a:cubicBezTo>
                  <a:pt x="328" y="264"/>
                  <a:pt x="712" y="160"/>
                  <a:pt x="816" y="144"/>
                </a:cubicBezTo>
              </a:path>
            </a:pathLst>
          </a:custGeom>
          <a:noFill/>
          <a:ln w="28440">
            <a:solidFill>
              <a:srgbClr val="FFFF00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CustomShape 23"/>
          <p:cNvSpPr/>
          <p:nvPr/>
        </p:nvSpPr>
        <p:spPr>
          <a:xfrm>
            <a:off x="2590920" y="4419720"/>
            <a:ext cx="4495680" cy="761760"/>
          </a:xfrm>
          <a:custGeom>
            <a:avLst/>
            <a:gdLst/>
            <a:ahLst/>
            <a:cxnLst/>
            <a:rect l="l" t="t" r="r" b="b"/>
            <a:pathLst>
              <a:path w="2832" h="384">
                <a:moveTo>
                  <a:pt x="0" y="0"/>
                </a:moveTo>
                <a:cubicBezTo>
                  <a:pt x="364" y="192"/>
                  <a:pt x="728" y="384"/>
                  <a:pt x="1200" y="384"/>
                </a:cubicBezTo>
                <a:cubicBezTo>
                  <a:pt x="1672" y="384"/>
                  <a:pt x="2252" y="192"/>
                  <a:pt x="2832" y="0"/>
                </a:cubicBezTo>
              </a:path>
            </a:pathLst>
          </a:custGeom>
          <a:noFill/>
          <a:ln w="28440">
            <a:solidFill>
              <a:srgbClr val="FFFF00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0" name="CustomShape 24"/>
          <p:cNvSpPr/>
          <p:nvPr/>
        </p:nvSpPr>
        <p:spPr>
          <a:xfrm>
            <a:off x="4317840" y="5943600"/>
            <a:ext cx="2692440" cy="228600"/>
          </a:xfrm>
          <a:custGeom>
            <a:avLst/>
            <a:gdLst/>
            <a:ahLst/>
            <a:cxnLst/>
            <a:rect l="l" t="t" r="r" b="b"/>
            <a:pathLst>
              <a:path w="1696" h="144">
                <a:moveTo>
                  <a:pt x="160" y="0"/>
                </a:moveTo>
                <a:cubicBezTo>
                  <a:pt x="80" y="72"/>
                  <a:pt x="0" y="144"/>
                  <a:pt x="256" y="144"/>
                </a:cubicBezTo>
                <a:cubicBezTo>
                  <a:pt x="512" y="144"/>
                  <a:pt x="1104" y="72"/>
                  <a:pt x="1696" y="0"/>
                </a:cubicBezTo>
              </a:path>
            </a:pathLst>
          </a:custGeom>
          <a:noFill/>
          <a:ln w="28440">
            <a:solidFill>
              <a:srgbClr val="FFFF00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21" name="Group 25"/>
          <p:cNvGrpSpPr/>
          <p:nvPr/>
        </p:nvGrpSpPr>
        <p:grpSpPr>
          <a:xfrm>
            <a:off x="2590740" y="5409900"/>
            <a:ext cx="3962160" cy="538738"/>
            <a:chOff x="2590740" y="5409900"/>
            <a:chExt cx="3962160" cy="538738"/>
          </a:xfrm>
        </p:grpSpPr>
        <p:sp>
          <p:nvSpPr>
            <p:cNvPr id="122" name="CustomShape 26"/>
            <p:cNvSpPr/>
            <p:nvPr/>
          </p:nvSpPr>
          <p:spPr>
            <a:xfrm rot="5380200">
              <a:off x="4419360" y="3581280"/>
              <a:ext cx="304920" cy="3962160"/>
            </a:xfrm>
            <a:custGeom>
              <a:avLst/>
              <a:gdLst/>
              <a:ahLst/>
              <a:cxnLst/>
              <a:rect l="0" t="0" r="r" b="b"/>
              <a:pathLst>
                <a:path w="852" h="11008">
                  <a:moveTo>
                    <a:pt x="0" y="1"/>
                  </a:moveTo>
                  <a:cubicBezTo>
                    <a:pt x="212" y="0"/>
                    <a:pt x="425" y="458"/>
                    <a:pt x="425" y="917"/>
                  </a:cubicBezTo>
                  <a:lnTo>
                    <a:pt x="427" y="4586"/>
                  </a:lnTo>
                  <a:cubicBezTo>
                    <a:pt x="427" y="5044"/>
                    <a:pt x="639" y="5503"/>
                    <a:pt x="851" y="5503"/>
                  </a:cubicBezTo>
                  <a:cubicBezTo>
                    <a:pt x="639" y="5503"/>
                    <a:pt x="428" y="5962"/>
                    <a:pt x="427" y="6420"/>
                  </a:cubicBezTo>
                  <a:lnTo>
                    <a:pt x="429" y="10089"/>
                  </a:lnTo>
                  <a:cubicBezTo>
                    <a:pt x="430" y="10548"/>
                    <a:pt x="218" y="11007"/>
                    <a:pt x="6" y="11007"/>
                  </a:cubicBezTo>
                </a:path>
              </a:pathLst>
            </a:custGeom>
            <a:noFill/>
            <a:ln w="28440" cap="rnd">
              <a:solidFill>
                <a:srgbClr val="FFFF00"/>
              </a:solidFill>
              <a:custDash>
                <a:ds d="100000" sp="1000"/>
              </a:custDash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" name="CustomShape 27"/>
            <p:cNvSpPr/>
            <p:nvPr/>
          </p:nvSpPr>
          <p:spPr>
            <a:xfrm>
              <a:off x="3650040" y="5638680"/>
              <a:ext cx="2525092" cy="309958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strike="noStrike" spc="-1" dirty="0">
                  <a:solidFill>
                    <a:srgbClr val="FFFFFF"/>
                  </a:solidFill>
                  <a:latin typeface="Arial"/>
                </a:rPr>
                <a:t>“</a:t>
              </a:r>
              <a:r>
                <a:rPr lang="en-US" sz="1400" b="1" spc="-1" dirty="0" err="1" smtClean="0">
                  <a:solidFill>
                    <a:srgbClr val="FFFFFF"/>
                  </a:solidFill>
                </a:rPr>
                <a:t>como</a:t>
              </a:r>
              <a:r>
                <a:rPr lang="en-US" sz="1400" b="1" spc="-1" dirty="0" smtClean="0">
                  <a:solidFill>
                    <a:srgbClr val="FFFFFF"/>
                  </a:solidFill>
                </a:rPr>
                <a:t> dice </a:t>
              </a:r>
              <a:r>
                <a:rPr lang="en-US" sz="1400" b="1" strike="noStrike" spc="-1" dirty="0" err="1" smtClean="0">
                  <a:solidFill>
                    <a:srgbClr val="FFFFFF"/>
                  </a:solidFill>
                  <a:latin typeface="Arial"/>
                </a:rPr>
                <a:t>también</a:t>
              </a:r>
              <a:r>
                <a:rPr lang="en-US" sz="1400" b="1" strike="noStrike" spc="-1" dirty="0" smtClean="0">
                  <a:solidFill>
                    <a:srgbClr val="FFFFFF"/>
                  </a:solidFill>
                  <a:latin typeface="Arial"/>
                </a:rPr>
                <a:t> la </a:t>
              </a:r>
              <a:r>
                <a:rPr lang="en-US" sz="1400" b="1" strike="noStrike" spc="-1" dirty="0">
                  <a:solidFill>
                    <a:srgbClr val="FFFFFF"/>
                  </a:solidFill>
                  <a:latin typeface="Arial"/>
                </a:rPr>
                <a:t>ley”</a:t>
              </a:r>
              <a:endParaRPr lang="en-US" sz="14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24" name="CustomShape 28"/>
          <p:cNvSpPr/>
          <p:nvPr/>
        </p:nvSpPr>
        <p:spPr>
          <a:xfrm>
            <a:off x="590400" y="1906560"/>
            <a:ext cx="387360" cy="304916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C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Creación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Effect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Effect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Effect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Effect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Effect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Effect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Effect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Effect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2" name="Text Box 1062"/>
          <p:cNvSpPr txBox="1">
            <a:spLocks noChangeArrowheads="1"/>
          </p:cNvSpPr>
          <p:nvPr/>
        </p:nvSpPr>
        <p:spPr bwMode="auto">
          <a:xfrm>
            <a:off x="4344194" y="2373313"/>
            <a:ext cx="1143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Mujer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23555" name="Text Box 1063"/>
          <p:cNvSpPr txBox="1">
            <a:spLocks noChangeArrowheads="1"/>
          </p:cNvSpPr>
          <p:nvPr/>
        </p:nvSpPr>
        <p:spPr bwMode="auto">
          <a:xfrm>
            <a:off x="6610486" y="2373313"/>
            <a:ext cx="15424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Arial" panose="020B0604020202020204" pitchFamily="34" charset="0"/>
              </a:rPr>
              <a:t>Hombre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31784" name="Text Box 1064"/>
          <p:cNvSpPr txBox="1">
            <a:spLocks noChangeArrowheads="1"/>
          </p:cNvSpPr>
          <p:nvPr/>
        </p:nvSpPr>
        <p:spPr bwMode="auto">
          <a:xfrm>
            <a:off x="5675443" y="2602401"/>
            <a:ext cx="883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 dirty="0" err="1" smtClean="0">
                <a:latin typeface="Arial" panose="020B0604020202020204" pitchFamily="34" charset="0"/>
              </a:rPr>
              <a:t>ayuda</a:t>
            </a:r>
            <a:endParaRPr lang="en-US" altLang="en-US" sz="2000" b="0" dirty="0">
              <a:latin typeface="Arial" panose="020B0604020202020204" pitchFamily="34" charset="0"/>
            </a:endParaRPr>
          </a:p>
        </p:txBody>
      </p:sp>
      <p:sp>
        <p:nvSpPr>
          <p:cNvPr id="31785" name="Line 1065"/>
          <p:cNvSpPr>
            <a:spLocks noChangeShapeType="1"/>
          </p:cNvSpPr>
          <p:nvPr/>
        </p:nvSpPr>
        <p:spPr bwMode="auto">
          <a:xfrm flipV="1">
            <a:off x="5541169" y="2678112"/>
            <a:ext cx="1066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5"/>
          <p:cNvSpPr>
            <a:spLocks noGrp="1" noChangeArrowheads="1"/>
          </p:cNvSpPr>
          <p:nvPr>
            <p:ph type="title"/>
          </p:nvPr>
        </p:nvSpPr>
        <p:spPr>
          <a:xfrm>
            <a:off x="1507530" y="597642"/>
            <a:ext cx="9144000" cy="5334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>
                <a:solidFill>
                  <a:srgbClr val="FFFF00"/>
                </a:solidFill>
              </a:rPr>
              <a:t>Las </a:t>
            </a:r>
            <a:r>
              <a:rPr lang="en-US" altLang="en-US" sz="4000" dirty="0" err="1" smtClean="0">
                <a:solidFill>
                  <a:srgbClr val="FFFF00"/>
                </a:solidFill>
              </a:rPr>
              <a:t>relaciones</a:t>
            </a:r>
            <a:r>
              <a:rPr lang="en-US" altLang="en-US" sz="4000" dirty="0" smtClean="0">
                <a:solidFill>
                  <a:srgbClr val="FFFF00"/>
                </a:solidFill>
              </a:rPr>
              <a:t> </a:t>
            </a:r>
            <a:r>
              <a:rPr lang="en-US" altLang="en-US" sz="4000" dirty="0" err="1" smtClean="0">
                <a:solidFill>
                  <a:srgbClr val="FFFF00"/>
                </a:solidFill>
              </a:rPr>
              <a:t>en</a:t>
            </a:r>
            <a:r>
              <a:rPr lang="en-US" altLang="en-US" sz="4000" dirty="0" smtClean="0">
                <a:solidFill>
                  <a:srgbClr val="FFFF00"/>
                </a:solidFill>
              </a:rPr>
              <a:t> el </a:t>
            </a:r>
            <a:r>
              <a:rPr lang="en-US" altLang="en-US" sz="4000" dirty="0" err="1" smtClean="0">
                <a:solidFill>
                  <a:srgbClr val="FFFF00"/>
                </a:solidFill>
              </a:rPr>
              <a:t>huerto</a:t>
            </a:r>
            <a:endParaRPr lang="en-US" altLang="en-US" sz="4000" dirty="0">
              <a:solidFill>
                <a:srgbClr val="FFFF00"/>
              </a:solidFill>
            </a:endParaRP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5299870" y="2693988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7925593" y="2668587"/>
            <a:ext cx="1901825" cy="95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2600050" y="2668588"/>
            <a:ext cx="1820344" cy="952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2660629" y="2300992"/>
            <a:ext cx="18213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panose="020B0604020202020204" pitchFamily="34" charset="0"/>
              </a:rPr>
              <a:t>“</a:t>
            </a:r>
            <a:r>
              <a:rPr lang="en-US" altLang="en-US" sz="2000" b="0" dirty="0" err="1" smtClean="0">
                <a:latin typeface="Arial" panose="020B0604020202020204" pitchFamily="34" charset="0"/>
              </a:rPr>
              <a:t>ser</a:t>
            </a:r>
            <a:r>
              <a:rPr lang="en-US" altLang="en-US" sz="2000" b="0" dirty="0" smtClean="0">
                <a:latin typeface="Arial" panose="020B0604020202020204" pitchFamily="34" charset="0"/>
              </a:rPr>
              <a:t> </a:t>
            </a:r>
            <a:r>
              <a:rPr lang="en-US" altLang="en-US" sz="2000" b="0" dirty="0" err="1" smtClean="0">
                <a:latin typeface="Arial" panose="020B0604020202020204" pitchFamily="34" charset="0"/>
              </a:rPr>
              <a:t>fecundos</a:t>
            </a:r>
            <a:r>
              <a:rPr lang="en-US" altLang="en-US" sz="2000" b="0" dirty="0" smtClean="0">
                <a:latin typeface="Arial" panose="020B0604020202020204" pitchFamily="34" charset="0"/>
              </a:rPr>
              <a:t>”</a:t>
            </a:r>
            <a:endParaRPr lang="en-US" altLang="en-US" sz="2000" b="0" dirty="0">
              <a:latin typeface="Arial" panose="020B0604020202020204" pitchFamily="34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600995" y="2438400"/>
            <a:ext cx="936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 smtClean="0">
                <a:latin typeface="Arial" panose="020B0604020202020204" pitchFamily="34" charset="0"/>
              </a:rPr>
              <a:t>Hijos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9887424" y="2266606"/>
            <a:ext cx="13468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panose="020B0604020202020204" pitchFamily="34" charset="0"/>
              </a:rPr>
              <a:t>Tierra </a:t>
            </a:r>
            <a:br>
              <a:rPr lang="en-US" altLang="en-US" sz="2400" dirty="0" smtClean="0">
                <a:latin typeface="Arial" panose="020B0604020202020204" pitchFamily="34" charset="0"/>
              </a:rPr>
            </a:br>
            <a:r>
              <a:rPr lang="en-US" altLang="en-US" sz="2400" dirty="0" smtClean="0">
                <a:latin typeface="Arial" panose="020B0604020202020204" pitchFamily="34" charset="0"/>
              </a:rPr>
              <a:t>(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huerto</a:t>
            </a:r>
            <a:r>
              <a:rPr lang="en-US" altLang="en-US" sz="2400" dirty="0" smtClean="0">
                <a:latin typeface="Arial" panose="020B0604020202020204" pitchFamily="34" charset="0"/>
              </a:rPr>
              <a:t>)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7826250" y="2301874"/>
            <a:ext cx="21767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panose="020B0604020202020204" pitchFamily="34" charset="0"/>
              </a:rPr>
              <a:t>“</a:t>
            </a:r>
            <a:r>
              <a:rPr lang="en-US" altLang="en-US" sz="2000" b="0" dirty="0" err="1" smtClean="0">
                <a:latin typeface="Arial" panose="020B0604020202020204" pitchFamily="34" charset="0"/>
              </a:rPr>
              <a:t>Ejercer</a:t>
            </a:r>
            <a:r>
              <a:rPr lang="en-US" altLang="en-US" sz="2000" b="0" dirty="0" smtClean="0">
                <a:latin typeface="Arial" panose="020B0604020202020204" pitchFamily="34" charset="0"/>
              </a:rPr>
              <a:t> </a:t>
            </a:r>
            <a:r>
              <a:rPr lang="en-US" altLang="en-US" sz="2000" b="0" dirty="0" err="1" smtClean="0">
                <a:latin typeface="Arial" panose="020B0604020202020204" pitchFamily="34" charset="0"/>
              </a:rPr>
              <a:t>dominio</a:t>
            </a:r>
            <a:r>
              <a:rPr lang="en-US" altLang="en-US" sz="2000" b="0" dirty="0" smtClean="0">
                <a:latin typeface="Arial" panose="020B0604020202020204" pitchFamily="34" charset="0"/>
              </a:rPr>
              <a:t>,</a:t>
            </a:r>
            <a:endParaRPr lang="en-US" altLang="en-US" sz="2000" b="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panose="020B0604020202020204" pitchFamily="34" charset="0"/>
              </a:rPr>
              <a:t>Cultivar, </a:t>
            </a:r>
            <a:r>
              <a:rPr lang="en-US" altLang="en-US" sz="2000" b="0" dirty="0" err="1" smtClean="0">
                <a:latin typeface="Arial" panose="020B0604020202020204" pitchFamily="34" charset="0"/>
              </a:rPr>
              <a:t>cuidar</a:t>
            </a:r>
            <a:r>
              <a:rPr lang="en-US" altLang="en-US" sz="2000" b="0" dirty="0" smtClean="0">
                <a:latin typeface="Arial" panose="020B0604020202020204" pitchFamily="34" charset="0"/>
              </a:rPr>
              <a:t>”</a:t>
            </a:r>
            <a:endParaRPr lang="en-US" altLang="en-US" sz="2000" b="0" dirty="0">
              <a:latin typeface="Arial" panose="020B0604020202020204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122760" y="3974218"/>
            <a:ext cx="991354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5425" indent="-225425"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270510" indent="-270510" defTabSz="109728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FFFF"/>
                </a:solidFill>
                <a:latin typeface="Arial"/>
              </a:rPr>
              <a:t>Unidad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multi-persona ( “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serán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una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sola carne” 2:24)</a:t>
            </a:r>
          </a:p>
          <a:p>
            <a:pPr marL="270510" indent="-270510" defTabSz="109728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Las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necesidades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únicas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cada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uno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perfectamente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satisfechas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(“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ayuda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adecuada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” 2:18)</a:t>
            </a:r>
          </a:p>
          <a:p>
            <a:pPr marL="270510" indent="-270510" defTabSz="109728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FFFF"/>
                </a:solidFill>
                <a:latin typeface="Arial"/>
              </a:rPr>
              <a:t>Actividad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con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propósito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( “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cuidar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ejercer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dominio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ser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fecundo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”)</a:t>
            </a:r>
          </a:p>
          <a:p>
            <a:pPr marL="270510" indent="-270510" defTabSz="109728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altLang="en-US" sz="2400" dirty="0" smtClean="0">
                <a:latin typeface="Arial" panose="020B0604020202020204" pitchFamily="34" charset="0"/>
              </a:rPr>
              <a:t>Papeles definidos, pero diferentes (y valorados)</a:t>
            </a:r>
          </a:p>
        </p:txBody>
      </p:sp>
      <p:sp>
        <p:nvSpPr>
          <p:cNvPr id="31773" name="Line 1053"/>
          <p:cNvSpPr>
            <a:spLocks noChangeShapeType="1"/>
          </p:cNvSpPr>
          <p:nvPr/>
        </p:nvSpPr>
        <p:spPr bwMode="auto">
          <a:xfrm flipV="1">
            <a:off x="5487988" y="2693988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067"/>
          <p:cNvGrpSpPr>
            <a:grpSpLocks/>
          </p:cNvGrpSpPr>
          <p:nvPr/>
        </p:nvGrpSpPr>
        <p:grpSpPr bwMode="auto">
          <a:xfrm>
            <a:off x="4365774" y="1811965"/>
            <a:ext cx="3722688" cy="1676400"/>
            <a:chOff x="1776" y="1280"/>
            <a:chExt cx="2345" cy="1056"/>
          </a:xfrm>
        </p:grpSpPr>
        <p:sp>
          <p:nvSpPr>
            <p:cNvPr id="23570" name="Oval 3"/>
            <p:cNvSpPr>
              <a:spLocks noChangeArrowheads="1"/>
            </p:cNvSpPr>
            <p:nvPr/>
          </p:nvSpPr>
          <p:spPr bwMode="auto">
            <a:xfrm>
              <a:off x="1776" y="1280"/>
              <a:ext cx="2304" cy="105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71" name="Text Box 4"/>
            <p:cNvSpPr txBox="1">
              <a:spLocks noChangeArrowheads="1"/>
            </p:cNvSpPr>
            <p:nvPr/>
          </p:nvSpPr>
          <p:spPr bwMode="auto">
            <a:xfrm>
              <a:off x="2089" y="1323"/>
              <a:ext cx="16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“Una sola carne”</a:t>
              </a:r>
              <a:endParaRPr lang="en-US" altLang="en-US" sz="2400" i="1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72" name="Text Box 6"/>
            <p:cNvSpPr txBox="1">
              <a:spLocks noChangeArrowheads="1"/>
            </p:cNvSpPr>
            <p:nvPr/>
          </p:nvSpPr>
          <p:spPr bwMode="auto">
            <a:xfrm>
              <a:off x="1776" y="1631"/>
              <a:ext cx="7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 err="1" smtClean="0">
                  <a:solidFill>
                    <a:schemeClr val="tx1"/>
                  </a:solidFill>
                  <a:latin typeface="Arial" panose="020B0604020202020204" pitchFamily="34" charset="0"/>
                </a:rPr>
                <a:t>Mujer</a:t>
              </a:r>
              <a:endParaRPr lang="en-US" altLang="en-US" sz="28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73" name="Text Box 7"/>
            <p:cNvSpPr txBox="1">
              <a:spLocks noChangeArrowheads="1"/>
            </p:cNvSpPr>
            <p:nvPr/>
          </p:nvSpPr>
          <p:spPr bwMode="auto">
            <a:xfrm>
              <a:off x="3149" y="1640"/>
              <a:ext cx="97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Hombre</a:t>
              </a:r>
              <a:endParaRPr lang="en-US" altLang="en-US" sz="28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74" name="Text Box 9"/>
            <p:cNvSpPr txBox="1">
              <a:spLocks noChangeArrowheads="1"/>
            </p:cNvSpPr>
            <p:nvPr/>
          </p:nvSpPr>
          <p:spPr bwMode="auto">
            <a:xfrm>
              <a:off x="2530" y="1799"/>
              <a:ext cx="55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0" dirty="0" err="1" smtClean="0">
                  <a:solidFill>
                    <a:schemeClr val="tx1"/>
                  </a:solidFill>
                  <a:latin typeface="Arial" panose="020B0604020202020204" pitchFamily="34" charset="0"/>
                </a:rPr>
                <a:t>ayuda</a:t>
              </a:r>
              <a:endParaRPr lang="en-US" altLang="en-US" sz="2000" b="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75" name="Line 1055"/>
            <p:cNvSpPr>
              <a:spLocks noChangeShapeType="1"/>
            </p:cNvSpPr>
            <p:nvPr/>
          </p:nvSpPr>
          <p:spPr bwMode="auto">
            <a:xfrm flipV="1">
              <a:off x="2496" y="1815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1583194" y="6553200"/>
            <a:ext cx="609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747EE4-3EC2-4D17-9B77-F1C2FFBDD5A2}" type="slidenum">
              <a:rPr lang="en-US" altLang="en-US" sz="16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6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4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1" presetID="17" presetClass="entr" presetSubtype="8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2" grpId="0"/>
      <p:bldP spid="31784" grpId="0" autoUpdateAnimBg="0"/>
      <p:bldP spid="31784" grpId="1"/>
      <p:bldP spid="31785" grpId="0" animBg="1"/>
      <p:bldP spid="31785" grpId="1" animBg="1"/>
      <p:bldP spid="28680" grpId="0" animBg="1"/>
      <p:bldP spid="28682" grpId="0" animBg="1"/>
      <p:bldP spid="28683" grpId="0" animBg="1"/>
      <p:bldP spid="28684" grpId="0" autoUpdateAnimBg="0"/>
      <p:bldP spid="28685" grpId="0" autoUpdateAnimBg="0"/>
      <p:bldP spid="28686" grpId="0" autoUpdateAnimBg="0"/>
      <p:bldP spid="28687" grpId="0" autoUpdateAnimBg="0"/>
      <p:bldP spid="28688" grpId="0" build="p" autoUpdateAnimBg="0"/>
      <p:bldP spid="317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1981080" y="75960"/>
            <a:ext cx="8229600" cy="487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La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familia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pc="-1" dirty="0" err="1" smtClean="0">
                <a:solidFill>
                  <a:srgbClr val="FFFF00"/>
                </a:solidFill>
                <a:latin typeface="Calibri"/>
              </a:rPr>
              <a:t>en</a:t>
            </a:r>
            <a:r>
              <a:rPr lang="en-US" sz="3600" b="1" spc="-1" dirty="0" smtClean="0">
                <a:solidFill>
                  <a:srgbClr val="FFFF00"/>
                </a:solidFill>
                <a:latin typeface="Calibri"/>
              </a:rPr>
              <a:t> el </a:t>
            </a:r>
            <a:r>
              <a:rPr lang="en-US" sz="3600" b="1" spc="-1" dirty="0" err="1" smtClean="0">
                <a:solidFill>
                  <a:srgbClr val="FFFF00"/>
                </a:solidFill>
                <a:latin typeface="Calibri"/>
              </a:rPr>
              <a:t>huerto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-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ventajas</a:t>
            </a:r>
            <a:endParaRPr lang="en-US" sz="36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528480" y="1292400"/>
            <a:ext cx="11354040" cy="3899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spc="-1" dirty="0" smtClean="0">
                <a:solidFill>
                  <a:srgbClr val="FFFFFF"/>
                </a:solidFill>
              </a:rPr>
              <a:t>Sin </a:t>
            </a:r>
            <a:r>
              <a:rPr lang="es-ES" sz="2400" spc="-1" dirty="0">
                <a:solidFill>
                  <a:srgbClr val="FFFFFF"/>
                </a:solidFill>
              </a:rPr>
              <a:t>escasez, sin ansiedad por sobrevivir, suficiente placer: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Wingdings"/>
                <a:ea typeface="Wingdings"/>
              </a:rPr>
              <a:t>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Sin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competencia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533520" y="1676520"/>
            <a:ext cx="11353680" cy="38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Sin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miedo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a la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separación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o la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soledad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533520" y="2057400"/>
            <a:ext cx="11353680" cy="38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spc="-1" dirty="0" smtClean="0">
                <a:solidFill>
                  <a:srgbClr val="FFFFFF"/>
                </a:solidFill>
              </a:rPr>
              <a:t>Sin </a:t>
            </a:r>
            <a:r>
              <a:rPr lang="es-ES" sz="2400" spc="-1" dirty="0">
                <a:solidFill>
                  <a:srgbClr val="FFFFFF"/>
                </a:solidFill>
              </a:rPr>
              <a:t>otras opciones: sin competencia, sin tentaciones a la infidelidad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CustomShape 5"/>
          <p:cNvSpPr/>
          <p:nvPr/>
        </p:nvSpPr>
        <p:spPr>
          <a:xfrm>
            <a:off x="533520" y="2438280"/>
            <a:ext cx="11353680" cy="38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Contacto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continuo: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ninguna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otra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influencia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ni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distracción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competitiva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CustomShape 6"/>
          <p:cNvSpPr/>
          <p:nvPr/>
        </p:nvSpPr>
        <p:spPr>
          <a:xfrm>
            <a:off x="533520" y="3200400"/>
            <a:ext cx="11353680" cy="38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Sin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engaño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(“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desnudos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”); sin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miedo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ser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engañados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CustomShape 7"/>
          <p:cNvSpPr/>
          <p:nvPr/>
        </p:nvSpPr>
        <p:spPr>
          <a:xfrm>
            <a:off x="498600" y="3581280"/>
            <a:ext cx="11721960" cy="3899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“No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avergonzados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”: ​​s</a:t>
            </a:r>
            <a:r>
              <a:rPr lang="es-ES" sz="2400" spc="-1" dirty="0" smtClean="0">
                <a:solidFill>
                  <a:srgbClr val="FFFFFF"/>
                </a:solidFill>
              </a:rPr>
              <a:t>in </a:t>
            </a:r>
            <a:r>
              <a:rPr lang="es-ES" sz="2400" spc="-1" dirty="0">
                <a:solidFill>
                  <a:srgbClr val="FFFFFF"/>
                </a:solidFill>
              </a:rPr>
              <a:t>motivo para </a:t>
            </a:r>
            <a:r>
              <a:rPr lang="es-ES" sz="2400" spc="-1" dirty="0" smtClean="0">
                <a:solidFill>
                  <a:srgbClr val="FFFFFF"/>
                </a:solidFill>
              </a:rPr>
              <a:t>vergüenza</a:t>
            </a:r>
            <a:r>
              <a:rPr lang="es-ES" sz="2400" spc="-1" dirty="0">
                <a:solidFill>
                  <a:srgbClr val="FFFFFF"/>
                </a:solidFill>
              </a:rPr>
              <a:t>, sin falta de confianza en uno mismo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CustomShape 8"/>
          <p:cNvSpPr/>
          <p:nvPr/>
        </p:nvSpPr>
        <p:spPr>
          <a:xfrm>
            <a:off x="527040" y="4027320"/>
            <a:ext cx="11366640" cy="38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Relación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cercana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;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compañerismo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constante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y perfecto;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sin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soledad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CustomShape 9"/>
          <p:cNvSpPr/>
          <p:nvPr/>
        </p:nvSpPr>
        <p:spPr>
          <a:xfrm>
            <a:off x="527040" y="4419720"/>
            <a:ext cx="11366640" cy="38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Presencia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constante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de Dios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andaban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hablaban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 con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Él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10"/>
          <p:cNvSpPr/>
          <p:nvPr/>
        </p:nvSpPr>
        <p:spPr>
          <a:xfrm>
            <a:off x="527040" y="4800600"/>
            <a:ext cx="11666548" cy="3899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Valor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obvio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ante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ojos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de Dios: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“imagen 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de Dios”;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superioridad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sobre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animales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CustomShape 11"/>
          <p:cNvSpPr/>
          <p:nvPr/>
        </p:nvSpPr>
        <p:spPr>
          <a:xfrm>
            <a:off x="527040" y="5181480"/>
            <a:ext cx="11693520" cy="3899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Tiempo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lleno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actividad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con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propósito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(“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ejerzer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dominio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”,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400" spc="-1" dirty="0" err="1">
                <a:solidFill>
                  <a:srgbClr val="FFFFFF"/>
                </a:solidFill>
                <a:latin typeface="Arial"/>
              </a:rPr>
              <a:t>c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uidar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”);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papeles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claros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CustomShape 12"/>
          <p:cNvSpPr/>
          <p:nvPr/>
        </p:nvSpPr>
        <p:spPr>
          <a:xfrm>
            <a:off x="527040" y="5562720"/>
            <a:ext cx="11366640" cy="38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Sin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tragedias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, dolor,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enfermedades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ni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traumas.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CustomShape 13"/>
          <p:cNvSpPr/>
          <p:nvPr/>
        </p:nvSpPr>
        <p:spPr>
          <a:xfrm>
            <a:off x="527040" y="2819520"/>
            <a:ext cx="11366640" cy="38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Sin pecado, poca tentación: sin causas de daño personal, rencor o venganza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Line 14"/>
          <p:cNvSpPr/>
          <p:nvPr/>
        </p:nvSpPr>
        <p:spPr>
          <a:xfrm>
            <a:off x="216000" y="165420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Line 15"/>
          <p:cNvSpPr/>
          <p:nvPr/>
        </p:nvSpPr>
        <p:spPr>
          <a:xfrm>
            <a:off x="216000" y="203508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Line 16"/>
          <p:cNvSpPr/>
          <p:nvPr/>
        </p:nvSpPr>
        <p:spPr>
          <a:xfrm>
            <a:off x="216000" y="241632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Line 17"/>
          <p:cNvSpPr/>
          <p:nvPr/>
        </p:nvSpPr>
        <p:spPr>
          <a:xfrm>
            <a:off x="216000" y="279720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Line 18"/>
          <p:cNvSpPr/>
          <p:nvPr/>
        </p:nvSpPr>
        <p:spPr>
          <a:xfrm>
            <a:off x="216000" y="317808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Line 19"/>
          <p:cNvSpPr/>
          <p:nvPr/>
        </p:nvSpPr>
        <p:spPr>
          <a:xfrm>
            <a:off x="216000" y="355932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Line 20"/>
          <p:cNvSpPr/>
          <p:nvPr/>
        </p:nvSpPr>
        <p:spPr>
          <a:xfrm>
            <a:off x="216000" y="439740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Line 21"/>
          <p:cNvSpPr/>
          <p:nvPr/>
        </p:nvSpPr>
        <p:spPr>
          <a:xfrm>
            <a:off x="216000" y="477828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Line 22"/>
          <p:cNvSpPr/>
          <p:nvPr/>
        </p:nvSpPr>
        <p:spPr>
          <a:xfrm>
            <a:off x="216000" y="515952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Line 23"/>
          <p:cNvSpPr/>
          <p:nvPr/>
        </p:nvSpPr>
        <p:spPr>
          <a:xfrm>
            <a:off x="216000" y="554040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Line 24"/>
          <p:cNvSpPr/>
          <p:nvPr/>
        </p:nvSpPr>
        <p:spPr>
          <a:xfrm>
            <a:off x="216000" y="595008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Line 25"/>
          <p:cNvSpPr/>
          <p:nvPr/>
        </p:nvSpPr>
        <p:spPr>
          <a:xfrm>
            <a:off x="216000" y="121932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Line 26"/>
          <p:cNvSpPr/>
          <p:nvPr/>
        </p:nvSpPr>
        <p:spPr>
          <a:xfrm>
            <a:off x="216000" y="396864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Effect">
                      <p:stCondLst>
                        <p:cond delay="indefinite"/>
                      </p:stCondLst>
                      <p:childTnLst>
                        <p:par>
                          <p:cTn id="4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479520" y="160278"/>
            <a:ext cx="1127736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Restricciones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/</a:t>
            </a:r>
            <a:r>
              <a:rPr lang="en-US" sz="3600" b="1" spc="-1" dirty="0" err="1">
                <a:solidFill>
                  <a:srgbClr val="FFFF00"/>
                </a:solidFill>
                <a:latin typeface="Calibri"/>
              </a:rPr>
              <a:t>l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imitaciones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previas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a la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caída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–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Gén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2-3</a:t>
            </a:r>
          </a:p>
        </p:txBody>
      </p:sp>
      <p:sp>
        <p:nvSpPr>
          <p:cNvPr id="174" name="TextShape 2"/>
          <p:cNvSpPr txBox="1"/>
          <p:nvPr/>
        </p:nvSpPr>
        <p:spPr>
          <a:xfrm>
            <a:off x="314280" y="990360"/>
            <a:ext cx="11607840" cy="5715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5500"/>
          </a:bodyPr>
          <a:lstStyle/>
          <a:p>
            <a:pPr>
              <a:lnSpc>
                <a:spcPct val="90000"/>
              </a:lnSpc>
              <a:spcBef>
                <a:spcPts val="11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baseline="30000" dirty="0" smtClean="0">
                <a:solidFill>
                  <a:srgbClr val="FFFFFF"/>
                </a:solidFill>
                <a:latin typeface="system-ui"/>
              </a:rPr>
              <a:t>2:9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El SEÑOR Dios hizo brotar de la tierra todo árbol agradable a la vista y bueno para comer. Asimismo,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system-ui"/>
              </a:rPr>
              <a:t>en medio del huerto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, hizo brotar el árbol de la vida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system-ui"/>
              </a:rPr>
              <a:t>y el árbol del conocimiento del bien y del mal. </a:t>
            </a:r>
          </a:p>
          <a:p>
            <a:pPr>
              <a:lnSpc>
                <a:spcPct val="90000"/>
              </a:lnSpc>
              <a:spcBef>
                <a:spcPts val="11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baseline="30000" dirty="0" smtClean="0">
                <a:solidFill>
                  <a:srgbClr val="FFFFFF"/>
                </a:solidFill>
                <a:latin typeface="system-ui"/>
              </a:rPr>
              <a:t>2:16</a:t>
            </a:r>
            <a:r>
              <a:rPr lang="en-US" sz="3200" spc="-1" dirty="0">
                <a:solidFill>
                  <a:srgbClr val="FFFFFF"/>
                </a:solidFill>
                <a:latin typeface="system-ui"/>
              </a:rPr>
              <a:t>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Y el SEÑOR Dios ordenó al hombre: «De todo árbol del huerto podrás comer, 17  pero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system-ui"/>
              </a:rPr>
              <a:t>del árbol del conocimiento del bien y del mal no comerás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, porque el día que de él comas, ciertamente morirás». </a:t>
            </a:r>
          </a:p>
          <a:p>
            <a:pPr>
              <a:lnSpc>
                <a:spcPct val="90000"/>
              </a:lnSpc>
              <a:spcBef>
                <a:spcPts val="11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baseline="30000" dirty="0" smtClean="0">
                <a:solidFill>
                  <a:srgbClr val="FFFFFF"/>
                </a:solidFill>
                <a:latin typeface="system-ui"/>
              </a:rPr>
              <a:t>3:2 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system-ui"/>
              </a:rPr>
              <a:t>Y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La mujer respondió a la serpiente: «Del fruto de los árboles del huerto podemos comer; 3  pero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system-ui"/>
              </a:rPr>
              <a:t>del fruto del árbol que está en medio del huerto, Dios ha dicho: “No comerán de él, ni lo tocarán, para que no mueran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”». 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3082024-6797-48C9-83C9-BE1255345524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14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Consecuencias del pecado</a:t>
            </a:r>
          </a:p>
        </p:txBody>
      </p:sp>
      <p:sp>
        <p:nvSpPr>
          <p:cNvPr id="177" name="CustomShape 2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6550FFF-7D79-4F46-862A-86BA29896788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15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78" name="Table 3"/>
          <p:cNvGraphicFramePr/>
          <p:nvPr>
            <p:extLst>
              <p:ext uri="{D42A27DB-BD31-4B8C-83A1-F6EECF244321}">
                <p14:modId xmlns:p14="http://schemas.microsoft.com/office/powerpoint/2010/main" val="3217090691"/>
              </p:ext>
            </p:extLst>
          </p:nvPr>
        </p:nvGraphicFramePr>
        <p:xfrm>
          <a:off x="0" y="752400"/>
          <a:ext cx="12192120" cy="6150523"/>
        </p:xfrm>
        <a:graphic>
          <a:graphicData uri="http://schemas.openxmlformats.org/drawingml/2006/table">
            <a:tbl>
              <a:tblPr/>
              <a:tblGrid>
                <a:gridCol w="1626293"/>
                <a:gridCol w="1847775"/>
                <a:gridCol w="4797638"/>
                <a:gridCol w="3920414"/>
              </a:tblGrid>
              <a:tr h="46836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0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Ref. 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 </a:t>
                      </a:r>
                      <a:r>
                        <a:rPr lang="en-US" sz="24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Gén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.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Antes de la </a:t>
                      </a:r>
                      <a:r>
                        <a:rPr lang="en-US" sz="24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caída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Después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 la </a:t>
                      </a:r>
                      <a:r>
                        <a:rPr lang="en-US" sz="2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caída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99CCFF"/>
                    </a:solidFill>
                  </a:tcPr>
                </a:tc>
              </a:tr>
              <a:tr h="114948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0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Carácter</a:t>
                      </a: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/</a:t>
                      </a:r>
                      <a:r>
                        <a:rPr dirty="0"/>
                        <a:t/>
                      </a:r>
                      <a:br>
                        <a:rPr dirty="0"/>
                      </a:br>
                      <a:r>
                        <a:rPr lang="en-US" sz="20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conciencia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1:26,27; 2:20</a:t>
                      </a:r>
                      <a:r>
                        <a:rPr lang="en-US" sz="2400" b="1" i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; 3:8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Imagen de Dios 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(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varón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y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hembra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)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Inocente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con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propósito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y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significado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Culpa y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vergüenza</a:t>
                      </a:r>
                      <a:r>
                        <a:rPr sz="2300" dirty="0"/>
                        <a:t/>
                      </a:r>
                      <a:br>
                        <a:rPr sz="2300" dirty="0"/>
                      </a:b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(se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escondieron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 Dios)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Engaño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40472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Relación</a:t>
                      </a:r>
                      <a:endParaRPr lang="en-US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1:27; 2:24,25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; </a:t>
                      </a:r>
                      <a:r>
                        <a:rPr lang="en-US" sz="2400" b="1" i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3:12,16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Trabajo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y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propósito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común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Hechos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 “la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misma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carne”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Una sola carne (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dejar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padre/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madre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)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No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avergonzados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(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pero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vulnerables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)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Se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culpan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el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uno</a:t>
                      </a:r>
                      <a:r>
                        <a:rPr lang="en-US" sz="2300" b="1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a la </a:t>
                      </a:r>
                      <a:r>
                        <a:rPr lang="en-US" sz="2300" b="1" strike="noStrike" spc="-1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otra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Relación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hombre-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esposa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dañada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y vulnerable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[</a:t>
                      </a:r>
                      <a:r>
                        <a:rPr lang="en-US" sz="2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Competencia</a:t>
                      </a: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…]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01448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0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Trabajo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1:26,28; 2:15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; </a:t>
                      </a:r>
                      <a:r>
                        <a:rPr lang="en-US" sz="2400" b="1" i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3:17-18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Ser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fecundos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/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multiplicarse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Ejercer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dominio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Cultivar 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y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cuidar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el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huerto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Trabajo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/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sudor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labrar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la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tierra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Espinas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(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cosas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dañinas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)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01304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0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Papeles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2:20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; </a:t>
                      </a:r>
                      <a:r>
                        <a:rPr lang="en-US" sz="2400" b="1" i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3:16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(1:28)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Misión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colectiva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Hombre y “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ayuda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adecuada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”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“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Mujer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engañada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” (I Tim 2:12-14 – no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debe</a:t>
                      </a:r>
                      <a:r>
                        <a:rPr lang="en-US" sz="2300" b="1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tener</a:t>
                      </a:r>
                      <a:r>
                        <a:rPr lang="en-US" sz="2300" b="1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autoridad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)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01412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0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Restricciones</a:t>
                      </a: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/</a:t>
                      </a:r>
                      <a:r>
                        <a:rPr lang="en-US" sz="20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limitaciones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2:17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; </a:t>
                      </a:r>
                      <a:r>
                        <a:rPr lang="en-US" sz="2400" b="1" i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3:3; 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1:29; </a:t>
                      </a:r>
                      <a:r>
                        <a:rPr lang="en-US" sz="2400" b="1" i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3:18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Coman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cualquier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cosa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menos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...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No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coman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del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árbol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...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Muchas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: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escasez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más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tenta-ciones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inseguridad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sufri-miento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(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todo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tipo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),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muerte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.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9" name="CustomShape 4"/>
          <p:cNvSpPr/>
          <p:nvPr/>
        </p:nvSpPr>
        <p:spPr>
          <a:xfrm>
            <a:off x="3538819" y="1285404"/>
            <a:ext cx="4690781" cy="10699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0" name="CustomShape 5"/>
          <p:cNvSpPr/>
          <p:nvPr/>
        </p:nvSpPr>
        <p:spPr>
          <a:xfrm>
            <a:off x="8339857" y="1243287"/>
            <a:ext cx="3787920" cy="97776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CustomShape 6"/>
          <p:cNvSpPr/>
          <p:nvPr/>
        </p:nvSpPr>
        <p:spPr>
          <a:xfrm>
            <a:off x="3511629" y="2426619"/>
            <a:ext cx="4717971" cy="13240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7"/>
          <p:cNvSpPr/>
          <p:nvPr/>
        </p:nvSpPr>
        <p:spPr>
          <a:xfrm>
            <a:off x="8339857" y="2411839"/>
            <a:ext cx="3789360" cy="13510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CustomShape 8"/>
          <p:cNvSpPr/>
          <p:nvPr/>
        </p:nvSpPr>
        <p:spPr>
          <a:xfrm>
            <a:off x="3538459" y="3844453"/>
            <a:ext cx="4267440" cy="9540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9"/>
          <p:cNvSpPr/>
          <p:nvPr/>
        </p:nvSpPr>
        <p:spPr>
          <a:xfrm>
            <a:off x="8316180" y="3826390"/>
            <a:ext cx="3789360" cy="9666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CustomShape 10"/>
          <p:cNvSpPr/>
          <p:nvPr/>
        </p:nvSpPr>
        <p:spPr>
          <a:xfrm>
            <a:off x="3493591" y="4861861"/>
            <a:ext cx="4267080" cy="9475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6" name="CustomShape 11"/>
          <p:cNvSpPr/>
          <p:nvPr/>
        </p:nvSpPr>
        <p:spPr>
          <a:xfrm>
            <a:off x="8316180" y="4840981"/>
            <a:ext cx="3789360" cy="9684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12"/>
          <p:cNvSpPr/>
          <p:nvPr/>
        </p:nvSpPr>
        <p:spPr>
          <a:xfrm>
            <a:off x="3538819" y="5936197"/>
            <a:ext cx="4267080" cy="9478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CustomShape 13"/>
          <p:cNvSpPr/>
          <p:nvPr/>
        </p:nvSpPr>
        <p:spPr>
          <a:xfrm>
            <a:off x="8339857" y="5916037"/>
            <a:ext cx="3787920" cy="9680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1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1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2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2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Effect">
                      <p:stCondLst>
                        <p:cond delay="indefinite"/>
                      </p:stCondLst>
                      <p:childTnLst>
                        <p:par>
                          <p:cTn id="2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3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Effect">
                      <p:stCondLst>
                        <p:cond delay="indefinite"/>
                      </p:stCondLst>
                      <p:childTnLst>
                        <p:par>
                          <p:cTn id="3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3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Effect">
                      <p:stCondLst>
                        <p:cond delay="indefinite"/>
                      </p:stCondLst>
                      <p:childTnLst>
                        <p:par>
                          <p:cTn id="3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4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4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Effect">
                      <p:stCondLst>
                        <p:cond delay="indefinite"/>
                      </p:stCondLst>
                      <p:childTnLst>
                        <p:par>
                          <p:cTn id="4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5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Consequences of Sin</a:t>
            </a: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76CB0F-3F76-4F72-AB2C-708E19A087A4}" type="slidenum">
              <a:rPr lang="en-US" altLang="en-US" sz="16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6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5744" y="752475"/>
          <a:ext cx="11811000" cy="6064250"/>
        </p:xfrm>
        <a:graphic>
          <a:graphicData uri="http://schemas.openxmlformats.org/drawingml/2006/table">
            <a:tbl>
              <a:tblPr firstRow="1" firstCol="1" bandRow="1"/>
              <a:tblGrid>
                <a:gridCol w="1550430"/>
                <a:gridCol w="1943290"/>
                <a:gridCol w="4404472"/>
                <a:gridCol w="3912808"/>
              </a:tblGrid>
              <a:tr h="468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 Ref.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Before the Fall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 the Fall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150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Character/</a:t>
                      </a:r>
                      <a:b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Conscience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1:26,27; 2:20</a:t>
                      </a:r>
                      <a:r>
                        <a:rPr lang="en-US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3:8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Image of God (male &amp; female)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Innocent, with purpose &amp; significance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Guilt &amp; Shame</a:t>
                      </a:r>
                      <a:b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(hid from God)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truthful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Relationship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1:27; 2:24,25; </a:t>
                      </a:r>
                      <a:r>
                        <a:rPr lang="en-US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3:12,16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Common work &amp; purpose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Made of “same flesh”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flesh (leave father/mother)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ashamed (but vulnerable)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Blaming each other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Corrupted, vulnerable man-wife relationship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[Competition…]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36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1:26,28; 2:15;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3:17-18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 fruitful/multiply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Dominion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Dress &amp; keep the Garden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Toil/sweat, till the ground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Thorns (harmful things)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36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2:20; </a:t>
                      </a:r>
                      <a:r>
                        <a:rPr lang="en-US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3:16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(1:28) Joint mission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 &amp; “suitable helper”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“Woman deceived” (I Tim 2:12-14 – not to have authority)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36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Restrictions/</a:t>
                      </a:r>
                      <a:b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Limitations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2:17;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3:3;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1:29;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3:18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Eat anything but…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Don’t eat of the Tree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Lots: shortage, more temptations, insecurity, suffering (all sorts), death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0449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1067"/>
          <p:cNvGrpSpPr>
            <a:grpSpLocks/>
          </p:cNvGrpSpPr>
          <p:nvPr/>
        </p:nvGrpSpPr>
        <p:grpSpPr bwMode="auto">
          <a:xfrm>
            <a:off x="3979268" y="2176978"/>
            <a:ext cx="4448175" cy="1676400"/>
            <a:chOff x="1776" y="1280"/>
            <a:chExt cx="2335" cy="1056"/>
          </a:xfrm>
        </p:grpSpPr>
        <p:sp>
          <p:nvSpPr>
            <p:cNvPr id="40" name="Oval 3"/>
            <p:cNvSpPr>
              <a:spLocks noChangeArrowheads="1"/>
            </p:cNvSpPr>
            <p:nvPr/>
          </p:nvSpPr>
          <p:spPr bwMode="auto">
            <a:xfrm>
              <a:off x="1776" y="1280"/>
              <a:ext cx="2304" cy="1056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2092" y="1354"/>
              <a:ext cx="1670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80" b="1" i="1" dirty="0">
                  <a:solidFill>
                    <a:srgbClr val="000000"/>
                  </a:solidFill>
                  <a:latin typeface="Arial"/>
                </a:rPr>
                <a:t>“</a:t>
              </a:r>
              <a:r>
                <a:rPr lang="en-US" sz="2880" b="1" i="1" dirty="0" err="1">
                  <a:solidFill>
                    <a:srgbClr val="000000"/>
                  </a:solidFill>
                  <a:latin typeface="Arial"/>
                </a:rPr>
                <a:t>Una</a:t>
              </a:r>
              <a:r>
                <a:rPr lang="en-US" sz="2880" b="1" i="1" dirty="0">
                  <a:solidFill>
                    <a:srgbClr val="000000"/>
                  </a:solidFill>
                  <a:latin typeface="Arial"/>
                </a:rPr>
                <a:t> sola carne”</a:t>
              </a:r>
            </a:p>
          </p:txBody>
        </p:sp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1895" y="1612"/>
              <a:ext cx="7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60" b="1" dirty="0" err="1">
                  <a:solidFill>
                    <a:srgbClr val="000000"/>
                  </a:solidFill>
                  <a:latin typeface="Arial"/>
                </a:rPr>
                <a:t>Mujer</a:t>
              </a:r>
              <a:endParaRPr lang="en-US" sz="336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3" name="Text Box 7"/>
            <p:cNvSpPr txBox="1">
              <a:spLocks noChangeArrowheads="1"/>
            </p:cNvSpPr>
            <p:nvPr/>
          </p:nvSpPr>
          <p:spPr bwMode="auto">
            <a:xfrm>
              <a:off x="3160" y="1617"/>
              <a:ext cx="951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60" b="1" dirty="0">
                  <a:solidFill>
                    <a:srgbClr val="000000"/>
                  </a:solidFill>
                  <a:latin typeface="Arial"/>
                </a:rPr>
                <a:t>Hombre</a:t>
              </a: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2685" y="1773"/>
              <a:ext cx="5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err="1">
                  <a:solidFill>
                    <a:srgbClr val="000000"/>
                  </a:solidFill>
                  <a:latin typeface="Arial"/>
                </a:rPr>
                <a:t>ayuda</a:t>
              </a:r>
              <a:endParaRPr lang="en-US" sz="24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5" name="Line 1055"/>
            <p:cNvSpPr>
              <a:spLocks noChangeShapeType="1"/>
            </p:cNvSpPr>
            <p:nvPr/>
          </p:nvSpPr>
          <p:spPr bwMode="auto">
            <a:xfrm>
              <a:off x="2701" y="1814"/>
              <a:ext cx="497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161353" y="225470"/>
            <a:ext cx="11832552" cy="66675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Las </a:t>
            </a:r>
            <a:r>
              <a:rPr lang="en-US" sz="4000" dirty="0" err="1"/>
              <a:t>relaciones</a:t>
            </a:r>
            <a:r>
              <a:rPr lang="en-US" sz="4000" dirty="0"/>
              <a:t> </a:t>
            </a:r>
            <a:r>
              <a:rPr lang="en-US" sz="4000" dirty="0" err="1" smtClean="0"/>
              <a:t>después</a:t>
            </a:r>
            <a:r>
              <a:rPr lang="en-US" sz="4000" dirty="0" smtClean="0"/>
              <a:t> </a:t>
            </a:r>
            <a:r>
              <a:rPr lang="en-US" sz="4000" dirty="0"/>
              <a:t>de la </a:t>
            </a:r>
            <a:r>
              <a:rPr lang="en-US" sz="4000" dirty="0" err="1"/>
              <a:t>caída</a:t>
            </a:r>
            <a:endParaRPr lang="en-US" sz="4000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33754" y="1065215"/>
            <a:ext cx="3017520" cy="1574800"/>
            <a:chOff x="2112" y="784"/>
            <a:chExt cx="1584" cy="992"/>
          </a:xfrm>
        </p:grpSpPr>
        <p:sp>
          <p:nvSpPr>
            <p:cNvPr id="34845" name="Freeform 16"/>
            <p:cNvSpPr>
              <a:spLocks/>
            </p:cNvSpPr>
            <p:nvPr/>
          </p:nvSpPr>
          <p:spPr bwMode="auto">
            <a:xfrm>
              <a:off x="2112" y="1008"/>
              <a:ext cx="1584" cy="768"/>
            </a:xfrm>
            <a:custGeom>
              <a:avLst/>
              <a:gdLst>
                <a:gd name="T0" fmla="*/ 1584 w 1584"/>
                <a:gd name="T1" fmla="*/ 960 h 960"/>
                <a:gd name="T2" fmla="*/ 816 w 1584"/>
                <a:gd name="T3" fmla="*/ 0 h 960"/>
                <a:gd name="T4" fmla="*/ 0 w 1584"/>
                <a:gd name="T5" fmla="*/ 960 h 960"/>
                <a:gd name="T6" fmla="*/ 0 60000 65536"/>
                <a:gd name="T7" fmla="*/ 0 60000 65536"/>
                <a:gd name="T8" fmla="*/ 0 60000 65536"/>
                <a:gd name="T9" fmla="*/ 0 w 1584"/>
                <a:gd name="T10" fmla="*/ 0 h 960"/>
                <a:gd name="T11" fmla="*/ 1584 w 15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960">
                  <a:moveTo>
                    <a:pt x="1584" y="960"/>
                  </a:moveTo>
                  <a:cubicBezTo>
                    <a:pt x="1332" y="480"/>
                    <a:pt x="1080" y="0"/>
                    <a:pt x="816" y="0"/>
                  </a:cubicBezTo>
                  <a:cubicBezTo>
                    <a:pt x="552" y="0"/>
                    <a:pt x="276" y="480"/>
                    <a:pt x="0" y="96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stealth" w="lg" len="lg"/>
            </a:ln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846" name="Text Box 17"/>
            <p:cNvSpPr txBox="1">
              <a:spLocks noChangeArrowheads="1"/>
            </p:cNvSpPr>
            <p:nvPr/>
          </p:nvSpPr>
          <p:spPr bwMode="auto">
            <a:xfrm>
              <a:off x="2496" y="784"/>
              <a:ext cx="852" cy="61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109728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80" b="1" dirty="0" err="1">
                  <a:solidFill>
                    <a:srgbClr val="FFFFFF"/>
                  </a:solidFill>
                  <a:latin typeface="Arial"/>
                </a:rPr>
                <a:t>Tendrá</a:t>
              </a:r>
              <a:r>
                <a:rPr lang="en-US" sz="2880" b="1" dirty="0">
                  <a:solidFill>
                    <a:srgbClr val="FFFFFF"/>
                  </a:solidFill>
                  <a:latin typeface="Arial"/>
                </a:rPr>
                <a:t> </a:t>
              </a:r>
              <a:br>
                <a:rPr lang="en-US" sz="2880" b="1" dirty="0">
                  <a:solidFill>
                    <a:srgbClr val="FFFFFF"/>
                  </a:solidFill>
                  <a:latin typeface="Arial"/>
                </a:rPr>
              </a:br>
              <a:r>
                <a:rPr lang="en-US" sz="2880" b="1" dirty="0" err="1">
                  <a:solidFill>
                    <a:srgbClr val="FFFFFF"/>
                  </a:solidFill>
                  <a:latin typeface="Arial"/>
                </a:rPr>
                <a:t>dominio</a:t>
              </a:r>
              <a:endParaRPr lang="en-US" sz="2880" b="1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633754" y="3173412"/>
            <a:ext cx="3017520" cy="1362074"/>
            <a:chOff x="2112" y="2112"/>
            <a:chExt cx="1584" cy="858"/>
          </a:xfrm>
        </p:grpSpPr>
        <p:sp>
          <p:nvSpPr>
            <p:cNvPr id="34843" name="Freeform 19"/>
            <p:cNvSpPr>
              <a:spLocks/>
            </p:cNvSpPr>
            <p:nvPr/>
          </p:nvSpPr>
          <p:spPr bwMode="auto">
            <a:xfrm flipV="1">
              <a:off x="2112" y="2112"/>
              <a:ext cx="1584" cy="768"/>
            </a:xfrm>
            <a:custGeom>
              <a:avLst/>
              <a:gdLst>
                <a:gd name="T0" fmla="*/ 1584 w 1584"/>
                <a:gd name="T1" fmla="*/ 960 h 960"/>
                <a:gd name="T2" fmla="*/ 816 w 1584"/>
                <a:gd name="T3" fmla="*/ 0 h 960"/>
                <a:gd name="T4" fmla="*/ 0 w 1584"/>
                <a:gd name="T5" fmla="*/ 960 h 960"/>
                <a:gd name="T6" fmla="*/ 0 60000 65536"/>
                <a:gd name="T7" fmla="*/ 0 60000 65536"/>
                <a:gd name="T8" fmla="*/ 0 60000 65536"/>
                <a:gd name="T9" fmla="*/ 0 w 1584"/>
                <a:gd name="T10" fmla="*/ 0 h 960"/>
                <a:gd name="T11" fmla="*/ 1584 w 15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960">
                  <a:moveTo>
                    <a:pt x="1584" y="960"/>
                  </a:moveTo>
                  <a:cubicBezTo>
                    <a:pt x="1332" y="480"/>
                    <a:pt x="1080" y="0"/>
                    <a:pt x="816" y="0"/>
                  </a:cubicBezTo>
                  <a:cubicBezTo>
                    <a:pt x="552" y="0"/>
                    <a:pt x="276" y="480"/>
                    <a:pt x="0" y="96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stealth" w="lg" len="lg"/>
              <a:tailEnd type="none" w="lg" len="lg"/>
            </a:ln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844" name="Text Box 20"/>
            <p:cNvSpPr txBox="1">
              <a:spLocks noChangeArrowheads="1"/>
            </p:cNvSpPr>
            <p:nvPr/>
          </p:nvSpPr>
          <p:spPr bwMode="auto">
            <a:xfrm>
              <a:off x="2579" y="2633"/>
              <a:ext cx="689" cy="3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109728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80" b="1" dirty="0" err="1">
                  <a:solidFill>
                    <a:srgbClr val="FFFFFF"/>
                  </a:solidFill>
                  <a:latin typeface="Arial"/>
                </a:rPr>
                <a:t>Deseo</a:t>
              </a:r>
              <a:endParaRPr lang="en-US" sz="2880" b="1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524794" y="1333503"/>
            <a:ext cx="3017520" cy="1306513"/>
            <a:chOff x="480" y="953"/>
            <a:chExt cx="1584" cy="823"/>
          </a:xfrm>
        </p:grpSpPr>
        <p:sp>
          <p:nvSpPr>
            <p:cNvPr id="34841" name="Freeform 22"/>
            <p:cNvSpPr>
              <a:spLocks/>
            </p:cNvSpPr>
            <p:nvPr/>
          </p:nvSpPr>
          <p:spPr bwMode="auto">
            <a:xfrm>
              <a:off x="480" y="1008"/>
              <a:ext cx="1584" cy="768"/>
            </a:xfrm>
            <a:custGeom>
              <a:avLst/>
              <a:gdLst>
                <a:gd name="T0" fmla="*/ 1584 w 1584"/>
                <a:gd name="T1" fmla="*/ 960 h 960"/>
                <a:gd name="T2" fmla="*/ 816 w 1584"/>
                <a:gd name="T3" fmla="*/ 0 h 960"/>
                <a:gd name="T4" fmla="*/ 0 w 1584"/>
                <a:gd name="T5" fmla="*/ 960 h 960"/>
                <a:gd name="T6" fmla="*/ 0 60000 65536"/>
                <a:gd name="T7" fmla="*/ 0 60000 65536"/>
                <a:gd name="T8" fmla="*/ 0 60000 65536"/>
                <a:gd name="T9" fmla="*/ 0 w 1584"/>
                <a:gd name="T10" fmla="*/ 0 h 960"/>
                <a:gd name="T11" fmla="*/ 1584 w 15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960">
                  <a:moveTo>
                    <a:pt x="1584" y="960"/>
                  </a:moveTo>
                  <a:cubicBezTo>
                    <a:pt x="1332" y="480"/>
                    <a:pt x="1080" y="0"/>
                    <a:pt x="816" y="0"/>
                  </a:cubicBezTo>
                  <a:cubicBezTo>
                    <a:pt x="552" y="0"/>
                    <a:pt x="276" y="480"/>
                    <a:pt x="0" y="96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stealth" w="lg" len="lg"/>
            </a:ln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842" name="Text Box 23"/>
            <p:cNvSpPr txBox="1">
              <a:spLocks noChangeArrowheads="1"/>
            </p:cNvSpPr>
            <p:nvPr/>
          </p:nvSpPr>
          <p:spPr bwMode="auto">
            <a:xfrm>
              <a:off x="990" y="953"/>
              <a:ext cx="604" cy="3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109728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80" b="1" dirty="0">
                  <a:solidFill>
                    <a:srgbClr val="FFFFFF"/>
                  </a:solidFill>
                  <a:latin typeface="Arial"/>
                </a:rPr>
                <a:t>Dolor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7742714" y="1343029"/>
            <a:ext cx="3017520" cy="1306513"/>
            <a:chOff x="3744" y="959"/>
            <a:chExt cx="1584" cy="823"/>
          </a:xfrm>
        </p:grpSpPr>
        <p:sp>
          <p:nvSpPr>
            <p:cNvPr id="34839" name="Freeform 25"/>
            <p:cNvSpPr>
              <a:spLocks/>
            </p:cNvSpPr>
            <p:nvPr/>
          </p:nvSpPr>
          <p:spPr bwMode="auto">
            <a:xfrm>
              <a:off x="3744" y="1014"/>
              <a:ext cx="1584" cy="768"/>
            </a:xfrm>
            <a:custGeom>
              <a:avLst/>
              <a:gdLst>
                <a:gd name="T0" fmla="*/ 1584 w 1584"/>
                <a:gd name="T1" fmla="*/ 960 h 960"/>
                <a:gd name="T2" fmla="*/ 816 w 1584"/>
                <a:gd name="T3" fmla="*/ 0 h 960"/>
                <a:gd name="T4" fmla="*/ 0 w 1584"/>
                <a:gd name="T5" fmla="*/ 960 h 960"/>
                <a:gd name="T6" fmla="*/ 0 60000 65536"/>
                <a:gd name="T7" fmla="*/ 0 60000 65536"/>
                <a:gd name="T8" fmla="*/ 0 60000 65536"/>
                <a:gd name="T9" fmla="*/ 0 w 1584"/>
                <a:gd name="T10" fmla="*/ 0 h 960"/>
                <a:gd name="T11" fmla="*/ 1584 w 15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960">
                  <a:moveTo>
                    <a:pt x="1584" y="960"/>
                  </a:moveTo>
                  <a:cubicBezTo>
                    <a:pt x="1332" y="480"/>
                    <a:pt x="1080" y="0"/>
                    <a:pt x="816" y="0"/>
                  </a:cubicBezTo>
                  <a:cubicBezTo>
                    <a:pt x="552" y="0"/>
                    <a:pt x="276" y="480"/>
                    <a:pt x="0" y="96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stealth" w="lg" len="lg"/>
              <a:tailEnd type="none" w="lg" len="lg"/>
            </a:ln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840" name="Text Box 26"/>
            <p:cNvSpPr txBox="1">
              <a:spLocks noChangeArrowheads="1"/>
            </p:cNvSpPr>
            <p:nvPr/>
          </p:nvSpPr>
          <p:spPr bwMode="auto">
            <a:xfrm>
              <a:off x="4163" y="959"/>
              <a:ext cx="787" cy="3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109728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80" b="1" dirty="0" err="1">
                  <a:solidFill>
                    <a:srgbClr val="FFFFFF"/>
                  </a:solidFill>
                  <a:latin typeface="Arial"/>
                </a:rPr>
                <a:t>Trabajo</a:t>
              </a:r>
              <a:endParaRPr lang="en-US" sz="2880" b="1" dirty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61353" y="4632659"/>
            <a:ext cx="11421064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510" indent="-270510" defTabSz="109728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 err="1">
                <a:solidFill>
                  <a:srgbClr val="FFFFFF"/>
                </a:solidFill>
                <a:latin typeface="Arial"/>
              </a:rPr>
              <a:t>Cambio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400" b="1" dirty="0" err="1">
                <a:solidFill>
                  <a:srgbClr val="FFFFFF"/>
                </a:solidFill>
                <a:latin typeface="Arial"/>
              </a:rPr>
              <a:t>relación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u="sng" dirty="0">
                <a:solidFill>
                  <a:srgbClr val="FFFFFF"/>
                </a:solidFill>
                <a:latin typeface="Arial"/>
              </a:rPr>
              <a:t>dentro de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 la </a:t>
            </a:r>
            <a:r>
              <a:rPr lang="en-US" sz="2400" b="1" dirty="0" err="1">
                <a:solidFill>
                  <a:srgbClr val="FFFFFF"/>
                </a:solidFill>
                <a:latin typeface="Arial"/>
              </a:rPr>
              <a:t>unidad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 “una sola carne”</a:t>
            </a:r>
          </a:p>
          <a:p>
            <a:pPr marL="691516" lvl="1" indent="-283846" defTabSz="109728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300" i="1" dirty="0">
                <a:solidFill>
                  <a:srgbClr val="FFFFFF"/>
                </a:solidFill>
                <a:latin typeface="Arial"/>
              </a:rPr>
              <a:t>Las diferencias de </a:t>
            </a:r>
            <a:r>
              <a:rPr lang="en-US" sz="2300" i="1" dirty="0" err="1">
                <a:solidFill>
                  <a:srgbClr val="FFFFFF"/>
                </a:solidFill>
                <a:latin typeface="Arial"/>
              </a:rPr>
              <a:t>papeles</a:t>
            </a:r>
            <a:r>
              <a:rPr lang="en-US" sz="2300" i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300" i="1" dirty="0" err="1" smtClean="0">
                <a:solidFill>
                  <a:srgbClr val="FFFFFF"/>
                </a:solidFill>
                <a:latin typeface="Arial"/>
              </a:rPr>
              <a:t>intensificadas</a:t>
            </a:r>
            <a:r>
              <a:rPr lang="en-US" sz="2300" i="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300" dirty="0" smtClean="0">
                <a:solidFill>
                  <a:srgbClr val="FFFFFF"/>
                </a:solidFill>
                <a:latin typeface="Arial"/>
              </a:rPr>
              <a:t>(con </a:t>
            </a:r>
            <a:r>
              <a:rPr lang="en-US" sz="2300" dirty="0" err="1" smtClean="0">
                <a:solidFill>
                  <a:srgbClr val="FFFFFF"/>
                </a:solidFill>
                <a:latin typeface="Arial"/>
              </a:rPr>
              <a:t>oportunidad</a:t>
            </a:r>
            <a:r>
              <a:rPr lang="en-US" sz="2300" dirty="0" smtClean="0">
                <a:solidFill>
                  <a:srgbClr val="FFFFFF"/>
                </a:solidFill>
                <a:latin typeface="Arial"/>
              </a:rPr>
              <a:t>/</a:t>
            </a:r>
            <a:r>
              <a:rPr lang="en-US" sz="2300" dirty="0" err="1" smtClean="0">
                <a:solidFill>
                  <a:srgbClr val="FFFFFF"/>
                </a:solidFill>
                <a:latin typeface="Arial"/>
              </a:rPr>
              <a:t>tentación</a:t>
            </a:r>
            <a:r>
              <a:rPr lang="en-US" sz="2300" dirty="0" smtClean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300" dirty="0" err="1" smtClean="0">
                <a:solidFill>
                  <a:srgbClr val="FFFFFF"/>
                </a:solidFill>
                <a:latin typeface="Arial"/>
              </a:rPr>
              <a:t>abuso</a:t>
            </a:r>
            <a:r>
              <a:rPr lang="en-US" sz="2300" dirty="0" smtClean="0">
                <a:solidFill>
                  <a:srgbClr val="FFFFFF"/>
                </a:solidFill>
                <a:latin typeface="Arial"/>
              </a:rPr>
              <a:t>)</a:t>
            </a:r>
            <a:endParaRPr lang="en-US" sz="2300" dirty="0">
              <a:solidFill>
                <a:srgbClr val="FFFFFF"/>
              </a:solidFill>
              <a:latin typeface="Arial"/>
            </a:endParaRPr>
          </a:p>
          <a:p>
            <a:pPr marL="691516" lvl="1" indent="-283846" defTabSz="109728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300" i="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2300" i="1" dirty="0" err="1">
                <a:solidFill>
                  <a:srgbClr val="FFFFFF"/>
                </a:solidFill>
                <a:latin typeface="Arial"/>
              </a:rPr>
              <a:t>interdependencia</a:t>
            </a:r>
            <a:r>
              <a:rPr lang="en-US" sz="2300" i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300" i="1" dirty="0" err="1">
                <a:solidFill>
                  <a:srgbClr val="FFFFFF"/>
                </a:solidFill>
                <a:latin typeface="Arial"/>
              </a:rPr>
              <a:t>emocional</a:t>
            </a:r>
            <a:r>
              <a:rPr lang="en-US" sz="2300" i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300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300" dirty="0" err="1" smtClean="0">
                <a:solidFill>
                  <a:srgbClr val="FFFFFF"/>
                </a:solidFill>
                <a:latin typeface="Arial"/>
              </a:rPr>
              <a:t>inseguridad</a:t>
            </a:r>
            <a:r>
              <a:rPr lang="en-US" sz="2300" dirty="0" smtClean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2300" dirty="0" err="1" smtClean="0">
                <a:solidFill>
                  <a:srgbClr val="FFFFFF"/>
                </a:solidFill>
                <a:latin typeface="Arial"/>
              </a:rPr>
              <a:t>explotación</a:t>
            </a:r>
            <a:r>
              <a:rPr lang="en-US" sz="23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300" dirty="0" err="1" smtClean="0">
                <a:solidFill>
                  <a:srgbClr val="FFFFFF"/>
                </a:solidFill>
                <a:latin typeface="Arial"/>
              </a:rPr>
              <a:t>potenciales</a:t>
            </a:r>
            <a:r>
              <a:rPr lang="en-US" sz="2300" dirty="0">
                <a:solidFill>
                  <a:srgbClr val="FFFFFF"/>
                </a:solidFill>
                <a:latin typeface="Arial"/>
              </a:rPr>
              <a:t>)</a:t>
            </a:r>
          </a:p>
          <a:p>
            <a:pPr marL="270510" indent="-270510" defTabSz="109728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 err="1">
                <a:solidFill>
                  <a:srgbClr val="FFFFFF"/>
                </a:solidFill>
                <a:latin typeface="Arial"/>
              </a:rPr>
              <a:t>Imperfecciones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2400" b="1" dirty="0" err="1">
                <a:solidFill>
                  <a:srgbClr val="FFFFFF"/>
                </a:solidFill>
                <a:latin typeface="Arial"/>
              </a:rPr>
              <a:t>dificultades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 con el </a:t>
            </a:r>
            <a:r>
              <a:rPr lang="en-US" sz="2400" b="1" dirty="0" err="1">
                <a:solidFill>
                  <a:srgbClr val="FFFFFF"/>
                </a:solidFill>
                <a:latin typeface="Arial"/>
              </a:rPr>
              <a:t>ambiente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u="sng" dirty="0" err="1">
                <a:solidFill>
                  <a:srgbClr val="FFFFFF"/>
                </a:solidFill>
                <a:latin typeface="Arial"/>
              </a:rPr>
              <a:t>externo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 </a:t>
            </a:r>
          </a:p>
          <a:p>
            <a:pPr marL="691516" lvl="1" indent="-283846" defTabSz="109728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2300" dirty="0" err="1">
                <a:solidFill>
                  <a:srgbClr val="FFFFFF"/>
                </a:solidFill>
                <a:latin typeface="Arial"/>
              </a:rPr>
              <a:t>aumento</a:t>
            </a:r>
            <a:r>
              <a:rPr lang="en-US" sz="2300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300" dirty="0" err="1">
                <a:solidFill>
                  <a:srgbClr val="FFFFFF"/>
                </a:solidFill>
                <a:latin typeface="Arial"/>
              </a:rPr>
              <a:t>oportunidades</a:t>
            </a:r>
            <a:r>
              <a:rPr lang="en-US" sz="2300" dirty="0">
                <a:solidFill>
                  <a:srgbClr val="FFFFFF"/>
                </a:solidFill>
                <a:latin typeface="Arial"/>
              </a:rPr>
              <a:t> para la </a:t>
            </a:r>
            <a:r>
              <a:rPr lang="en-US" sz="2300" dirty="0" err="1">
                <a:solidFill>
                  <a:srgbClr val="FFFFFF"/>
                </a:solidFill>
                <a:latin typeface="Arial"/>
              </a:rPr>
              <a:t>tentación</a:t>
            </a:r>
            <a:r>
              <a:rPr lang="en-US" sz="2300" dirty="0">
                <a:solidFill>
                  <a:srgbClr val="FFFFFF"/>
                </a:solidFill>
                <a:latin typeface="Arial"/>
              </a:rPr>
              <a:t> y el </a:t>
            </a:r>
            <a:r>
              <a:rPr lang="en-US" sz="2300" dirty="0" err="1" smtClean="0">
                <a:solidFill>
                  <a:srgbClr val="FFFFFF"/>
                </a:solidFill>
                <a:latin typeface="Arial"/>
              </a:rPr>
              <a:t>pecado</a:t>
            </a:r>
            <a:endParaRPr lang="en-US" sz="2300" dirty="0" smtClean="0">
              <a:solidFill>
                <a:srgbClr val="FFFFFF"/>
              </a:solidFill>
              <a:latin typeface="Arial"/>
            </a:endParaRPr>
          </a:p>
          <a:p>
            <a:pPr marL="691516" lvl="1" indent="-283846" defTabSz="109728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300" dirty="0" smtClean="0">
                <a:solidFill>
                  <a:srgbClr val="FFFFFF"/>
                </a:solidFill>
              </a:rPr>
              <a:t>¿</a:t>
            </a:r>
            <a:r>
              <a:rPr lang="en-US" sz="2300" dirty="0" err="1" smtClean="0">
                <a:solidFill>
                  <a:srgbClr val="FFFFFF"/>
                </a:solidFill>
              </a:rPr>
              <a:t>Necesidad</a:t>
            </a:r>
            <a:r>
              <a:rPr lang="en-US" sz="2300" dirty="0" smtClean="0">
                <a:solidFill>
                  <a:srgbClr val="FFFFFF"/>
                </a:solidFill>
              </a:rPr>
              <a:t> </a:t>
            </a:r>
            <a:r>
              <a:rPr lang="en-US" sz="2300" dirty="0" err="1" smtClean="0">
                <a:solidFill>
                  <a:srgbClr val="FFFFFF"/>
                </a:solidFill>
              </a:rPr>
              <a:t>percibida</a:t>
            </a:r>
            <a:r>
              <a:rPr lang="en-US" sz="2300" dirty="0" smtClean="0">
                <a:solidFill>
                  <a:srgbClr val="FFFFFF"/>
                </a:solidFill>
              </a:rPr>
              <a:t> de </a:t>
            </a:r>
            <a:r>
              <a:rPr lang="en-US" sz="2300" dirty="0" err="1">
                <a:solidFill>
                  <a:srgbClr val="FFFFFF"/>
                </a:solidFill>
              </a:rPr>
              <a:t>cambios</a:t>
            </a:r>
            <a:r>
              <a:rPr lang="en-US" sz="2300" dirty="0">
                <a:solidFill>
                  <a:srgbClr val="FFFFFF"/>
                </a:solidFill>
              </a:rPr>
              <a:t> </a:t>
            </a:r>
            <a:r>
              <a:rPr lang="en-US" sz="2300" dirty="0" err="1">
                <a:solidFill>
                  <a:srgbClr val="FFFFFF"/>
                </a:solidFill>
              </a:rPr>
              <a:t>en</a:t>
            </a:r>
            <a:r>
              <a:rPr lang="en-US" sz="2300" dirty="0">
                <a:solidFill>
                  <a:srgbClr val="FFFFFF"/>
                </a:solidFill>
              </a:rPr>
              <a:t> la </a:t>
            </a:r>
            <a:r>
              <a:rPr lang="en-US" sz="2300" dirty="0" err="1" smtClean="0">
                <a:solidFill>
                  <a:srgbClr val="FFFFFF"/>
                </a:solidFill>
              </a:rPr>
              <a:t>relación</a:t>
            </a:r>
            <a:r>
              <a:rPr lang="en-US" sz="2300" dirty="0" smtClean="0">
                <a:solidFill>
                  <a:srgbClr val="FFFFFF"/>
                </a:solidFill>
              </a:rPr>
              <a:t>?</a:t>
            </a:r>
            <a:endParaRPr lang="en-US" sz="2300" dirty="0">
              <a:solidFill>
                <a:srgbClr val="FFFFFF"/>
              </a:solidFill>
            </a:endParaRPr>
          </a:p>
          <a:p>
            <a:pPr marL="691516" lvl="1" indent="-283846" defTabSz="109728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3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8291354" y="2870200"/>
            <a:ext cx="2382580" cy="238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</p:spPr>
        <p:txBody>
          <a:bodyPr/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 flipH="1">
            <a:off x="1991914" y="2870200"/>
            <a:ext cx="209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</p:spPr>
        <p:txBody>
          <a:bodyPr/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1878118" y="2380868"/>
            <a:ext cx="2204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Ser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fecundos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”</a:t>
            </a: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701836" y="2640016"/>
            <a:ext cx="1087157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2880" b="1" dirty="0" err="1">
                <a:solidFill>
                  <a:srgbClr val="FFFFFF"/>
                </a:solidFill>
                <a:latin typeface="Arial"/>
              </a:rPr>
              <a:t>Hijos</a:t>
            </a:r>
            <a:endParaRPr lang="en-US" sz="288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10586082" y="2434730"/>
            <a:ext cx="1582484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2880" b="1" dirty="0">
                <a:solidFill>
                  <a:srgbClr val="FFFFFF"/>
                </a:solidFill>
                <a:latin typeface="Arial"/>
              </a:rPr>
              <a:t>Tierra</a:t>
            </a:r>
          </a:p>
          <a:p>
            <a:pPr algn="ctr"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2880" b="1" dirty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880" b="1" dirty="0" err="1">
                <a:solidFill>
                  <a:srgbClr val="FFFFFF"/>
                </a:solidFill>
                <a:latin typeface="Arial"/>
              </a:rPr>
              <a:t>huerto</a:t>
            </a:r>
            <a:r>
              <a:rPr lang="en-US" sz="2880" b="1" dirty="0">
                <a:solidFill>
                  <a:srgbClr val="FFFFFF"/>
                </a:solidFill>
                <a:latin typeface="Arial"/>
              </a:rPr>
              <a:t>)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8189766" y="2427035"/>
            <a:ext cx="25138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Ejercer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dominio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,</a:t>
            </a:r>
          </a:p>
          <a:p>
            <a:pPr algn="ctr"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cultivar,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cuidar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"</a:t>
            </a:r>
          </a:p>
        </p:txBody>
      </p:sp>
      <p:sp>
        <p:nvSpPr>
          <p:cNvPr id="29" name="CustomShape 28"/>
          <p:cNvSpPr/>
          <p:nvPr/>
        </p:nvSpPr>
        <p:spPr>
          <a:xfrm>
            <a:off x="7007384" y="3370025"/>
            <a:ext cx="5161182" cy="1311480"/>
          </a:xfrm>
          <a:prstGeom prst="wedgeRoundRectCallout">
            <a:avLst>
              <a:gd name="adj1" fmla="val -58930"/>
              <a:gd name="adj2" fmla="val 11240"/>
              <a:gd name="adj3" fmla="val 16667"/>
            </a:avLst>
          </a:prstGeom>
          <a:solidFill>
            <a:srgbClr val="BDFFF2"/>
          </a:solidFill>
          <a:ln w="64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6800" rIns="0" bIns="46800" anchor="ctr">
            <a:noAutofit/>
          </a:bodyPr>
          <a:lstStyle/>
          <a:p>
            <a:pPr algn="ctr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La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mujer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también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había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 smtClean="0">
                <a:solidFill>
                  <a:srgbClr val="000000"/>
                </a:solidFill>
                <a:latin typeface="Arial"/>
              </a:rPr>
              <a:t>violado</a:t>
            </a:r>
            <a:r>
              <a:rPr lang="en-US" sz="1600" b="0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su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subordinación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spc="-1" dirty="0">
                <a:solidFill>
                  <a:srgbClr val="000000"/>
                </a:solidFill>
              </a:rPr>
              <a:t>al hombre </a:t>
            </a:r>
            <a:r>
              <a:rPr lang="en-US" sz="1600" spc="-1" dirty="0" err="1">
                <a:solidFill>
                  <a:srgbClr val="000000"/>
                </a:solidFill>
              </a:rPr>
              <a:t>divinamente</a:t>
            </a:r>
            <a:r>
              <a:rPr lang="en-US" sz="1600" spc="-1" dirty="0">
                <a:solidFill>
                  <a:srgbClr val="000000"/>
                </a:solidFill>
              </a:rPr>
              <a:t> </a:t>
            </a:r>
            <a:r>
              <a:rPr lang="en-US" sz="1600" b="0" strike="noStrike" spc="-1" dirty="0" err="1" smtClean="0">
                <a:solidFill>
                  <a:srgbClr val="000000"/>
                </a:solidFill>
                <a:latin typeface="Arial"/>
              </a:rPr>
              <a:t>designada</a:t>
            </a:r>
            <a:r>
              <a:rPr lang="en-US" sz="1600" b="0" strike="noStrike" spc="-1" dirty="0" smtClean="0">
                <a:solidFill>
                  <a:srgbClr val="000000"/>
                </a:solidFill>
                <a:latin typeface="Arial"/>
              </a:rPr>
              <a:t>;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ella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no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sólo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se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había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emancipado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del hombre para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escuchar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a la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serpiente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sino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que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había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llevado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al hombre al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pecado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. Por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eso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fue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castigada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con </a:t>
            </a:r>
            <a:r>
              <a:rPr lang="en-US" sz="1600" b="0" strike="noStrike" spc="-1" dirty="0" smtClean="0">
                <a:solidFill>
                  <a:srgbClr val="000000"/>
                </a:solidFill>
                <a:latin typeface="Arial"/>
              </a:rPr>
              <a:t>un </a:t>
            </a:r>
            <a:r>
              <a:rPr lang="en-US" sz="1600" b="1" strike="noStrike" spc="-1" dirty="0" err="1" smtClean="0">
                <a:solidFill>
                  <a:srgbClr val="000000"/>
                </a:solidFill>
                <a:latin typeface="Arial"/>
              </a:rPr>
              <a:t>deseo</a:t>
            </a: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1" strike="noStrike" spc="-1" dirty="0" err="1">
                <a:solidFill>
                  <a:srgbClr val="000000"/>
                </a:solidFill>
                <a:latin typeface="Arial"/>
              </a:rPr>
              <a:t>rayano</a:t>
            </a:r>
            <a:r>
              <a:rPr lang="en-US" sz="16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1" strike="noStrike" spc="-1" dirty="0" err="1">
                <a:solidFill>
                  <a:srgbClr val="000000"/>
                </a:solidFill>
                <a:latin typeface="Arial"/>
              </a:rPr>
              <a:t>en</a:t>
            </a:r>
            <a:r>
              <a:rPr lang="en-US" sz="1600" b="1" strike="noStrike" spc="-1" dirty="0">
                <a:solidFill>
                  <a:srgbClr val="000000"/>
                </a:solidFill>
                <a:latin typeface="Arial"/>
              </a:rPr>
              <a:t> la </a:t>
            </a:r>
            <a:r>
              <a:rPr lang="en-US" sz="1600" b="1" strike="noStrike" spc="-1" dirty="0" err="1" smtClean="0">
                <a:solidFill>
                  <a:srgbClr val="000000"/>
                </a:solidFill>
                <a:latin typeface="Arial"/>
              </a:rPr>
              <a:t>enfermedad</a:t>
            </a: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Heb. de “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tener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un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deseo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violento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de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algo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”)…*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467600" y="6626225"/>
            <a:ext cx="47259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0" dirty="0">
                <a:latin typeface="Arial" panose="020B0604020202020204" pitchFamily="34" charset="0"/>
              </a:rPr>
              <a:t>*</a:t>
            </a:r>
            <a:r>
              <a:rPr lang="en-US" altLang="en-US" sz="1100" b="0" dirty="0" err="1">
                <a:latin typeface="Arial" panose="020B0604020202020204" pitchFamily="34" charset="0"/>
              </a:rPr>
              <a:t>Keil</a:t>
            </a:r>
            <a:r>
              <a:rPr lang="en-US" altLang="en-US" sz="1100" b="0" dirty="0">
                <a:latin typeface="Arial" panose="020B0604020202020204" pitchFamily="34" charset="0"/>
              </a:rPr>
              <a:t> </a:t>
            </a:r>
            <a:r>
              <a:rPr lang="en-US" altLang="en-US" sz="1100" b="0" dirty="0" smtClean="0">
                <a:latin typeface="Arial" panose="020B0604020202020204" pitchFamily="34" charset="0"/>
              </a:rPr>
              <a:t>y </a:t>
            </a:r>
            <a:r>
              <a:rPr lang="en-US" altLang="en-US" sz="1100" b="0" dirty="0" err="1">
                <a:latin typeface="Arial" panose="020B0604020202020204" pitchFamily="34" charset="0"/>
              </a:rPr>
              <a:t>Delitzsch</a:t>
            </a:r>
            <a:r>
              <a:rPr lang="en-US" altLang="en-US" sz="1100" b="0" dirty="0">
                <a:latin typeface="Arial" panose="020B0604020202020204" pitchFamily="34" charset="0"/>
              </a:rPr>
              <a:t>, </a:t>
            </a:r>
            <a:r>
              <a:rPr lang="en-US" altLang="en-US" sz="1100" b="0" i="1" dirty="0" err="1" smtClean="0">
                <a:latin typeface="Arial" panose="020B0604020202020204" pitchFamily="34" charset="0"/>
              </a:rPr>
              <a:t>Comentario</a:t>
            </a:r>
            <a:r>
              <a:rPr lang="en-US" altLang="en-US" sz="1100" b="0" i="1" dirty="0" smtClean="0">
                <a:latin typeface="Arial" panose="020B0604020202020204" pitchFamily="34" charset="0"/>
              </a:rPr>
              <a:t> </a:t>
            </a:r>
            <a:r>
              <a:rPr lang="en-US" altLang="en-US" sz="1100" b="0" i="1" dirty="0" err="1" smtClean="0">
                <a:latin typeface="Arial" panose="020B0604020202020204" pitchFamily="34" charset="0"/>
              </a:rPr>
              <a:t>sobre</a:t>
            </a:r>
            <a:r>
              <a:rPr lang="en-US" altLang="en-US" sz="1100" b="0" i="1" dirty="0" smtClean="0">
                <a:latin typeface="Arial" panose="020B0604020202020204" pitchFamily="34" charset="0"/>
              </a:rPr>
              <a:t> el </a:t>
            </a:r>
            <a:r>
              <a:rPr lang="en-US" altLang="en-US" sz="1100" b="0" i="1" dirty="0" err="1" smtClean="0">
                <a:latin typeface="Arial" panose="020B0604020202020204" pitchFamily="34" charset="0"/>
              </a:rPr>
              <a:t>Antiguo</a:t>
            </a:r>
            <a:r>
              <a:rPr lang="en-US" altLang="en-US" sz="1100" b="0" i="1" dirty="0" smtClean="0">
                <a:latin typeface="Arial" panose="020B0604020202020204" pitchFamily="34" charset="0"/>
              </a:rPr>
              <a:t> </a:t>
            </a:r>
            <a:r>
              <a:rPr lang="en-US" altLang="en-US" sz="1100" b="0" i="1" dirty="0" err="1" smtClean="0">
                <a:latin typeface="Arial" panose="020B0604020202020204" pitchFamily="34" charset="0"/>
              </a:rPr>
              <a:t>Testamento</a:t>
            </a:r>
            <a:r>
              <a:rPr lang="en-US" altLang="en-US" sz="1100" b="0" dirty="0" smtClean="0">
                <a:latin typeface="Arial" panose="020B0604020202020204" pitchFamily="34" charset="0"/>
              </a:rPr>
              <a:t>, </a:t>
            </a:r>
            <a:r>
              <a:rPr lang="en-US" altLang="en-US" sz="1100" b="0" dirty="0">
                <a:latin typeface="Arial" panose="020B0604020202020204" pitchFamily="34" charset="0"/>
              </a:rPr>
              <a:t>Vol 1, </a:t>
            </a:r>
            <a:r>
              <a:rPr lang="en-US" altLang="en-US" sz="1100" b="0" dirty="0" smtClean="0">
                <a:latin typeface="Arial" panose="020B0604020202020204" pitchFamily="34" charset="0"/>
              </a:rPr>
              <a:t>p </a:t>
            </a:r>
            <a:r>
              <a:rPr lang="en-US" altLang="en-US" sz="1100" b="0" dirty="0">
                <a:latin typeface="Arial" panose="020B0604020202020204" pitchFamily="34" charset="0"/>
              </a:rPr>
              <a:t>103.</a:t>
            </a:r>
          </a:p>
        </p:txBody>
      </p: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701836" y="3738476"/>
            <a:ext cx="51020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e-IL" altLang="en-US" sz="2400" dirty="0">
                <a:solidFill>
                  <a:srgbClr val="66FFFF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תְּשׁוּקָה</a:t>
            </a:r>
            <a:r>
              <a:rPr lang="en-US" altLang="en-US" sz="2400" b="0" dirty="0">
                <a:solidFill>
                  <a:srgbClr val="66FFFF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   </a:t>
            </a:r>
            <a:r>
              <a:rPr lang="en-US" altLang="en-US" sz="2400" b="0" i="1" dirty="0" err="1">
                <a:solidFill>
                  <a:srgbClr val="FFFF00"/>
                </a:solidFill>
                <a:latin typeface="Arial" panose="020B0604020202020204" pitchFamily="34" charset="0"/>
                <a:cs typeface="Ezra SIL" panose="02000400000000000000" pitchFamily="2" charset="-79"/>
              </a:rPr>
              <a:t>Tᵊšûqâ</a:t>
            </a:r>
            <a:r>
              <a:rPr lang="en-US" altLang="en-US" sz="2400" b="0" i="1" dirty="0">
                <a:solidFill>
                  <a:srgbClr val="FFFF00"/>
                </a:solidFill>
                <a:latin typeface="Arial" panose="020B0604020202020204" pitchFamily="34" charset="0"/>
                <a:cs typeface="Ezra SIL" panose="02000400000000000000" pitchFamily="2" charset="-79"/>
              </a:rPr>
              <a:t> – </a:t>
            </a:r>
            <a:r>
              <a:rPr lang="en-US" altLang="en-US" sz="2400" b="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Ezra SIL" panose="02000400000000000000" pitchFamily="2" charset="-79"/>
              </a:rPr>
              <a:t>sustantivo</a:t>
            </a:r>
            <a:r>
              <a:rPr lang="en-US" altLang="en-US" sz="2400" b="0" i="1" dirty="0" smtClean="0">
                <a:solidFill>
                  <a:srgbClr val="FFFF00"/>
                </a:solidFill>
                <a:latin typeface="Arial" panose="020B0604020202020204" pitchFamily="34" charset="0"/>
                <a:cs typeface="Ezra SIL" panose="02000400000000000000" pitchFamily="2" charset="-79"/>
              </a:rPr>
              <a:t> </a:t>
            </a:r>
            <a:r>
              <a:rPr lang="en-US" altLang="en-US" sz="2400" b="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Ezra SIL" panose="02000400000000000000" pitchFamily="2" charset="-79"/>
              </a:rPr>
              <a:t>femenino</a:t>
            </a:r>
            <a:endParaRPr lang="en-US" altLang="en-US" sz="2400" b="0" dirty="0">
              <a:solidFill>
                <a:srgbClr val="FFFF00"/>
              </a:solidFill>
              <a:latin typeface="Arial" panose="020B0604020202020204" pitchFamily="34" charset="0"/>
              <a:cs typeface="Ezra SIL" panose="020004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802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3" grpId="0"/>
      <p:bldP spid="29" grpId="0" animBg="1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1523880" y="-360"/>
            <a:ext cx="9144000" cy="685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Linaje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de </a:t>
            </a: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Caín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y Set (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Gén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4,5)</a:t>
            </a:r>
          </a:p>
        </p:txBody>
      </p:sp>
      <p:sp>
        <p:nvSpPr>
          <p:cNvPr id="223" name="TextShape 2"/>
          <p:cNvSpPr txBox="1"/>
          <p:nvPr/>
        </p:nvSpPr>
        <p:spPr>
          <a:xfrm>
            <a:off x="304920" y="754200"/>
            <a:ext cx="11810880" cy="59594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7000"/>
          </a:bodyPr>
          <a:lstStyle/>
          <a:p>
            <a:pPr algn="l" rtl="0"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u="sng" strike="noStrike" spc="-1" dirty="0" err="1">
                <a:solidFill>
                  <a:srgbClr val="FFFFFF"/>
                </a:solidFill>
                <a:uFillTx/>
                <a:latin typeface="Calibri"/>
              </a:rPr>
              <a:t>Caín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Caín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–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Construyó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una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ciudad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llamada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'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Enoc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' (17)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Lamec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– 2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esposas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(19)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Jabal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–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Tiendas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campaña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propiedad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ganado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(20)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Jubal – Padre de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instrumentos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musicales (21)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</a:rPr>
              <a:t>Tubal-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</a:rPr>
              <a:t>Caín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– 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</a:rPr>
              <a:t>Metalurgia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</a:rPr>
              <a:t>/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</a:rPr>
              <a:t>herramientas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(22)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Lamec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–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venganza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</a:rPr>
              <a:t>“</a:t>
            </a:r>
            <a:r>
              <a:rPr lang="en-US" sz="3000" b="1" spc="-1" dirty="0" err="1" smtClean="0">
                <a:solidFill>
                  <a:srgbClr val="FFFFFF"/>
                </a:solidFill>
                <a:latin typeface="Calibri"/>
              </a:rPr>
              <a:t>Setenta</a:t>
            </a:r>
            <a:r>
              <a:rPr lang="en-US" sz="3000" b="1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 err="1" smtClean="0">
                <a:solidFill>
                  <a:srgbClr val="FFFFFF"/>
                </a:solidFill>
                <a:latin typeface="Calibri"/>
              </a:rPr>
              <a:t>veces</a:t>
            </a:r>
            <a:r>
              <a:rPr lang="en-US" sz="3000" b="1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 err="1" smtClean="0">
                <a:solidFill>
                  <a:srgbClr val="FFFFFF"/>
                </a:solidFill>
                <a:latin typeface="Calibri"/>
              </a:rPr>
              <a:t>siete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</a:rPr>
              <a:t>” 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(24);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Caín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como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modelo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seguir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u="sng" strike="noStrike" spc="-1" dirty="0" smtClean="0">
                <a:solidFill>
                  <a:srgbClr val="FFFFFF"/>
                </a:solidFill>
                <a:uFillTx/>
                <a:latin typeface="Calibri"/>
              </a:rPr>
              <a:t>Set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“…y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murió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” (5:5,8,11,14,17,27,31)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Matusalén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–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Murió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año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del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diluvio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(5:27)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atracción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física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llevó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al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matrimonio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mixto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(6:2) y al mal (6:6)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maldad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era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grande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– (6:5, y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ver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8:21)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u="sng" strike="noStrike" spc="-1" dirty="0">
                <a:solidFill>
                  <a:srgbClr val="FFFFFF"/>
                </a:solidFill>
                <a:uFillTx/>
                <a:latin typeface="Calibri"/>
              </a:rPr>
              <a:t>Babel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– La “ciudad del hombre”, 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</a:rPr>
              <a:t>refleja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orgullo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desobediencia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</a:rPr>
              <a:t>Gén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11:1-9)</a:t>
            </a:r>
          </a:p>
        </p:txBody>
      </p:sp>
      <p:sp>
        <p:nvSpPr>
          <p:cNvPr id="224" name="CustomShape 3"/>
          <p:cNvSpPr/>
          <p:nvPr/>
        </p:nvSpPr>
        <p:spPr>
          <a:xfrm>
            <a:off x="8534520" y="6629400"/>
            <a:ext cx="2133360" cy="168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40000" lnSpcReduction="2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90B9E82-99B9-4B49-A138-70F7FF34557C}" type="slidenum">
              <a:rPr lang="en-US" sz="1400" b="1" strike="noStrike" spc="-1">
                <a:solidFill>
                  <a:srgbClr val="000000"/>
                </a:solidFill>
                <a:latin typeface="Arial"/>
              </a:rPr>
              <a:t>18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Effect">
                      <p:stCondLst>
                        <p:cond delay="indefinite"/>
                      </p:stCondLst>
                      <p:childTnLst>
                        <p:par>
                          <p:cTn id="4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Effect">
                      <p:stCondLst>
                        <p:cond delay="indefinite"/>
                      </p:stCondLst>
                      <p:childTnLst>
                        <p:par>
                          <p:cTn id="5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Consecuencias continuas de la caída</a:t>
            </a:r>
          </a:p>
        </p:txBody>
      </p:sp>
      <p:sp>
        <p:nvSpPr>
          <p:cNvPr id="226" name="TextShape 2"/>
          <p:cNvSpPr txBox="1"/>
          <p:nvPr/>
        </p:nvSpPr>
        <p:spPr>
          <a:xfrm>
            <a:off x="217440" y="837720"/>
            <a:ext cx="11755440" cy="5715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8000" lnSpcReduction="10000"/>
          </a:bodyPr>
          <a:lstStyle/>
          <a:p>
            <a:pPr marL="514080" indent="-51408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86832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Luchas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personales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todos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los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días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con: el mal, la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tragedia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la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injusticia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el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vacío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las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imperfecciones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la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complejidad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y la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confusión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(Rom 8:20-23; 5:12-14; 7:18-24)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marL="514080" indent="-51408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86832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Declive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espiritual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moral, 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civil 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de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civilizaciones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y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culturas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través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del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tiempo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.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marL="914400" lvl="1" indent="-34452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Char char="–"/>
              <a:tabLst>
                <a:tab pos="86832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La </a:t>
            </a:r>
            <a:r>
              <a:rPr lang="en-US" sz="26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rebeldía</a:t>
            </a: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de </a:t>
            </a:r>
            <a:r>
              <a:rPr lang="en-US" sz="26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los</a:t>
            </a: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26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hijos</a:t>
            </a: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y el </a:t>
            </a:r>
            <a:r>
              <a:rPr lang="en-US" sz="26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rechazo</a:t>
            </a: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de </a:t>
            </a:r>
            <a:r>
              <a:rPr lang="en-US" sz="26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los</a:t>
            </a: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26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valores</a:t>
            </a: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de las </a:t>
            </a:r>
            <a:r>
              <a:rPr lang="en-US" sz="26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generaciones</a:t>
            </a: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26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anteriores</a:t>
            </a: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.</a:t>
            </a:r>
            <a:endParaRPr lang="en-US" sz="2600" b="1" strike="noStrike" spc="-1" dirty="0" smtClean="0">
              <a:solidFill>
                <a:srgbClr val="FFFFFF"/>
              </a:solidFill>
              <a:latin typeface="Calibri"/>
            </a:endParaRPr>
          </a:p>
          <a:p>
            <a:pPr marL="514080" indent="-51408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86832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Mayores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oportunidades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y 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tentaciones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para el mal.</a:t>
            </a:r>
            <a:endParaRPr lang="en-US" sz="3000" b="1" strike="noStrike" spc="-1" dirty="0" smtClean="0">
              <a:solidFill>
                <a:srgbClr val="FFFFFF"/>
              </a:solidFill>
              <a:latin typeface="Calibri"/>
            </a:endParaRPr>
          </a:p>
          <a:p>
            <a:pPr marL="514080" indent="-51408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86832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Fracaso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de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los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sistemas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humanos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(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gobierno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/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tecnología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/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ciencia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) para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eliminar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las “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maldiciones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”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marL="914400" lvl="1" indent="-344520" algn="l" rtl="0">
              <a:lnSpc>
                <a:spcPct val="90000"/>
              </a:lnSpc>
              <a:buClr>
                <a:srgbClr val="FFFFFF"/>
              </a:buClr>
              <a:buFont typeface="Arial"/>
              <a:buChar char="•"/>
              <a:tabLst>
                <a:tab pos="86832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Crueldad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crimen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guerra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esclavitud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abuso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.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marL="914400" lvl="1" indent="-344520" algn="l" rtl="0">
              <a:lnSpc>
                <a:spcPct val="90000"/>
              </a:lnSpc>
              <a:buClr>
                <a:srgbClr val="FFFFFF"/>
              </a:buClr>
              <a:buFont typeface="Arial"/>
              <a:buChar char="•"/>
              <a:tabLst>
                <a:tab pos="86832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Hambre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pobreza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injusticia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desesperación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.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marL="914400" lvl="1" indent="-344520" algn="l" rtl="0">
              <a:lnSpc>
                <a:spcPct val="90000"/>
              </a:lnSpc>
              <a:buClr>
                <a:srgbClr val="FFFFFF"/>
              </a:buClr>
              <a:buFont typeface="Arial"/>
              <a:buChar char="•"/>
              <a:tabLst>
                <a:tab pos="86832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Enfermedad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lesiones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envejecimiento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.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marL="914400" lvl="1" indent="-344520" algn="l" rtl="0">
              <a:lnSpc>
                <a:spcPct val="90000"/>
              </a:lnSpc>
              <a:buClr>
                <a:srgbClr val="FFFFFF"/>
              </a:buClr>
              <a:buFont typeface="Arial"/>
              <a:buChar char="•"/>
              <a:tabLst>
                <a:tab pos="86832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Accidentes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catástrofes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(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naturales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y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provocadas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por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el hombre)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marL="914400" lvl="1" indent="-344520" algn="l" rtl="0">
              <a:lnSpc>
                <a:spcPct val="90000"/>
              </a:lnSpc>
              <a:buClr>
                <a:srgbClr val="FFFFFF"/>
              </a:buClr>
              <a:buFont typeface="Arial"/>
              <a:buChar char="•"/>
              <a:tabLst>
                <a:tab pos="86832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Muerte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marL="914400" lvl="1" indent="-344520" algn="l" rtl="0">
              <a:lnSpc>
                <a:spcPct val="90000"/>
              </a:lnSpc>
              <a:tabLst>
                <a:tab pos="0" algn="l"/>
                <a:tab pos="86832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Aunque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los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partidos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políticos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los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filósofos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los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dictadores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los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medios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comunicación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...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afirman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que </a:t>
            </a:r>
            <a:r>
              <a:rPr lang="en-US" sz="2800" b="1" spc="-1" dirty="0" smtClean="0">
                <a:solidFill>
                  <a:srgbClr val="FFFF00"/>
                </a:solidFill>
                <a:latin typeface="Calibri"/>
                <a:ea typeface="Times New Roman"/>
              </a:rPr>
              <a:t>las </a:t>
            </a:r>
            <a:r>
              <a:rPr lang="en-US" sz="2800" b="1" spc="-1" dirty="0" err="1" smtClean="0">
                <a:solidFill>
                  <a:srgbClr val="FFFF00"/>
                </a:solidFill>
                <a:latin typeface="Calibri"/>
                <a:ea typeface="Times New Roman"/>
              </a:rPr>
              <a:t>eliminarán</a:t>
            </a:r>
            <a:endParaRPr lang="en-US" sz="28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8DF518C-3F8D-4796-A0D3-934CF0376119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19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Effect">
                      <p:stCondLst>
                        <p:cond delay="indefinite"/>
                      </p:stCondLst>
                      <p:childTnLst>
                        <p:par>
                          <p:cTn id="1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838080" y="2122560"/>
            <a:ext cx="10744200" cy="176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 anchorCtr="1">
            <a:norm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1" i="1" strike="noStrike" spc="-1" dirty="0" err="1">
                <a:solidFill>
                  <a:srgbClr val="FFFF00"/>
                </a:solidFill>
                <a:latin typeface="Calibri"/>
              </a:rPr>
              <a:t>Lección</a:t>
            </a:r>
            <a:r>
              <a:rPr lang="en-US" sz="5400" b="1" i="1" strike="noStrike" spc="-1" dirty="0">
                <a:solidFill>
                  <a:srgbClr val="FFFF00"/>
                </a:solidFill>
                <a:latin typeface="Calibri"/>
              </a:rPr>
              <a:t> 1 - Origen de la </a:t>
            </a:r>
            <a:r>
              <a:rPr lang="en-US" sz="5400" b="1" i="1" spc="-1" dirty="0" err="1">
                <a:solidFill>
                  <a:srgbClr val="FFFF00"/>
                </a:solidFill>
                <a:latin typeface="Calibri"/>
              </a:rPr>
              <a:t>f</a:t>
            </a:r>
            <a:r>
              <a:rPr lang="en-US" sz="5400" b="1" i="1" strike="noStrike" spc="-1" dirty="0" err="1" smtClean="0">
                <a:solidFill>
                  <a:srgbClr val="FFFF00"/>
                </a:solidFill>
                <a:latin typeface="Calibri"/>
              </a:rPr>
              <a:t>amilia</a:t>
            </a:r>
            <a:r>
              <a:rPr lang="en-US" sz="5400" b="1" i="1" strike="noStrike" spc="-1" dirty="0">
                <a:solidFill>
                  <a:srgbClr val="FFFF00"/>
                </a:solidFill>
                <a:latin typeface="Calibri"/>
              </a:rPr>
              <a:t>: </a:t>
            </a:r>
            <a:r>
              <a:rPr lang="en-US" sz="5400" b="1" i="1" strike="noStrike" spc="-1" dirty="0" smtClean="0">
                <a:solidFill>
                  <a:srgbClr val="FFFF00"/>
                </a:solidFill>
                <a:latin typeface="Calibri"/>
              </a:rPr>
              <a:t/>
            </a:r>
            <a:br>
              <a:rPr lang="en-US" sz="5400" b="1" i="1" strike="noStrike" spc="-1" dirty="0" smtClean="0">
                <a:solidFill>
                  <a:srgbClr val="FFFF00"/>
                </a:solidFill>
                <a:latin typeface="Calibri"/>
              </a:rPr>
            </a:br>
            <a:r>
              <a:rPr lang="en-US" sz="5400" b="1" i="1" strike="noStrike" spc="-1" dirty="0" err="1" smtClean="0">
                <a:solidFill>
                  <a:srgbClr val="FFFF00"/>
                </a:solidFill>
                <a:latin typeface="Calibri"/>
              </a:rPr>
              <a:t>Edén</a:t>
            </a:r>
            <a:r>
              <a:rPr lang="en-US" sz="5400" b="1" i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5400" b="1" i="1" strike="noStrike" spc="-1" dirty="0">
                <a:solidFill>
                  <a:srgbClr val="FFFF00"/>
                </a:solidFill>
                <a:latin typeface="Calibri"/>
              </a:rPr>
              <a:t>y la </a:t>
            </a:r>
            <a:r>
              <a:rPr lang="en-US" sz="5400" b="1" i="1" spc="-1" dirty="0" err="1">
                <a:solidFill>
                  <a:srgbClr val="FFFF00"/>
                </a:solidFill>
                <a:latin typeface="Calibri"/>
              </a:rPr>
              <a:t>c</a:t>
            </a:r>
            <a:r>
              <a:rPr lang="en-US" sz="5400" b="1" i="1" strike="noStrike" spc="-1" dirty="0" err="1" smtClean="0">
                <a:solidFill>
                  <a:srgbClr val="FFFF00"/>
                </a:solidFill>
                <a:latin typeface="Calibri"/>
              </a:rPr>
              <a:t>aída</a:t>
            </a:r>
            <a:endParaRPr lang="en-US" sz="5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08074F7-7CE3-42B8-A965-E72684223BC5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2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1981080" y="0"/>
            <a:ext cx="8229600" cy="380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Recreando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la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familia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del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huerto</a:t>
            </a:r>
            <a:endParaRPr lang="en-US" sz="36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6730920" y="457200"/>
            <a:ext cx="528336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Compartir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con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sacrificio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cuidar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demás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como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uno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mismo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CustomShape 3"/>
          <p:cNvSpPr/>
          <p:nvPr/>
        </p:nvSpPr>
        <p:spPr>
          <a:xfrm>
            <a:off x="6707160" y="1019160"/>
            <a:ext cx="547992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Compromiso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vida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con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una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relación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permanente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;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consolación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la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esperanza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eterna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4"/>
          <p:cNvSpPr/>
          <p:nvPr/>
        </p:nvSpPr>
        <p:spPr>
          <a:xfrm>
            <a:off x="6707160" y="1552680"/>
            <a:ext cx="521820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pc="-1" dirty="0" err="1">
                <a:solidFill>
                  <a:srgbClr val="FFFFFF"/>
                </a:solidFill>
              </a:rPr>
              <a:t>Fidelidad</a:t>
            </a:r>
            <a:r>
              <a:rPr lang="en-US" spc="-1" dirty="0">
                <a:solidFill>
                  <a:srgbClr val="FFFFFF"/>
                </a:solidFill>
              </a:rPr>
              <a:t> a </a:t>
            </a:r>
            <a:r>
              <a:rPr lang="en-US" spc="-1" dirty="0" err="1">
                <a:solidFill>
                  <a:srgbClr val="FFFFFF"/>
                </a:solidFill>
              </a:rPr>
              <a:t>una</a:t>
            </a:r>
            <a:r>
              <a:rPr lang="en-US" spc="-1" dirty="0">
                <a:solidFill>
                  <a:srgbClr val="FFFFFF"/>
                </a:solidFill>
              </a:rPr>
              <a:t> sola persona sin </a:t>
            </a:r>
            <a:r>
              <a:rPr lang="en-US" spc="-1" dirty="0" err="1">
                <a:solidFill>
                  <a:srgbClr val="FFFFFF"/>
                </a:solidFill>
              </a:rPr>
              <a:t>concesiones</a:t>
            </a:r>
            <a:endParaRPr lang="en-US" spc="-1" dirty="0">
              <a:solidFill>
                <a:srgbClr val="000000"/>
              </a:solidFill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pc="-1" dirty="0">
                <a:solidFill>
                  <a:srgbClr val="FFFFFF"/>
                </a:solidFill>
              </a:rPr>
              <a:t>Sin </a:t>
            </a:r>
            <a:r>
              <a:rPr lang="en-US" spc="-1" dirty="0" err="1">
                <a:solidFill>
                  <a:srgbClr val="FFFFFF"/>
                </a:solidFill>
              </a:rPr>
              <a:t>competencias</a:t>
            </a:r>
            <a:r>
              <a:rPr lang="en-US" spc="-1" dirty="0">
                <a:solidFill>
                  <a:srgbClr val="FFFFFF"/>
                </a:solidFill>
              </a:rPr>
              <a:t>, sin </a:t>
            </a:r>
            <a:r>
              <a:rPr lang="en-US" spc="-1" dirty="0" err="1">
                <a:solidFill>
                  <a:srgbClr val="FFFFFF"/>
                </a:solidFill>
              </a:rPr>
              <a:t>comparaciones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32" name="CustomShape 5"/>
          <p:cNvSpPr/>
          <p:nvPr/>
        </p:nvSpPr>
        <p:spPr>
          <a:xfrm>
            <a:off x="6707160" y="2085840"/>
            <a:ext cx="512136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hogar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como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“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lugar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gente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”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más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importantes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tiempo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atención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afecto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6"/>
          <p:cNvSpPr/>
          <p:nvPr/>
        </p:nvSpPr>
        <p:spPr>
          <a:xfrm>
            <a:off x="6707160" y="3152880"/>
            <a:ext cx="482436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Honestidad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total: nada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falso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, nada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oculto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ni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necesidad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ocultar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7"/>
          <p:cNvSpPr/>
          <p:nvPr/>
        </p:nvSpPr>
        <p:spPr>
          <a:xfrm>
            <a:off x="6707160" y="3686040"/>
            <a:ext cx="540864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Todos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aceptados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/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amados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incondicionalmente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;</a:t>
            </a:r>
            <a:r>
              <a:rPr dirty="0"/>
              <a:t/>
            </a:r>
            <a:br>
              <a:rPr dirty="0"/>
            </a:b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sin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críticas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ridículos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ni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quejas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;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paciencia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CustomShape 8"/>
          <p:cNvSpPr/>
          <p:nvPr/>
        </p:nvSpPr>
        <p:spPr>
          <a:xfrm>
            <a:off x="6702480" y="4219560"/>
            <a:ext cx="5030640" cy="53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Canales de comunicación sólidos y únicos creados y protegidos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CustomShape 9"/>
          <p:cNvSpPr/>
          <p:nvPr/>
        </p:nvSpPr>
        <p:spPr>
          <a:xfrm>
            <a:off x="6702480" y="4753080"/>
            <a:ext cx="521820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Actividades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espirituales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frecuentes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: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estudios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bíblicos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oración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comunión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con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cristianos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CustomShape 10"/>
          <p:cNvSpPr/>
          <p:nvPr/>
        </p:nvSpPr>
        <p:spPr>
          <a:xfrm>
            <a:off x="6702480" y="5286240"/>
            <a:ext cx="541332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Todos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respetados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: </a:t>
            </a:r>
            <a:r>
              <a:rPr lang="en-US" spc="-1" dirty="0">
                <a:solidFill>
                  <a:srgbClr val="FFFFFF"/>
                </a:solidFill>
              </a:rPr>
              <a:t>“</a:t>
            </a:r>
            <a:r>
              <a:rPr lang="en-US" spc="-1" dirty="0" err="1">
                <a:solidFill>
                  <a:srgbClr val="FFFFFF"/>
                </a:solidFill>
              </a:rPr>
              <a:t>Sométanse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unos</a:t>
            </a:r>
            <a:r>
              <a:rPr lang="en-US" spc="-1" dirty="0">
                <a:solidFill>
                  <a:srgbClr val="FFFFFF"/>
                </a:solidFill>
              </a:rPr>
              <a:t> a </a:t>
            </a:r>
            <a:r>
              <a:rPr lang="en-US" spc="-1" dirty="0" err="1">
                <a:solidFill>
                  <a:srgbClr val="FFFFFF"/>
                </a:solidFill>
              </a:rPr>
              <a:t>otros</a:t>
            </a:r>
            <a:r>
              <a:rPr lang="en-US" spc="-1" dirty="0">
                <a:solidFill>
                  <a:srgbClr val="FFFFFF"/>
                </a:solidFill>
              </a:rPr>
              <a:t>, 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Ef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5)” 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“</a:t>
            </a:r>
            <a:r>
              <a:rPr lang="es-ES" spc="-1" dirty="0" smtClean="0">
                <a:solidFill>
                  <a:srgbClr val="FFFFFF"/>
                </a:solidFill>
              </a:rPr>
              <a:t>Con </a:t>
            </a:r>
            <a:r>
              <a:rPr lang="es-ES" spc="-1" dirty="0">
                <a:solidFill>
                  <a:srgbClr val="FFFFFF"/>
                </a:solidFill>
              </a:rPr>
              <a:t>honra, dándose preferencia unos a </a:t>
            </a:r>
            <a:r>
              <a:rPr lang="es-ES" spc="-1" dirty="0" smtClean="0">
                <a:solidFill>
                  <a:srgbClr val="FFFFFF"/>
                </a:solidFill>
              </a:rPr>
              <a:t>otros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”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11"/>
          <p:cNvSpPr/>
          <p:nvPr/>
        </p:nvSpPr>
        <p:spPr>
          <a:xfrm>
            <a:off x="6702480" y="5819760"/>
            <a:ext cx="4927680" cy="53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Metas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tareas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familiares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para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todos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: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todos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contribuyen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y son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reconocidos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valorados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12"/>
          <p:cNvSpPr/>
          <p:nvPr/>
        </p:nvSpPr>
        <p:spPr>
          <a:xfrm>
            <a:off x="6702480" y="6353280"/>
            <a:ext cx="541332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Atención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para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prevenir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la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desilusión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y la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tragedia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—Pero 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confianza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está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fundada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Dios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13"/>
          <p:cNvSpPr/>
          <p:nvPr/>
        </p:nvSpPr>
        <p:spPr>
          <a:xfrm>
            <a:off x="382680" y="457200"/>
            <a:ext cx="601812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 smtClean="0">
                <a:solidFill>
                  <a:srgbClr val="FFFFFF"/>
                </a:solidFill>
              </a:rPr>
              <a:t>Sin escasez, sin ansiedad por sobrevivir, suficiente placer: </a:t>
            </a:r>
            <a:r>
              <a:rPr lang="en-US" b="0" strike="noStrike" spc="-1" dirty="0" smtClean="0">
                <a:solidFill>
                  <a:srgbClr val="FFFFFF"/>
                </a:solidFill>
                <a:latin typeface="Wingdings"/>
                <a:ea typeface="Wingdings"/>
              </a:rPr>
              <a:t></a:t>
            </a:r>
            <a:r>
              <a:rPr lang="en-US" spc="-1" dirty="0">
                <a:solidFill>
                  <a:srgbClr val="FFFFFF"/>
                </a:solidFill>
              </a:rPr>
              <a:t>Sin </a:t>
            </a:r>
            <a:r>
              <a:rPr lang="en-US" spc="-1" dirty="0" err="1">
                <a:solidFill>
                  <a:srgbClr val="FFFFFF"/>
                </a:solidFill>
              </a:rPr>
              <a:t>competencia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1" name="CustomShape 14"/>
          <p:cNvSpPr/>
          <p:nvPr/>
        </p:nvSpPr>
        <p:spPr>
          <a:xfrm>
            <a:off x="387360" y="1012680"/>
            <a:ext cx="6018120" cy="3161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>
                <a:solidFill>
                  <a:srgbClr val="FFFFFF"/>
                </a:solidFill>
              </a:rPr>
              <a:t>Sin </a:t>
            </a:r>
            <a:r>
              <a:rPr lang="en-US" spc="-1" dirty="0" err="1">
                <a:solidFill>
                  <a:srgbClr val="FFFFFF"/>
                </a:solidFill>
              </a:rPr>
              <a:t>miedo</a:t>
            </a:r>
            <a:r>
              <a:rPr lang="en-US" spc="-1" dirty="0">
                <a:solidFill>
                  <a:srgbClr val="FFFFFF"/>
                </a:solidFill>
              </a:rPr>
              <a:t> a la </a:t>
            </a:r>
            <a:r>
              <a:rPr lang="en-US" spc="-1" dirty="0" err="1">
                <a:solidFill>
                  <a:srgbClr val="FFFFFF"/>
                </a:solidFill>
              </a:rPr>
              <a:t>separación</a:t>
            </a:r>
            <a:r>
              <a:rPr lang="en-US" spc="-1" dirty="0">
                <a:solidFill>
                  <a:srgbClr val="FFFFFF"/>
                </a:solidFill>
              </a:rPr>
              <a:t> o la </a:t>
            </a:r>
            <a:r>
              <a:rPr lang="en-US" spc="-1" dirty="0" err="1">
                <a:solidFill>
                  <a:srgbClr val="FFFFFF"/>
                </a:solidFill>
              </a:rPr>
              <a:t>soledad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2" name="CustomShape 15"/>
          <p:cNvSpPr/>
          <p:nvPr/>
        </p:nvSpPr>
        <p:spPr>
          <a:xfrm>
            <a:off x="387360" y="1546200"/>
            <a:ext cx="601812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 smtClean="0">
                <a:solidFill>
                  <a:srgbClr val="FFFFFF"/>
                </a:solidFill>
              </a:rPr>
              <a:t>Sin otras opciones: sin competencia, sin tentaciones a la infidelidad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3" name="CustomShape 16"/>
          <p:cNvSpPr/>
          <p:nvPr/>
        </p:nvSpPr>
        <p:spPr>
          <a:xfrm>
            <a:off x="387360" y="2079720"/>
            <a:ext cx="601812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 err="1">
                <a:solidFill>
                  <a:srgbClr val="FFFFFF"/>
                </a:solidFill>
              </a:rPr>
              <a:t>Contacto</a:t>
            </a:r>
            <a:r>
              <a:rPr lang="en-US" spc="-1" dirty="0">
                <a:solidFill>
                  <a:srgbClr val="FFFFFF"/>
                </a:solidFill>
              </a:rPr>
              <a:t> continuo: </a:t>
            </a:r>
            <a:r>
              <a:rPr lang="en-US" spc="-1" dirty="0" err="1">
                <a:solidFill>
                  <a:srgbClr val="FFFFFF"/>
                </a:solidFill>
              </a:rPr>
              <a:t>ninguna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otra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influencia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ni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distracción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competitiva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4" name="CustomShape 17"/>
          <p:cNvSpPr/>
          <p:nvPr/>
        </p:nvSpPr>
        <p:spPr>
          <a:xfrm>
            <a:off x="387360" y="3146400"/>
            <a:ext cx="6018120" cy="3161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>
                <a:solidFill>
                  <a:srgbClr val="FFFFFF"/>
                </a:solidFill>
              </a:rPr>
              <a:t>Sin </a:t>
            </a:r>
            <a:r>
              <a:rPr lang="en-US" spc="-1" dirty="0" err="1">
                <a:solidFill>
                  <a:srgbClr val="FFFFFF"/>
                </a:solidFill>
              </a:rPr>
              <a:t>engaño</a:t>
            </a:r>
            <a:r>
              <a:rPr lang="en-US" spc="-1" dirty="0">
                <a:solidFill>
                  <a:srgbClr val="FFFFFF"/>
                </a:solidFill>
              </a:rPr>
              <a:t> (“</a:t>
            </a:r>
            <a:r>
              <a:rPr lang="en-US" spc="-1" dirty="0" err="1">
                <a:solidFill>
                  <a:srgbClr val="FFFFFF"/>
                </a:solidFill>
              </a:rPr>
              <a:t>desnudos</a:t>
            </a:r>
            <a:r>
              <a:rPr lang="en-US" spc="-1" dirty="0">
                <a:solidFill>
                  <a:srgbClr val="FFFFFF"/>
                </a:solidFill>
              </a:rPr>
              <a:t>”); sin </a:t>
            </a:r>
            <a:r>
              <a:rPr lang="en-US" spc="-1" dirty="0" err="1">
                <a:solidFill>
                  <a:srgbClr val="FFFFFF"/>
                </a:solidFill>
              </a:rPr>
              <a:t>miedo</a:t>
            </a:r>
            <a:r>
              <a:rPr lang="en-US" spc="-1" dirty="0">
                <a:solidFill>
                  <a:srgbClr val="FFFFFF"/>
                </a:solidFill>
              </a:rPr>
              <a:t> de </a:t>
            </a:r>
            <a:r>
              <a:rPr lang="en-US" spc="-1" dirty="0" err="1">
                <a:solidFill>
                  <a:srgbClr val="FFFFFF"/>
                </a:solidFill>
              </a:rPr>
              <a:t>ser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engañados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5" name="CustomShape 18"/>
          <p:cNvSpPr/>
          <p:nvPr/>
        </p:nvSpPr>
        <p:spPr>
          <a:xfrm>
            <a:off x="341280" y="3679920"/>
            <a:ext cx="621180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>
                <a:solidFill>
                  <a:srgbClr val="FFFFFF"/>
                </a:solidFill>
              </a:rPr>
              <a:t>“No </a:t>
            </a:r>
            <a:r>
              <a:rPr lang="en-US" spc="-1" dirty="0" err="1">
                <a:solidFill>
                  <a:srgbClr val="FFFFFF"/>
                </a:solidFill>
              </a:rPr>
              <a:t>avergonzados</a:t>
            </a:r>
            <a:r>
              <a:rPr lang="en-US" spc="-1" dirty="0">
                <a:solidFill>
                  <a:srgbClr val="FFFFFF"/>
                </a:solidFill>
              </a:rPr>
              <a:t>”: ​​s</a:t>
            </a:r>
            <a:r>
              <a:rPr lang="es-ES" spc="-1" dirty="0" smtClean="0">
                <a:solidFill>
                  <a:srgbClr val="FFFFFF"/>
                </a:solidFill>
              </a:rPr>
              <a:t>in motivo para vergüenza, sin falta de confianza en uno mismo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6" name="CustomShape 19"/>
          <p:cNvSpPr/>
          <p:nvPr/>
        </p:nvSpPr>
        <p:spPr>
          <a:xfrm>
            <a:off x="380880" y="4213080"/>
            <a:ext cx="602460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 err="1">
                <a:solidFill>
                  <a:srgbClr val="FFFFFF"/>
                </a:solidFill>
              </a:rPr>
              <a:t>Relación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cercana</a:t>
            </a:r>
            <a:r>
              <a:rPr lang="en-US" spc="-1" dirty="0">
                <a:solidFill>
                  <a:srgbClr val="FFFFFF"/>
                </a:solidFill>
              </a:rPr>
              <a:t>; </a:t>
            </a:r>
            <a:r>
              <a:rPr lang="en-US" spc="-1" dirty="0" err="1">
                <a:solidFill>
                  <a:srgbClr val="FFFFFF"/>
                </a:solidFill>
              </a:rPr>
              <a:t>compañerismo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constante</a:t>
            </a:r>
            <a:r>
              <a:rPr lang="en-US" spc="-1" dirty="0">
                <a:solidFill>
                  <a:srgbClr val="FFFFFF"/>
                </a:solidFill>
              </a:rPr>
              <a:t> y perfecto; sin </a:t>
            </a:r>
            <a:r>
              <a:rPr lang="en-US" spc="-1" dirty="0" err="1">
                <a:solidFill>
                  <a:srgbClr val="FFFFFF"/>
                </a:solidFill>
              </a:rPr>
              <a:t>soledad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7" name="CustomShape 20"/>
          <p:cNvSpPr/>
          <p:nvPr/>
        </p:nvSpPr>
        <p:spPr>
          <a:xfrm>
            <a:off x="380880" y="4746600"/>
            <a:ext cx="602460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 err="1">
                <a:solidFill>
                  <a:srgbClr val="FFFFFF"/>
                </a:solidFill>
              </a:rPr>
              <a:t>Presencia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constante</a:t>
            </a:r>
            <a:r>
              <a:rPr lang="en-US" spc="-1" dirty="0">
                <a:solidFill>
                  <a:srgbClr val="FFFFFF"/>
                </a:solidFill>
              </a:rPr>
              <a:t> de Dios (</a:t>
            </a:r>
            <a:r>
              <a:rPr lang="en-US" spc="-1" dirty="0" err="1">
                <a:solidFill>
                  <a:srgbClr val="FFFFFF"/>
                </a:solidFill>
              </a:rPr>
              <a:t>andaban</a:t>
            </a:r>
            <a:r>
              <a:rPr lang="en-US" spc="-1" dirty="0">
                <a:solidFill>
                  <a:srgbClr val="FFFFFF"/>
                </a:solidFill>
              </a:rPr>
              <a:t> y </a:t>
            </a:r>
            <a:r>
              <a:rPr lang="en-US" spc="-1" dirty="0" err="1">
                <a:solidFill>
                  <a:srgbClr val="FFFFFF"/>
                </a:solidFill>
              </a:rPr>
              <a:t>hablaban</a:t>
            </a:r>
            <a:r>
              <a:rPr lang="en-US" spc="-1" dirty="0">
                <a:solidFill>
                  <a:srgbClr val="FFFFFF"/>
                </a:solidFill>
              </a:rPr>
              <a:t> con </a:t>
            </a:r>
            <a:r>
              <a:rPr lang="en-US" spc="-1" dirty="0" err="1">
                <a:solidFill>
                  <a:srgbClr val="FFFFFF"/>
                </a:solidFill>
              </a:rPr>
              <a:t>Él</a:t>
            </a:r>
            <a:r>
              <a:rPr lang="en-US" spc="-1" dirty="0">
                <a:solidFill>
                  <a:srgbClr val="FFFFFF"/>
                </a:solidFill>
              </a:rPr>
              <a:t>)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8" name="CustomShape 21"/>
          <p:cNvSpPr/>
          <p:nvPr/>
        </p:nvSpPr>
        <p:spPr>
          <a:xfrm>
            <a:off x="380880" y="5280120"/>
            <a:ext cx="602460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>
                <a:solidFill>
                  <a:srgbClr val="FFFFFF"/>
                </a:solidFill>
              </a:rPr>
              <a:t>Valor </a:t>
            </a:r>
            <a:r>
              <a:rPr lang="en-US" spc="-1" dirty="0" err="1">
                <a:solidFill>
                  <a:srgbClr val="FFFFFF"/>
                </a:solidFill>
              </a:rPr>
              <a:t>obvio</a:t>
            </a:r>
            <a:r>
              <a:rPr lang="en-US" spc="-1" dirty="0">
                <a:solidFill>
                  <a:srgbClr val="FFFFFF"/>
                </a:solidFill>
              </a:rPr>
              <a:t> ante </a:t>
            </a:r>
            <a:r>
              <a:rPr lang="en-US" spc="-1" dirty="0" err="1">
                <a:solidFill>
                  <a:srgbClr val="FFFFFF"/>
                </a:solidFill>
              </a:rPr>
              <a:t>los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ojos</a:t>
            </a:r>
            <a:r>
              <a:rPr lang="en-US" spc="-1" dirty="0">
                <a:solidFill>
                  <a:srgbClr val="FFFFFF"/>
                </a:solidFill>
              </a:rPr>
              <a:t> de Dios: “imagen de Dios”; </a:t>
            </a:r>
            <a:r>
              <a:rPr lang="en-US" spc="-1" dirty="0" err="1">
                <a:solidFill>
                  <a:srgbClr val="FFFFFF"/>
                </a:solidFill>
              </a:rPr>
              <a:t>superioridad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sobre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los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animales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9" name="CustomShape 22"/>
          <p:cNvSpPr/>
          <p:nvPr/>
        </p:nvSpPr>
        <p:spPr>
          <a:xfrm>
            <a:off x="380880" y="5813280"/>
            <a:ext cx="602460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 err="1">
                <a:solidFill>
                  <a:srgbClr val="FFFFFF"/>
                </a:solidFill>
              </a:rPr>
              <a:t>Tiempo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lleno</a:t>
            </a:r>
            <a:r>
              <a:rPr lang="en-US" spc="-1" dirty="0">
                <a:solidFill>
                  <a:srgbClr val="FFFFFF"/>
                </a:solidFill>
              </a:rPr>
              <a:t> de </a:t>
            </a:r>
            <a:r>
              <a:rPr lang="en-US" spc="-1" dirty="0" err="1">
                <a:solidFill>
                  <a:srgbClr val="FFFFFF"/>
                </a:solidFill>
              </a:rPr>
              <a:t>actividad</a:t>
            </a:r>
            <a:r>
              <a:rPr lang="en-US" spc="-1" dirty="0">
                <a:solidFill>
                  <a:srgbClr val="FFFFFF"/>
                </a:solidFill>
              </a:rPr>
              <a:t> con </a:t>
            </a:r>
            <a:r>
              <a:rPr lang="en-US" spc="-1" dirty="0" err="1">
                <a:solidFill>
                  <a:srgbClr val="FFFFFF"/>
                </a:solidFill>
              </a:rPr>
              <a:t>propósito</a:t>
            </a:r>
            <a:r>
              <a:rPr lang="en-US" spc="-1" dirty="0">
                <a:solidFill>
                  <a:srgbClr val="FFFFFF"/>
                </a:solidFill>
              </a:rPr>
              <a:t> (“</a:t>
            </a:r>
            <a:r>
              <a:rPr lang="en-US" spc="-1" smtClean="0">
                <a:solidFill>
                  <a:srgbClr val="FFFFFF"/>
                </a:solidFill>
              </a:rPr>
              <a:t>ejercer</a:t>
            </a:r>
            <a:r>
              <a:rPr lang="en-US" spc="-1" dirty="0" smtClean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dominio</a:t>
            </a:r>
            <a:r>
              <a:rPr lang="en-US" spc="-1" dirty="0">
                <a:solidFill>
                  <a:srgbClr val="FFFFFF"/>
                </a:solidFill>
              </a:rPr>
              <a:t>”, “</a:t>
            </a:r>
            <a:r>
              <a:rPr lang="en-US" spc="-1" dirty="0" err="1">
                <a:solidFill>
                  <a:srgbClr val="FFFFFF"/>
                </a:solidFill>
              </a:rPr>
              <a:t>cuidar</a:t>
            </a:r>
            <a:r>
              <a:rPr lang="en-US" spc="-1" dirty="0">
                <a:solidFill>
                  <a:srgbClr val="FFFFFF"/>
                </a:solidFill>
              </a:rPr>
              <a:t>”); </a:t>
            </a:r>
            <a:r>
              <a:rPr lang="en-US" spc="-1" dirty="0" err="1">
                <a:solidFill>
                  <a:srgbClr val="FFFFFF"/>
                </a:solidFill>
              </a:rPr>
              <a:t>papeles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claros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50" name="CustomShape 23"/>
          <p:cNvSpPr/>
          <p:nvPr/>
        </p:nvSpPr>
        <p:spPr>
          <a:xfrm>
            <a:off x="380880" y="6346800"/>
            <a:ext cx="6024600" cy="3161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>
                <a:solidFill>
                  <a:srgbClr val="FFFFFF"/>
                </a:solidFill>
              </a:rPr>
              <a:t>Sin </a:t>
            </a:r>
            <a:r>
              <a:rPr lang="en-US" spc="-1" dirty="0" err="1">
                <a:solidFill>
                  <a:srgbClr val="FFFFFF"/>
                </a:solidFill>
              </a:rPr>
              <a:t>tragedias</a:t>
            </a:r>
            <a:r>
              <a:rPr lang="en-US" spc="-1" dirty="0">
                <a:solidFill>
                  <a:srgbClr val="FFFFFF"/>
                </a:solidFill>
              </a:rPr>
              <a:t>, dolor, </a:t>
            </a:r>
            <a:r>
              <a:rPr lang="en-US" spc="-1" dirty="0" err="1">
                <a:solidFill>
                  <a:srgbClr val="FFFFFF"/>
                </a:solidFill>
              </a:rPr>
              <a:t>enfermedades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ni</a:t>
            </a:r>
            <a:r>
              <a:rPr lang="en-US" spc="-1" dirty="0">
                <a:solidFill>
                  <a:srgbClr val="FFFFFF"/>
                </a:solidFill>
              </a:rPr>
              <a:t> traumas.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51" name="CustomShape 24"/>
          <p:cNvSpPr/>
          <p:nvPr/>
        </p:nvSpPr>
        <p:spPr>
          <a:xfrm>
            <a:off x="6702480" y="2619360"/>
            <a:ext cx="492768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Vidas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pc="-1" dirty="0" err="1">
                <a:solidFill>
                  <a:srgbClr val="FFFFFF"/>
                </a:solidFill>
                <a:latin typeface="Arial"/>
              </a:rPr>
              <a:t>p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uras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;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bondad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constante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;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compasión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; </a:t>
            </a:r>
            <a:r>
              <a:rPr lang="en-US" spc="-1" dirty="0" err="1">
                <a:solidFill>
                  <a:srgbClr val="FFFFFF"/>
                </a:solidFill>
                <a:latin typeface="Arial"/>
              </a:rPr>
              <a:t>d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isculpas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y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perdón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frecuentes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25"/>
          <p:cNvSpPr/>
          <p:nvPr/>
        </p:nvSpPr>
        <p:spPr>
          <a:xfrm>
            <a:off x="380880" y="2612880"/>
            <a:ext cx="602460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>
                <a:solidFill>
                  <a:srgbClr val="FFFFFF"/>
                </a:solidFill>
              </a:rPr>
              <a:t>Sin </a:t>
            </a:r>
            <a:r>
              <a:rPr lang="en-US" spc="-1" dirty="0" err="1">
                <a:solidFill>
                  <a:srgbClr val="FFFFFF"/>
                </a:solidFill>
              </a:rPr>
              <a:t>pecado</a:t>
            </a:r>
            <a:r>
              <a:rPr lang="en-US" spc="-1" dirty="0">
                <a:solidFill>
                  <a:srgbClr val="FFFFFF"/>
                </a:solidFill>
              </a:rPr>
              <a:t>, </a:t>
            </a:r>
            <a:r>
              <a:rPr lang="en-US" spc="-1" dirty="0" err="1">
                <a:solidFill>
                  <a:srgbClr val="FFFFFF"/>
                </a:solidFill>
              </a:rPr>
              <a:t>poca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tentación</a:t>
            </a:r>
            <a:r>
              <a:rPr lang="en-US" spc="-1" dirty="0">
                <a:solidFill>
                  <a:srgbClr val="FFFFFF"/>
                </a:solidFill>
              </a:rPr>
              <a:t>: sin </a:t>
            </a:r>
            <a:r>
              <a:rPr lang="en-US" spc="-1" dirty="0" err="1">
                <a:solidFill>
                  <a:srgbClr val="FFFFFF"/>
                </a:solidFill>
              </a:rPr>
              <a:t>causas</a:t>
            </a:r>
            <a:r>
              <a:rPr lang="en-US" spc="-1" dirty="0">
                <a:solidFill>
                  <a:srgbClr val="FFFFFF"/>
                </a:solidFill>
              </a:rPr>
              <a:t> de </a:t>
            </a:r>
            <a:r>
              <a:rPr lang="en-US" spc="-1" dirty="0" err="1">
                <a:solidFill>
                  <a:srgbClr val="FFFFFF"/>
                </a:solidFill>
              </a:rPr>
              <a:t>daño</a:t>
            </a:r>
            <a:r>
              <a:rPr lang="en-US" spc="-1" dirty="0">
                <a:solidFill>
                  <a:srgbClr val="FFFFFF"/>
                </a:solidFill>
              </a:rPr>
              <a:t> personal, </a:t>
            </a:r>
            <a:r>
              <a:rPr lang="en-US" spc="-1" dirty="0" err="1">
                <a:solidFill>
                  <a:srgbClr val="FFFFFF"/>
                </a:solidFill>
              </a:rPr>
              <a:t>rencor</a:t>
            </a:r>
            <a:r>
              <a:rPr lang="en-US" spc="-1" dirty="0">
                <a:solidFill>
                  <a:srgbClr val="FFFFFF"/>
                </a:solidFill>
              </a:rPr>
              <a:t> o </a:t>
            </a:r>
            <a:r>
              <a:rPr lang="en-US" spc="-1" dirty="0" err="1">
                <a:solidFill>
                  <a:srgbClr val="FFFFFF"/>
                </a:solidFill>
              </a:rPr>
              <a:t>venganza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53" name="Line 26"/>
          <p:cNvSpPr/>
          <p:nvPr/>
        </p:nvSpPr>
        <p:spPr>
          <a:xfrm>
            <a:off x="6634080" y="457200"/>
            <a:ext cx="0" cy="6400800"/>
          </a:xfrm>
          <a:prstGeom prst="line">
            <a:avLst/>
          </a:prstGeom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4" name="Line 27"/>
          <p:cNvSpPr/>
          <p:nvPr/>
        </p:nvSpPr>
        <p:spPr>
          <a:xfrm>
            <a:off x="6477120" y="457200"/>
            <a:ext cx="0" cy="640080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55" name="Group 28"/>
          <p:cNvGrpSpPr/>
          <p:nvPr/>
        </p:nvGrpSpPr>
        <p:grpSpPr>
          <a:xfrm>
            <a:off x="341280" y="457200"/>
            <a:ext cx="11774520" cy="6400800"/>
            <a:chOff x="341280" y="457200"/>
            <a:chExt cx="11774520" cy="6400800"/>
          </a:xfrm>
        </p:grpSpPr>
        <p:sp>
          <p:nvSpPr>
            <p:cNvPr id="256" name="Line 29"/>
            <p:cNvSpPr/>
            <p:nvPr/>
          </p:nvSpPr>
          <p:spPr>
            <a:xfrm>
              <a:off x="341280" y="99036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7" name="Line 30"/>
            <p:cNvSpPr/>
            <p:nvPr/>
          </p:nvSpPr>
          <p:spPr>
            <a:xfrm>
              <a:off x="341280" y="152388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8" name="Line 31"/>
            <p:cNvSpPr/>
            <p:nvPr/>
          </p:nvSpPr>
          <p:spPr>
            <a:xfrm>
              <a:off x="341280" y="205740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9" name="Line 32"/>
            <p:cNvSpPr/>
            <p:nvPr/>
          </p:nvSpPr>
          <p:spPr>
            <a:xfrm>
              <a:off x="341280" y="259056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0" name="Line 33"/>
            <p:cNvSpPr/>
            <p:nvPr/>
          </p:nvSpPr>
          <p:spPr>
            <a:xfrm>
              <a:off x="341280" y="312408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1" name="Line 34"/>
            <p:cNvSpPr/>
            <p:nvPr/>
          </p:nvSpPr>
          <p:spPr>
            <a:xfrm>
              <a:off x="341280" y="365760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2" name="Line 35"/>
            <p:cNvSpPr/>
            <p:nvPr/>
          </p:nvSpPr>
          <p:spPr>
            <a:xfrm>
              <a:off x="341280" y="472428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3" name="Line 36"/>
            <p:cNvSpPr/>
            <p:nvPr/>
          </p:nvSpPr>
          <p:spPr>
            <a:xfrm>
              <a:off x="341280" y="525780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4" name="Line 37"/>
            <p:cNvSpPr/>
            <p:nvPr/>
          </p:nvSpPr>
          <p:spPr>
            <a:xfrm>
              <a:off x="341280" y="579132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5" name="Line 38"/>
            <p:cNvSpPr/>
            <p:nvPr/>
          </p:nvSpPr>
          <p:spPr>
            <a:xfrm>
              <a:off x="341280" y="632484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6" name="Line 39"/>
            <p:cNvSpPr/>
            <p:nvPr/>
          </p:nvSpPr>
          <p:spPr>
            <a:xfrm>
              <a:off x="341280" y="685800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7" name="Line 40"/>
            <p:cNvSpPr/>
            <p:nvPr/>
          </p:nvSpPr>
          <p:spPr>
            <a:xfrm>
              <a:off x="341280" y="45720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8" name="Line 41"/>
            <p:cNvSpPr/>
            <p:nvPr/>
          </p:nvSpPr>
          <p:spPr>
            <a:xfrm>
              <a:off x="341280" y="419112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69" name="CustomShape 42"/>
          <p:cNvSpPr/>
          <p:nvPr/>
        </p:nvSpPr>
        <p:spPr>
          <a:xfrm>
            <a:off x="6324480" y="533520"/>
            <a:ext cx="304920" cy="380880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0" name="CustomShape 43"/>
          <p:cNvSpPr/>
          <p:nvPr/>
        </p:nvSpPr>
        <p:spPr>
          <a:xfrm>
            <a:off x="6324480" y="1066680"/>
            <a:ext cx="304920" cy="381240"/>
          </a:xfrm>
          <a:custGeom>
            <a:avLst/>
            <a:gdLst/>
            <a:ahLst/>
            <a:cxnLst/>
            <a:rect l="0" t="0" r="r" b="b"/>
            <a:pathLst>
              <a:path w="849" h="1061">
                <a:moveTo>
                  <a:pt x="0" y="265"/>
                </a:moveTo>
                <a:lnTo>
                  <a:pt x="636" y="265"/>
                </a:lnTo>
                <a:lnTo>
                  <a:pt x="636" y="0"/>
                </a:lnTo>
                <a:lnTo>
                  <a:pt x="848" y="530"/>
                </a:lnTo>
                <a:lnTo>
                  <a:pt x="636" y="1060"/>
                </a:lnTo>
                <a:lnTo>
                  <a:pt x="636" y="795"/>
                </a:lnTo>
                <a:lnTo>
                  <a:pt x="0" y="795"/>
                </a:lnTo>
                <a:lnTo>
                  <a:pt x="0" y="265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1" name="CustomShape 44"/>
          <p:cNvSpPr/>
          <p:nvPr/>
        </p:nvSpPr>
        <p:spPr>
          <a:xfrm>
            <a:off x="6324480" y="1600200"/>
            <a:ext cx="304920" cy="380880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2" name="CustomShape 45"/>
          <p:cNvSpPr/>
          <p:nvPr/>
        </p:nvSpPr>
        <p:spPr>
          <a:xfrm>
            <a:off x="6324480" y="2133720"/>
            <a:ext cx="304920" cy="380880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3" name="CustomShape 46"/>
          <p:cNvSpPr/>
          <p:nvPr/>
        </p:nvSpPr>
        <p:spPr>
          <a:xfrm>
            <a:off x="6324480" y="2666880"/>
            <a:ext cx="304920" cy="381240"/>
          </a:xfrm>
          <a:custGeom>
            <a:avLst/>
            <a:gdLst/>
            <a:ahLst/>
            <a:cxnLst/>
            <a:rect l="0" t="0" r="r" b="b"/>
            <a:pathLst>
              <a:path w="849" h="1061">
                <a:moveTo>
                  <a:pt x="0" y="265"/>
                </a:moveTo>
                <a:lnTo>
                  <a:pt x="636" y="265"/>
                </a:lnTo>
                <a:lnTo>
                  <a:pt x="636" y="0"/>
                </a:lnTo>
                <a:lnTo>
                  <a:pt x="848" y="530"/>
                </a:lnTo>
                <a:lnTo>
                  <a:pt x="636" y="1060"/>
                </a:lnTo>
                <a:lnTo>
                  <a:pt x="636" y="795"/>
                </a:lnTo>
                <a:lnTo>
                  <a:pt x="0" y="795"/>
                </a:lnTo>
                <a:lnTo>
                  <a:pt x="0" y="265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4" name="CustomShape 47"/>
          <p:cNvSpPr/>
          <p:nvPr/>
        </p:nvSpPr>
        <p:spPr>
          <a:xfrm>
            <a:off x="6324480" y="3200400"/>
            <a:ext cx="304920" cy="380880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5" name="CustomShape 48"/>
          <p:cNvSpPr/>
          <p:nvPr/>
        </p:nvSpPr>
        <p:spPr>
          <a:xfrm>
            <a:off x="6324480" y="3733920"/>
            <a:ext cx="304920" cy="380880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49"/>
          <p:cNvSpPr/>
          <p:nvPr/>
        </p:nvSpPr>
        <p:spPr>
          <a:xfrm>
            <a:off x="6324480" y="4267080"/>
            <a:ext cx="304920" cy="381240"/>
          </a:xfrm>
          <a:custGeom>
            <a:avLst/>
            <a:gdLst/>
            <a:ahLst/>
            <a:cxnLst/>
            <a:rect l="0" t="0" r="r" b="b"/>
            <a:pathLst>
              <a:path w="849" h="1061">
                <a:moveTo>
                  <a:pt x="0" y="265"/>
                </a:moveTo>
                <a:lnTo>
                  <a:pt x="636" y="265"/>
                </a:lnTo>
                <a:lnTo>
                  <a:pt x="636" y="0"/>
                </a:lnTo>
                <a:lnTo>
                  <a:pt x="848" y="530"/>
                </a:lnTo>
                <a:lnTo>
                  <a:pt x="636" y="1060"/>
                </a:lnTo>
                <a:lnTo>
                  <a:pt x="636" y="795"/>
                </a:lnTo>
                <a:lnTo>
                  <a:pt x="0" y="795"/>
                </a:lnTo>
                <a:lnTo>
                  <a:pt x="0" y="265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7" name="CustomShape 50"/>
          <p:cNvSpPr/>
          <p:nvPr/>
        </p:nvSpPr>
        <p:spPr>
          <a:xfrm>
            <a:off x="6324480" y="4800600"/>
            <a:ext cx="304920" cy="380880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8" name="CustomShape 51"/>
          <p:cNvSpPr/>
          <p:nvPr/>
        </p:nvSpPr>
        <p:spPr>
          <a:xfrm>
            <a:off x="6324480" y="5334120"/>
            <a:ext cx="304920" cy="380880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9" name="CustomShape 52"/>
          <p:cNvSpPr/>
          <p:nvPr/>
        </p:nvSpPr>
        <p:spPr>
          <a:xfrm>
            <a:off x="6324480" y="5867280"/>
            <a:ext cx="304920" cy="381240"/>
          </a:xfrm>
          <a:custGeom>
            <a:avLst/>
            <a:gdLst/>
            <a:ahLst/>
            <a:cxnLst/>
            <a:rect l="0" t="0" r="r" b="b"/>
            <a:pathLst>
              <a:path w="849" h="1061">
                <a:moveTo>
                  <a:pt x="0" y="265"/>
                </a:moveTo>
                <a:lnTo>
                  <a:pt x="636" y="265"/>
                </a:lnTo>
                <a:lnTo>
                  <a:pt x="636" y="0"/>
                </a:lnTo>
                <a:lnTo>
                  <a:pt x="848" y="530"/>
                </a:lnTo>
                <a:lnTo>
                  <a:pt x="636" y="1060"/>
                </a:lnTo>
                <a:lnTo>
                  <a:pt x="636" y="795"/>
                </a:lnTo>
                <a:lnTo>
                  <a:pt x="0" y="795"/>
                </a:lnTo>
                <a:lnTo>
                  <a:pt x="0" y="265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CustomShape 53"/>
          <p:cNvSpPr/>
          <p:nvPr/>
        </p:nvSpPr>
        <p:spPr>
          <a:xfrm>
            <a:off x="6324480" y="6400800"/>
            <a:ext cx="304920" cy="380880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extShape 1"/>
          <p:cNvSpPr txBox="1"/>
          <p:nvPr/>
        </p:nvSpPr>
        <p:spPr>
          <a:xfrm>
            <a:off x="914040" y="-360"/>
            <a:ext cx="10363320" cy="76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strike="noStrike" spc="-1">
                <a:solidFill>
                  <a:srgbClr val="FFFF00"/>
                </a:solidFill>
                <a:latin typeface="Calibri"/>
              </a:rPr>
              <a:t>¿Estamos en guerra? – Desafíos personales</a:t>
            </a:r>
          </a:p>
        </p:txBody>
      </p:sp>
      <p:sp>
        <p:nvSpPr>
          <p:cNvPr id="282" name="TextShape 2"/>
          <p:cNvSpPr txBox="1"/>
          <p:nvPr/>
        </p:nvSpPr>
        <p:spPr>
          <a:xfrm>
            <a:off x="304560" y="1218960"/>
            <a:ext cx="11582280" cy="5181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5000" lnSpcReduction="10000"/>
          </a:bodyPr>
          <a:lstStyle/>
          <a:p>
            <a:pPr>
              <a:lnSpc>
                <a:spcPts val="2999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…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Y en verdad, todos los que quieren vivir piadosamente en Cristo Jesús, </a:t>
            </a:r>
            <a:r>
              <a:rPr lang="es-ES" sz="3200" b="1" u="sng" strike="noStrike" spc="-1" dirty="0" smtClean="0">
                <a:solidFill>
                  <a:srgbClr val="FFFF00"/>
                </a:solidFill>
                <a:latin typeface="Calibri"/>
              </a:rPr>
              <a:t>serán perseguidos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.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(II Tim 3:12)</a:t>
            </a:r>
          </a:p>
          <a:p>
            <a:pPr algn="l" rtl="0">
              <a:lnSpc>
                <a:spcPts val="2999"/>
              </a:lnSpc>
              <a:spcBef>
                <a:spcPts val="224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ts val="2999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Amados, les ruego como a extranjeros y peregrinos, que se abstengan de </a:t>
            </a:r>
            <a:r>
              <a:rPr lang="es-ES" sz="3200" b="1" u="sng" strike="noStrike" spc="-1" dirty="0" smtClean="0">
                <a:solidFill>
                  <a:srgbClr val="FFFF00"/>
                </a:solidFill>
                <a:latin typeface="Calibri"/>
              </a:rPr>
              <a:t>las pasiones carnales que combaten contra el alma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. 12  Mantengan entre los gentiles una conducta irreprochable, a fin de que en aquello que </a:t>
            </a:r>
            <a:r>
              <a:rPr lang="es-ES" sz="3200" b="1" u="sng" strike="noStrike" spc="-1" dirty="0" smtClean="0">
                <a:solidFill>
                  <a:srgbClr val="FFFF00"/>
                </a:solidFill>
                <a:latin typeface="Calibri"/>
              </a:rPr>
              <a:t>les calumnian 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como malhechores, ellos, por razón de </a:t>
            </a:r>
            <a:r>
              <a:rPr lang="es-ES" sz="3200" b="1" strike="noStrike" spc="-1" dirty="0" smtClean="0">
                <a:solidFill>
                  <a:srgbClr val="2BE7E7"/>
                </a:solidFill>
                <a:latin typeface="Calibri"/>
              </a:rPr>
              <a:t>las buenas obras de ustedes, al considerarlas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, glorifiquen a Dios en el día de la visitación. 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I Pedro 2:11-12)</a:t>
            </a:r>
          </a:p>
          <a:p>
            <a:pPr algn="l" rtl="0">
              <a:lnSpc>
                <a:spcPts val="2999"/>
              </a:lnSpc>
              <a:spcBef>
                <a:spcPts val="224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ts val="2999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…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para que sean irreprensibles y sencillos, hijos de Dios sin tacha </a:t>
            </a:r>
            <a:r>
              <a:rPr lang="es-ES" sz="3200" b="1" u="sng" strike="noStrike" spc="-1" dirty="0" smtClean="0">
                <a:solidFill>
                  <a:srgbClr val="FFFF00"/>
                </a:solidFill>
                <a:latin typeface="Calibri"/>
              </a:rPr>
              <a:t>en medio de una generación torcida y perversa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, en medio de la cual ustedes </a:t>
            </a:r>
            <a:r>
              <a:rPr lang="es-ES" sz="3200" b="1" strike="noStrike" spc="-1" dirty="0" smtClean="0">
                <a:solidFill>
                  <a:srgbClr val="2BE7E7"/>
                </a:solidFill>
                <a:latin typeface="Calibri"/>
              </a:rPr>
              <a:t>resplandecen como luminares en el mundo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. (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Filipenses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2:15)</a:t>
            </a:r>
          </a:p>
        </p:txBody>
      </p:sp>
      <p:sp>
        <p:nvSpPr>
          <p:cNvPr id="283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94B7CB9-332A-4487-8105-F99B5C421AC8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21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914040" y="0"/>
            <a:ext cx="10363320" cy="838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1" strike="noStrike" spc="-1">
                <a:solidFill>
                  <a:srgbClr val="FFFF00"/>
                </a:solidFill>
                <a:latin typeface="Calibri"/>
              </a:rPr>
              <a:t>¿Estamos en guerra?</a:t>
            </a:r>
          </a:p>
        </p:txBody>
      </p:sp>
      <p:sp>
        <p:nvSpPr>
          <p:cNvPr id="285" name="TextShape 2"/>
          <p:cNvSpPr txBox="1"/>
          <p:nvPr/>
        </p:nvSpPr>
        <p:spPr>
          <a:xfrm>
            <a:off x="380880" y="990360"/>
            <a:ext cx="11506320" cy="55623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Porque en el hombre interior me deleito con la ley de Dios, 23  pero veo otra ley en los miembros de mi cuerpo que </a:t>
            </a:r>
            <a:r>
              <a:rPr lang="es-ES" sz="3200" b="1" u="sng" strike="noStrike" spc="-1" dirty="0" smtClean="0">
                <a:solidFill>
                  <a:srgbClr val="FFFF00"/>
                </a:solidFill>
                <a:latin typeface="Calibri"/>
              </a:rPr>
              <a:t>hace guerra contra la ley de mi mente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, y me hace prisionero de la ley del pecado que está en mis miembros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.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Romanos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7:22-23)</a:t>
            </a:r>
          </a:p>
          <a:p>
            <a:pPr algn="l" rtl="0">
              <a:lnSpc>
                <a:spcPct val="9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Porque </a:t>
            </a:r>
            <a:r>
              <a:rPr lang="es-ES" sz="3200" b="1" u="sng" strike="noStrike" spc="-1" dirty="0" smtClean="0">
                <a:solidFill>
                  <a:srgbClr val="FFFF00"/>
                </a:solidFill>
                <a:latin typeface="Calibri"/>
              </a:rPr>
              <a:t>todo lo que hay en el mundo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, la pasión de la carne, la pasión de los ojos, y la arrogancia de la vida, no proviene del Padre, sino del mundo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.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(I Juan 2:16)</a:t>
            </a:r>
          </a:p>
          <a:p>
            <a:pPr algn="l" rtl="0">
              <a:lnSpc>
                <a:spcPct val="9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Sabemos que somos de Dios, y </a:t>
            </a:r>
            <a:r>
              <a:rPr lang="es-ES" sz="3200" b="1" u="sng" strike="noStrike" spc="-1" dirty="0" smtClean="0">
                <a:solidFill>
                  <a:srgbClr val="FFFF00"/>
                </a:solidFill>
                <a:latin typeface="Calibri"/>
              </a:rPr>
              <a:t>que el mundo entero está bajo el poder del maligno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.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(I Juan 5:19)</a:t>
            </a:r>
          </a:p>
          <a:p>
            <a:pPr algn="l" rtl="0">
              <a:lnSpc>
                <a:spcPct val="9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6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A448C9-0A88-464E-86D4-A8E8E4CACF16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22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1" strike="noStrike" spc="-1">
                <a:solidFill>
                  <a:srgbClr val="FFFF00"/>
                </a:solidFill>
                <a:latin typeface="Calibri"/>
              </a:rPr>
              <a:t>¿Estamos en guerra?</a:t>
            </a:r>
          </a:p>
        </p:txBody>
      </p:sp>
      <p:sp>
        <p:nvSpPr>
          <p:cNvPr id="288" name="TextShape 2"/>
          <p:cNvSpPr txBox="1"/>
          <p:nvPr/>
        </p:nvSpPr>
        <p:spPr>
          <a:xfrm>
            <a:off x="147240" y="1219320"/>
            <a:ext cx="11896920" cy="53337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Por lo demás, fortalézcanse en el Señor y en el poder de su fuerza. 11  Revístanse con toda la armadura de Dios para que puedan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Calibri"/>
              </a:rPr>
              <a:t>estar firmes contra las insidias del diablo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. 12  Porque nuestra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Calibri"/>
              </a:rPr>
              <a:t>lucha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 no es contra sangre y carne, sino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Calibri"/>
              </a:rPr>
              <a:t>contra principados, contra potestades, contra los poderes de este mundo de tinieblas, contra las fuerzas espirituales de maldad en las regiones celestes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. 13  Por tanto, tomen toda la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Calibri"/>
              </a:rPr>
              <a:t>armadura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 de Dios, para que puedan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Calibri"/>
              </a:rPr>
              <a:t>resistir en el día malo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, y habiéndolo hecho todo, estar firmes. </a:t>
            </a:r>
            <a:r>
              <a:rPr lang="en-US" sz="3000" b="0" strike="noStrike" spc="-1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3000" b="0" strike="noStrike" spc="-1" dirty="0" err="1">
                <a:solidFill>
                  <a:srgbClr val="FFFFFF"/>
                </a:solidFill>
                <a:latin typeface="Calibri"/>
              </a:rPr>
              <a:t>Efesios</a:t>
            </a:r>
            <a:r>
              <a:rPr lang="en-US" sz="3000" b="0" strike="noStrike" spc="-1" dirty="0">
                <a:solidFill>
                  <a:srgbClr val="FFFFFF"/>
                </a:solidFill>
                <a:latin typeface="Calibri"/>
              </a:rPr>
              <a:t> 6:10-13)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Pues aunque andamos en la carne, no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Calibri"/>
              </a:rPr>
              <a:t>luchamos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 según la carne. 4  Porque las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Calibri"/>
              </a:rPr>
              <a:t>armas de nuestra contienda 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no son carnales, sino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Calibri"/>
              </a:rPr>
              <a:t>poderosas en Dios para la destrucción de fortalezas; 5  destruyendo especulaciones y todo razonamiento altivo que se levanta contra el conocimiento de Dios, y poniendo todo pensamiento en cautiverio a la obediencia de Cristo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… </a:t>
            </a:r>
            <a:r>
              <a:rPr lang="en-US" sz="3000" b="0" strike="noStrike" spc="-1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3000" b="0" strike="noStrike" spc="-1" dirty="0">
                <a:solidFill>
                  <a:srgbClr val="FFFFFF"/>
                </a:solidFill>
                <a:latin typeface="Calibri"/>
              </a:rPr>
              <a:t>II </a:t>
            </a:r>
            <a:r>
              <a:rPr lang="en-US" sz="3000" b="0" strike="noStrike" spc="-1" dirty="0" err="1">
                <a:solidFill>
                  <a:srgbClr val="FFFFFF"/>
                </a:solidFill>
                <a:latin typeface="Calibri"/>
              </a:rPr>
              <a:t>Corintios</a:t>
            </a:r>
            <a:r>
              <a:rPr lang="en-US" sz="3000" b="0" strike="noStrike" spc="-1" dirty="0">
                <a:solidFill>
                  <a:srgbClr val="FFFFFF"/>
                </a:solidFill>
                <a:latin typeface="Calibri"/>
              </a:rPr>
              <a:t> 10:3-5)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9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9E06467-300C-4661-B873-8355BEA48E41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23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B95B88-061B-455F-A206-BC1F89DC07D8}" type="slidenum">
              <a:rPr lang="en-US" altLang="en-US" sz="16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6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794" y="152400"/>
            <a:ext cx="12192000" cy="6096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E.2. The Purpose  of Marriage &amp; Family is </a:t>
            </a:r>
            <a:r>
              <a:rPr lang="en-US" altLang="en-US" sz="4000" u="sng" dirty="0">
                <a:solidFill>
                  <a:srgbClr val="FF0000"/>
                </a:solidFill>
              </a:rPr>
              <a:t>Not</a:t>
            </a:r>
            <a:r>
              <a:rPr lang="en-US" altLang="en-US" sz="40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294" y="1143000"/>
            <a:ext cx="11049000" cy="5181600"/>
          </a:xfrm>
        </p:spPr>
        <p:txBody>
          <a:bodyPr/>
          <a:lstStyle/>
          <a:p>
            <a:pPr eaLnBrk="1" hangingPunct="1"/>
            <a:r>
              <a:rPr lang="en-US" altLang="en-US" smtClean="0"/>
              <a:t>Personal pleasure and happiness</a:t>
            </a:r>
          </a:p>
          <a:p>
            <a:pPr eaLnBrk="1" hangingPunct="1"/>
            <a:r>
              <a:rPr lang="en-US" altLang="en-US" smtClean="0"/>
              <a:t>Enabling romantic love to flourish</a:t>
            </a:r>
          </a:p>
          <a:p>
            <a:pPr eaLnBrk="1" hangingPunct="1"/>
            <a:r>
              <a:rPr lang="en-US" altLang="en-US" smtClean="0"/>
              <a:t>To create a sense of personal fulfillment or accomplishment</a:t>
            </a:r>
          </a:p>
          <a:p>
            <a:pPr eaLnBrk="1" hangingPunct="1"/>
            <a:r>
              <a:rPr lang="en-US" altLang="en-US" smtClean="0"/>
              <a:t>Personal affluence or financial security</a:t>
            </a:r>
          </a:p>
          <a:p>
            <a:pPr eaLnBrk="1" hangingPunct="1"/>
            <a:r>
              <a:rPr lang="en-US" altLang="en-US" smtClean="0"/>
              <a:t>Social expediency  (increase status &amp; acceptance)</a:t>
            </a:r>
          </a:p>
          <a:p>
            <a:pPr eaLnBrk="1" hangingPunct="1"/>
            <a:r>
              <a:rPr lang="en-US" altLang="en-US" smtClean="0"/>
              <a:t>Ensure success (affluence, or…) for children (next generation)</a:t>
            </a:r>
          </a:p>
          <a:p>
            <a:pPr eaLnBrk="1" hangingPunct="1"/>
            <a:r>
              <a:rPr lang="en-US" altLang="en-US" smtClean="0"/>
              <a:t>Living out parental ambitions through children</a:t>
            </a:r>
          </a:p>
          <a:p>
            <a:pPr eaLnBrk="1" hangingPunct="1"/>
            <a:r>
              <a:rPr lang="en-US" altLang="en-US" smtClean="0"/>
              <a:t>Improving the condition of the Human Race</a:t>
            </a:r>
          </a:p>
        </p:txBody>
      </p:sp>
    </p:spTree>
    <p:extLst>
      <p:ext uri="{BB962C8B-B14F-4D97-AF65-F5344CB8AC3E}">
        <p14:creationId xmlns:p14="http://schemas.microsoft.com/office/powerpoint/2010/main" val="13107428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7A182E-28C0-401C-8B27-5B28BD8FB7E4}" type="slidenum">
              <a:rPr lang="en-US" altLang="en-US" sz="16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6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E.2 The Spiritual Goal of Family Relationships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194" y="677863"/>
            <a:ext cx="11887200" cy="6172200"/>
          </a:xfrm>
        </p:spPr>
        <p:txBody>
          <a:bodyPr/>
          <a:lstStyle/>
          <a:p>
            <a:pPr marL="233363" indent="-233363" eaLnBrk="1" hangingPunct="1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altLang="en-US" sz="2400">
                <a:solidFill>
                  <a:srgbClr val="99FFCC"/>
                </a:solidFill>
              </a:rPr>
              <a:t>I Cor 7:13,16</a:t>
            </a:r>
            <a:r>
              <a:rPr lang="en-US" altLang="en-US" sz="2400"/>
              <a:t> – And a woman who has a husband who does not believe, if he is willing to live with her, let her not divorce him…  </a:t>
            </a:r>
            <a:br>
              <a:rPr lang="en-US" altLang="en-US" sz="2400"/>
            </a:br>
            <a:r>
              <a:rPr lang="en-US" altLang="en-US" sz="2400"/>
              <a:t>For how do you know, O wife, whether </a:t>
            </a:r>
            <a:r>
              <a:rPr lang="en-US" altLang="en-US" sz="2400" u="sng">
                <a:solidFill>
                  <a:srgbClr val="FFFF00"/>
                </a:solidFill>
              </a:rPr>
              <a:t>you will save your husband</a:t>
            </a:r>
            <a:r>
              <a:rPr lang="en-US" altLang="en-US" sz="2400"/>
              <a:t>?  Or how do you know, O husband, whether </a:t>
            </a:r>
            <a:r>
              <a:rPr lang="en-US" altLang="en-US" sz="2400" u="sng">
                <a:solidFill>
                  <a:srgbClr val="FFFF00"/>
                </a:solidFill>
              </a:rPr>
              <a:t>you will save your wife</a:t>
            </a:r>
            <a:r>
              <a:rPr lang="en-US" altLang="en-US" sz="2400"/>
              <a:t>?</a:t>
            </a:r>
          </a:p>
          <a:p>
            <a:pPr marL="233363" indent="-233363" eaLnBrk="1" hangingPunct="1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altLang="en-US" sz="2400">
                <a:solidFill>
                  <a:srgbClr val="99FFCC"/>
                </a:solidFill>
              </a:rPr>
              <a:t>I Pet 3:1</a:t>
            </a:r>
            <a:r>
              <a:rPr lang="en-US" altLang="en-US" sz="2400"/>
              <a:t> – Likewise you wives, be submissive to your own husbands, that even if some do not obey the word, they, without a word, </a:t>
            </a:r>
            <a:br>
              <a:rPr lang="en-US" altLang="en-US" sz="2400"/>
            </a:br>
            <a:r>
              <a:rPr lang="en-US" altLang="en-US" sz="2400" u="sng">
                <a:solidFill>
                  <a:srgbClr val="FFFF00"/>
                </a:solidFill>
              </a:rPr>
              <a:t>may be won by the conduct of their wives</a:t>
            </a:r>
            <a:endParaRPr lang="en-US" altLang="en-US" sz="2400"/>
          </a:p>
          <a:p>
            <a:pPr marL="233363" indent="-233363" eaLnBrk="1" hangingPunct="1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altLang="en-US" sz="2400">
                <a:solidFill>
                  <a:srgbClr val="99FFCC"/>
                </a:solidFill>
              </a:rPr>
              <a:t>Eph 5:26 - </a:t>
            </a:r>
            <a:r>
              <a:rPr lang="en-US" altLang="en-US" sz="2400">
                <a:cs typeface="Times New Roman" panose="02020603050405020304" pitchFamily="18" charset="0"/>
              </a:rPr>
              <a:t>that he might sanctify her, having cleansed her by the washing of water with the word, </a:t>
            </a:r>
            <a:r>
              <a:rPr lang="en-US" altLang="en-US" sz="2400" baseline="30000">
                <a:cs typeface="Times New Roman" panose="02020603050405020304" pitchFamily="18" charset="0"/>
              </a:rPr>
              <a:t>27 </a:t>
            </a:r>
            <a:r>
              <a:rPr lang="en-US" altLang="en-US" sz="2400">
                <a:cs typeface="Times New Roman" panose="02020603050405020304" pitchFamily="18" charset="0"/>
              </a:rPr>
              <a:t>so that he might present the church to himself in splendor, without spot or wrinkle or any such thing, that </a:t>
            </a:r>
            <a:r>
              <a:rPr lang="en-US" altLang="en-US" sz="2400" u="sng">
                <a:solidFill>
                  <a:srgbClr val="FFFF00"/>
                </a:solidFill>
                <a:cs typeface="Times New Roman" panose="02020603050405020304" pitchFamily="18" charset="0"/>
              </a:rPr>
              <a:t>she might be holy and without blemish</a:t>
            </a:r>
            <a:r>
              <a:rPr lang="en-US" altLang="en-US" sz="2400">
                <a:cs typeface="Times New Roman" panose="02020603050405020304" pitchFamily="18" charset="0"/>
              </a:rPr>
              <a:t>. </a:t>
            </a:r>
          </a:p>
          <a:p>
            <a:pPr marL="233363" indent="-233363" eaLnBrk="1" hangingPunct="1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altLang="en-US" sz="2400">
                <a:solidFill>
                  <a:srgbClr val="99FFCC"/>
                </a:solidFill>
              </a:rPr>
              <a:t>Eph 6:4</a:t>
            </a:r>
            <a:r>
              <a:rPr lang="en-US" altLang="en-US" sz="2400"/>
              <a:t> – And you, fathers, do not provoke your children to wrath, but bring them up in the </a:t>
            </a:r>
            <a:r>
              <a:rPr lang="en-US" altLang="en-US" sz="2400" u="sng">
                <a:solidFill>
                  <a:srgbClr val="FFFF00"/>
                </a:solidFill>
              </a:rPr>
              <a:t>training and admonition of the Lord</a:t>
            </a:r>
            <a:r>
              <a:rPr lang="en-US" altLang="en-US" sz="2400"/>
              <a:t>.</a:t>
            </a:r>
          </a:p>
          <a:p>
            <a:pPr marL="233363" indent="-233363" eaLnBrk="1" hangingPunct="1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altLang="en-US" sz="2400">
                <a:solidFill>
                  <a:srgbClr val="99FFCC"/>
                </a:solidFill>
              </a:rPr>
              <a:t>Prov 23:13,14</a:t>
            </a:r>
            <a:r>
              <a:rPr lang="en-US" altLang="en-US" sz="2400"/>
              <a:t> – Do not hold back discipline from the child, although you strike him with the rod, he will not die.  You shall strike him with the rod and </a:t>
            </a:r>
            <a:r>
              <a:rPr lang="en-US" altLang="en-US" sz="2400" u="sng">
                <a:solidFill>
                  <a:srgbClr val="FFFF00"/>
                </a:solidFill>
              </a:rPr>
              <a:t>rescue his soul from Sheol.</a:t>
            </a:r>
          </a:p>
          <a:p>
            <a:pPr marL="233363" indent="-233363" eaLnBrk="1" hangingPunct="1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altLang="en-US" sz="2400">
                <a:solidFill>
                  <a:srgbClr val="99FFCC"/>
                </a:solidFill>
              </a:rPr>
              <a:t>III John 3,4</a:t>
            </a:r>
            <a:r>
              <a:rPr lang="en-US" altLang="en-US" sz="2400"/>
              <a:t> – For I rejoiced greatly when brethren came and testified of the truth that is in you, just as you walk in the truth.  I have no greater joy than to hear that </a:t>
            </a:r>
            <a:r>
              <a:rPr lang="en-US" altLang="en-US" sz="2400" u="sng">
                <a:solidFill>
                  <a:srgbClr val="FFFF00"/>
                </a:solidFill>
              </a:rPr>
              <a:t>my children walk in truth</a:t>
            </a:r>
            <a:r>
              <a:rPr lang="en-US" altLang="en-US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75499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ED1E4CA-21BA-4346-AD77-32C06A7213D7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26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TextShape 2"/>
          <p:cNvSpPr txBox="1"/>
          <p:nvPr/>
        </p:nvSpPr>
        <p:spPr>
          <a:xfrm>
            <a:off x="-360" y="152280"/>
            <a:ext cx="12192120" cy="609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E.2. El </a:t>
            </a: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propósito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del </a:t>
            </a: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matrimonio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y la </a:t>
            </a: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familia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u="sng" strike="noStrike" spc="-1" dirty="0" smtClean="0">
                <a:solidFill>
                  <a:srgbClr val="FF0000"/>
                </a:solidFill>
                <a:uFillTx/>
                <a:latin typeface="Calibri"/>
              </a:rPr>
              <a:t>no</a:t>
            </a:r>
            <a:r>
              <a:rPr lang="en-US" sz="4000" b="1" strike="noStrike" spc="-1" dirty="0" smtClean="0">
                <a:solidFill>
                  <a:srgbClr val="FF0000"/>
                </a:solidFill>
                <a:uFillTx/>
                <a:latin typeface="Calibri"/>
              </a:rPr>
              <a:t> 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es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…</a:t>
            </a:r>
            <a:endParaRPr lang="en-US" sz="40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92" name="TextShape 3"/>
          <p:cNvSpPr txBox="1"/>
          <p:nvPr/>
        </p:nvSpPr>
        <p:spPr>
          <a:xfrm>
            <a:off x="571320" y="1142640"/>
            <a:ext cx="11048760" cy="5181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El placer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y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felicidad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personal</a:t>
            </a: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Permitir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que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florezca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amor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romántico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Crear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una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sensación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realización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o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logro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personal.</a:t>
            </a: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pc="-1" dirty="0" smtClean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3200" b="1" spc="-1" dirty="0" err="1" smtClean="0">
                <a:solidFill>
                  <a:srgbClr val="FFFFFF"/>
                </a:solidFill>
                <a:latin typeface="Calibri"/>
              </a:rPr>
              <a:t>prosperidad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personal o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seguridad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financiera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pc="-1" dirty="0" smtClean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c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onveniencia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social (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aumentar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estatus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y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aceptación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)</a:t>
            </a: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Garantizar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éxito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prosperidad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o...)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niños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próxima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generación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)</a:t>
            </a: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Vivir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las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ambiciones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padres 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través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hijos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Mejorar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condición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raza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humana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CustomShape 1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6F8F25D-CB88-4787-9A77-A4683756A493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27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TextShape 2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E.2 La meta espiritual de las relaciones familiares</a:t>
            </a:r>
          </a:p>
        </p:txBody>
      </p:sp>
      <p:sp>
        <p:nvSpPr>
          <p:cNvPr id="295" name="TextShape 3"/>
          <p:cNvSpPr txBox="1"/>
          <p:nvPr/>
        </p:nvSpPr>
        <p:spPr>
          <a:xfrm>
            <a:off x="152280" y="677520"/>
            <a:ext cx="11887200" cy="61722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7000"/>
          </a:bodyPr>
          <a:lstStyle/>
          <a:p>
            <a:pPr marL="233280" indent="-233280">
              <a:lnSpc>
                <a:spcPct val="80000"/>
              </a:lnSpc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99FFCC"/>
                </a:solidFill>
                <a:latin typeface="Calibri"/>
              </a:rPr>
              <a:t>1 </a:t>
            </a:r>
            <a:r>
              <a:rPr lang="en-US" sz="2400" b="1" strike="noStrike" spc="-1" dirty="0" err="1">
                <a:solidFill>
                  <a:srgbClr val="99FFCC"/>
                </a:solidFill>
                <a:latin typeface="Calibri"/>
              </a:rPr>
              <a:t>Corintios</a:t>
            </a:r>
            <a:r>
              <a:rPr lang="en-US" sz="2400" b="1" strike="noStrike" spc="-1" dirty="0">
                <a:solidFill>
                  <a:srgbClr val="99FFCC"/>
                </a:solidFill>
                <a:latin typeface="Calibri"/>
              </a:rPr>
              <a:t> </a:t>
            </a:r>
            <a:r>
              <a:rPr lang="en-US" sz="2400" b="1" strike="noStrike" spc="-1" dirty="0" smtClean="0">
                <a:solidFill>
                  <a:srgbClr val="99FFCC"/>
                </a:solidFill>
                <a:latin typeface="Calibri"/>
              </a:rPr>
              <a:t>7:13,16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Y la mujer cuyo marido no es creyente, y él consiente en vivir con ella, no abandone a su marido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…</a:t>
            </a:r>
            <a:r>
              <a:rPr dirty="0"/>
              <a:t/>
            </a:r>
            <a:br>
              <a:rPr dirty="0"/>
            </a:b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Pues ¿cómo sabes tú, mujer, si </a:t>
            </a:r>
            <a:r>
              <a:rPr lang="es-ES" sz="2400" b="1" u="sng" strike="noStrike" spc="-1" dirty="0" smtClean="0">
                <a:solidFill>
                  <a:srgbClr val="FFFF00"/>
                </a:solidFill>
                <a:latin typeface="Calibri"/>
              </a:rPr>
              <a:t>salvarás a tu marido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? ¿O cómo sabes tú, marido, si </a:t>
            </a:r>
            <a:r>
              <a:rPr lang="es-ES" sz="2400" b="1" u="sng" strike="noStrike" spc="-1" dirty="0" smtClean="0">
                <a:solidFill>
                  <a:srgbClr val="FFFF00"/>
                </a:solidFill>
                <a:latin typeface="Calibri"/>
              </a:rPr>
              <a:t>salvarás a tu mujer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? </a:t>
            </a:r>
          </a:p>
          <a:p>
            <a:pPr marL="233280" indent="-233280">
              <a:lnSpc>
                <a:spcPct val="80000"/>
              </a:lnSpc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rgbClr val="99FFCC"/>
                </a:solidFill>
                <a:latin typeface="Calibri"/>
              </a:rPr>
              <a:t>1 </a:t>
            </a:r>
            <a:r>
              <a:rPr lang="en-US" sz="2400" b="1" strike="noStrike" spc="-1" dirty="0">
                <a:solidFill>
                  <a:srgbClr val="99FFCC"/>
                </a:solidFill>
                <a:latin typeface="Calibri"/>
              </a:rPr>
              <a:t>Pedro </a:t>
            </a:r>
            <a:r>
              <a:rPr lang="en-US" sz="2400" b="1" strike="noStrike" spc="-1" dirty="0" smtClean="0">
                <a:solidFill>
                  <a:srgbClr val="99FFCC"/>
                </a:solidFill>
                <a:latin typeface="Calibri"/>
              </a:rPr>
              <a:t>3:1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Asimismo ustedes, mujeres, estén sujetas a sus maridos, de modo que si algunos de ellos son desobedientes a la palabra, </a:t>
            </a:r>
            <a:r>
              <a:rPr lang="es-ES" sz="2400" b="1" u="sng" strike="noStrike" spc="-1" dirty="0" smtClean="0">
                <a:solidFill>
                  <a:srgbClr val="FFFF00"/>
                </a:solidFill>
                <a:latin typeface="Calibri"/>
              </a:rPr>
              <a:t>puedan ser ganados sin palabra alguna por la conducta de sus mujeres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233280" indent="-233280">
              <a:lnSpc>
                <a:spcPct val="80000"/>
              </a:lnSpc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99FFCC"/>
                </a:solidFill>
                <a:latin typeface="Calibri"/>
              </a:rPr>
              <a:t>Efesios</a:t>
            </a:r>
            <a:r>
              <a:rPr lang="en-US" sz="2400" b="1" strike="noStrike" spc="-1" dirty="0" smtClean="0">
                <a:solidFill>
                  <a:srgbClr val="99FFCC"/>
                </a:solidFill>
                <a:latin typeface="Calibri"/>
              </a:rPr>
              <a:t> </a:t>
            </a:r>
            <a:r>
              <a:rPr lang="en-US" sz="2400" b="1" strike="noStrike" spc="-1" dirty="0">
                <a:solidFill>
                  <a:srgbClr val="99FFCC"/>
                </a:solidFill>
                <a:latin typeface="Calibri"/>
              </a:rPr>
              <a:t>5:26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para santificarla, habiéndola purificado por el lavamiento del agua con la palabra, 27  a fin de presentársela a sí mismo, una iglesia en toda su gloria, sin que tenga mancha ni arruga ni cosa semejante, sino </a:t>
            </a:r>
            <a:r>
              <a:rPr lang="es-ES" sz="2400" b="1" u="sng" strike="noStrike" spc="-1" dirty="0" smtClean="0">
                <a:solidFill>
                  <a:srgbClr val="FFFF00"/>
                </a:solidFill>
                <a:latin typeface="Calibri"/>
                <a:ea typeface="Times New Roman"/>
              </a:rPr>
              <a:t>que fuera santa e inmaculada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. </a:t>
            </a:r>
          </a:p>
          <a:p>
            <a:pPr marL="233280" indent="-233280">
              <a:lnSpc>
                <a:spcPct val="80000"/>
              </a:lnSpc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99FFCC"/>
                </a:solidFill>
                <a:latin typeface="Calibri"/>
              </a:rPr>
              <a:t>Efesios</a:t>
            </a:r>
            <a:r>
              <a:rPr lang="en-US" sz="2400" b="1" strike="noStrike" spc="-1" dirty="0" smtClean="0">
                <a:solidFill>
                  <a:srgbClr val="99FFCC"/>
                </a:solidFill>
                <a:latin typeface="Calibri"/>
              </a:rPr>
              <a:t> 6:4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Y ustedes, padres, no provoquen a ira a sus hijos, sino críenlos en </a:t>
            </a:r>
            <a:r>
              <a:rPr lang="es-ES" sz="2400" b="1" u="sng" strike="noStrike" spc="-1" dirty="0" smtClean="0">
                <a:solidFill>
                  <a:srgbClr val="FFFF00"/>
                </a:solidFill>
                <a:latin typeface="Calibri"/>
              </a:rPr>
              <a:t>la disciplina e instrucción del Señor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. </a:t>
            </a:r>
          </a:p>
          <a:p>
            <a:pPr marL="233280" indent="-233280">
              <a:lnSpc>
                <a:spcPct val="80000"/>
              </a:lnSpc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99FFCC"/>
                </a:solidFill>
                <a:latin typeface="Calibri"/>
              </a:rPr>
              <a:t>Prov</a:t>
            </a:r>
            <a:r>
              <a:rPr lang="en-US" sz="2400" b="1" strike="noStrike" spc="-1" dirty="0" smtClean="0">
                <a:solidFill>
                  <a:srgbClr val="99FFCC"/>
                </a:solidFill>
                <a:latin typeface="Calibri"/>
              </a:rPr>
              <a:t> 23:13,14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No escatimes la disciplina del niño; Aunque lo castigues con vara, no morirá. 14  Lo castigarás con vara, Y </a:t>
            </a:r>
            <a:r>
              <a:rPr lang="es-ES" sz="2400" b="1" u="sng" strike="noStrike" spc="-1" dirty="0" smtClean="0">
                <a:solidFill>
                  <a:srgbClr val="FFFF00"/>
                </a:solidFill>
                <a:latin typeface="Calibri"/>
              </a:rPr>
              <a:t>librarás su alma del </a:t>
            </a:r>
            <a:r>
              <a:rPr lang="es-ES" sz="2400" b="1" u="sng" strike="noStrike" spc="-1" dirty="0" err="1" smtClean="0">
                <a:solidFill>
                  <a:srgbClr val="FFFF00"/>
                </a:solidFill>
                <a:latin typeface="Calibri"/>
              </a:rPr>
              <a:t>Seol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. </a:t>
            </a:r>
          </a:p>
          <a:p>
            <a:pPr marL="233280" indent="-233280">
              <a:lnSpc>
                <a:spcPct val="80000"/>
              </a:lnSpc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rgbClr val="99FFCC"/>
                </a:solidFill>
                <a:latin typeface="Calibri"/>
              </a:rPr>
              <a:t>III </a:t>
            </a:r>
            <a:r>
              <a:rPr lang="en-US" sz="2400" b="1" strike="noStrike" spc="-1" dirty="0">
                <a:solidFill>
                  <a:srgbClr val="99FFCC"/>
                </a:solidFill>
                <a:latin typeface="Calibri"/>
              </a:rPr>
              <a:t>Juan </a:t>
            </a:r>
            <a:r>
              <a:rPr lang="en-US" sz="2400" b="1" strike="noStrike" spc="-1" dirty="0" smtClean="0">
                <a:solidFill>
                  <a:srgbClr val="99FFCC"/>
                </a:solidFill>
                <a:latin typeface="Calibri"/>
              </a:rPr>
              <a:t>3,4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Pues me alegré mucho cuando algunos hermanos vinieron y dieron testimonio de tu fidelidad a la verdad, esto es, de cómo andas en la verdad. 4  No tengo mayor gozo que este: oír que </a:t>
            </a:r>
            <a:r>
              <a:rPr lang="es-ES" sz="2400" b="1" u="sng" strike="noStrike" spc="-1" dirty="0" smtClean="0">
                <a:solidFill>
                  <a:srgbClr val="FFFF00"/>
                </a:solidFill>
                <a:latin typeface="Calibri"/>
              </a:rPr>
              <a:t>mis hijos andan en la verdad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.</a:t>
            </a:r>
            <a:endParaRPr lang="en-US" sz="2400" b="1" strike="noStrike" spc="-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-360" y="0"/>
            <a:ext cx="12192120" cy="12477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strike="noStrike" spc="-1" dirty="0" err="1">
                <a:solidFill>
                  <a:srgbClr val="FFFFFF"/>
                </a:solidFill>
                <a:latin typeface="Calibri"/>
              </a:rPr>
              <a:t>Creando</a:t>
            </a:r>
            <a:r>
              <a:rPr lang="en-US" sz="44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4400" b="1" strike="noStrike" spc="-1" dirty="0" err="1">
                <a:solidFill>
                  <a:srgbClr val="FFFFFF"/>
                </a:solidFill>
                <a:latin typeface="Calibri"/>
              </a:rPr>
              <a:t>familias</a:t>
            </a:r>
            <a:r>
              <a:rPr lang="en-US" sz="44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4400" b="1" strike="noStrike" spc="-1" dirty="0" err="1">
                <a:solidFill>
                  <a:srgbClr val="FFFFFF"/>
                </a:solidFill>
                <a:latin typeface="Calibri"/>
              </a:rPr>
              <a:t>piadosas</a:t>
            </a:r>
            <a:r>
              <a:rPr dirty="0"/>
              <a:t/>
            </a:r>
            <a:br>
              <a:rPr dirty="0"/>
            </a:b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Objetivos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del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estudio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800" b="1" strike="noStrike" spc="-1" dirty="0" smtClean="0">
                <a:solidFill>
                  <a:srgbClr val="FFFF00"/>
                </a:solidFill>
                <a:latin typeface="Calibri"/>
              </a:rPr>
              <a:t>(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</a:rPr>
              <a:t>lo que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</a:rPr>
              <a:t>creeremos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</a:rPr>
              <a:t> o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</a:rPr>
              <a:t>haremos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</a:rPr>
              <a:t> de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</a:rPr>
              <a:t>manera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</a:rPr>
              <a:t>diferente</a:t>
            </a:r>
            <a:r>
              <a:rPr lang="en-US" sz="2800" b="1" strike="noStrike" spc="-1" dirty="0" smtClean="0">
                <a:solidFill>
                  <a:srgbClr val="FFFF00"/>
                </a:solidFill>
                <a:latin typeface="Calibri"/>
              </a:rPr>
              <a:t>)</a:t>
            </a:r>
            <a:endParaRPr lang="en-US" sz="28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380880" y="1371239"/>
            <a:ext cx="11646000" cy="5391067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9500" lnSpcReduction="10000"/>
          </a:bodyPr>
          <a:lstStyle/>
          <a:p>
            <a:pPr marL="461880" indent="-461880"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[Todos] </a:t>
            </a:r>
            <a:r>
              <a:rPr lang="es-ES" sz="3200" b="0" strike="noStrike" spc="-1" dirty="0" err="1" smtClean="0">
                <a:solidFill>
                  <a:srgbClr val="FFFFFF"/>
                </a:solidFill>
                <a:latin typeface="Calibri"/>
              </a:rPr>
              <a:t>Rededicarnos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 a la misión de contrarrestar los efectos dañinos y amenazantes del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Calibri"/>
              </a:rPr>
              <a:t>mundo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 en nuestras familias.</a:t>
            </a:r>
          </a:p>
          <a:p>
            <a:pPr marL="461880" indent="-461880"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[Hombres] Canalizar </a:t>
            </a:r>
            <a:r>
              <a:rPr lang="es-ES" sz="3200" b="1" strike="noStrike" spc="-1" dirty="0" smtClean="0">
                <a:solidFill>
                  <a:srgbClr val="2BE7E7"/>
                </a:solidFill>
                <a:latin typeface="Calibri"/>
              </a:rPr>
              <a:t>los temperamentos que Dios nos ha dado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para desarrollar carácter, conocimiento y aptitudes para convertirnos en líderes en nuestra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Calibri"/>
              </a:rPr>
              <a:t>batalla espiritual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461880" indent="-461880"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[Todos] Aumentar nuestra determinación de aprender y </a:t>
            </a:r>
            <a:r>
              <a:rPr lang="es-ES" sz="3200" b="1" strike="noStrike" spc="-1" dirty="0" smtClean="0">
                <a:solidFill>
                  <a:srgbClr val="2BE7E7"/>
                </a:solidFill>
                <a:latin typeface="Calibri"/>
              </a:rPr>
              <a:t>seguir los planes de Dios (papeles y deberes)</a:t>
            </a:r>
            <a:r>
              <a:rPr lang="es-ES" sz="3200" b="0" strike="noStrike" spc="-1" dirty="0" smtClean="0">
                <a:solidFill>
                  <a:srgbClr val="2BE7E7"/>
                </a:solidFill>
                <a:latin typeface="Calibri"/>
              </a:rPr>
              <a:t>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para sobrevivir, victoriosos en un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Calibri"/>
              </a:rPr>
              <a:t>mundo caído.</a:t>
            </a:r>
          </a:p>
          <a:p>
            <a:pPr marL="461880" indent="-461880"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[Todos] Implementar las cualidades del </a:t>
            </a:r>
            <a:r>
              <a:rPr lang="es-ES" sz="3200" b="1" strike="noStrike" spc="-1" dirty="0" smtClean="0">
                <a:solidFill>
                  <a:srgbClr val="2BE7E7"/>
                </a:solidFill>
                <a:latin typeface="Calibri"/>
              </a:rPr>
              <a:t>nuevo hombre en Cristo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en nuestras relaciones familiares.</a:t>
            </a:r>
          </a:p>
          <a:p>
            <a:pPr marL="461880" indent="-461880" algn="l" rtl="0"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AF47913-5622-438C-BB1B-208ECA23A782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3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14FEDE-7178-415B-800C-4F664B45D4AF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4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  <a:effectLst>
            <a:outerShdw dist="36147" dir="2700000">
              <a:srgbClr val="000000"/>
            </a:outerShdw>
          </a:effectLst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Principios fundamentales</a:t>
            </a:r>
          </a:p>
        </p:txBody>
      </p:sp>
      <p:sp>
        <p:nvSpPr>
          <p:cNvPr id="58" name="TextShape 3"/>
          <p:cNvSpPr txBox="1"/>
          <p:nvPr/>
        </p:nvSpPr>
        <p:spPr>
          <a:xfrm>
            <a:off x="762120" y="685800"/>
            <a:ext cx="10515600" cy="6019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458640" indent="-458640" algn="l" rtl="0">
              <a:lnSpc>
                <a:spcPct val="90000"/>
              </a:lnSpc>
              <a:spcBef>
                <a:spcPts val="499"/>
              </a:spcBef>
              <a:buClr>
                <a:srgbClr val="FFFF00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FFFF00"/>
                </a:solidFill>
                <a:latin typeface="Calibri"/>
              </a:rPr>
              <a:t>Confiamos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en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 el plan de Dios.</a:t>
            </a:r>
            <a:r>
              <a:rPr lang="en-US" sz="2000" b="1" strike="noStrike" spc="-1" dirty="0">
                <a:solidFill>
                  <a:srgbClr val="66FFFF"/>
                </a:solidFill>
                <a:latin typeface="Calibri"/>
              </a:rPr>
              <a:t> </a:t>
            </a:r>
            <a:endParaRPr lang="en-US" sz="2000" b="1" strike="noStrike" spc="-1" dirty="0">
              <a:solidFill>
                <a:srgbClr val="FFFFFF"/>
              </a:solidFill>
              <a:latin typeface="Calibri"/>
            </a:endParaRP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Dios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creó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familia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: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tiene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autoridad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para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establecer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las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reglas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Los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mandamientos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de Dios son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mejores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para el hombre.</a:t>
            </a: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Biblia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tiene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prioridad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sobre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cualquier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otra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fuente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 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Calibri"/>
              </a:rPr>
              <a:t>p.ej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., 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“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consejo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amistoso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”)</a:t>
            </a:r>
          </a:p>
          <a:p>
            <a:pPr marL="458640" indent="-458640" algn="l" rtl="0">
              <a:lnSpc>
                <a:spcPct val="90000"/>
              </a:lnSpc>
              <a:spcBef>
                <a:spcPts val="499"/>
              </a:spcBef>
              <a:buClr>
                <a:srgbClr val="FFFF00"/>
              </a:buClr>
              <a:buFont typeface="Calibri"/>
              <a:buAutoNum type="arabicPeriod" startAt="2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pc="-1" dirty="0" smtClean="0">
                <a:solidFill>
                  <a:srgbClr val="FFFF00"/>
                </a:solidFill>
                <a:latin typeface="Calibri"/>
              </a:rPr>
              <a:t>Nos </a:t>
            </a:r>
            <a:r>
              <a:rPr lang="en-US" sz="2400" b="1" spc="-1" dirty="0" err="1" smtClean="0">
                <a:solidFill>
                  <a:srgbClr val="FFFF00"/>
                </a:solidFill>
                <a:latin typeface="Calibri"/>
              </a:rPr>
              <a:t>esforzamos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por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 spc="-1" dirty="0" smtClean="0">
                <a:solidFill>
                  <a:srgbClr val="FFFF00"/>
                </a:solidFill>
                <a:latin typeface="Calibri"/>
              </a:rPr>
              <a:t>lo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ideal</a:t>
            </a:r>
            <a:r>
              <a:rPr lang="en-US" sz="2000" b="1" strike="noStrike" spc="-1" dirty="0">
                <a:solidFill>
                  <a:srgbClr val="FFFF00"/>
                </a:solidFill>
                <a:latin typeface="Calibri"/>
              </a:rPr>
              <a:t>.</a:t>
            </a:r>
            <a:r>
              <a:rPr lang="en-US" sz="2000" b="1" strike="noStrike" spc="-1" dirty="0">
                <a:solidFill>
                  <a:srgbClr val="66FFFF"/>
                </a:solidFill>
                <a:latin typeface="Calibri"/>
              </a:rPr>
              <a:t> </a:t>
            </a:r>
            <a:endParaRPr lang="en-US" sz="2000" b="1" strike="noStrike" spc="-1" dirty="0">
              <a:solidFill>
                <a:srgbClr val="FFFFFF"/>
              </a:solidFill>
              <a:latin typeface="Calibri"/>
            </a:endParaRP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Deberíamos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imaginar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trabajar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por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lo que se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acerque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más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al plan de Dios.</a:t>
            </a: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No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buscar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b="1" spc="-1" dirty="0" err="1" smtClean="0">
                <a:solidFill>
                  <a:srgbClr val="FFFFFF"/>
                </a:solidFill>
                <a:latin typeface="Calibri"/>
              </a:rPr>
              <a:t>escapatorias</a:t>
            </a:r>
            <a:r>
              <a:rPr lang="en-US" b="1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para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permitir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nuestras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preferencias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458640" indent="-458640" algn="l" rtl="0">
              <a:lnSpc>
                <a:spcPct val="90000"/>
              </a:lnSpc>
              <a:spcBef>
                <a:spcPts val="499"/>
              </a:spcBef>
              <a:buClr>
                <a:srgbClr val="FFFF00"/>
              </a:buClr>
              <a:buFont typeface="Calibri"/>
              <a:buAutoNum type="arabicPeriod" startAt="3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Somos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responsables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 de </a:t>
            </a:r>
            <a:r>
              <a:rPr lang="en-US" sz="2400" b="1" strike="noStrike" spc="-1" dirty="0" err="1" smtClean="0">
                <a:solidFill>
                  <a:srgbClr val="FFFF00"/>
                </a:solidFill>
                <a:latin typeface="Calibri"/>
              </a:rPr>
              <a:t>nuestras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 strike="noStrike" spc="-1" dirty="0" err="1" smtClean="0">
                <a:solidFill>
                  <a:srgbClr val="FFFF00"/>
                </a:solidFill>
                <a:latin typeface="Calibri"/>
              </a:rPr>
              <a:t>acciones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Calibri"/>
              </a:rPr>
              <a:t>.</a:t>
            </a:r>
            <a:r>
              <a:rPr lang="en-US" sz="2000" b="1" strike="noStrike" spc="-1" dirty="0" smtClean="0">
                <a:solidFill>
                  <a:srgbClr val="66FFFF"/>
                </a:solidFill>
                <a:latin typeface="Calibri"/>
              </a:rPr>
              <a:t> </a:t>
            </a:r>
            <a:endParaRPr lang="en-US" sz="2000" b="1" strike="noStrike" spc="-1" dirty="0">
              <a:solidFill>
                <a:srgbClr val="FFFFFF"/>
              </a:solidFill>
              <a:latin typeface="Calibri"/>
            </a:endParaRP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Podemos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hacer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lo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correcto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, nada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puede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obligarnos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a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Calibri"/>
              </a:rPr>
              <a:t>hacer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 lo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Calibri"/>
              </a:rPr>
              <a:t>malo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.</a:t>
            </a:r>
            <a:endParaRPr lang="en-US" sz="1800" b="1" strike="noStrike" spc="-1" dirty="0">
              <a:solidFill>
                <a:srgbClr val="FFFFFF"/>
              </a:solidFill>
              <a:latin typeface="Calibri"/>
            </a:endParaRP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Podemos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cambiar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nuestro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comportamiento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naturaleza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Somos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responsables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ante Dios de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nuestras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decisiones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458640" indent="-458640" algn="l" rtl="0">
              <a:lnSpc>
                <a:spcPct val="90000"/>
              </a:lnSpc>
              <a:spcBef>
                <a:spcPts val="499"/>
              </a:spcBef>
              <a:buClr>
                <a:srgbClr val="FFFF00"/>
              </a:buClr>
              <a:buFont typeface="Calibri"/>
              <a:buAutoNum type="arabicPeriod" startAt="4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FFFF00"/>
                </a:solidFill>
                <a:latin typeface="Calibri"/>
              </a:rPr>
              <a:t>Buscamos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Calibri"/>
              </a:rPr>
              <a:t> primero </a:t>
            </a:r>
            <a:r>
              <a:rPr lang="en-US" sz="2400" b="1" strike="noStrike" spc="-1" dirty="0" err="1" smtClean="0">
                <a:solidFill>
                  <a:srgbClr val="FFFF00"/>
                </a:solidFill>
                <a:latin typeface="Calibri"/>
              </a:rPr>
              <a:t>los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 strike="noStrike" spc="-1" dirty="0" err="1" smtClean="0">
                <a:solidFill>
                  <a:srgbClr val="FFFF00"/>
                </a:solidFill>
                <a:latin typeface="Calibri"/>
              </a:rPr>
              <a:t>intereses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Calibri"/>
              </a:rPr>
              <a:t> de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los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demás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.</a:t>
            </a:r>
            <a:r>
              <a:rPr lang="en-US" sz="2000" b="1" strike="noStrike" spc="-1" dirty="0">
                <a:solidFill>
                  <a:srgbClr val="66FFFF"/>
                </a:solidFill>
                <a:latin typeface="Calibri"/>
              </a:rPr>
              <a:t> </a:t>
            </a:r>
            <a:endParaRPr lang="en-US" sz="2000" b="1" strike="noStrike" spc="-1" dirty="0">
              <a:solidFill>
                <a:srgbClr val="FFFFFF"/>
              </a:solidFill>
              <a:latin typeface="Calibri"/>
            </a:endParaRP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Dios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Calibri"/>
              </a:rPr>
              <a:t>manda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 que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Calibri"/>
              </a:rPr>
              <a:t>desechemos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 al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Calibri"/>
              </a:rPr>
              <a:t>yo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y </a:t>
            </a:r>
            <a:r>
              <a:rPr lang="en-US" b="1" spc="-1" dirty="0" smtClean="0">
                <a:solidFill>
                  <a:srgbClr val="FFFFFF"/>
                </a:solidFill>
                <a:latin typeface="Calibri"/>
              </a:rPr>
              <a:t>que </a:t>
            </a:r>
            <a:r>
              <a:rPr lang="en-US" b="1" spc="-1" dirty="0" err="1" smtClean="0">
                <a:solidFill>
                  <a:srgbClr val="FFFFFF"/>
                </a:solidFill>
                <a:latin typeface="Calibri"/>
              </a:rPr>
              <a:t>sirvamos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demás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la clave (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requisito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previo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) para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relaciones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exitosas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458640" indent="-458640" algn="l" rtl="0">
              <a:lnSpc>
                <a:spcPct val="90000"/>
              </a:lnSpc>
              <a:spcBef>
                <a:spcPts val="598"/>
              </a:spcBef>
              <a:buClr>
                <a:srgbClr val="FFFF00"/>
              </a:buClr>
              <a:buFont typeface="Calibri"/>
              <a:buAutoNum type="arabicPeriod" startAt="4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Agradar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 a Dios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es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 el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fundamento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.</a:t>
            </a:r>
            <a:endParaRPr lang="en-US" sz="2400" b="1" strike="noStrike" spc="-1" dirty="0">
              <a:solidFill>
                <a:srgbClr val="FFFFFF"/>
              </a:solidFill>
              <a:latin typeface="Calibri"/>
            </a:endParaRP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propósito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de la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vida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la base de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todas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las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decisiones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fuente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fortaleza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las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dificultades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A0E847D-35F7-4A70-8434-D1275D2F8DD0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5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Objetivos de la lección 1</a:t>
            </a:r>
          </a:p>
        </p:txBody>
      </p:sp>
      <p:sp>
        <p:nvSpPr>
          <p:cNvPr id="61" name="TextShape 3"/>
          <p:cNvSpPr txBox="1"/>
          <p:nvPr/>
        </p:nvSpPr>
        <p:spPr>
          <a:xfrm>
            <a:off x="609120" y="762120"/>
            <a:ext cx="9906120" cy="58672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lnSpc>
                <a:spcPct val="90000"/>
              </a:lnSpc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1" strike="noStrike" spc="-1" dirty="0">
                <a:solidFill>
                  <a:srgbClr val="FFFF00"/>
                </a:solidFill>
                <a:latin typeface="Calibri"/>
              </a:rPr>
              <a:t>Al </a:t>
            </a:r>
            <a:r>
              <a:rPr lang="en-US" sz="2400" b="0" i="1" strike="noStrike" spc="-1" dirty="0" smtClean="0">
                <a:solidFill>
                  <a:srgbClr val="FFFF00"/>
                </a:solidFill>
                <a:latin typeface="Calibri"/>
              </a:rPr>
              <a:t>final de </a:t>
            </a:r>
            <a:r>
              <a:rPr lang="en-US" sz="2400" b="0" i="1" strike="noStrike" spc="-1" dirty="0">
                <a:solidFill>
                  <a:srgbClr val="FFFF00"/>
                </a:solidFill>
                <a:latin typeface="Calibri"/>
              </a:rPr>
              <a:t>la </a:t>
            </a:r>
            <a:r>
              <a:rPr lang="en-US" sz="2400" b="0" i="1" strike="noStrike" spc="-1" dirty="0" err="1">
                <a:solidFill>
                  <a:srgbClr val="FFFF00"/>
                </a:solidFill>
                <a:latin typeface="Calibri"/>
              </a:rPr>
              <a:t>clase</a:t>
            </a:r>
            <a:r>
              <a:rPr lang="en-US" sz="2400" b="0" i="1" strike="noStrike" spc="-1" dirty="0">
                <a:solidFill>
                  <a:srgbClr val="FFFF00"/>
                </a:solidFill>
                <a:latin typeface="Calibri"/>
              </a:rPr>
              <a:t> el </a:t>
            </a:r>
            <a:r>
              <a:rPr lang="en-US" sz="2400" b="0" i="1" strike="noStrike" spc="-1" dirty="0" err="1">
                <a:solidFill>
                  <a:srgbClr val="FFFF00"/>
                </a:solidFill>
                <a:latin typeface="Calibri"/>
              </a:rPr>
              <a:t>estudiante</a:t>
            </a:r>
            <a:r>
              <a:rPr lang="en-US" sz="2400" b="0" i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0" i="1" strike="noStrike" spc="-1" dirty="0" err="1">
                <a:solidFill>
                  <a:srgbClr val="FFFF00"/>
                </a:solidFill>
                <a:latin typeface="Calibri"/>
              </a:rPr>
              <a:t>será</a:t>
            </a:r>
            <a:r>
              <a:rPr lang="en-US" sz="2400" b="0" i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0" i="1" strike="noStrike" spc="-1" dirty="0" err="1">
                <a:solidFill>
                  <a:srgbClr val="FFFF00"/>
                </a:solidFill>
                <a:latin typeface="Calibri"/>
              </a:rPr>
              <a:t>capaz</a:t>
            </a:r>
            <a:r>
              <a:rPr lang="en-US" sz="2400" b="0" i="1" strike="noStrike" spc="-1" dirty="0">
                <a:solidFill>
                  <a:srgbClr val="FFFF00"/>
                </a:solidFill>
                <a:latin typeface="Calibri"/>
              </a:rPr>
              <a:t> de...</a:t>
            </a:r>
            <a:endParaRPr lang="en-US" sz="24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Describir (y encontrar) el relato del origen de la relación hombre-mujer.</a:t>
            </a:r>
          </a:p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Encontrar tres referencias del Nuevo Testamento a la creación de hombres y mujeres como base para diferentes papeles en las relaciones sociales.</a:t>
            </a:r>
          </a:p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Encontrar las tres referencias del Nuevo Testamento a “una sola carne” y las aplicaciones que se hacen.</a:t>
            </a:r>
          </a:p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Enumerar tres consecuencias del pecado de Adán y Eva en todos los hombres y mujeres.</a:t>
            </a:r>
          </a:p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Describir cómo las leyes de Dios para la familia curan algunas de las consecuencias de la caída.</a:t>
            </a:r>
          </a:p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Describir al menos tres perversiones de las leyes matrimoniales de Dios en el mundo.</a:t>
            </a:r>
          </a:p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Enumerar al menos tres formas en las que podemos recrear la “familia del huerto del Edén”.</a:t>
            </a:r>
            <a:endParaRPr lang="es-ES" sz="2400" b="1" strike="noStrike" spc="-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Pensamientos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de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calentamiento</a:t>
            </a:r>
            <a:endParaRPr lang="en-US" sz="36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431640" y="625320"/>
            <a:ext cx="11728440" cy="4191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Aft>
                <a:spcPts val="1800"/>
              </a:spcAft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Quién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escribió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Génesis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, a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quiénes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y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por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qué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?</a:t>
            </a:r>
          </a:p>
          <a:p>
            <a:pPr marL="342720" indent="-342720" algn="l" rtl="0">
              <a:spcAft>
                <a:spcPts val="1800"/>
              </a:spcAft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Cuál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podría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haber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sido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fuente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si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hubo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) del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concepto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israelita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Dios, el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u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niverso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, la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familia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hombres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y las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m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ujeres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?</a:t>
            </a:r>
          </a:p>
        </p:txBody>
      </p:sp>
      <p:sp>
        <p:nvSpPr>
          <p:cNvPr id="64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00E6B2D-9F60-43B9-8BD7-396367A8CEDB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6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5" name="Picture 6" descr="Shu and Tefnut by Mdwyer5 on DeviantArt"/>
          <p:cNvPicPr/>
          <p:nvPr/>
        </p:nvPicPr>
        <p:blipFill>
          <a:blip r:embed="rId3"/>
          <a:srcRect l="5002" t="11161" r="5002" b="11110"/>
          <a:stretch/>
        </p:blipFill>
        <p:spPr>
          <a:xfrm>
            <a:off x="31680" y="2703600"/>
            <a:ext cx="6324840" cy="4095720"/>
          </a:xfrm>
          <a:prstGeom prst="rect">
            <a:avLst/>
          </a:prstGeom>
          <a:ln w="38160" cap="sq">
            <a:solidFill>
              <a:srgbClr val="000000"/>
            </a:solidFill>
            <a:miter/>
          </a:ln>
          <a:effectLst>
            <a:outerShdw dist="38183" dir="2700000">
              <a:srgbClr val="000000">
                <a:alpha val="43000"/>
              </a:srgbClr>
            </a:outerShdw>
          </a:effectLst>
        </p:spPr>
      </p:pic>
      <p:sp>
        <p:nvSpPr>
          <p:cNvPr id="66" name="CustomShape 4"/>
          <p:cNvSpPr/>
          <p:nvPr/>
        </p:nvSpPr>
        <p:spPr>
          <a:xfrm>
            <a:off x="6356520" y="2362281"/>
            <a:ext cx="5803560" cy="449571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El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cortejo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los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animales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el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resultado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cuatro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pasos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principales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la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evolución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. Primero, el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desarrollo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la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sexualidad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;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segundo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lugar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la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separación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sexos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;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tercer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lugar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la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fecundación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interna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o al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menos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la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aproximación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machos y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hembras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; y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finalmente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el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desarrollo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órganos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sensoriales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y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cerebros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eficientes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. Sin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ninguno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ellos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nunca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habría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existido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esa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multitud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extraños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y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hermosos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rasgos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la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vida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resumidos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bajo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el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título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cortejo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que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embellecen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la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apariencia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y </a:t>
            </a:r>
            <a:r>
              <a:rPr lang="en-US" sz="2200" b="0" strike="noStrike" spc="-1" dirty="0" err="1" smtClean="0">
                <a:solidFill>
                  <a:srgbClr val="FFFF00"/>
                </a:solidFill>
                <a:latin typeface="Calibri"/>
                <a:ea typeface="Times New Roman"/>
              </a:rPr>
              <a:t>dan</a:t>
            </a:r>
            <a:r>
              <a:rPr lang="en-US" sz="2200" b="0" strike="noStrike" spc="-1" dirty="0" smtClean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 smtClean="0">
                <a:solidFill>
                  <a:srgbClr val="FFFF00"/>
                </a:solidFill>
                <a:latin typeface="Calibri"/>
                <a:ea typeface="Times New Roman"/>
              </a:rPr>
              <a:t>variedad</a:t>
            </a:r>
            <a:r>
              <a:rPr lang="en-US" sz="2200" b="0" strike="noStrike" spc="-1" dirty="0" smtClean="0">
                <a:solidFill>
                  <a:srgbClr val="FFFF00"/>
                </a:solidFill>
                <a:latin typeface="Calibri"/>
                <a:ea typeface="Times New Roman"/>
              </a:rPr>
              <a:t> a 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la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existencia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tantos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animales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superiores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incluida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nuestra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propia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especie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. - Julián Huxley</a:t>
            </a:r>
            <a:endParaRPr lang="en-US" sz="2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 La creación del hombre y de la mujer – Génesis 1</a:t>
            </a:r>
          </a:p>
        </p:txBody>
      </p:sp>
      <p:sp>
        <p:nvSpPr>
          <p:cNvPr id="68" name="TextShape 2"/>
          <p:cNvSpPr txBox="1"/>
          <p:nvPr/>
        </p:nvSpPr>
        <p:spPr>
          <a:xfrm>
            <a:off x="226800" y="980640"/>
            <a:ext cx="11737800" cy="5867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6000" lnSpcReduction="10000"/>
          </a:bodyPr>
          <a:lstStyle/>
          <a:p>
            <a:pPr>
              <a:lnSpc>
                <a:spcPct val="9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baseline="30000" dirty="0" smtClean="0">
                <a:solidFill>
                  <a:srgbClr val="FFFFFF"/>
                </a:solidFill>
                <a:latin typeface="system-ui"/>
              </a:rPr>
              <a:t>1:26</a:t>
            </a:r>
            <a:r>
              <a:rPr lang="en-US" sz="3000" spc="-1" dirty="0">
                <a:solidFill>
                  <a:srgbClr val="FFFFFF"/>
                </a:solidFill>
                <a:latin typeface="system-ui"/>
              </a:rPr>
              <a:t> 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Y dijo Dios: «Hagamos al hombre </a:t>
            </a:r>
            <a:r>
              <a:rPr lang="es-ES" sz="3000" b="1" strike="noStrike" spc="-1" dirty="0" smtClean="0">
                <a:solidFill>
                  <a:srgbClr val="2BE7E7"/>
                </a:solidFill>
                <a:latin typeface="system-ui"/>
              </a:rPr>
              <a:t>a Nuestra imagen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, conforme a Nuestra semejanza; y 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ejerza dominio sobre los peces del mar, sobre las aves del cielo, sobre los ganados, sobre toda la tierra, y sobre todo reptil que se arrastra sobre la tierra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». 27  Dios </a:t>
            </a:r>
            <a:r>
              <a:rPr lang="es-ES" sz="3000" b="0" u="sng" strike="noStrike" spc="-1" dirty="0" smtClean="0">
                <a:solidFill>
                  <a:srgbClr val="FFFFFF"/>
                </a:solidFill>
                <a:latin typeface="system-ui"/>
              </a:rPr>
              <a:t>creó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 al hombre a imagen Suya, a imagen de Dios lo </a:t>
            </a:r>
            <a:r>
              <a:rPr lang="es-ES" sz="3000" b="0" u="sng" strike="noStrike" spc="-1" dirty="0" smtClean="0">
                <a:solidFill>
                  <a:srgbClr val="FFFFFF"/>
                </a:solidFill>
                <a:latin typeface="system-ui"/>
              </a:rPr>
              <a:t>creó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; </a:t>
            </a:r>
            <a:r>
              <a:rPr lang="es-ES" sz="3000" b="1" strike="noStrike" spc="-1" dirty="0" smtClean="0">
                <a:solidFill>
                  <a:srgbClr val="2BE7E7"/>
                </a:solidFill>
                <a:latin typeface="system-ui"/>
              </a:rPr>
              <a:t>varón y hembra 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los </a:t>
            </a:r>
            <a:r>
              <a:rPr lang="es-ES" sz="3000" b="0" u="sng" strike="noStrike" spc="-1" dirty="0" smtClean="0">
                <a:solidFill>
                  <a:srgbClr val="FFFFFF"/>
                </a:solidFill>
                <a:latin typeface="system-ui"/>
              </a:rPr>
              <a:t>creó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. 28  Dios los bendijo y les dijo: «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Sean fecundos y multiplíquense. Llenen la tierra y sométanla. Ejerzan dominio sobre los peces del mar, sobre las aves del cielo y sobre todo ser viviente que se mueve sobre la tierra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». </a:t>
            </a:r>
          </a:p>
          <a:p>
            <a:pPr>
              <a:lnSpc>
                <a:spcPct val="9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29  También les dijo Dios: «Miren, Yo les he dado a ustedes 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toda planta 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que da semilla que hay en la superficie de toda la tierra, y 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todo árbol 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que tiene fruto que da semilla; 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esto les servirá de alimento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. 30  Y a todo animal de la tierra, a toda ave de los cielos y a todo lo que se mueve sobre la tierra, y que tiene vida, les he dado toda planta verde para alimento». Y así fue.  </a:t>
            </a:r>
            <a:r>
              <a:rPr lang="en-US" sz="3000" b="0" strike="noStrike" spc="-1" dirty="0" smtClean="0">
                <a:solidFill>
                  <a:srgbClr val="FFFFFF"/>
                </a:solidFill>
                <a:latin typeface="system-ui"/>
              </a:rPr>
              <a:t>[</a:t>
            </a:r>
            <a:r>
              <a:rPr lang="en-US" sz="3000" b="0" strike="noStrike" spc="-1" dirty="0" err="1">
                <a:solidFill>
                  <a:srgbClr val="FFFFFF"/>
                </a:solidFill>
                <a:latin typeface="system-ui"/>
              </a:rPr>
              <a:t>ver</a:t>
            </a:r>
            <a:r>
              <a:rPr lang="en-US" sz="3000" b="0" strike="noStrike" spc="-1" dirty="0">
                <a:solidFill>
                  <a:srgbClr val="FFFFFF"/>
                </a:solidFill>
                <a:latin typeface="system-ui"/>
              </a:rPr>
              <a:t> 2:9, 16, 3:2]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9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C8AA256-A851-4A5B-8696-6126D438B0D0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7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El hombre y el propósito – Génesis 2</a:t>
            </a:r>
          </a:p>
        </p:txBody>
      </p:sp>
      <p:sp>
        <p:nvSpPr>
          <p:cNvPr id="71" name="TextShape 2"/>
          <p:cNvSpPr txBox="1"/>
          <p:nvPr/>
        </p:nvSpPr>
        <p:spPr>
          <a:xfrm>
            <a:off x="222120" y="837720"/>
            <a:ext cx="11747520" cy="5867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5500" lnSpcReduction="10000"/>
          </a:bodyPr>
          <a:lstStyle/>
          <a:p>
            <a:pPr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baseline="30000" dirty="0" smtClean="0">
                <a:solidFill>
                  <a:srgbClr val="FFFFFF"/>
                </a:solidFill>
                <a:latin typeface="system-ui"/>
              </a:rPr>
              <a:t>2:8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Y el SEÑOR Dios 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plantó un huerto hacia el oriente, en Edén, y puso allí al hombre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 que había formado.  9  El SEÑOR Dios hizo brotar de la tierra todo árbol agradable a la vista y bueno para comer. Asimismo, </a:t>
            </a:r>
            <a:r>
              <a:rPr lang="es-ES" sz="3000" b="0" strike="noStrike" spc="-1" dirty="0" smtClean="0">
                <a:solidFill>
                  <a:srgbClr val="2BE7E7"/>
                </a:solidFill>
                <a:latin typeface="system-ui"/>
              </a:rPr>
              <a:t>en medio del huerto, hizo brotar el árbol de la vida y el árbol del conocimiento del bien y del mal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. </a:t>
            </a:r>
          </a:p>
          <a:p>
            <a:pPr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15  El SEÑOR Dios tomó al hombre y lo puso en el huerto del Edén para que 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lo cultivara y lo cuidara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.  </a:t>
            </a:r>
          </a:p>
          <a:p>
            <a:pPr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19  Y el SEÑOR Dios formó de la tierra todo animal del campo y toda ave del cielo, y los trajo al hombre 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para ver cómo los llamaría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. Como el hombre llamó a cada ser viviente, ese fue su nombre.  20  El hombre 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puso nombre 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a todo ganado y a las aves del cielo y a todo animal del campo, pero para Adán no se encontró una ayuda que fuera adecuada para él.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5F6AF37-0411-4CEB-8B87-83CEBA47D6C5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8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Eva, la primera mujer – Génesis 2</a:t>
            </a:r>
          </a:p>
        </p:txBody>
      </p:sp>
      <p:sp>
        <p:nvSpPr>
          <p:cNvPr id="74" name="TextShape 2"/>
          <p:cNvSpPr txBox="1"/>
          <p:nvPr/>
        </p:nvSpPr>
        <p:spPr>
          <a:xfrm>
            <a:off x="406440" y="990360"/>
            <a:ext cx="11522160" cy="5715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8500" lnSpcReduction="10000"/>
          </a:bodyPr>
          <a:lstStyle/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baseline="30000" dirty="0" smtClean="0">
                <a:solidFill>
                  <a:srgbClr val="FFFFFF"/>
                </a:solidFill>
                <a:latin typeface="system-ui"/>
              </a:rPr>
              <a:t>20</a:t>
            </a:r>
            <a:r>
              <a:rPr lang="en-US" sz="3000" b="0" strike="noStrike" spc="-1" dirty="0" smtClean="0">
                <a:solidFill>
                  <a:srgbClr val="FFFFFF"/>
                </a:solidFill>
                <a:latin typeface="system-ui"/>
              </a:rPr>
              <a:t>…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pero para Adán no se encontró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system-ui"/>
              </a:rPr>
              <a:t>una ayuda que fuera adecuada 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para él.  </a:t>
            </a:r>
          </a:p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21  Entonces el SEÑOR Dios hizo caer un sueño profundo sobre el hombre, y este se durmió. Y Dios tomó una de sus costillas, y cerró la carne en ese lugar.  22  De la costilla que el SEÑOR Dios había tomado del hombre, formó una mujer y la trajo al hombre.  </a:t>
            </a:r>
          </a:p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23  Y el hombre dijo: </a:t>
            </a:r>
          </a:p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		«Esta es ahora hueso de mis huesos, </a:t>
            </a:r>
          </a:p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spc="-1" dirty="0">
                <a:solidFill>
                  <a:srgbClr val="FFFFFF"/>
                </a:solidFill>
                <a:latin typeface="system-ui"/>
              </a:rPr>
              <a:t>	</a:t>
            </a:r>
            <a:r>
              <a:rPr lang="es-ES" sz="3000" spc="-1" dirty="0" smtClean="0">
                <a:solidFill>
                  <a:srgbClr val="FFFFFF"/>
                </a:solidFill>
                <a:latin typeface="system-ui"/>
              </a:rPr>
              <a:t>	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Y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system-ui"/>
              </a:rPr>
              <a:t>carne de mi carne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. </a:t>
            </a:r>
          </a:p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spc="-1" dirty="0">
                <a:solidFill>
                  <a:srgbClr val="FFFFFF"/>
                </a:solidFill>
                <a:latin typeface="system-ui"/>
              </a:rPr>
              <a:t>	</a:t>
            </a:r>
            <a:r>
              <a:rPr lang="es-ES" sz="3000" spc="-1" dirty="0" smtClean="0">
                <a:solidFill>
                  <a:srgbClr val="FFFFFF"/>
                </a:solidFill>
                <a:latin typeface="system-ui"/>
              </a:rPr>
              <a:t>	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Ella será llamada mujer, </a:t>
            </a:r>
          </a:p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spc="-1" dirty="0">
                <a:solidFill>
                  <a:srgbClr val="FFFFFF"/>
                </a:solidFill>
                <a:latin typeface="system-ui"/>
              </a:rPr>
              <a:t>	</a:t>
            </a:r>
            <a:r>
              <a:rPr lang="es-ES" sz="3000" spc="-1" dirty="0" smtClean="0">
                <a:solidFill>
                  <a:srgbClr val="FFFFFF"/>
                </a:solidFill>
                <a:latin typeface="system-ui"/>
              </a:rPr>
              <a:t>	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Porque del hombre fue tomada».  </a:t>
            </a:r>
          </a:p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24  Por tanto el hombre dejará a su padre y a su madre y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system-ui"/>
              </a:rPr>
              <a:t>se unirá a su mujer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, y serán una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system-ui"/>
              </a:rPr>
              <a:t>sola carne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.  </a:t>
            </a:r>
          </a:p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25  Ambos estaban desnudos,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system-ui"/>
              </a:rPr>
              <a:t>el hombre y su mujer, pero no se avergonzaban.</a:t>
            </a:r>
            <a:endParaRPr lang="en-US" sz="30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D70E893-8FED-4F5A-B8B5-7FD00389E073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9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CustomShape 4"/>
          <p:cNvSpPr/>
          <p:nvPr/>
        </p:nvSpPr>
        <p:spPr>
          <a:xfrm>
            <a:off x="4429097" y="5441978"/>
            <a:ext cx="2184354" cy="342134"/>
          </a:xfrm>
          <a:prstGeom prst="ellipse">
            <a:avLst/>
          </a:prstGeom>
          <a:noFill/>
          <a:ln w="255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" name="CustomShape 5"/>
          <p:cNvSpPr/>
          <p:nvPr/>
        </p:nvSpPr>
        <p:spPr>
          <a:xfrm>
            <a:off x="7159135" y="990360"/>
            <a:ext cx="1295640" cy="380880"/>
          </a:xfrm>
          <a:prstGeom prst="ellipse">
            <a:avLst/>
          </a:prstGeom>
          <a:noFill/>
          <a:ln w="255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31359</TotalTime>
  <Words>3952</Words>
  <Application>Microsoft Office PowerPoint</Application>
  <PresentationFormat>Custom</PresentationFormat>
  <Paragraphs>419</Paragraphs>
  <Slides>27</Slides>
  <Notes>19</Notes>
  <HiddenSlides>5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Calibri</vt:lpstr>
      <vt:lpstr>DejaVu Sans</vt:lpstr>
      <vt:lpstr>Ezra SIL</vt:lpstr>
      <vt:lpstr>pragmatica</vt:lpstr>
      <vt:lpstr>system-ui</vt:lpstr>
      <vt:lpstr>Times New Roman</vt:lpstr>
      <vt:lpstr>Wingdings</vt:lpstr>
      <vt:lpstr>Office Theme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Las relaciones en el huerto</vt:lpstr>
      <vt:lpstr>PowerPoint Presentation</vt:lpstr>
      <vt:lpstr>PowerPoint Presentation</vt:lpstr>
      <vt:lpstr>PowerPoint Presentation</vt:lpstr>
      <vt:lpstr>Consequences of Sin</vt:lpstr>
      <vt:lpstr>Las relaciones después de la caída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E.2. The Purpose  of Marriage &amp; Family is Not…</vt:lpstr>
      <vt:lpstr>E.2 The Spiritual Goal of Family Relationships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mmb4175</dc:creator>
  <dc:description/>
  <cp:lastModifiedBy>Esther Eubanks</cp:lastModifiedBy>
  <cp:revision>719</cp:revision>
  <cp:lastPrinted>2022-09-09T14:02:40Z</cp:lastPrinted>
  <dcterms:created xsi:type="dcterms:W3CDTF">2002-06-13T20:47:56Z</dcterms:created>
  <dcterms:modified xsi:type="dcterms:W3CDTF">2023-11-02T18:16:03Z</dcterms:modified>
  <dc:language>en-US</dc:language>
</cp:coreProperties>
</file>