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0"/>
  </p:notesMasterIdLst>
  <p:sldIdLst>
    <p:sldId id="256" r:id="rId2"/>
    <p:sldId id="278" r:id="rId3"/>
    <p:sldId id="279" r:id="rId4"/>
    <p:sldId id="273" r:id="rId5"/>
    <p:sldId id="280" r:id="rId6"/>
    <p:sldId id="282" r:id="rId7"/>
    <p:sldId id="284" r:id="rId8"/>
    <p:sldId id="258" r:id="rId9"/>
  </p:sldIdLst>
  <p:sldSz cx="9144000" cy="5715000" type="screen16x1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C278"/>
    <a:srgbClr val="CA974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F98B3E0-0CDD-4C91-9EA3-0CCAC32F7873}" v="8" dt="2023-11-11T13:56:54.3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34"/>
    <p:restoredTop sz="84956"/>
  </p:normalViewPr>
  <p:slideViewPr>
    <p:cSldViewPr snapToGrid="0">
      <p:cViewPr>
        <p:scale>
          <a:sx n="130" d="100"/>
          <a:sy n="130" d="100"/>
        </p:scale>
        <p:origin x="872" y="4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hillip Shumake" userId="9b1780d1bfd77a89" providerId="Windows Live" clId="Web-{FF98B3E0-0CDD-4C91-9EA3-0CCAC32F7873}"/>
    <pc:docChg chg="addSld delSld modSld">
      <pc:chgData name="Phillip Shumake" userId="9b1780d1bfd77a89" providerId="Windows Live" clId="Web-{FF98B3E0-0CDD-4C91-9EA3-0CCAC32F7873}" dt="2023-11-11T13:56:54.325" v="4" actId="20577"/>
      <pc:docMkLst>
        <pc:docMk/>
      </pc:docMkLst>
      <pc:sldChg chg="modSp add del">
        <pc:chgData name="Phillip Shumake" userId="9b1780d1bfd77a89" providerId="Windows Live" clId="Web-{FF98B3E0-0CDD-4C91-9EA3-0CCAC32F7873}" dt="2023-11-11T13:56:54.325" v="4" actId="20577"/>
        <pc:sldMkLst>
          <pc:docMk/>
          <pc:sldMk cId="265318136" sldId="282"/>
        </pc:sldMkLst>
        <pc:spChg chg="mod">
          <ac:chgData name="Phillip Shumake" userId="9b1780d1bfd77a89" providerId="Windows Live" clId="Web-{FF98B3E0-0CDD-4C91-9EA3-0CCAC32F7873}" dt="2023-11-11T13:56:54.325" v="4" actId="20577"/>
          <ac:spMkLst>
            <pc:docMk/>
            <pc:sldMk cId="265318136" sldId="282"/>
            <ac:spMk id="5" creationId="{DE2D38FE-CBCA-6E0F-638D-19D93A08264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80E9FE-954A-1C4F-8865-ED09C041A474}" type="datetimeFigureOut">
              <a:rPr lang="en-US" smtClean="0"/>
              <a:t>11/11/2023</a:t>
            </a:fld>
            <a:endParaRPr lang="en-US"/>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D1F570-9693-3B47-84D6-AE54683AE02D}" type="slidenum">
              <a:rPr lang="en-US" smtClean="0"/>
              <a:t>‹#›</a:t>
            </a:fld>
            <a:endParaRPr lang="en-US"/>
          </a:p>
        </p:txBody>
      </p:sp>
    </p:spTree>
    <p:extLst>
      <p:ext uri="{BB962C8B-B14F-4D97-AF65-F5344CB8AC3E}">
        <p14:creationId xmlns:p14="http://schemas.microsoft.com/office/powerpoint/2010/main" val="7789045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blueletterbible.org/kjv/rom/16/2/s_1062002"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www.blueletterbible.org/search/dictionary/viewTopic.cfm?topic=VT0001352"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Deacons are called upon to do a wide variety of jobs…</a:t>
            </a:r>
          </a:p>
          <a:p>
            <a:endParaRPr lang="en-US" dirty="0"/>
          </a:p>
          <a:p>
            <a:pPr marL="171450" indent="-171450">
              <a:buFont typeface="Wingdings" pitchFamily="2" charset="2"/>
              <a:buChar char="Ø"/>
            </a:pPr>
            <a:r>
              <a:rPr lang="en-US" dirty="0"/>
              <a:t>Helping widows</a:t>
            </a:r>
          </a:p>
          <a:p>
            <a:pPr marL="171450" indent="-171450">
              <a:buFont typeface="Wingdings" pitchFamily="2" charset="2"/>
              <a:buChar char="Ø"/>
            </a:pPr>
            <a:r>
              <a:rPr lang="en-US" dirty="0"/>
              <a:t>Building Repairs</a:t>
            </a:r>
          </a:p>
          <a:p>
            <a:pPr marL="171450" indent="-171450">
              <a:buFont typeface="Wingdings" pitchFamily="2" charset="2"/>
              <a:buChar char="Ø"/>
            </a:pPr>
            <a:r>
              <a:rPr lang="en-US" dirty="0"/>
              <a:t>Computer Troubleshooting</a:t>
            </a:r>
          </a:p>
          <a:p>
            <a:pPr marL="171450" indent="-171450">
              <a:buFont typeface="Wingdings" pitchFamily="2" charset="2"/>
              <a:buChar char="Ø"/>
            </a:pPr>
            <a:r>
              <a:rPr lang="en-US" dirty="0"/>
              <a:t>Teaching classes</a:t>
            </a:r>
          </a:p>
          <a:p>
            <a:pPr marL="171450" indent="-171450">
              <a:buFont typeface="Wingdings" pitchFamily="2" charset="2"/>
              <a:buChar char="Ø"/>
            </a:pPr>
            <a:r>
              <a:rPr lang="en-US" dirty="0"/>
              <a:t>Leading volunteers</a:t>
            </a:r>
          </a:p>
          <a:p>
            <a:pPr marL="171450" indent="-171450">
              <a:buFont typeface="Wingdings" pitchFamily="2" charset="2"/>
              <a:buChar char="Ø"/>
            </a:pPr>
            <a:r>
              <a:rPr lang="en-US" dirty="0"/>
              <a:t>Financial stewardship</a:t>
            </a:r>
          </a:p>
          <a:p>
            <a:pPr marL="171450" indent="-171450">
              <a:buFont typeface="Wingdings" pitchFamily="2" charset="2"/>
              <a:buChar char="Ø"/>
            </a:pPr>
            <a:endParaRPr lang="en-US" dirty="0"/>
          </a:p>
          <a:p>
            <a:pPr marL="0" indent="0">
              <a:buFont typeface="Wingdings" pitchFamily="2" charset="2"/>
              <a:buNone/>
            </a:pPr>
            <a:r>
              <a:rPr lang="en-US" dirty="0"/>
              <a:t>So many ways </a:t>
            </a:r>
            <a:r>
              <a:rPr lang="en-US"/>
              <a:t>they serve!</a:t>
            </a:r>
            <a:endParaRPr lang="en-US" dirty="0"/>
          </a:p>
          <a:p>
            <a:endParaRPr lang="en-US" dirty="0"/>
          </a:p>
        </p:txBody>
      </p:sp>
      <p:sp>
        <p:nvSpPr>
          <p:cNvPr id="4" name="Slide Number Placeholder 3"/>
          <p:cNvSpPr>
            <a:spLocks noGrp="1"/>
          </p:cNvSpPr>
          <p:nvPr>
            <p:ph type="sldNum" sz="quarter" idx="5"/>
          </p:nvPr>
        </p:nvSpPr>
        <p:spPr/>
        <p:txBody>
          <a:bodyPr/>
          <a:lstStyle/>
          <a:p>
            <a:fld id="{14D1F570-9693-3B47-84D6-AE54683AE02D}" type="slidenum">
              <a:rPr lang="en-US" smtClean="0"/>
              <a:t>1</a:t>
            </a:fld>
            <a:endParaRPr lang="en-US"/>
          </a:p>
        </p:txBody>
      </p:sp>
    </p:spTree>
    <p:extLst>
      <p:ext uri="{BB962C8B-B14F-4D97-AF65-F5344CB8AC3E}">
        <p14:creationId xmlns:p14="http://schemas.microsoft.com/office/powerpoint/2010/main" val="37175021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about the JOB being carried out. (lowly or difficult)</a:t>
            </a:r>
          </a:p>
          <a:p>
            <a:endParaRPr lang="en-US" dirty="0"/>
          </a:p>
          <a:p>
            <a:r>
              <a:rPr lang="en-US" dirty="0"/>
              <a:t>Talk about the PERSON (someone who serves a king, a cause, a church)</a:t>
            </a:r>
          </a:p>
          <a:p>
            <a:endParaRPr lang="en-US" dirty="0"/>
          </a:p>
          <a:p>
            <a:r>
              <a:rPr lang="en-US" dirty="0"/>
              <a:t>Talk about the WILLINGNESS (paid, unpaid, free, slave)</a:t>
            </a:r>
          </a:p>
          <a:p>
            <a:endParaRPr lang="en-US" dirty="0"/>
          </a:p>
          <a:p>
            <a:r>
              <a:rPr lang="en-US" dirty="0"/>
              <a:t>Talk about the RESPONSIBILITY (attending to...) The DUTY</a:t>
            </a:r>
          </a:p>
          <a:p>
            <a:endParaRPr lang="en-US" dirty="0"/>
          </a:p>
          <a:p>
            <a:endParaRPr lang="en-US" dirty="0"/>
          </a:p>
          <a:p>
            <a:r>
              <a:rPr lang="en-US" dirty="0"/>
              <a:t>#1248 – Noun, the work, job, or task</a:t>
            </a:r>
          </a:p>
          <a:p>
            <a:endParaRPr lang="en-US" dirty="0"/>
          </a:p>
          <a:p>
            <a:r>
              <a:rPr lang="en-US" dirty="0"/>
              <a:t>#1249 – Noun, the person doing the task.</a:t>
            </a:r>
          </a:p>
          <a:p>
            <a:endParaRPr lang="en-US" dirty="0"/>
          </a:p>
          <a:p>
            <a:r>
              <a:rPr lang="en-US" dirty="0"/>
              <a:t>Volunteer</a:t>
            </a:r>
          </a:p>
          <a:p>
            <a:r>
              <a:rPr lang="en-US" dirty="0"/>
              <a:t>Servant, Slave, </a:t>
            </a:r>
          </a:p>
          <a:p>
            <a:r>
              <a:rPr lang="en-US" dirty="0"/>
              <a:t>Butler, Maid</a:t>
            </a:r>
          </a:p>
          <a:p>
            <a:r>
              <a:rPr lang="en-US" dirty="0"/>
              <a:t>Assistant Coach</a:t>
            </a:r>
          </a:p>
          <a:p>
            <a:r>
              <a:rPr lang="en-US" dirty="0"/>
              <a:t>Executive Assistant</a:t>
            </a:r>
          </a:p>
          <a:p>
            <a:r>
              <a:rPr lang="en-US" dirty="0"/>
              <a:t>Helper</a:t>
            </a:r>
          </a:p>
          <a:p>
            <a:r>
              <a:rPr lang="en-US" dirty="0"/>
              <a:t>Waiter, Waitress</a:t>
            </a:r>
          </a:p>
          <a:p>
            <a:r>
              <a:rPr lang="en-US" dirty="0"/>
              <a:t>Minister</a:t>
            </a:r>
          </a:p>
          <a:p>
            <a:r>
              <a:rPr lang="en-US" dirty="0"/>
              <a:t>Flight “Attendant”</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solidFill>
                  <a:srgbClr val="F2C278"/>
                </a:solidFill>
                <a:latin typeface="+mj-lt"/>
                <a:cs typeface="Calibri" panose="020F0502020204030204" pitchFamily="34" charset="0"/>
              </a:rPr>
              <a:t>Attendant</a:t>
            </a:r>
            <a:r>
              <a:rPr lang="en-US" i="1" dirty="0">
                <a:solidFill>
                  <a:schemeClr val="bg1"/>
                </a:solidFill>
                <a:latin typeface="+mj-lt"/>
                <a:cs typeface="Calibri" panose="020F0502020204030204" pitchFamily="34" charset="0"/>
              </a:rPr>
              <a:t> - </a:t>
            </a:r>
            <a:r>
              <a:rPr lang="en-US" sz="1200" i="1" dirty="0">
                <a:solidFill>
                  <a:schemeClr val="bg1"/>
                </a:solidFill>
                <a:cs typeface="Calibri" panose="020F0502020204030204" pitchFamily="34" charset="0"/>
              </a:rPr>
              <a:t>therapon, #2324, Moses, Hebrews 3:5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dirty="0">
              <a:solidFill>
                <a:schemeClr val="bg1"/>
              </a:solidFill>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424242"/>
                </a:solidFill>
                <a:effectLst/>
                <a:latin typeface="Open Sans" panose="020F0502020204030204" pitchFamily="34" charset="0"/>
              </a:rPr>
              <a:t>Forms of the verb </a:t>
            </a:r>
            <a:r>
              <a:rPr lang="en-US" b="0" i="1" dirty="0" err="1">
                <a:solidFill>
                  <a:srgbClr val="424242"/>
                </a:solidFill>
                <a:effectLst/>
                <a:latin typeface="Open Sans" panose="020B0606030504020204" pitchFamily="34" charset="0"/>
              </a:rPr>
              <a:t>diakoneō</a:t>
            </a:r>
            <a:r>
              <a:rPr lang="en-US" b="0" i="1" dirty="0">
                <a:solidFill>
                  <a:srgbClr val="424242"/>
                </a:solidFill>
                <a:effectLst/>
                <a:latin typeface="Open Sans" panose="020B0606030504020204" pitchFamily="34" charset="0"/>
              </a:rPr>
              <a:t>,</a:t>
            </a:r>
            <a:r>
              <a:rPr lang="en-US" b="0" i="0" dirty="0">
                <a:solidFill>
                  <a:srgbClr val="424242"/>
                </a:solidFill>
                <a:effectLst/>
                <a:latin typeface="Open Sans" panose="020B0606030504020204" pitchFamily="34" charset="0"/>
              </a:rPr>
              <a:t> including forms of the participle, occur thirty-seven times in the New Testament and occur frequently in the gospels.  </a:t>
            </a:r>
            <a:r>
              <a:rPr lang="en-US" b="0" i="1" dirty="0">
                <a:solidFill>
                  <a:srgbClr val="424242"/>
                </a:solidFill>
                <a:effectLst/>
                <a:latin typeface="Open Sans" panose="020B0606030504020204" pitchFamily="34" charset="0"/>
              </a:rPr>
              <a:t>Diakonia</a:t>
            </a:r>
            <a:r>
              <a:rPr lang="en-US" b="0" i="0" dirty="0">
                <a:solidFill>
                  <a:srgbClr val="424242"/>
                </a:solidFill>
                <a:effectLst/>
                <a:latin typeface="Open Sans" panose="020B0606030504020204" pitchFamily="34" charset="0"/>
              </a:rPr>
              <a:t> occurs thirty-four times and occurs frequently in Acts and Second Corinthians. </a:t>
            </a:r>
            <a:r>
              <a:rPr lang="en-US" b="0" i="1" dirty="0" err="1">
                <a:solidFill>
                  <a:srgbClr val="424242"/>
                </a:solidFill>
                <a:effectLst/>
                <a:latin typeface="Open Sans" panose="020B0606030504020204" pitchFamily="34" charset="0"/>
              </a:rPr>
              <a:t>Diakonos</a:t>
            </a:r>
            <a:r>
              <a:rPr lang="en-US" b="0" i="0" dirty="0">
                <a:solidFill>
                  <a:srgbClr val="424242"/>
                </a:solidFill>
                <a:effectLst/>
                <a:latin typeface="Open Sans" panose="020B0606030504020204" pitchFamily="34" charset="0"/>
              </a:rPr>
              <a:t> occurs twenty-nine times.</a:t>
            </a:r>
            <a:endParaRPr lang="en-US" sz="1200" i="1" dirty="0">
              <a:solidFill>
                <a:schemeClr val="bg1"/>
              </a:solidFill>
              <a:cs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14D1F570-9693-3B47-84D6-AE54683AE02D}" type="slidenum">
              <a:rPr lang="en-US" smtClean="0"/>
              <a:t>2</a:t>
            </a:fld>
            <a:endParaRPr lang="en-US"/>
          </a:p>
        </p:txBody>
      </p:sp>
    </p:spTree>
    <p:extLst>
      <p:ext uri="{BB962C8B-B14F-4D97-AF65-F5344CB8AC3E}">
        <p14:creationId xmlns:p14="http://schemas.microsoft.com/office/powerpoint/2010/main" val="21221187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Does Paul use this group of words extensively – yes…but only because JESUS spoke this way!  This is not Paul’s invention or rules.  This is the idea that Jesus has for all of His disciples.</a:t>
            </a:r>
          </a:p>
          <a:p>
            <a:endParaRPr lang="en-US" dirty="0"/>
          </a:p>
          <a:p>
            <a:r>
              <a:rPr lang="en-US" dirty="0"/>
              <a:t>Now – pay attention to this transition please…</a:t>
            </a:r>
          </a:p>
          <a:p>
            <a:endParaRPr lang="en-US" dirty="0"/>
          </a:p>
          <a:p>
            <a:endParaRPr lang="en-US" dirty="0"/>
          </a:p>
          <a:p>
            <a:r>
              <a:rPr lang="en-US" dirty="0"/>
              <a:t>Look at 1 Tim. 3:10… every major English translation handles this the SAME way.  “serve as deacons”. The NIV, the ESV, the NKJV, the NASB…. They all show that to “deacon” in this context is to USE the office.  To use the selection and go DO the work they’ve been entrusted with.</a:t>
            </a:r>
          </a:p>
        </p:txBody>
      </p:sp>
      <p:sp>
        <p:nvSpPr>
          <p:cNvPr id="4" name="Slide Number Placeholder 3"/>
          <p:cNvSpPr>
            <a:spLocks noGrp="1"/>
          </p:cNvSpPr>
          <p:nvPr>
            <p:ph type="sldNum" sz="quarter" idx="5"/>
          </p:nvPr>
        </p:nvSpPr>
        <p:spPr/>
        <p:txBody>
          <a:bodyPr/>
          <a:lstStyle/>
          <a:p>
            <a:fld id="{14D1F570-9693-3B47-84D6-AE54683AE02D}" type="slidenum">
              <a:rPr lang="en-US" smtClean="0"/>
              <a:t>3</a:t>
            </a:fld>
            <a:endParaRPr lang="en-US"/>
          </a:p>
        </p:txBody>
      </p:sp>
    </p:spTree>
    <p:extLst>
      <p:ext uri="{BB962C8B-B14F-4D97-AF65-F5344CB8AC3E}">
        <p14:creationId xmlns:p14="http://schemas.microsoft.com/office/powerpoint/2010/main" val="4417614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Acts 6:1 – work that was happening but things were falling through the cracks.  Things were getting overlooked.</a:t>
            </a:r>
          </a:p>
          <a:p>
            <a:endParaRPr lang="en-US" dirty="0"/>
          </a:p>
          <a:p>
            <a:r>
              <a:rPr lang="en-US" dirty="0"/>
              <a:t>Acts 6:5 - approval</a:t>
            </a:r>
          </a:p>
          <a:p>
            <a:endParaRPr lang="en-US" dirty="0"/>
          </a:p>
          <a:p>
            <a:r>
              <a:rPr lang="en-US" dirty="0"/>
              <a:t>People in an official role that would be responsible in order to reduce the burden on the apostles.</a:t>
            </a:r>
          </a:p>
          <a:p>
            <a:endParaRPr lang="en-US" dirty="0"/>
          </a:p>
          <a:p>
            <a:r>
              <a:rPr lang="en-US" dirty="0"/>
              <a:t>&gt;A volunteer can do A LOT, but when a tough decision has to be made – or a criticism has to be addressed.  Reaching the person responsible allows the problem to be fully resolved.</a:t>
            </a:r>
          </a:p>
          <a:p>
            <a:endParaRPr lang="en-US" dirty="0"/>
          </a:p>
          <a:p>
            <a:r>
              <a:rPr lang="en-US" dirty="0"/>
              <a:t>This isn’t a 4-Star servant.  This is someone who agrees, yes, when everything else going on isn’t quite enough to get the job done – I’ll get it across the finish line.</a:t>
            </a:r>
          </a:p>
          <a:p>
            <a:endParaRPr lang="en-US" dirty="0"/>
          </a:p>
          <a:p>
            <a:endParaRPr lang="en-US" dirty="0"/>
          </a:p>
          <a:p>
            <a:r>
              <a:rPr lang="en-US" dirty="0"/>
              <a:t>KEY TRANSITION:  So does that mean everyone else is now off the hook.  We’ve got deacons – none of us have to serve any more.  There are no other jobs that need our attention.  Of course not!  </a:t>
            </a:r>
          </a:p>
          <a:p>
            <a:endParaRPr lang="en-US" dirty="0"/>
          </a:p>
          <a:p>
            <a:r>
              <a:rPr lang="en-US" dirty="0"/>
              <a:t>Not only do we need DEACONS… We also need Christians like </a:t>
            </a:r>
            <a:r>
              <a:rPr lang="en-US" dirty="0" err="1"/>
              <a:t>Pheobe</a:t>
            </a:r>
            <a:r>
              <a:rPr lang="en-US" dirty="0"/>
              <a:t>!</a:t>
            </a:r>
          </a:p>
          <a:p>
            <a:endParaRPr lang="en-US" dirty="0"/>
          </a:p>
          <a:p>
            <a:endParaRPr lang="en-US" dirty="0"/>
          </a:p>
        </p:txBody>
      </p:sp>
      <p:sp>
        <p:nvSpPr>
          <p:cNvPr id="4" name="Slide Number Placeholder 3"/>
          <p:cNvSpPr>
            <a:spLocks noGrp="1"/>
          </p:cNvSpPr>
          <p:nvPr>
            <p:ph type="sldNum" sz="quarter" idx="5"/>
          </p:nvPr>
        </p:nvSpPr>
        <p:spPr/>
        <p:txBody>
          <a:bodyPr/>
          <a:lstStyle/>
          <a:p>
            <a:fld id="{14D1F570-9693-3B47-84D6-AE54683AE02D}" type="slidenum">
              <a:rPr lang="en-US" smtClean="0"/>
              <a:t>4</a:t>
            </a:fld>
            <a:endParaRPr lang="en-US"/>
          </a:p>
        </p:txBody>
      </p:sp>
    </p:spTree>
    <p:extLst>
      <p:ext uri="{BB962C8B-B14F-4D97-AF65-F5344CB8AC3E}">
        <p14:creationId xmlns:p14="http://schemas.microsoft.com/office/powerpoint/2010/main" val="31799719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should not be surprised that the term can</a:t>
            </a:r>
          </a:p>
          <a:p>
            <a:endParaRPr lang="en-US" dirty="0"/>
          </a:p>
          <a:p>
            <a:r>
              <a:rPr lang="en-US" dirty="0"/>
              <a:t>CHARACTER, SPEECH, SOBRIETY, INTEGRITY.</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latin typeface="+mj-lt"/>
                <a:cs typeface="Calibri" panose="020F0502020204030204" pitchFamily="34" charset="0"/>
              </a:rPr>
              <a:t>Husband - ANER, </a:t>
            </a:r>
            <a:r>
              <a:rPr lang="en-US" sz="1200" dirty="0" err="1">
                <a:solidFill>
                  <a:schemeClr val="bg1"/>
                </a:solidFill>
                <a:latin typeface="+mj-lt"/>
                <a:cs typeface="Calibri" panose="020F0502020204030204" pitchFamily="34" charset="0"/>
              </a:rPr>
              <a:t>Strongs</a:t>
            </a:r>
            <a:r>
              <a:rPr lang="en-US" sz="1200" dirty="0">
                <a:solidFill>
                  <a:schemeClr val="bg1"/>
                </a:solidFill>
                <a:latin typeface="+mj-lt"/>
                <a:cs typeface="Calibri" panose="020F0502020204030204" pitchFamily="34" charset="0"/>
              </a:rPr>
              <a:t> #435</a:t>
            </a:r>
          </a:p>
          <a:p>
            <a:endParaRPr lang="en-US" dirty="0"/>
          </a:p>
        </p:txBody>
      </p:sp>
      <p:sp>
        <p:nvSpPr>
          <p:cNvPr id="4" name="Slide Number Placeholder 3"/>
          <p:cNvSpPr>
            <a:spLocks noGrp="1"/>
          </p:cNvSpPr>
          <p:nvPr>
            <p:ph type="sldNum" sz="quarter" idx="5"/>
          </p:nvPr>
        </p:nvSpPr>
        <p:spPr/>
        <p:txBody>
          <a:bodyPr/>
          <a:lstStyle/>
          <a:p>
            <a:fld id="{14D1F570-9693-3B47-84D6-AE54683AE02D}" type="slidenum">
              <a:rPr lang="en-US" smtClean="0"/>
              <a:t>5</a:t>
            </a:fld>
            <a:endParaRPr lang="en-US"/>
          </a:p>
        </p:txBody>
      </p:sp>
    </p:spTree>
    <p:extLst>
      <p:ext uri="{BB962C8B-B14F-4D97-AF65-F5344CB8AC3E}">
        <p14:creationId xmlns:p14="http://schemas.microsoft.com/office/powerpoint/2010/main" val="3777336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CONTEXT:  Romans 15:8 – Jesus is described as a servant in the general sense – to all people Jews and Gentiles…. So Paul is already using the same word, just a few verses before, and now does </a:t>
            </a:r>
            <a:r>
              <a:rPr lang="en-US" dirty="0" err="1"/>
              <a:t>Pheobe</a:t>
            </a:r>
            <a:r>
              <a:rPr lang="en-US" dirty="0"/>
              <a:t> the honor of saying – she’s like JESUS, she’s a servant too.  Then Romans 15:25 and 15:31 – Paul is going to “serve” the saints.  He’s not going to become a deacon at Jerusalem and wait tables is he?  Then in Rom. 15:31 – the gift he is bringing is considered a “service” – same Greek word family again.  Not an office.</a:t>
            </a:r>
          </a:p>
          <a:p>
            <a:endParaRPr lang="en-US" dirty="0"/>
          </a:p>
          <a:p>
            <a:endParaRPr lang="en-US" dirty="0"/>
          </a:p>
          <a:p>
            <a:endParaRPr lang="en-US" dirty="0"/>
          </a:p>
          <a:p>
            <a:endParaRPr lang="en-US" dirty="0"/>
          </a:p>
          <a:p>
            <a:r>
              <a:rPr lang="en-US" dirty="0"/>
              <a:t>A “helper of many” VINES:  </a:t>
            </a:r>
            <a:r>
              <a:rPr lang="en-US" b="1" i="0" dirty="0">
                <a:solidFill>
                  <a:srgbClr val="000000"/>
                </a:solidFill>
                <a:effectLst/>
                <a:latin typeface="Montserrat" panose="020F0502020204030204" pitchFamily="34" charset="0"/>
              </a:rPr>
              <a:t>a feminine form of </a:t>
            </a:r>
            <a:r>
              <a:rPr lang="en-US" b="1" i="1" dirty="0">
                <a:solidFill>
                  <a:srgbClr val="000000"/>
                </a:solidFill>
                <a:effectLst/>
                <a:latin typeface="Montserrat" pitchFamily="2" charset="77"/>
              </a:rPr>
              <a:t>prostates</a:t>
            </a:r>
            <a:r>
              <a:rPr lang="en-US" b="1" i="0" dirty="0">
                <a:solidFill>
                  <a:srgbClr val="000000"/>
                </a:solidFill>
                <a:effectLst/>
                <a:latin typeface="Montserrat" pitchFamily="2" charset="77"/>
              </a:rPr>
              <a:t>, denotes "a protectress, patroness;" it is used metaphorically of Phoebe in </a:t>
            </a:r>
            <a:r>
              <a:rPr lang="en-US" b="1" i="0" u="none" strike="noStrike" dirty="0">
                <a:solidFill>
                  <a:srgbClr val="39547F"/>
                </a:solidFill>
                <a:effectLst/>
                <a:latin typeface="Montserrat" pitchFamily="2" charset="77"/>
                <a:hlinkClick r:id="rId3"/>
              </a:rPr>
              <a:t>Rom 16:2</a:t>
            </a:r>
            <a:r>
              <a:rPr lang="en-US" b="1" i="0" dirty="0">
                <a:solidFill>
                  <a:srgbClr val="000000"/>
                </a:solidFill>
                <a:effectLst/>
                <a:latin typeface="Montserrat" pitchFamily="2" charset="77"/>
              </a:rPr>
              <a:t>. It is a word of dignity, evidently chosen instead of others which might have been used (see, e.g., under </a:t>
            </a:r>
            <a:r>
              <a:rPr lang="en-US" b="1" i="0" u="none" strike="noStrike" dirty="0">
                <a:solidFill>
                  <a:srgbClr val="39547F"/>
                </a:solidFill>
                <a:effectLst/>
                <a:latin typeface="Montserrat" pitchFamily="2" charset="77"/>
                <a:hlinkClick r:id="rId4"/>
              </a:rPr>
              <a:t>HELPER</a:t>
            </a:r>
            <a:r>
              <a:rPr lang="en-US" b="1" i="0" dirty="0">
                <a:solidFill>
                  <a:srgbClr val="000000"/>
                </a:solidFill>
                <a:effectLst/>
                <a:latin typeface="Montserrat" pitchFamily="2" charset="77"/>
              </a:rPr>
              <a:t>), and indicates the high esteem with which she was regarded, as one who had been a protectress of many. </a:t>
            </a:r>
            <a:r>
              <a:rPr lang="en-US" b="1" i="1" dirty="0">
                <a:solidFill>
                  <a:srgbClr val="000000"/>
                </a:solidFill>
                <a:effectLst/>
                <a:latin typeface="Montserrat" pitchFamily="2" charset="77"/>
              </a:rPr>
              <a:t>Prostates</a:t>
            </a:r>
            <a:r>
              <a:rPr lang="en-US" b="1" i="0" dirty="0">
                <a:solidFill>
                  <a:srgbClr val="000000"/>
                </a:solidFill>
                <a:effectLst/>
                <a:latin typeface="Montserrat" pitchFamily="2" charset="77"/>
              </a:rPr>
              <a:t> was the title of a citizen in Athens, who had the responsibility of seeing to the welfare of resident aliens who were without civic rights. Among the Jews it signified a wealthy patron of the community.</a:t>
            </a:r>
          </a:p>
          <a:p>
            <a:endParaRPr lang="en-US" b="1" i="0" dirty="0">
              <a:solidFill>
                <a:srgbClr val="000000"/>
              </a:solidFill>
              <a:effectLst/>
              <a:latin typeface="Montserrat" pitchFamily="2" charset="77"/>
            </a:endParaRPr>
          </a:p>
          <a:p>
            <a:r>
              <a:rPr lang="en-US" b="0" i="0" dirty="0">
                <a:solidFill>
                  <a:srgbClr val="000000"/>
                </a:solidFill>
                <a:effectLst/>
                <a:latin typeface="Montserrat" pitchFamily="2" charset="77"/>
              </a:rPr>
              <a:t>The speculation about </a:t>
            </a:r>
            <a:r>
              <a:rPr lang="en-US" b="0" i="0" dirty="0" err="1">
                <a:solidFill>
                  <a:srgbClr val="000000"/>
                </a:solidFill>
                <a:effectLst/>
                <a:latin typeface="Montserrat" pitchFamily="2" charset="77"/>
              </a:rPr>
              <a:t>Pheobe</a:t>
            </a:r>
            <a:r>
              <a:rPr lang="en-US" b="0" i="0" dirty="0">
                <a:solidFill>
                  <a:srgbClr val="000000"/>
                </a:solidFill>
                <a:effectLst/>
                <a:latin typeface="Montserrat" pitchFamily="2" charset="77"/>
              </a:rPr>
              <a:t> is ASTOUNDING…. It’s not hard to find articles that speculate and imagine all sorts of things.  Then leap from one speculative statement to the next as if it was all built on rock, solid evidence.  Please don’t get wrapped up in that.</a:t>
            </a:r>
          </a:p>
          <a:p>
            <a:endParaRPr lang="en-US" b="0" i="0" dirty="0">
              <a:solidFill>
                <a:srgbClr val="000000"/>
              </a:solidFill>
              <a:effectLst/>
              <a:latin typeface="Montserrat" pitchFamily="2" charset="77"/>
            </a:endParaRPr>
          </a:p>
          <a:p>
            <a:r>
              <a:rPr lang="en-US" b="0" i="0" dirty="0">
                <a:solidFill>
                  <a:srgbClr val="000000"/>
                </a:solidFill>
                <a:effectLst/>
                <a:latin typeface="Montserrat" pitchFamily="2" charset="77"/>
              </a:rPr>
              <a:t>Was she rich or poor – Paul wasn’t impressed by money.  He was impressed with her desire to care for others.</a:t>
            </a:r>
          </a:p>
          <a:p>
            <a:r>
              <a:rPr lang="en-US" b="0" i="0" dirty="0">
                <a:solidFill>
                  <a:srgbClr val="000000"/>
                </a:solidFill>
                <a:effectLst/>
                <a:latin typeface="Montserrat" pitchFamily="2" charset="77"/>
              </a:rPr>
              <a:t>Was she </a:t>
            </a:r>
          </a:p>
          <a:p>
            <a:endParaRPr lang="en-US" b="0" i="0" dirty="0">
              <a:solidFill>
                <a:srgbClr val="000000"/>
              </a:solidFill>
              <a:effectLst/>
              <a:latin typeface="Montserrat" pitchFamily="2" charset="77"/>
            </a:endParaRPr>
          </a:p>
          <a:p>
            <a:r>
              <a:rPr lang="en-US" b="0" i="0" dirty="0">
                <a:solidFill>
                  <a:srgbClr val="000000"/>
                </a:solidFill>
                <a:effectLst/>
                <a:latin typeface="Montserrat" pitchFamily="2" charset="77"/>
              </a:rPr>
              <a:t>Benefactor – patron suggest that she is still involved in the ”I help you, if you help me, power-systems of the day.”  And Paul already </a:t>
            </a:r>
            <a:r>
              <a:rPr lang="en-US" b="0" i="0" dirty="0" err="1">
                <a:solidFill>
                  <a:srgbClr val="000000"/>
                </a:solidFill>
                <a:effectLst/>
                <a:latin typeface="Montserrat" pitchFamily="2" charset="77"/>
              </a:rPr>
              <a:t>addesses</a:t>
            </a:r>
            <a:r>
              <a:rPr lang="en-US" b="0" i="0" dirty="0">
                <a:solidFill>
                  <a:srgbClr val="000000"/>
                </a:solidFill>
                <a:effectLst/>
                <a:latin typeface="Montserrat" pitchFamily="2" charset="77"/>
              </a:rPr>
              <a:t> how Christians rise above that in 1 and 2 Thess.</a:t>
            </a:r>
          </a:p>
          <a:p>
            <a:endParaRPr lang="en-US" b="0" i="0" dirty="0">
              <a:solidFill>
                <a:srgbClr val="000000"/>
              </a:solidFill>
              <a:effectLst/>
              <a:latin typeface="Montserrat" pitchFamily="2" charset="77"/>
            </a:endParaRPr>
          </a:p>
          <a:p>
            <a:endParaRPr lang="en-US" b="0" i="0" dirty="0">
              <a:solidFill>
                <a:srgbClr val="000000"/>
              </a:solidFill>
              <a:effectLst/>
              <a:latin typeface="Montserrat" pitchFamily="2" charset="77"/>
            </a:endParaRPr>
          </a:p>
          <a:p>
            <a:r>
              <a:rPr lang="en-US" b="0" i="0" dirty="0">
                <a:solidFill>
                  <a:srgbClr val="000000"/>
                </a:solidFill>
                <a:effectLst/>
                <a:latin typeface="Montserrat" pitchFamily="2" charset="77"/>
              </a:rPr>
              <a:t>It really frustrates me for someone to read this passage and only be impressed by things the world values.  If you read this passage and assume she’s rich – and you like her more because of her money.  That’s a problem.  If you read this passage and assume she’s powerful – and you like her because of this perceived</a:t>
            </a:r>
          </a:p>
          <a:p>
            <a:endParaRPr lang="en-US" b="0" i="0" dirty="0">
              <a:solidFill>
                <a:srgbClr val="000000"/>
              </a:solidFill>
              <a:effectLst/>
              <a:latin typeface="Montserrat" pitchFamily="2" charset="77"/>
            </a:endParaRPr>
          </a:p>
          <a:p>
            <a:r>
              <a:rPr lang="en-US" b="0" i="0" dirty="0">
                <a:solidFill>
                  <a:srgbClr val="000000"/>
                </a:solidFill>
                <a:effectLst/>
                <a:latin typeface="Montserrat" pitchFamily="2" charset="77"/>
              </a:rPr>
              <a:t>Vs. 2 – RECEIVE HER AS A SAINT.  </a:t>
            </a:r>
          </a:p>
          <a:p>
            <a:endParaRPr lang="en-US" b="0" i="0" dirty="0">
              <a:solidFill>
                <a:srgbClr val="000000"/>
              </a:solidFill>
              <a:effectLst/>
              <a:latin typeface="Montserrat" pitchFamily="2" charset="77"/>
            </a:endParaRPr>
          </a:p>
          <a:p>
            <a:r>
              <a:rPr lang="en-US" b="0" i="0" dirty="0">
                <a:solidFill>
                  <a:schemeClr val="tx1"/>
                </a:solidFill>
                <a:effectLst/>
                <a:latin typeface="Montserrat" pitchFamily="2" charset="77"/>
              </a:rPr>
              <a:t>THREE REASONS NOT AN OFFICE…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mj-lt"/>
                <a:cs typeface="Calibri" panose="020F0502020204030204" pitchFamily="34" charset="0"/>
              </a:rPr>
              <a:t>Many words are used in a general sense and a specific sense, depending on the context: Elder, Apostle, Church.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latin typeface="+mj-lt"/>
                <a:cs typeface="Calibri" panose="020F0502020204030204" pitchFamily="34" charset="0"/>
              </a:rPr>
              <a:t>Being called a servant of a local church does not indicate being appointed to the office of deacon. (Col. 1:7, 25 Col. 4:12, 1 Tim. 4:6)</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latin typeface="+mj-lt"/>
                <a:cs typeface="Calibri" panose="020F0502020204030204" pitchFamily="34" charset="0"/>
              </a:rPr>
              <a:t>As single men, Jesus and Paul would not serve in the role of deacon, and this in NO WAY minimizes their value!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latin typeface="+mj-lt"/>
              <a:cs typeface="Calibri" panose="020F0502020204030204" pitchFamily="34" charset="0"/>
            </a:endParaRPr>
          </a:p>
          <a:p>
            <a:r>
              <a:rPr lang="en-US" dirty="0"/>
              <a:t>She served with a heart, not a title.</a:t>
            </a:r>
          </a:p>
          <a:p>
            <a:endParaRPr lang="en-US" dirty="0"/>
          </a:p>
          <a:p>
            <a:endParaRPr lang="en-US" dirty="0"/>
          </a:p>
          <a:p>
            <a:r>
              <a:rPr lang="en-US" dirty="0"/>
              <a:t>No, being appointed to a position came with additional qualifications.</a:t>
            </a:r>
          </a:p>
          <a:p>
            <a:r>
              <a:rPr lang="en-US" dirty="0"/>
              <a:t>No,</a:t>
            </a:r>
          </a:p>
          <a:p>
            <a:endParaRPr lang="en-US" dirty="0"/>
          </a:p>
          <a:p>
            <a:r>
              <a:rPr lang="en-US" dirty="0"/>
              <a:t>We should not be surprised that the term can function in a general sense and describe a specific role or office.  </a:t>
            </a:r>
            <a:br>
              <a:rPr lang="en-US" dirty="0"/>
            </a:br>
            <a:endParaRPr lang="en-US" dirty="0"/>
          </a:p>
          <a:p>
            <a:r>
              <a:rPr lang="en-US" dirty="0"/>
              <a:t>General or Special sense…</a:t>
            </a:r>
          </a:p>
          <a:p>
            <a:r>
              <a:rPr lang="en-US" dirty="0"/>
              <a:t>”ELDER” does the same thing.  Elder can describe someone who is old or someone who oversees.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latin typeface="+mj-lt"/>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mj-lt"/>
                <a:cs typeface="Calibri" panose="020F0502020204030204" pitchFamily="34" charset="0"/>
              </a:rPr>
              <a:t>GENERAL – also </a:t>
            </a:r>
            <a:r>
              <a:rPr lang="en-US" sz="1200" dirty="0" err="1">
                <a:solidFill>
                  <a:schemeClr val="tx1"/>
                </a:solidFill>
                <a:latin typeface="+mj-lt"/>
                <a:cs typeface="Calibri" panose="020F0502020204030204" pitchFamily="34" charset="0"/>
              </a:rPr>
              <a:t>Onesiphorus</a:t>
            </a:r>
            <a:r>
              <a:rPr lang="en-US" sz="1200" dirty="0">
                <a:solidFill>
                  <a:schemeClr val="tx1"/>
                </a:solidFill>
                <a:latin typeface="+mj-lt"/>
                <a:cs typeface="Calibri" panose="020F0502020204030204" pitchFamily="34" charset="0"/>
              </a:rPr>
              <a:t>, 2 Tim. 1:18, “service” at Ephesus.</a:t>
            </a:r>
          </a:p>
          <a:p>
            <a:endParaRPr lang="en-US" b="0" dirty="0">
              <a:solidFill>
                <a:schemeClr val="tx1"/>
              </a:solidFill>
            </a:endParaRPr>
          </a:p>
          <a:p>
            <a:endParaRPr lang="en-US" dirty="0"/>
          </a:p>
          <a:p>
            <a:endParaRPr lang="en-US" dirty="0"/>
          </a:p>
          <a:p>
            <a:endParaRPr lang="en-US" dirty="0"/>
          </a:p>
          <a:p>
            <a:endParaRPr lang="en-US" dirty="0"/>
          </a:p>
          <a:p>
            <a:r>
              <a:rPr lang="en-US" dirty="0"/>
              <a:t>Acts 6:1 – work that was happening but things were falling through the cracks.  Things were getting overlooked.</a:t>
            </a:r>
          </a:p>
          <a:p>
            <a:endParaRPr lang="en-US" dirty="0"/>
          </a:p>
          <a:p>
            <a:r>
              <a:rPr lang="en-US" dirty="0"/>
              <a:t>Acts 6:5 - approval</a:t>
            </a:r>
          </a:p>
          <a:p>
            <a:endParaRPr lang="en-US" dirty="0"/>
          </a:p>
          <a:p>
            <a:r>
              <a:rPr lang="en-US" dirty="0"/>
              <a:t>People in an official role that would be responsible in order to reduce the burden on the apostles.</a:t>
            </a:r>
          </a:p>
          <a:p>
            <a:endParaRPr lang="en-US" dirty="0"/>
          </a:p>
          <a:p>
            <a:r>
              <a:rPr lang="en-US" dirty="0"/>
              <a:t>&gt;A volunteer can do A LOT, but when a tough decision has to be made – or a criticism has to be addressed.  Reaching the person responsible allows the problem to be fully resolved.</a:t>
            </a:r>
          </a:p>
          <a:p>
            <a:endParaRPr lang="en-US" dirty="0"/>
          </a:p>
          <a:p>
            <a:r>
              <a:rPr lang="en-US" dirty="0"/>
              <a:t>This isn’t a 4-Star servant.  This is someone who agrees, yes, when everything else going on isn’t quite enough to get the job done – I’ll get it across the finish line.</a:t>
            </a:r>
          </a:p>
        </p:txBody>
      </p:sp>
      <p:sp>
        <p:nvSpPr>
          <p:cNvPr id="4" name="Slide Number Placeholder 3"/>
          <p:cNvSpPr>
            <a:spLocks noGrp="1"/>
          </p:cNvSpPr>
          <p:nvPr>
            <p:ph type="sldNum" sz="quarter" idx="5"/>
          </p:nvPr>
        </p:nvSpPr>
        <p:spPr/>
        <p:txBody>
          <a:bodyPr/>
          <a:lstStyle/>
          <a:p>
            <a:fld id="{14D1F570-9693-3B47-84D6-AE54683AE02D}" type="slidenum">
              <a:rPr lang="en-US" smtClean="0"/>
              <a:t>6</a:t>
            </a:fld>
            <a:endParaRPr lang="en-US"/>
          </a:p>
        </p:txBody>
      </p:sp>
    </p:spTree>
    <p:extLst>
      <p:ext uri="{BB962C8B-B14F-4D97-AF65-F5344CB8AC3E}">
        <p14:creationId xmlns:p14="http://schemas.microsoft.com/office/powerpoint/2010/main" val="40595980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isn’t lip service – this isn’t everybody gets a trophy.  </a:t>
            </a:r>
          </a:p>
          <a:p>
            <a:endParaRPr lang="en-US" dirty="0"/>
          </a:p>
          <a:p>
            <a:r>
              <a:rPr lang="en-US" dirty="0"/>
              <a:t>This is – THE ONLY WAY TO BE HEALTHY.  We can’t afford to slip into the </a:t>
            </a:r>
            <a:r>
              <a:rPr lang="en-US" dirty="0" err="1"/>
              <a:t>rythms</a:t>
            </a:r>
            <a:r>
              <a:rPr lang="en-US" dirty="0"/>
              <a:t> of the world where only a handful of people do the majority of the work.  </a:t>
            </a:r>
          </a:p>
          <a:p>
            <a:r>
              <a:rPr lang="en-US" dirty="0"/>
              <a:t>The 80/20 rule cannot be the way things operate in a local church.</a:t>
            </a:r>
          </a:p>
          <a:p>
            <a:endParaRPr lang="en-US" dirty="0"/>
          </a:p>
          <a:p>
            <a:r>
              <a:rPr lang="en-US" dirty="0"/>
              <a:t>ALL OF US are called into this mission. </a:t>
            </a:r>
          </a:p>
          <a:p>
            <a:endParaRPr lang="en-US" dirty="0"/>
          </a:p>
          <a:p>
            <a:r>
              <a:rPr lang="en-US" dirty="0"/>
              <a:t>Some will need to step up and serve as deacons – that will be more difficult and more demanding than what you’ve done in the past.</a:t>
            </a:r>
          </a:p>
          <a:p>
            <a:r>
              <a:rPr lang="en-US" dirty="0"/>
              <a:t>Some will need to step up and follow the example of </a:t>
            </a:r>
            <a:r>
              <a:rPr lang="en-US" dirty="0" err="1"/>
              <a:t>Pheobe</a:t>
            </a:r>
            <a:r>
              <a:rPr lang="en-US" dirty="0"/>
              <a:t> – that will be more </a:t>
            </a:r>
            <a:r>
              <a:rPr lang="en-US" dirty="0" err="1"/>
              <a:t>difficutl</a:t>
            </a:r>
            <a:r>
              <a:rPr lang="en-US" dirty="0"/>
              <a:t> and more demanding than what you’ve done in the past.</a:t>
            </a:r>
          </a:p>
          <a:p>
            <a:endParaRPr lang="en-US" dirty="0"/>
          </a:p>
          <a:p>
            <a:r>
              <a:rPr lang="en-US" dirty="0"/>
              <a:t>BUT ALL OF US can serve.  </a:t>
            </a:r>
          </a:p>
          <a:p>
            <a:endParaRPr lang="en-US" dirty="0"/>
          </a:p>
          <a:p>
            <a:endParaRPr lang="en-US" dirty="0"/>
          </a:p>
        </p:txBody>
      </p:sp>
      <p:sp>
        <p:nvSpPr>
          <p:cNvPr id="4" name="Slide Number Placeholder 3"/>
          <p:cNvSpPr>
            <a:spLocks noGrp="1"/>
          </p:cNvSpPr>
          <p:nvPr>
            <p:ph type="sldNum" sz="quarter" idx="5"/>
          </p:nvPr>
        </p:nvSpPr>
        <p:spPr/>
        <p:txBody>
          <a:bodyPr/>
          <a:lstStyle/>
          <a:p>
            <a:fld id="{14D1F570-9693-3B47-84D6-AE54683AE02D}" type="slidenum">
              <a:rPr lang="en-US" smtClean="0"/>
              <a:t>7</a:t>
            </a:fld>
            <a:endParaRPr lang="en-US"/>
          </a:p>
        </p:txBody>
      </p:sp>
    </p:spTree>
    <p:extLst>
      <p:ext uri="{BB962C8B-B14F-4D97-AF65-F5344CB8AC3E}">
        <p14:creationId xmlns:p14="http://schemas.microsoft.com/office/powerpoint/2010/main" val="40978225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think about who you will recommend to serve as a Deacon… but more than this… Think of how you will be a SERVANT of CHRIST.</a:t>
            </a:r>
          </a:p>
          <a:p>
            <a:endParaRPr lang="en-US" dirty="0"/>
          </a:p>
          <a:p>
            <a:br>
              <a:rPr lang="en-US" dirty="0"/>
            </a:br>
            <a:r>
              <a:rPr lang="en-US" b="0" i="0" dirty="0">
                <a:solidFill>
                  <a:srgbClr val="000000"/>
                </a:solidFill>
                <a:effectLst/>
                <a:latin typeface="system-ui"/>
              </a:rPr>
              <a:t>Sitting down, He called the twelve and *said to them, “If anyone wants to be first, he shall be last </a:t>
            </a:r>
            <a:r>
              <a:rPr lang="en-US" b="1" i="0" dirty="0">
                <a:solidFill>
                  <a:srgbClr val="000000"/>
                </a:solidFill>
                <a:effectLst/>
                <a:latin typeface="system-ui"/>
              </a:rPr>
              <a:t>of</a:t>
            </a:r>
            <a:r>
              <a:rPr lang="en-US" b="0" i="0" dirty="0">
                <a:solidFill>
                  <a:srgbClr val="000000"/>
                </a:solidFill>
                <a:effectLst/>
                <a:latin typeface="system-ui"/>
              </a:rPr>
              <a:t> all and </a:t>
            </a:r>
            <a:r>
              <a:rPr lang="en-US" b="1" i="0" dirty="0">
                <a:solidFill>
                  <a:srgbClr val="000000"/>
                </a:solidFill>
                <a:effectLst/>
                <a:latin typeface="system-ui"/>
              </a:rPr>
              <a:t>serv</a:t>
            </a:r>
            <a:r>
              <a:rPr lang="en-US" b="0" i="0" dirty="0">
                <a:solidFill>
                  <a:srgbClr val="000000"/>
                </a:solidFill>
                <a:effectLst/>
                <a:latin typeface="system-ui"/>
              </a:rPr>
              <a:t>ant </a:t>
            </a:r>
            <a:r>
              <a:rPr lang="en-US" b="1" i="0" dirty="0">
                <a:solidFill>
                  <a:srgbClr val="000000"/>
                </a:solidFill>
                <a:effectLst/>
                <a:latin typeface="system-ui"/>
              </a:rPr>
              <a:t>of</a:t>
            </a:r>
            <a:r>
              <a:rPr lang="en-US" b="0" i="0" dirty="0">
                <a:solidFill>
                  <a:srgbClr val="000000"/>
                </a:solidFill>
                <a:effectLst/>
                <a:latin typeface="system-ui"/>
              </a:rPr>
              <a:t> all.” – Mark 9:35</a:t>
            </a:r>
            <a:endParaRPr lang="en-US" dirty="0"/>
          </a:p>
        </p:txBody>
      </p:sp>
      <p:sp>
        <p:nvSpPr>
          <p:cNvPr id="4" name="Slide Number Placeholder 3"/>
          <p:cNvSpPr>
            <a:spLocks noGrp="1"/>
          </p:cNvSpPr>
          <p:nvPr>
            <p:ph type="sldNum" sz="quarter" idx="5"/>
          </p:nvPr>
        </p:nvSpPr>
        <p:spPr/>
        <p:txBody>
          <a:bodyPr/>
          <a:lstStyle/>
          <a:p>
            <a:fld id="{14D1F570-9693-3B47-84D6-AE54683AE02D}" type="slidenum">
              <a:rPr lang="en-US" smtClean="0"/>
              <a:t>8</a:t>
            </a:fld>
            <a:endParaRPr lang="en-US"/>
          </a:p>
        </p:txBody>
      </p:sp>
    </p:spTree>
    <p:extLst>
      <p:ext uri="{BB962C8B-B14F-4D97-AF65-F5344CB8AC3E}">
        <p14:creationId xmlns:p14="http://schemas.microsoft.com/office/powerpoint/2010/main" val="41070567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6858000" cy="19896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373FC5A-ADAD-9B46-AD30-6BF4EB9B2813}" type="datetimeFigureOut">
              <a:rPr lang="en-US" smtClean="0"/>
              <a:t>11/11/2023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5D019F-2D40-7C42-BBAF-7A729F6E3227}" type="slidenum">
              <a:rPr lang="en-US" smtClean="0"/>
              <a:t>‹#›</a:t>
            </a:fld>
            <a:endParaRPr lang="en-US"/>
          </a:p>
        </p:txBody>
      </p:sp>
    </p:spTree>
    <p:extLst>
      <p:ext uri="{BB962C8B-B14F-4D97-AF65-F5344CB8AC3E}">
        <p14:creationId xmlns:p14="http://schemas.microsoft.com/office/powerpoint/2010/main" val="1495610103"/>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73FC5A-ADAD-9B46-AD30-6BF4EB9B2813}" type="datetimeFigureOut">
              <a:rPr lang="en-US" smtClean="0"/>
              <a:t>11/11/2023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5D019F-2D40-7C42-BBAF-7A729F6E3227}" type="slidenum">
              <a:rPr lang="en-US" smtClean="0"/>
              <a:t>‹#›</a:t>
            </a:fld>
            <a:endParaRPr lang="en-US"/>
          </a:p>
        </p:txBody>
      </p:sp>
    </p:spTree>
    <p:extLst>
      <p:ext uri="{BB962C8B-B14F-4D97-AF65-F5344CB8AC3E}">
        <p14:creationId xmlns:p14="http://schemas.microsoft.com/office/powerpoint/2010/main" val="2035043876"/>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73FC5A-ADAD-9B46-AD30-6BF4EB9B2813}" type="datetimeFigureOut">
              <a:rPr lang="en-US" smtClean="0"/>
              <a:t>11/11/2023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5D019F-2D40-7C42-BBAF-7A729F6E3227}" type="slidenum">
              <a:rPr lang="en-US" smtClean="0"/>
              <a:t>‹#›</a:t>
            </a:fld>
            <a:endParaRPr lang="en-US"/>
          </a:p>
        </p:txBody>
      </p:sp>
    </p:spTree>
    <p:extLst>
      <p:ext uri="{BB962C8B-B14F-4D97-AF65-F5344CB8AC3E}">
        <p14:creationId xmlns:p14="http://schemas.microsoft.com/office/powerpoint/2010/main" val="1459076224"/>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sz="2800">
                <a:solidFill>
                  <a:schemeClr val="bg1"/>
                </a:solidFill>
              </a:defRPr>
            </a:lvl1pPr>
            <a:lvl2pPr>
              <a:defRPr sz="24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E373FC5A-ADAD-9B46-AD30-6BF4EB9B2813}" type="datetimeFigureOut">
              <a:rPr lang="en-US" smtClean="0"/>
              <a:t>11/11/2023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5D019F-2D40-7C42-BBAF-7A729F6E3227}" type="slidenum">
              <a:rPr lang="en-US" smtClean="0"/>
              <a:t>‹#›</a:t>
            </a:fld>
            <a:endParaRPr lang="en-US"/>
          </a:p>
        </p:txBody>
      </p:sp>
    </p:spTree>
    <p:extLst>
      <p:ext uri="{BB962C8B-B14F-4D97-AF65-F5344CB8AC3E}">
        <p14:creationId xmlns:p14="http://schemas.microsoft.com/office/powerpoint/2010/main" val="4066880396"/>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424782"/>
            <a:ext cx="7886700" cy="2377281"/>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7" y="3824553"/>
            <a:ext cx="7886700" cy="125015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373FC5A-ADAD-9B46-AD30-6BF4EB9B2813}" type="datetimeFigureOut">
              <a:rPr lang="en-US" smtClean="0"/>
              <a:t>11/11/2023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5D019F-2D40-7C42-BBAF-7A729F6E3227}" type="slidenum">
              <a:rPr lang="en-US" smtClean="0"/>
              <a:t>‹#›</a:t>
            </a:fld>
            <a:endParaRPr lang="en-US"/>
          </a:p>
        </p:txBody>
      </p:sp>
    </p:spTree>
    <p:extLst>
      <p:ext uri="{BB962C8B-B14F-4D97-AF65-F5344CB8AC3E}">
        <p14:creationId xmlns:p14="http://schemas.microsoft.com/office/powerpoint/2010/main" val="1512916323"/>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521354"/>
            <a:ext cx="38862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521354"/>
            <a:ext cx="38862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373FC5A-ADAD-9B46-AD30-6BF4EB9B2813}" type="datetimeFigureOut">
              <a:rPr lang="en-US" smtClean="0"/>
              <a:t>11/11/2023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5D019F-2D40-7C42-BBAF-7A729F6E3227}" type="slidenum">
              <a:rPr lang="en-US" smtClean="0"/>
              <a:t>‹#›</a:t>
            </a:fld>
            <a:endParaRPr lang="en-US"/>
          </a:p>
        </p:txBody>
      </p:sp>
    </p:spTree>
    <p:extLst>
      <p:ext uri="{BB962C8B-B14F-4D97-AF65-F5344CB8AC3E}">
        <p14:creationId xmlns:p14="http://schemas.microsoft.com/office/powerpoint/2010/main" val="3426975032"/>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087563"/>
            <a:ext cx="3868340"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087563"/>
            <a:ext cx="3887391"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373FC5A-ADAD-9B46-AD30-6BF4EB9B2813}" type="datetimeFigureOut">
              <a:rPr lang="en-US" smtClean="0"/>
              <a:t>11/11/2023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5D019F-2D40-7C42-BBAF-7A729F6E3227}" type="slidenum">
              <a:rPr lang="en-US" smtClean="0"/>
              <a:t>‹#›</a:t>
            </a:fld>
            <a:endParaRPr lang="en-US"/>
          </a:p>
        </p:txBody>
      </p:sp>
    </p:spTree>
    <p:extLst>
      <p:ext uri="{BB962C8B-B14F-4D97-AF65-F5344CB8AC3E}">
        <p14:creationId xmlns:p14="http://schemas.microsoft.com/office/powerpoint/2010/main" val="154999107"/>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373FC5A-ADAD-9B46-AD30-6BF4EB9B2813}" type="datetimeFigureOut">
              <a:rPr lang="en-US" smtClean="0"/>
              <a:t>11/11/2023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5D019F-2D40-7C42-BBAF-7A729F6E3227}" type="slidenum">
              <a:rPr lang="en-US" smtClean="0"/>
              <a:t>‹#›</a:t>
            </a:fld>
            <a:endParaRPr lang="en-US"/>
          </a:p>
        </p:txBody>
      </p:sp>
    </p:spTree>
    <p:extLst>
      <p:ext uri="{BB962C8B-B14F-4D97-AF65-F5344CB8AC3E}">
        <p14:creationId xmlns:p14="http://schemas.microsoft.com/office/powerpoint/2010/main" val="1540349495"/>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73FC5A-ADAD-9B46-AD30-6BF4EB9B2813}" type="datetimeFigureOut">
              <a:rPr lang="en-US" smtClean="0"/>
              <a:t>11/11/2023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5D019F-2D40-7C42-BBAF-7A729F6E3227}" type="slidenum">
              <a:rPr lang="en-US" smtClean="0"/>
              <a:t>‹#›</a:t>
            </a:fld>
            <a:endParaRPr lang="en-US"/>
          </a:p>
        </p:txBody>
      </p:sp>
    </p:spTree>
    <p:extLst>
      <p:ext uri="{BB962C8B-B14F-4D97-AF65-F5344CB8AC3E}">
        <p14:creationId xmlns:p14="http://schemas.microsoft.com/office/powerpoint/2010/main" val="3757878768"/>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E373FC5A-ADAD-9B46-AD30-6BF4EB9B2813}" type="datetimeFigureOut">
              <a:rPr lang="en-US" smtClean="0"/>
              <a:t>11/11/2023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5D019F-2D40-7C42-BBAF-7A729F6E3227}" type="slidenum">
              <a:rPr lang="en-US" smtClean="0"/>
              <a:t>‹#›</a:t>
            </a:fld>
            <a:endParaRPr lang="en-US"/>
          </a:p>
        </p:txBody>
      </p:sp>
    </p:spTree>
    <p:extLst>
      <p:ext uri="{BB962C8B-B14F-4D97-AF65-F5344CB8AC3E}">
        <p14:creationId xmlns:p14="http://schemas.microsoft.com/office/powerpoint/2010/main" val="3715062019"/>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E373FC5A-ADAD-9B46-AD30-6BF4EB9B2813}" type="datetimeFigureOut">
              <a:rPr lang="en-US" smtClean="0"/>
              <a:t>11/11/2023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5D019F-2D40-7C42-BBAF-7A729F6E3227}" type="slidenum">
              <a:rPr lang="en-US" smtClean="0"/>
              <a:t>‹#›</a:t>
            </a:fld>
            <a:endParaRPr lang="en-US"/>
          </a:p>
        </p:txBody>
      </p:sp>
    </p:spTree>
    <p:extLst>
      <p:ext uri="{BB962C8B-B14F-4D97-AF65-F5344CB8AC3E}">
        <p14:creationId xmlns:p14="http://schemas.microsoft.com/office/powerpoint/2010/main" val="376675414"/>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solidFill>
                  <a:schemeClr val="tx1">
                    <a:tint val="75000"/>
                  </a:schemeClr>
                </a:solidFill>
              </a:defRPr>
            </a:lvl1pPr>
          </a:lstStyle>
          <a:p>
            <a:fld id="{E373FC5A-ADAD-9B46-AD30-6BF4EB9B2813}" type="datetimeFigureOut">
              <a:rPr lang="en-US" smtClean="0"/>
              <a:t>11/11/2023</a:t>
            </a:fld>
            <a:endParaRPr lang="en-US"/>
          </a:p>
        </p:txBody>
      </p:sp>
      <p:sp>
        <p:nvSpPr>
          <p:cNvPr id="5" name="Footer Placeholder 4"/>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75000"/>
                  </a:schemeClr>
                </a:solidFill>
              </a:defRPr>
            </a:lvl1pPr>
          </a:lstStyle>
          <a:p>
            <a:fld id="{705D019F-2D40-7C42-BBAF-7A729F6E3227}" type="slidenum">
              <a:rPr lang="en-US" smtClean="0"/>
              <a:t>‹#›</a:t>
            </a:fld>
            <a:endParaRPr lang="en-US"/>
          </a:p>
        </p:txBody>
      </p:sp>
    </p:spTree>
    <p:extLst>
      <p:ext uri="{BB962C8B-B14F-4D97-AF65-F5344CB8AC3E}">
        <p14:creationId xmlns:p14="http://schemas.microsoft.com/office/powerpoint/2010/main" val="9525159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fade/>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D5800-D8C7-FBAF-160D-2C29BF612F9E}"/>
              </a:ext>
            </a:extLst>
          </p:cNvPr>
          <p:cNvSpPr>
            <a:spLocks noGrp="1"/>
          </p:cNvSpPr>
          <p:nvPr>
            <p:ph type="ctrTitle"/>
          </p:nvPr>
        </p:nvSpPr>
        <p:spPr/>
        <p:txBody>
          <a:bodyPr/>
          <a:lstStyle/>
          <a:p>
            <a:r>
              <a:rPr lang="en-US" dirty="0"/>
              <a:t>Serve As Deacons</a:t>
            </a:r>
          </a:p>
        </p:txBody>
      </p:sp>
      <p:sp>
        <p:nvSpPr>
          <p:cNvPr id="3" name="Subtitle 2">
            <a:extLst>
              <a:ext uri="{FF2B5EF4-FFF2-40B4-BE49-F238E27FC236}">
                <a16:creationId xmlns:a16="http://schemas.microsoft.com/office/drawing/2014/main" id="{B675F256-C646-586D-78ED-E385110F75F2}"/>
              </a:ext>
            </a:extLst>
          </p:cNvPr>
          <p:cNvSpPr>
            <a:spLocks noGrp="1"/>
          </p:cNvSpPr>
          <p:nvPr>
            <p:ph type="subTitle" idx="1"/>
          </p:nvPr>
        </p:nvSpPr>
        <p:spPr/>
        <p:txBody>
          <a:bodyPr/>
          <a:lstStyle/>
          <a:p>
            <a:endParaRPr lang="en-US"/>
          </a:p>
        </p:txBody>
      </p:sp>
      <p:pic>
        <p:nvPicPr>
          <p:cNvPr id="6" name="Picture 5" descr="A group of tools on a table&#10;&#10;Description automatically generated">
            <a:extLst>
              <a:ext uri="{FF2B5EF4-FFF2-40B4-BE49-F238E27FC236}">
                <a16:creationId xmlns:a16="http://schemas.microsoft.com/office/drawing/2014/main" id="{F5C1C005-275F-43D5-AAD9-E2E3F3B5D6FB}"/>
              </a:ext>
            </a:extLst>
          </p:cNvPr>
          <p:cNvPicPr>
            <a:picLocks noChangeAspect="1"/>
          </p:cNvPicPr>
          <p:nvPr/>
        </p:nvPicPr>
        <p:blipFill>
          <a:blip r:embed="rId3"/>
          <a:stretch>
            <a:fillRect/>
          </a:stretch>
        </p:blipFill>
        <p:spPr>
          <a:xfrm>
            <a:off x="0" y="0"/>
            <a:ext cx="9144000" cy="5715000"/>
          </a:xfrm>
          <a:prstGeom prst="rect">
            <a:avLst/>
          </a:prstGeom>
        </p:spPr>
      </p:pic>
    </p:spTree>
    <p:extLst>
      <p:ext uri="{BB962C8B-B14F-4D97-AF65-F5344CB8AC3E}">
        <p14:creationId xmlns:p14="http://schemas.microsoft.com/office/powerpoint/2010/main" val="2312352403"/>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F8DF1F2-3C2D-84DA-680A-882F3E16BDA0}"/>
              </a:ext>
            </a:extLst>
          </p:cNvPr>
          <p:cNvGrpSpPr/>
          <p:nvPr/>
        </p:nvGrpSpPr>
        <p:grpSpPr>
          <a:xfrm>
            <a:off x="1029189" y="462123"/>
            <a:ext cx="7085619" cy="1323440"/>
            <a:chOff x="1029189" y="1578651"/>
            <a:chExt cx="7085619" cy="1323440"/>
          </a:xfrm>
        </p:grpSpPr>
        <p:sp>
          <p:nvSpPr>
            <p:cNvPr id="4" name="TextBox 3">
              <a:extLst>
                <a:ext uri="{FF2B5EF4-FFF2-40B4-BE49-F238E27FC236}">
                  <a16:creationId xmlns:a16="http://schemas.microsoft.com/office/drawing/2014/main" id="{4BE5897B-352C-2EF3-1DC8-D9EB9166F067}"/>
                </a:ext>
              </a:extLst>
            </p:cNvPr>
            <p:cNvSpPr txBox="1"/>
            <p:nvPr/>
          </p:nvSpPr>
          <p:spPr>
            <a:xfrm>
              <a:off x="2302993" y="1578651"/>
              <a:ext cx="4538008" cy="400110"/>
            </a:xfrm>
            <a:prstGeom prst="rect">
              <a:avLst/>
            </a:prstGeom>
            <a:noFill/>
          </p:spPr>
          <p:txBody>
            <a:bodyPr wrap="square" rtlCol="0">
              <a:spAutoFit/>
            </a:bodyPr>
            <a:lstStyle/>
            <a:p>
              <a:pPr algn="ctr"/>
              <a:r>
                <a:rPr lang="en-US" sz="2000" dirty="0">
                  <a:solidFill>
                    <a:schemeClr val="bg1"/>
                  </a:solidFill>
                </a:rPr>
                <a:t>THERE ARE MANY WAYS TO DESCRIBE</a:t>
              </a:r>
            </a:p>
          </p:txBody>
        </p:sp>
        <p:sp>
          <p:nvSpPr>
            <p:cNvPr id="5" name="TextBox 4">
              <a:extLst>
                <a:ext uri="{FF2B5EF4-FFF2-40B4-BE49-F238E27FC236}">
                  <a16:creationId xmlns:a16="http://schemas.microsoft.com/office/drawing/2014/main" id="{DE2D38FE-CBCA-6E0F-638D-19D93A082648}"/>
                </a:ext>
              </a:extLst>
            </p:cNvPr>
            <p:cNvSpPr txBox="1"/>
            <p:nvPr/>
          </p:nvSpPr>
          <p:spPr>
            <a:xfrm>
              <a:off x="1029189" y="1794095"/>
              <a:ext cx="7085619" cy="1107996"/>
            </a:xfrm>
            <a:prstGeom prst="rect">
              <a:avLst/>
            </a:prstGeom>
            <a:noFill/>
          </p:spPr>
          <p:txBody>
            <a:bodyPr wrap="square" rtlCol="0">
              <a:spAutoFit/>
            </a:bodyPr>
            <a:lstStyle/>
            <a:p>
              <a:pPr algn="ctr"/>
              <a:r>
                <a:rPr lang="en-US" sz="6600" dirty="0">
                  <a:solidFill>
                    <a:srgbClr val="CA9746"/>
                  </a:solidFill>
                  <a:latin typeface="Arial" panose="020B0604020202020204" pitchFamily="34" charset="0"/>
                  <a:cs typeface="Arial" panose="020B0604020202020204" pitchFamily="34" charset="0"/>
                </a:rPr>
                <a:t>SERVANTS</a:t>
              </a:r>
            </a:p>
          </p:txBody>
        </p:sp>
      </p:grpSp>
      <p:sp>
        <p:nvSpPr>
          <p:cNvPr id="6" name="TextBox 5">
            <a:extLst>
              <a:ext uri="{FF2B5EF4-FFF2-40B4-BE49-F238E27FC236}">
                <a16:creationId xmlns:a16="http://schemas.microsoft.com/office/drawing/2014/main" id="{144BE6C7-D6A4-7503-5D3E-AB73B1597636}"/>
              </a:ext>
            </a:extLst>
          </p:cNvPr>
          <p:cNvSpPr txBox="1"/>
          <p:nvPr/>
        </p:nvSpPr>
        <p:spPr>
          <a:xfrm>
            <a:off x="-1607419" y="442762"/>
            <a:ext cx="184731" cy="369332"/>
          </a:xfrm>
          <a:prstGeom prst="rect">
            <a:avLst/>
          </a:prstGeom>
          <a:noFill/>
        </p:spPr>
        <p:txBody>
          <a:bodyPr wrap="none" rtlCol="0">
            <a:spAutoFit/>
          </a:bodyPr>
          <a:lstStyle/>
          <a:p>
            <a:endParaRPr lang="en-US" dirty="0"/>
          </a:p>
        </p:txBody>
      </p:sp>
      <p:grpSp>
        <p:nvGrpSpPr>
          <p:cNvPr id="34" name="Group 33">
            <a:extLst>
              <a:ext uri="{FF2B5EF4-FFF2-40B4-BE49-F238E27FC236}">
                <a16:creationId xmlns:a16="http://schemas.microsoft.com/office/drawing/2014/main" id="{B3B14158-0E38-BB23-9117-D7FA79C8A9E9}"/>
              </a:ext>
            </a:extLst>
          </p:cNvPr>
          <p:cNvGrpSpPr/>
          <p:nvPr/>
        </p:nvGrpSpPr>
        <p:grpSpPr>
          <a:xfrm>
            <a:off x="484171" y="2739967"/>
            <a:ext cx="7395148" cy="646331"/>
            <a:chOff x="484171" y="2739967"/>
            <a:chExt cx="7395148" cy="646331"/>
          </a:xfrm>
        </p:grpSpPr>
        <p:sp>
          <p:nvSpPr>
            <p:cNvPr id="11" name="TextBox 10">
              <a:extLst>
                <a:ext uri="{FF2B5EF4-FFF2-40B4-BE49-F238E27FC236}">
                  <a16:creationId xmlns:a16="http://schemas.microsoft.com/office/drawing/2014/main" id="{A9DBCCE0-4EEF-D597-39CE-80EB01D9B030}"/>
                </a:ext>
              </a:extLst>
            </p:cNvPr>
            <p:cNvSpPr txBox="1"/>
            <p:nvPr/>
          </p:nvSpPr>
          <p:spPr>
            <a:xfrm>
              <a:off x="2180195" y="2739967"/>
              <a:ext cx="5699124" cy="646331"/>
            </a:xfrm>
            <a:prstGeom prst="rect">
              <a:avLst/>
            </a:prstGeom>
            <a:noFill/>
          </p:spPr>
          <p:txBody>
            <a:bodyPr wrap="none" rtlCol="0">
              <a:spAutoFit/>
            </a:bodyPr>
            <a:lstStyle/>
            <a:p>
              <a:r>
                <a:rPr lang="en-US" sz="1800" i="1" dirty="0">
                  <a:solidFill>
                    <a:srgbClr val="F2C278"/>
                  </a:solidFill>
                  <a:latin typeface="+mj-lt"/>
                  <a:cs typeface="Calibri" panose="020F0502020204030204" pitchFamily="34" charset="0"/>
                </a:rPr>
                <a:t>Service, Ministry</a:t>
              </a:r>
            </a:p>
            <a:p>
              <a:r>
                <a:rPr lang="en-US" sz="1800" i="1" dirty="0">
                  <a:solidFill>
                    <a:schemeClr val="bg1"/>
                  </a:solidFill>
                  <a:cs typeface="Calibri" panose="020F0502020204030204" pitchFamily="34" charset="0"/>
                </a:rPr>
                <a:t>diakonia, #1248 – Martha, Luke 10:40, Paul, 1 Timothy 1:12</a:t>
              </a:r>
            </a:p>
          </p:txBody>
        </p:sp>
        <p:grpSp>
          <p:nvGrpSpPr>
            <p:cNvPr id="21" name="Group 20">
              <a:extLst>
                <a:ext uri="{FF2B5EF4-FFF2-40B4-BE49-F238E27FC236}">
                  <a16:creationId xmlns:a16="http://schemas.microsoft.com/office/drawing/2014/main" id="{6ACA9B8F-6489-87C1-A7AD-D70B36115AD9}"/>
                </a:ext>
              </a:extLst>
            </p:cNvPr>
            <p:cNvGrpSpPr/>
            <p:nvPr/>
          </p:nvGrpSpPr>
          <p:grpSpPr>
            <a:xfrm>
              <a:off x="484171" y="2785543"/>
              <a:ext cx="1668592" cy="548640"/>
              <a:chOff x="319579" y="2060767"/>
              <a:chExt cx="1668592" cy="548640"/>
            </a:xfrm>
          </p:grpSpPr>
          <p:sp>
            <p:nvSpPr>
              <p:cNvPr id="8" name="TextBox 7">
                <a:extLst>
                  <a:ext uri="{FF2B5EF4-FFF2-40B4-BE49-F238E27FC236}">
                    <a16:creationId xmlns:a16="http://schemas.microsoft.com/office/drawing/2014/main" id="{D39EAC72-6E18-AABA-1B76-576690D8DF1D}"/>
                  </a:ext>
                </a:extLst>
              </p:cNvPr>
              <p:cNvSpPr txBox="1"/>
              <p:nvPr/>
            </p:nvSpPr>
            <p:spPr>
              <a:xfrm>
                <a:off x="319579" y="2138392"/>
                <a:ext cx="1563539" cy="461665"/>
              </a:xfrm>
              <a:prstGeom prst="rect">
                <a:avLst/>
              </a:prstGeom>
              <a:noFill/>
            </p:spPr>
            <p:txBody>
              <a:bodyPr wrap="square" rtlCol="0">
                <a:spAutoFit/>
              </a:bodyPr>
              <a:lstStyle/>
              <a:p>
                <a:pPr algn="r"/>
                <a:r>
                  <a:rPr lang="en-US" sz="2400" dirty="0">
                    <a:solidFill>
                      <a:schemeClr val="bg1"/>
                    </a:solidFill>
                    <a:latin typeface="+mj-lt"/>
                    <a:cs typeface="Calibri" panose="020F0502020204030204" pitchFamily="34" charset="0"/>
                  </a:rPr>
                  <a:t>THE JOB</a:t>
                </a:r>
              </a:p>
            </p:txBody>
          </p:sp>
          <p:cxnSp>
            <p:nvCxnSpPr>
              <p:cNvPr id="13" name="Straight Connector 12">
                <a:extLst>
                  <a:ext uri="{FF2B5EF4-FFF2-40B4-BE49-F238E27FC236}">
                    <a16:creationId xmlns:a16="http://schemas.microsoft.com/office/drawing/2014/main" id="{EFCD7CAF-5553-3AE8-238B-34ECC770072A}"/>
                  </a:ext>
                </a:extLst>
              </p:cNvPr>
              <p:cNvCxnSpPr>
                <a:cxnSpLocks/>
              </p:cNvCxnSpPr>
              <p:nvPr/>
            </p:nvCxnSpPr>
            <p:spPr>
              <a:xfrm>
                <a:off x="1988171" y="2060767"/>
                <a:ext cx="0" cy="548640"/>
              </a:xfrm>
              <a:prstGeom prst="line">
                <a:avLst/>
              </a:prstGeom>
              <a:ln w="22225">
                <a:solidFill>
                  <a:srgbClr val="CA9746"/>
                </a:solidFill>
              </a:ln>
            </p:spPr>
            <p:style>
              <a:lnRef idx="1">
                <a:schemeClr val="accent1"/>
              </a:lnRef>
              <a:fillRef idx="0">
                <a:schemeClr val="accent1"/>
              </a:fillRef>
              <a:effectRef idx="0">
                <a:schemeClr val="accent1"/>
              </a:effectRef>
              <a:fontRef idx="minor">
                <a:schemeClr val="tx1"/>
              </a:fontRef>
            </p:style>
          </p:cxnSp>
        </p:grpSp>
      </p:grpSp>
      <p:grpSp>
        <p:nvGrpSpPr>
          <p:cNvPr id="35" name="Group 34">
            <a:extLst>
              <a:ext uri="{FF2B5EF4-FFF2-40B4-BE49-F238E27FC236}">
                <a16:creationId xmlns:a16="http://schemas.microsoft.com/office/drawing/2014/main" id="{830613BC-FB3B-FB94-CA99-7EA3F5A150ED}"/>
              </a:ext>
            </a:extLst>
          </p:cNvPr>
          <p:cNvGrpSpPr/>
          <p:nvPr/>
        </p:nvGrpSpPr>
        <p:grpSpPr>
          <a:xfrm>
            <a:off x="283477" y="3577538"/>
            <a:ext cx="8606892" cy="646331"/>
            <a:chOff x="283477" y="3577538"/>
            <a:chExt cx="8606892" cy="646331"/>
          </a:xfrm>
        </p:grpSpPr>
        <p:sp>
          <p:nvSpPr>
            <p:cNvPr id="15" name="TextBox 14">
              <a:extLst>
                <a:ext uri="{FF2B5EF4-FFF2-40B4-BE49-F238E27FC236}">
                  <a16:creationId xmlns:a16="http://schemas.microsoft.com/office/drawing/2014/main" id="{A9DC5F55-A9FF-A510-9470-5BB4809C72D9}"/>
                </a:ext>
              </a:extLst>
            </p:cNvPr>
            <p:cNvSpPr txBox="1"/>
            <p:nvPr/>
          </p:nvSpPr>
          <p:spPr>
            <a:xfrm>
              <a:off x="2180195" y="3577538"/>
              <a:ext cx="6710174" cy="646331"/>
            </a:xfrm>
            <a:prstGeom prst="rect">
              <a:avLst/>
            </a:prstGeom>
            <a:noFill/>
          </p:spPr>
          <p:txBody>
            <a:bodyPr wrap="square" rtlCol="0">
              <a:spAutoFit/>
            </a:bodyPr>
            <a:lstStyle/>
            <a:p>
              <a:r>
                <a:rPr lang="en-US" sz="1800" i="1" dirty="0">
                  <a:solidFill>
                    <a:srgbClr val="F2C278"/>
                  </a:solidFill>
                  <a:latin typeface="+mj-lt"/>
                  <a:cs typeface="Calibri" panose="020F0502020204030204" pitchFamily="34" charset="0"/>
                </a:rPr>
                <a:t>Servant, Minister</a:t>
              </a:r>
              <a:r>
                <a:rPr lang="en-US" i="1" dirty="0">
                  <a:solidFill>
                    <a:srgbClr val="F2C278"/>
                  </a:solidFill>
                  <a:latin typeface="+mj-lt"/>
                  <a:cs typeface="Calibri" panose="020F0502020204030204" pitchFamily="34" charset="0"/>
                </a:rPr>
                <a:t>, </a:t>
              </a:r>
              <a:r>
                <a:rPr lang="en-US" sz="1800" i="1" dirty="0">
                  <a:solidFill>
                    <a:srgbClr val="F2C278"/>
                  </a:solidFill>
                  <a:latin typeface="+mj-lt"/>
                  <a:cs typeface="Calibri" panose="020F0502020204030204" pitchFamily="34" charset="0"/>
                </a:rPr>
                <a:t>Deacon</a:t>
              </a:r>
            </a:p>
            <a:p>
              <a:r>
                <a:rPr lang="en-US" sz="1800" i="1" dirty="0" err="1">
                  <a:solidFill>
                    <a:schemeClr val="bg1"/>
                  </a:solidFill>
                  <a:cs typeface="Calibri" panose="020F0502020204030204" pitchFamily="34" charset="0"/>
                </a:rPr>
                <a:t>diakonos</a:t>
              </a:r>
              <a:r>
                <a:rPr lang="en-US" sz="1800" i="1" dirty="0">
                  <a:solidFill>
                    <a:schemeClr val="bg1"/>
                  </a:solidFill>
                  <a:cs typeface="Calibri" panose="020F0502020204030204" pitchFamily="34" charset="0"/>
                </a:rPr>
                <a:t>, #1249 – Mt 23:11, 1 Cor. 3:5, Phil. 1:1, 1 Timothy 3:8, 12</a:t>
              </a:r>
            </a:p>
          </p:txBody>
        </p:sp>
        <p:grpSp>
          <p:nvGrpSpPr>
            <p:cNvPr id="22" name="Group 21">
              <a:extLst>
                <a:ext uri="{FF2B5EF4-FFF2-40B4-BE49-F238E27FC236}">
                  <a16:creationId xmlns:a16="http://schemas.microsoft.com/office/drawing/2014/main" id="{0E7EE596-A1EF-9450-EEB5-C63522369D9A}"/>
                </a:ext>
              </a:extLst>
            </p:cNvPr>
            <p:cNvGrpSpPr/>
            <p:nvPr/>
          </p:nvGrpSpPr>
          <p:grpSpPr>
            <a:xfrm>
              <a:off x="283477" y="3620848"/>
              <a:ext cx="1869286" cy="548640"/>
              <a:chOff x="118885" y="2060767"/>
              <a:chExt cx="1869286" cy="548640"/>
            </a:xfrm>
          </p:grpSpPr>
          <p:sp>
            <p:nvSpPr>
              <p:cNvPr id="23" name="TextBox 22">
                <a:extLst>
                  <a:ext uri="{FF2B5EF4-FFF2-40B4-BE49-F238E27FC236}">
                    <a16:creationId xmlns:a16="http://schemas.microsoft.com/office/drawing/2014/main" id="{D94C5C6C-51D1-074D-EDE9-D76E6B96052B}"/>
                  </a:ext>
                </a:extLst>
              </p:cNvPr>
              <p:cNvSpPr txBox="1"/>
              <p:nvPr/>
            </p:nvSpPr>
            <p:spPr>
              <a:xfrm>
                <a:off x="118885" y="2138392"/>
                <a:ext cx="1764234" cy="461665"/>
              </a:xfrm>
              <a:prstGeom prst="rect">
                <a:avLst/>
              </a:prstGeom>
              <a:noFill/>
            </p:spPr>
            <p:txBody>
              <a:bodyPr wrap="square" rtlCol="0">
                <a:spAutoFit/>
              </a:bodyPr>
              <a:lstStyle/>
              <a:p>
                <a:pPr algn="r"/>
                <a:r>
                  <a:rPr lang="en-US" sz="2400" dirty="0">
                    <a:solidFill>
                      <a:schemeClr val="bg1"/>
                    </a:solidFill>
                    <a:latin typeface="+mj-lt"/>
                    <a:cs typeface="Calibri" panose="020F0502020204030204" pitchFamily="34" charset="0"/>
                  </a:rPr>
                  <a:t>THE PERSON</a:t>
                </a:r>
              </a:p>
            </p:txBody>
          </p:sp>
          <p:cxnSp>
            <p:nvCxnSpPr>
              <p:cNvPr id="24" name="Straight Connector 23">
                <a:extLst>
                  <a:ext uri="{FF2B5EF4-FFF2-40B4-BE49-F238E27FC236}">
                    <a16:creationId xmlns:a16="http://schemas.microsoft.com/office/drawing/2014/main" id="{C064F324-E903-D2C7-FCAE-8090D4E22FFA}"/>
                  </a:ext>
                </a:extLst>
              </p:cNvPr>
              <p:cNvCxnSpPr>
                <a:cxnSpLocks/>
              </p:cNvCxnSpPr>
              <p:nvPr/>
            </p:nvCxnSpPr>
            <p:spPr>
              <a:xfrm>
                <a:off x="1988171" y="2060767"/>
                <a:ext cx="0" cy="548640"/>
              </a:xfrm>
              <a:prstGeom prst="line">
                <a:avLst/>
              </a:prstGeom>
              <a:ln w="22225">
                <a:solidFill>
                  <a:srgbClr val="CA9746"/>
                </a:solidFill>
              </a:ln>
            </p:spPr>
            <p:style>
              <a:lnRef idx="1">
                <a:schemeClr val="accent1"/>
              </a:lnRef>
              <a:fillRef idx="0">
                <a:schemeClr val="accent1"/>
              </a:fillRef>
              <a:effectRef idx="0">
                <a:schemeClr val="accent1"/>
              </a:effectRef>
              <a:fontRef idx="minor">
                <a:schemeClr val="tx1"/>
              </a:fontRef>
            </p:style>
          </p:cxnSp>
        </p:grpSp>
      </p:grpSp>
      <p:grpSp>
        <p:nvGrpSpPr>
          <p:cNvPr id="36" name="Group 35">
            <a:extLst>
              <a:ext uri="{FF2B5EF4-FFF2-40B4-BE49-F238E27FC236}">
                <a16:creationId xmlns:a16="http://schemas.microsoft.com/office/drawing/2014/main" id="{1B644245-FE88-D2A0-928B-DD6F96BD2B96}"/>
              </a:ext>
            </a:extLst>
          </p:cNvPr>
          <p:cNvGrpSpPr/>
          <p:nvPr/>
        </p:nvGrpSpPr>
        <p:grpSpPr>
          <a:xfrm>
            <a:off x="484171" y="4425457"/>
            <a:ext cx="7700025" cy="646331"/>
            <a:chOff x="484171" y="4425457"/>
            <a:chExt cx="7700025" cy="646331"/>
          </a:xfrm>
        </p:grpSpPr>
        <p:sp>
          <p:nvSpPr>
            <p:cNvPr id="17" name="TextBox 16">
              <a:extLst>
                <a:ext uri="{FF2B5EF4-FFF2-40B4-BE49-F238E27FC236}">
                  <a16:creationId xmlns:a16="http://schemas.microsoft.com/office/drawing/2014/main" id="{881A84B0-AD3F-44EC-A772-88C861A0ADF8}"/>
                </a:ext>
              </a:extLst>
            </p:cNvPr>
            <p:cNvSpPr txBox="1"/>
            <p:nvPr/>
          </p:nvSpPr>
          <p:spPr>
            <a:xfrm>
              <a:off x="2257817" y="4425457"/>
              <a:ext cx="5926379" cy="646331"/>
            </a:xfrm>
            <a:prstGeom prst="rect">
              <a:avLst/>
            </a:prstGeom>
            <a:noFill/>
          </p:spPr>
          <p:txBody>
            <a:bodyPr wrap="square" rtlCol="0">
              <a:spAutoFit/>
            </a:bodyPr>
            <a:lstStyle/>
            <a:p>
              <a:r>
                <a:rPr lang="en-US" sz="1800" i="1" dirty="0">
                  <a:solidFill>
                    <a:srgbClr val="F2C278"/>
                  </a:solidFill>
                  <a:latin typeface="+mj-lt"/>
                  <a:cs typeface="Calibri" panose="020F0502020204030204" pitchFamily="34" charset="0"/>
                </a:rPr>
                <a:t>Servant, Bond</a:t>
              </a:r>
              <a:br>
                <a:rPr lang="en-US" sz="1800" i="1" dirty="0">
                  <a:solidFill>
                    <a:schemeClr val="bg1"/>
                  </a:solidFill>
                  <a:cs typeface="Calibri" panose="020F0502020204030204" pitchFamily="34" charset="0"/>
                </a:rPr>
              </a:br>
              <a:r>
                <a:rPr lang="en-US" sz="1800" i="1" dirty="0" err="1">
                  <a:solidFill>
                    <a:schemeClr val="bg1"/>
                  </a:solidFill>
                  <a:cs typeface="Calibri" panose="020F0502020204030204" pitchFamily="34" charset="0"/>
                </a:rPr>
                <a:t>doulos</a:t>
              </a:r>
              <a:r>
                <a:rPr lang="en-US" sz="1800" i="1" dirty="0">
                  <a:solidFill>
                    <a:schemeClr val="bg1"/>
                  </a:solidFill>
                  <a:cs typeface="Calibri" panose="020F0502020204030204" pitchFamily="34" charset="0"/>
                </a:rPr>
                <a:t>, #1401 – Ephesians 6:8, 1 Timothy 6:1 </a:t>
              </a:r>
            </a:p>
          </p:txBody>
        </p:sp>
        <p:grpSp>
          <p:nvGrpSpPr>
            <p:cNvPr id="25" name="Group 24">
              <a:extLst>
                <a:ext uri="{FF2B5EF4-FFF2-40B4-BE49-F238E27FC236}">
                  <a16:creationId xmlns:a16="http://schemas.microsoft.com/office/drawing/2014/main" id="{9C037C0D-2E1A-C906-1387-849C47A2AD6F}"/>
                </a:ext>
              </a:extLst>
            </p:cNvPr>
            <p:cNvGrpSpPr/>
            <p:nvPr/>
          </p:nvGrpSpPr>
          <p:grpSpPr>
            <a:xfrm>
              <a:off x="484171" y="4486625"/>
              <a:ext cx="1668592" cy="548640"/>
              <a:chOff x="319579" y="2060767"/>
              <a:chExt cx="1668592" cy="548640"/>
            </a:xfrm>
          </p:grpSpPr>
          <p:sp>
            <p:nvSpPr>
              <p:cNvPr id="26" name="TextBox 25">
                <a:extLst>
                  <a:ext uri="{FF2B5EF4-FFF2-40B4-BE49-F238E27FC236}">
                    <a16:creationId xmlns:a16="http://schemas.microsoft.com/office/drawing/2014/main" id="{34BC9DB9-4CF5-981F-4162-72907BCA1CE1}"/>
                  </a:ext>
                </a:extLst>
              </p:cNvPr>
              <p:cNvSpPr txBox="1"/>
              <p:nvPr/>
            </p:nvSpPr>
            <p:spPr>
              <a:xfrm>
                <a:off x="319579" y="2138392"/>
                <a:ext cx="1563539" cy="461665"/>
              </a:xfrm>
              <a:prstGeom prst="rect">
                <a:avLst/>
              </a:prstGeom>
              <a:noFill/>
            </p:spPr>
            <p:txBody>
              <a:bodyPr wrap="square" rtlCol="0">
                <a:spAutoFit/>
              </a:bodyPr>
              <a:lstStyle/>
              <a:p>
                <a:pPr algn="r"/>
                <a:r>
                  <a:rPr lang="en-US" sz="2400" dirty="0">
                    <a:solidFill>
                      <a:schemeClr val="bg1"/>
                    </a:solidFill>
                    <a:latin typeface="+mj-lt"/>
                    <a:cs typeface="Calibri" panose="020F0502020204030204" pitchFamily="34" charset="0"/>
                  </a:rPr>
                  <a:t>THE WILL</a:t>
                </a:r>
              </a:p>
            </p:txBody>
          </p:sp>
          <p:cxnSp>
            <p:nvCxnSpPr>
              <p:cNvPr id="27" name="Straight Connector 26">
                <a:extLst>
                  <a:ext uri="{FF2B5EF4-FFF2-40B4-BE49-F238E27FC236}">
                    <a16:creationId xmlns:a16="http://schemas.microsoft.com/office/drawing/2014/main" id="{E6278B6C-8846-D4F3-BB23-C51503DBB441}"/>
                  </a:ext>
                </a:extLst>
              </p:cNvPr>
              <p:cNvCxnSpPr>
                <a:cxnSpLocks/>
              </p:cNvCxnSpPr>
              <p:nvPr/>
            </p:nvCxnSpPr>
            <p:spPr>
              <a:xfrm>
                <a:off x="1988171" y="2060767"/>
                <a:ext cx="0" cy="548640"/>
              </a:xfrm>
              <a:prstGeom prst="line">
                <a:avLst/>
              </a:prstGeom>
              <a:ln w="22225">
                <a:solidFill>
                  <a:srgbClr val="CA9746"/>
                </a:solidFill>
              </a:ln>
            </p:spPr>
            <p:style>
              <a:lnRef idx="1">
                <a:schemeClr val="accent1"/>
              </a:lnRef>
              <a:fillRef idx="0">
                <a:schemeClr val="accent1"/>
              </a:fillRef>
              <a:effectRef idx="0">
                <a:schemeClr val="accent1"/>
              </a:effectRef>
              <a:fontRef idx="minor">
                <a:schemeClr val="tx1"/>
              </a:fontRef>
            </p:style>
          </p:cxnSp>
        </p:grpSp>
      </p:grpSp>
      <p:grpSp>
        <p:nvGrpSpPr>
          <p:cNvPr id="33" name="Group 32">
            <a:extLst>
              <a:ext uri="{FF2B5EF4-FFF2-40B4-BE49-F238E27FC236}">
                <a16:creationId xmlns:a16="http://schemas.microsoft.com/office/drawing/2014/main" id="{CD69054A-C1F8-28AA-A49F-AE1DE6679F5F}"/>
              </a:ext>
            </a:extLst>
          </p:cNvPr>
          <p:cNvGrpSpPr/>
          <p:nvPr/>
        </p:nvGrpSpPr>
        <p:grpSpPr>
          <a:xfrm>
            <a:off x="283477" y="1904549"/>
            <a:ext cx="6442963" cy="646331"/>
            <a:chOff x="283477" y="1904549"/>
            <a:chExt cx="6442963" cy="646331"/>
          </a:xfrm>
        </p:grpSpPr>
        <p:sp>
          <p:nvSpPr>
            <p:cNvPr id="9" name="TextBox 8">
              <a:extLst>
                <a:ext uri="{FF2B5EF4-FFF2-40B4-BE49-F238E27FC236}">
                  <a16:creationId xmlns:a16="http://schemas.microsoft.com/office/drawing/2014/main" id="{7B376521-24CF-FA99-389E-636EB3FC26DB}"/>
                </a:ext>
              </a:extLst>
            </p:cNvPr>
            <p:cNvSpPr txBox="1"/>
            <p:nvPr/>
          </p:nvSpPr>
          <p:spPr>
            <a:xfrm>
              <a:off x="2180195" y="1904549"/>
              <a:ext cx="4546245" cy="646331"/>
            </a:xfrm>
            <a:prstGeom prst="rect">
              <a:avLst/>
            </a:prstGeom>
            <a:noFill/>
          </p:spPr>
          <p:txBody>
            <a:bodyPr wrap="none" rtlCol="0">
              <a:spAutoFit/>
            </a:bodyPr>
            <a:lstStyle/>
            <a:p>
              <a:r>
                <a:rPr lang="en-US" sz="1800" i="1" dirty="0">
                  <a:solidFill>
                    <a:srgbClr val="F2C278"/>
                  </a:solidFill>
                  <a:latin typeface="+mj-lt"/>
                  <a:cs typeface="Calibri" panose="020F0502020204030204" pitchFamily="34" charset="0"/>
                </a:rPr>
                <a:t>Served, Ministered, Used the Office…</a:t>
              </a:r>
              <a:br>
                <a:rPr lang="en-US" sz="1800" i="1" dirty="0">
                  <a:solidFill>
                    <a:srgbClr val="F2C278"/>
                  </a:solidFill>
                  <a:latin typeface="+mj-lt"/>
                  <a:cs typeface="Calibri" panose="020F0502020204030204" pitchFamily="34" charset="0"/>
                </a:rPr>
              </a:br>
              <a:r>
                <a:rPr lang="en-US" sz="1800" i="1" dirty="0" err="1">
                  <a:solidFill>
                    <a:schemeClr val="bg1"/>
                  </a:solidFill>
                  <a:cs typeface="Calibri" panose="020F0502020204030204" pitchFamily="34" charset="0"/>
                </a:rPr>
                <a:t>diakoneō</a:t>
              </a:r>
              <a:r>
                <a:rPr lang="en-US" sz="1800" i="1" dirty="0">
                  <a:solidFill>
                    <a:schemeClr val="bg1"/>
                  </a:solidFill>
                  <a:cs typeface="Calibri" panose="020F0502020204030204" pitchFamily="34" charset="0"/>
                </a:rPr>
                <a:t>, #1247 – Acts 6:2, 1 Timothy 3:10, 13</a:t>
              </a:r>
            </a:p>
          </p:txBody>
        </p:sp>
        <p:grpSp>
          <p:nvGrpSpPr>
            <p:cNvPr id="10" name="Group 9">
              <a:extLst>
                <a:ext uri="{FF2B5EF4-FFF2-40B4-BE49-F238E27FC236}">
                  <a16:creationId xmlns:a16="http://schemas.microsoft.com/office/drawing/2014/main" id="{E9FB7847-9D79-81C4-92D2-417F7DA07FEF}"/>
                </a:ext>
              </a:extLst>
            </p:cNvPr>
            <p:cNvGrpSpPr/>
            <p:nvPr/>
          </p:nvGrpSpPr>
          <p:grpSpPr>
            <a:xfrm>
              <a:off x="283477" y="1940500"/>
              <a:ext cx="1869286" cy="548915"/>
              <a:chOff x="118885" y="2051142"/>
              <a:chExt cx="1869286" cy="548915"/>
            </a:xfrm>
          </p:grpSpPr>
          <p:sp>
            <p:nvSpPr>
              <p:cNvPr id="12" name="TextBox 11">
                <a:extLst>
                  <a:ext uri="{FF2B5EF4-FFF2-40B4-BE49-F238E27FC236}">
                    <a16:creationId xmlns:a16="http://schemas.microsoft.com/office/drawing/2014/main" id="{5E01578C-B6C5-FCA9-AD79-3160E9FF4D8A}"/>
                  </a:ext>
                </a:extLst>
              </p:cNvPr>
              <p:cNvSpPr txBox="1"/>
              <p:nvPr/>
            </p:nvSpPr>
            <p:spPr>
              <a:xfrm>
                <a:off x="118885" y="2138392"/>
                <a:ext cx="1764234" cy="461665"/>
              </a:xfrm>
              <a:prstGeom prst="rect">
                <a:avLst/>
              </a:prstGeom>
              <a:noFill/>
            </p:spPr>
            <p:txBody>
              <a:bodyPr wrap="square" rtlCol="0">
                <a:spAutoFit/>
              </a:bodyPr>
              <a:lstStyle/>
              <a:p>
                <a:pPr algn="r"/>
                <a:r>
                  <a:rPr lang="en-US" sz="2400" dirty="0">
                    <a:solidFill>
                      <a:schemeClr val="bg1"/>
                    </a:solidFill>
                    <a:latin typeface="+mj-lt"/>
                    <a:cs typeface="Calibri" panose="020F0502020204030204" pitchFamily="34" charset="0"/>
                  </a:rPr>
                  <a:t>THE ACTION</a:t>
                </a:r>
              </a:p>
            </p:txBody>
          </p:sp>
          <p:cxnSp>
            <p:nvCxnSpPr>
              <p:cNvPr id="14" name="Straight Connector 13">
                <a:extLst>
                  <a:ext uri="{FF2B5EF4-FFF2-40B4-BE49-F238E27FC236}">
                    <a16:creationId xmlns:a16="http://schemas.microsoft.com/office/drawing/2014/main" id="{BEC1A644-F3E5-A939-95A8-543212392F1C}"/>
                  </a:ext>
                </a:extLst>
              </p:cNvPr>
              <p:cNvCxnSpPr>
                <a:cxnSpLocks/>
              </p:cNvCxnSpPr>
              <p:nvPr/>
            </p:nvCxnSpPr>
            <p:spPr>
              <a:xfrm>
                <a:off x="1988171" y="2051142"/>
                <a:ext cx="0" cy="548640"/>
              </a:xfrm>
              <a:prstGeom prst="line">
                <a:avLst/>
              </a:prstGeom>
              <a:ln w="22225">
                <a:solidFill>
                  <a:srgbClr val="CA9746"/>
                </a:solidFill>
              </a:ln>
            </p:spPr>
            <p:style>
              <a:lnRef idx="1">
                <a:schemeClr val="accent1"/>
              </a:lnRef>
              <a:fillRef idx="0">
                <a:schemeClr val="accent1"/>
              </a:fillRef>
              <a:effectRef idx="0">
                <a:schemeClr val="accent1"/>
              </a:effectRef>
              <a:fontRef idx="minor">
                <a:schemeClr val="tx1"/>
              </a:fontRef>
            </p:style>
          </p:cxnSp>
        </p:grpSp>
      </p:grpSp>
      <p:grpSp>
        <p:nvGrpSpPr>
          <p:cNvPr id="32" name="Group 31">
            <a:extLst>
              <a:ext uri="{FF2B5EF4-FFF2-40B4-BE49-F238E27FC236}">
                <a16:creationId xmlns:a16="http://schemas.microsoft.com/office/drawing/2014/main" id="{CEFECE7F-4FE5-6C4A-555E-F993D9740307}"/>
              </a:ext>
            </a:extLst>
          </p:cNvPr>
          <p:cNvGrpSpPr/>
          <p:nvPr/>
        </p:nvGrpSpPr>
        <p:grpSpPr>
          <a:xfrm>
            <a:off x="4684062" y="2093726"/>
            <a:ext cx="3948661" cy="3078856"/>
            <a:chOff x="4684062" y="2093726"/>
            <a:chExt cx="3948661" cy="3078856"/>
          </a:xfrm>
        </p:grpSpPr>
        <p:pic>
          <p:nvPicPr>
            <p:cNvPr id="16" name="Picture 15" descr="A white line in a circle&#10;&#10;Description automatically generated">
              <a:extLst>
                <a:ext uri="{FF2B5EF4-FFF2-40B4-BE49-F238E27FC236}">
                  <a16:creationId xmlns:a16="http://schemas.microsoft.com/office/drawing/2014/main" id="{3787DC79-293A-D984-671B-1E92B16A6771}"/>
                </a:ext>
              </a:extLst>
            </p:cNvPr>
            <p:cNvPicPr>
              <a:picLocks noChangeAspect="1"/>
            </p:cNvPicPr>
            <p:nvPr/>
          </p:nvPicPr>
          <p:blipFill>
            <a:blip r:embed="rId3"/>
            <a:stretch>
              <a:fillRect/>
            </a:stretch>
          </p:blipFill>
          <p:spPr>
            <a:xfrm>
              <a:off x="4684062" y="2093726"/>
              <a:ext cx="2131663" cy="557852"/>
            </a:xfrm>
            <a:prstGeom prst="rect">
              <a:avLst/>
            </a:prstGeom>
          </p:spPr>
        </p:pic>
        <p:pic>
          <p:nvPicPr>
            <p:cNvPr id="18" name="Picture 17" descr="A white line in a circle&#10;&#10;Description automatically generated">
              <a:extLst>
                <a:ext uri="{FF2B5EF4-FFF2-40B4-BE49-F238E27FC236}">
                  <a16:creationId xmlns:a16="http://schemas.microsoft.com/office/drawing/2014/main" id="{2907FA03-C4D2-AD7A-576E-6DD99520E472}"/>
                </a:ext>
              </a:extLst>
            </p:cNvPr>
            <p:cNvPicPr>
              <a:picLocks noChangeAspect="1"/>
            </p:cNvPicPr>
            <p:nvPr/>
          </p:nvPicPr>
          <p:blipFill>
            <a:blip r:embed="rId3"/>
            <a:stretch>
              <a:fillRect/>
            </a:stretch>
          </p:blipFill>
          <p:spPr>
            <a:xfrm>
              <a:off x="6132894" y="2918892"/>
              <a:ext cx="1981914" cy="557852"/>
            </a:xfrm>
            <a:prstGeom prst="rect">
              <a:avLst/>
            </a:prstGeom>
          </p:spPr>
        </p:pic>
        <p:pic>
          <p:nvPicPr>
            <p:cNvPr id="19" name="Picture 18" descr="A white line in a circle&#10;&#10;Description automatically generated">
              <a:extLst>
                <a:ext uri="{FF2B5EF4-FFF2-40B4-BE49-F238E27FC236}">
                  <a16:creationId xmlns:a16="http://schemas.microsoft.com/office/drawing/2014/main" id="{35F71DC0-589B-5035-27F8-1C9934674267}"/>
                </a:ext>
              </a:extLst>
            </p:cNvPr>
            <p:cNvPicPr>
              <a:picLocks noChangeAspect="1"/>
            </p:cNvPicPr>
            <p:nvPr/>
          </p:nvPicPr>
          <p:blipFill>
            <a:blip r:embed="rId3"/>
            <a:stretch>
              <a:fillRect/>
            </a:stretch>
          </p:blipFill>
          <p:spPr>
            <a:xfrm>
              <a:off x="6665976" y="3747633"/>
              <a:ext cx="1966747" cy="626190"/>
            </a:xfrm>
            <a:prstGeom prst="rect">
              <a:avLst/>
            </a:prstGeom>
          </p:spPr>
        </p:pic>
        <p:pic>
          <p:nvPicPr>
            <p:cNvPr id="20" name="Picture 19" descr="A white line in a circle&#10;&#10;Description automatically generated">
              <a:extLst>
                <a:ext uri="{FF2B5EF4-FFF2-40B4-BE49-F238E27FC236}">
                  <a16:creationId xmlns:a16="http://schemas.microsoft.com/office/drawing/2014/main" id="{D7BE3018-3248-514B-764F-374823447EB0}"/>
                </a:ext>
              </a:extLst>
            </p:cNvPr>
            <p:cNvPicPr>
              <a:picLocks noChangeAspect="1"/>
            </p:cNvPicPr>
            <p:nvPr/>
          </p:nvPicPr>
          <p:blipFill>
            <a:blip r:embed="rId3"/>
            <a:stretch>
              <a:fillRect/>
            </a:stretch>
          </p:blipFill>
          <p:spPr>
            <a:xfrm>
              <a:off x="5117995" y="4614730"/>
              <a:ext cx="1697731" cy="557852"/>
            </a:xfrm>
            <a:prstGeom prst="rect">
              <a:avLst/>
            </a:prstGeom>
          </p:spPr>
        </p:pic>
      </p:grpSp>
    </p:spTree>
    <p:extLst>
      <p:ext uri="{BB962C8B-B14F-4D97-AF65-F5344CB8AC3E}">
        <p14:creationId xmlns:p14="http://schemas.microsoft.com/office/powerpoint/2010/main" val="19418833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0-#ppt_w/2"/>
                                          </p:val>
                                        </p:tav>
                                        <p:tav tm="100000">
                                          <p:val>
                                            <p:strVal val="#ppt_x"/>
                                          </p:val>
                                        </p:tav>
                                      </p:tavLst>
                                    </p:anim>
                                    <p:anim calcmode="lin" valueType="num">
                                      <p:cBhvr additive="base">
                                        <p:cTn id="8" dur="50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additive="base">
                                        <p:cTn id="13" dur="500" fill="hold"/>
                                        <p:tgtEl>
                                          <p:spTgt spid="34"/>
                                        </p:tgtEl>
                                        <p:attrNameLst>
                                          <p:attrName>ppt_x</p:attrName>
                                        </p:attrNameLst>
                                      </p:cBhvr>
                                      <p:tavLst>
                                        <p:tav tm="0">
                                          <p:val>
                                            <p:strVal val="0-#ppt_w/2"/>
                                          </p:val>
                                        </p:tav>
                                        <p:tav tm="100000">
                                          <p:val>
                                            <p:strVal val="#ppt_x"/>
                                          </p:val>
                                        </p:tav>
                                      </p:tavLst>
                                    </p:anim>
                                    <p:anim calcmode="lin" valueType="num">
                                      <p:cBhvr additive="base">
                                        <p:cTn id="14" dur="5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500" fill="hold"/>
                                        <p:tgtEl>
                                          <p:spTgt spid="35"/>
                                        </p:tgtEl>
                                        <p:attrNameLst>
                                          <p:attrName>ppt_x</p:attrName>
                                        </p:attrNameLst>
                                      </p:cBhvr>
                                      <p:tavLst>
                                        <p:tav tm="0">
                                          <p:val>
                                            <p:strVal val="0-#ppt_w/2"/>
                                          </p:val>
                                        </p:tav>
                                        <p:tav tm="100000">
                                          <p:val>
                                            <p:strVal val="#ppt_x"/>
                                          </p:val>
                                        </p:tav>
                                      </p:tavLst>
                                    </p:anim>
                                    <p:anim calcmode="lin" valueType="num">
                                      <p:cBhvr additive="base">
                                        <p:cTn id="20" dur="5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6"/>
                                        </p:tgtEl>
                                        <p:attrNameLst>
                                          <p:attrName>style.visibility</p:attrName>
                                        </p:attrNameLst>
                                      </p:cBhvr>
                                      <p:to>
                                        <p:strVal val="visible"/>
                                      </p:to>
                                    </p:set>
                                    <p:anim calcmode="lin" valueType="num">
                                      <p:cBhvr additive="base">
                                        <p:cTn id="25" dur="500" fill="hold"/>
                                        <p:tgtEl>
                                          <p:spTgt spid="36"/>
                                        </p:tgtEl>
                                        <p:attrNameLst>
                                          <p:attrName>ppt_x</p:attrName>
                                        </p:attrNameLst>
                                      </p:cBhvr>
                                      <p:tavLst>
                                        <p:tav tm="0">
                                          <p:val>
                                            <p:strVal val="0-#ppt_w/2"/>
                                          </p:val>
                                        </p:tav>
                                        <p:tav tm="100000">
                                          <p:val>
                                            <p:strVal val="#ppt_x"/>
                                          </p:val>
                                        </p:tav>
                                      </p:tavLst>
                                    </p:anim>
                                    <p:anim calcmode="lin" valueType="num">
                                      <p:cBhvr additive="base">
                                        <p:cTn id="26" dur="500" fill="hold"/>
                                        <p:tgtEl>
                                          <p:spTgt spid="36"/>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nodeType="clickEffect">
                                  <p:stCondLst>
                                    <p:cond delay="0"/>
                                  </p:stCondLst>
                                  <p:childTnLst>
                                    <p:set>
                                      <p:cBhvr>
                                        <p:cTn id="30" dur="1" fill="hold">
                                          <p:stCondLst>
                                            <p:cond delay="0"/>
                                          </p:stCondLst>
                                        </p:cTn>
                                        <p:tgtEl>
                                          <p:spTgt spid="32"/>
                                        </p:tgtEl>
                                        <p:attrNameLst>
                                          <p:attrName>style.visibility</p:attrName>
                                        </p:attrNameLst>
                                      </p:cBhvr>
                                      <p:to>
                                        <p:strVal val="visible"/>
                                      </p:to>
                                    </p:set>
                                    <p:anim calcmode="lin" valueType="num">
                                      <p:cBhvr>
                                        <p:cTn id="31" dur="500" fill="hold"/>
                                        <p:tgtEl>
                                          <p:spTgt spid="32"/>
                                        </p:tgtEl>
                                        <p:attrNameLst>
                                          <p:attrName>ppt_w</p:attrName>
                                        </p:attrNameLst>
                                      </p:cBhvr>
                                      <p:tavLst>
                                        <p:tav tm="0">
                                          <p:val>
                                            <p:fltVal val="0"/>
                                          </p:val>
                                        </p:tav>
                                        <p:tav tm="100000">
                                          <p:val>
                                            <p:strVal val="#ppt_w"/>
                                          </p:val>
                                        </p:tav>
                                      </p:tavLst>
                                    </p:anim>
                                    <p:anim calcmode="lin" valueType="num">
                                      <p:cBhvr>
                                        <p:cTn id="32" dur="500" fill="hold"/>
                                        <p:tgtEl>
                                          <p:spTgt spid="3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F8DF1F2-3C2D-84DA-680A-882F3E16BDA0}"/>
              </a:ext>
            </a:extLst>
          </p:cNvPr>
          <p:cNvGrpSpPr/>
          <p:nvPr/>
        </p:nvGrpSpPr>
        <p:grpSpPr>
          <a:xfrm>
            <a:off x="1029189" y="462123"/>
            <a:ext cx="7085619" cy="1323440"/>
            <a:chOff x="1029189" y="1578651"/>
            <a:chExt cx="7085619" cy="1323440"/>
          </a:xfrm>
        </p:grpSpPr>
        <p:sp>
          <p:nvSpPr>
            <p:cNvPr id="4" name="TextBox 3">
              <a:extLst>
                <a:ext uri="{FF2B5EF4-FFF2-40B4-BE49-F238E27FC236}">
                  <a16:creationId xmlns:a16="http://schemas.microsoft.com/office/drawing/2014/main" id="{4BE5897B-352C-2EF3-1DC8-D9EB9166F067}"/>
                </a:ext>
              </a:extLst>
            </p:cNvPr>
            <p:cNvSpPr txBox="1"/>
            <p:nvPr/>
          </p:nvSpPr>
          <p:spPr>
            <a:xfrm>
              <a:off x="2302993" y="1578651"/>
              <a:ext cx="4538008" cy="400110"/>
            </a:xfrm>
            <a:prstGeom prst="rect">
              <a:avLst/>
            </a:prstGeom>
            <a:noFill/>
          </p:spPr>
          <p:txBody>
            <a:bodyPr wrap="square" rtlCol="0">
              <a:spAutoFit/>
            </a:bodyPr>
            <a:lstStyle/>
            <a:p>
              <a:pPr algn="ctr"/>
              <a:r>
                <a:rPr lang="en-US" sz="2000" dirty="0">
                  <a:solidFill>
                    <a:schemeClr val="bg1"/>
                  </a:solidFill>
                </a:rPr>
                <a:t>THERE ARE MANY WAYS TO DESCRIBE</a:t>
              </a:r>
            </a:p>
          </p:txBody>
        </p:sp>
        <p:sp>
          <p:nvSpPr>
            <p:cNvPr id="5" name="TextBox 4">
              <a:extLst>
                <a:ext uri="{FF2B5EF4-FFF2-40B4-BE49-F238E27FC236}">
                  <a16:creationId xmlns:a16="http://schemas.microsoft.com/office/drawing/2014/main" id="{DE2D38FE-CBCA-6E0F-638D-19D93A082648}"/>
                </a:ext>
              </a:extLst>
            </p:cNvPr>
            <p:cNvSpPr txBox="1"/>
            <p:nvPr/>
          </p:nvSpPr>
          <p:spPr>
            <a:xfrm>
              <a:off x="1029189" y="1794095"/>
              <a:ext cx="7085619" cy="1107996"/>
            </a:xfrm>
            <a:prstGeom prst="rect">
              <a:avLst/>
            </a:prstGeom>
            <a:noFill/>
          </p:spPr>
          <p:txBody>
            <a:bodyPr wrap="square" rtlCol="0">
              <a:spAutoFit/>
            </a:bodyPr>
            <a:lstStyle/>
            <a:p>
              <a:pPr algn="ctr"/>
              <a:r>
                <a:rPr lang="en-US" sz="6600" dirty="0">
                  <a:solidFill>
                    <a:srgbClr val="CA9746"/>
                  </a:solidFill>
                  <a:latin typeface="Arial" panose="020B0604020202020204" pitchFamily="34" charset="0"/>
                  <a:cs typeface="Arial" panose="020B0604020202020204" pitchFamily="34" charset="0"/>
                </a:rPr>
                <a:t>SERVANTS</a:t>
              </a:r>
            </a:p>
          </p:txBody>
        </p:sp>
      </p:grpSp>
      <p:sp>
        <p:nvSpPr>
          <p:cNvPr id="6" name="TextBox 5">
            <a:extLst>
              <a:ext uri="{FF2B5EF4-FFF2-40B4-BE49-F238E27FC236}">
                <a16:creationId xmlns:a16="http://schemas.microsoft.com/office/drawing/2014/main" id="{144BE6C7-D6A4-7503-5D3E-AB73B1597636}"/>
              </a:ext>
            </a:extLst>
          </p:cNvPr>
          <p:cNvSpPr txBox="1"/>
          <p:nvPr/>
        </p:nvSpPr>
        <p:spPr>
          <a:xfrm>
            <a:off x="-1607419" y="442762"/>
            <a:ext cx="184731" cy="369332"/>
          </a:xfrm>
          <a:prstGeom prst="rect">
            <a:avLst/>
          </a:prstGeom>
          <a:noFill/>
        </p:spPr>
        <p:txBody>
          <a:bodyPr wrap="none" rtlCol="0">
            <a:spAutoFit/>
          </a:bodyPr>
          <a:lstStyle/>
          <a:p>
            <a:endParaRPr lang="en-US" dirty="0"/>
          </a:p>
        </p:txBody>
      </p:sp>
      <p:grpSp>
        <p:nvGrpSpPr>
          <p:cNvPr id="28" name="Group 27">
            <a:extLst>
              <a:ext uri="{FF2B5EF4-FFF2-40B4-BE49-F238E27FC236}">
                <a16:creationId xmlns:a16="http://schemas.microsoft.com/office/drawing/2014/main" id="{93FC48CE-2EA0-F49B-A453-8631865CC624}"/>
              </a:ext>
            </a:extLst>
          </p:cNvPr>
          <p:cNvGrpSpPr/>
          <p:nvPr/>
        </p:nvGrpSpPr>
        <p:grpSpPr>
          <a:xfrm>
            <a:off x="2052764" y="1923363"/>
            <a:ext cx="5038465" cy="1200329"/>
            <a:chOff x="1969883" y="2513666"/>
            <a:chExt cx="5038465" cy="1200329"/>
          </a:xfrm>
        </p:grpSpPr>
        <p:sp>
          <p:nvSpPr>
            <p:cNvPr id="2" name="TextBox 1">
              <a:extLst>
                <a:ext uri="{FF2B5EF4-FFF2-40B4-BE49-F238E27FC236}">
                  <a16:creationId xmlns:a16="http://schemas.microsoft.com/office/drawing/2014/main" id="{7C92E789-6868-2B41-EFD9-39F76DEEC20D}"/>
                </a:ext>
              </a:extLst>
            </p:cNvPr>
            <p:cNvSpPr txBox="1"/>
            <p:nvPr/>
          </p:nvSpPr>
          <p:spPr>
            <a:xfrm>
              <a:off x="2135646" y="2513666"/>
              <a:ext cx="4872702" cy="1200329"/>
            </a:xfrm>
            <a:prstGeom prst="rect">
              <a:avLst/>
            </a:prstGeom>
            <a:noFill/>
          </p:spPr>
          <p:txBody>
            <a:bodyPr wrap="square" rtlCol="0">
              <a:spAutoFit/>
            </a:bodyPr>
            <a:lstStyle/>
            <a:p>
              <a:r>
                <a:rPr lang="en-US" sz="2400" dirty="0">
                  <a:solidFill>
                    <a:schemeClr val="bg1"/>
                  </a:solidFill>
                  <a:latin typeface="+mj-lt"/>
                  <a:cs typeface="Calibri" panose="020F0502020204030204" pitchFamily="34" charset="0"/>
                </a:rPr>
                <a:t>The variety and frequency emphasizes the importance of </a:t>
              </a:r>
              <a:r>
                <a:rPr lang="en-US" sz="2400" b="1" dirty="0">
                  <a:solidFill>
                    <a:schemeClr val="bg1"/>
                  </a:solidFill>
                  <a:cs typeface="Calibri" panose="020F0502020204030204" pitchFamily="34" charset="0"/>
                </a:rPr>
                <a:t>every Christian </a:t>
              </a:r>
              <a:r>
                <a:rPr lang="en-US" sz="2400" dirty="0">
                  <a:solidFill>
                    <a:schemeClr val="bg1"/>
                  </a:solidFill>
                  <a:latin typeface="+mj-lt"/>
                  <a:cs typeface="Calibri" panose="020F0502020204030204" pitchFamily="34" charset="0"/>
                </a:rPr>
                <a:t>following the example of Jesus.</a:t>
              </a:r>
            </a:p>
          </p:txBody>
        </p:sp>
        <p:cxnSp>
          <p:nvCxnSpPr>
            <p:cNvPr id="3" name="Straight Connector 2">
              <a:extLst>
                <a:ext uri="{FF2B5EF4-FFF2-40B4-BE49-F238E27FC236}">
                  <a16:creationId xmlns:a16="http://schemas.microsoft.com/office/drawing/2014/main" id="{46C019D8-F5EA-14B4-CB0F-16702F870D76}"/>
                </a:ext>
              </a:extLst>
            </p:cNvPr>
            <p:cNvCxnSpPr>
              <a:cxnSpLocks/>
            </p:cNvCxnSpPr>
            <p:nvPr/>
          </p:nvCxnSpPr>
          <p:spPr>
            <a:xfrm>
              <a:off x="1969883" y="2644574"/>
              <a:ext cx="0" cy="1069421"/>
            </a:xfrm>
            <a:prstGeom prst="line">
              <a:avLst/>
            </a:prstGeom>
            <a:ln w="22225">
              <a:solidFill>
                <a:srgbClr val="CA9746"/>
              </a:solidFill>
            </a:ln>
          </p:spPr>
          <p:style>
            <a:lnRef idx="1">
              <a:schemeClr val="accent1"/>
            </a:lnRef>
            <a:fillRef idx="0">
              <a:schemeClr val="accent1"/>
            </a:fillRef>
            <a:effectRef idx="0">
              <a:schemeClr val="accent1"/>
            </a:effectRef>
            <a:fontRef idx="minor">
              <a:schemeClr val="tx1"/>
            </a:fontRef>
          </p:style>
        </p:cxnSp>
      </p:grpSp>
      <p:sp>
        <p:nvSpPr>
          <p:cNvPr id="29" name="TextBox 28">
            <a:extLst>
              <a:ext uri="{FF2B5EF4-FFF2-40B4-BE49-F238E27FC236}">
                <a16:creationId xmlns:a16="http://schemas.microsoft.com/office/drawing/2014/main" id="{D75E0636-B2F4-791D-1091-D96629032DD5}"/>
              </a:ext>
            </a:extLst>
          </p:cNvPr>
          <p:cNvSpPr txBox="1"/>
          <p:nvPr/>
        </p:nvSpPr>
        <p:spPr>
          <a:xfrm>
            <a:off x="451334" y="3318642"/>
            <a:ext cx="8250592" cy="1323439"/>
          </a:xfrm>
          <a:prstGeom prst="rect">
            <a:avLst/>
          </a:prstGeom>
          <a:noFill/>
        </p:spPr>
        <p:txBody>
          <a:bodyPr wrap="none" rtlCol="0">
            <a:spAutoFit/>
          </a:bodyPr>
          <a:lstStyle/>
          <a:p>
            <a:r>
              <a:rPr lang="en-US" sz="2000" b="1" i="0" baseline="30000" dirty="0">
                <a:solidFill>
                  <a:schemeClr val="bg1"/>
                </a:solidFill>
                <a:effectLst/>
                <a:latin typeface="+mj-lt"/>
              </a:rPr>
              <a:t>43 </a:t>
            </a:r>
            <a:r>
              <a:rPr lang="en-US" sz="2000" b="1" i="0" dirty="0">
                <a:solidFill>
                  <a:schemeClr val="bg1"/>
                </a:solidFill>
                <a:effectLst/>
                <a:latin typeface="+mj-lt"/>
              </a:rPr>
              <a:t>“</a:t>
            </a:r>
            <a:r>
              <a:rPr lang="en-US" sz="2000" b="0" i="0" dirty="0">
                <a:solidFill>
                  <a:schemeClr val="bg1"/>
                </a:solidFill>
                <a:effectLst/>
                <a:latin typeface="+mj-lt"/>
              </a:rPr>
              <a:t>But it is not this way among you, but whoever wishes to become great </a:t>
            </a:r>
            <a:br>
              <a:rPr lang="en-US" sz="2000" b="0" i="0" dirty="0">
                <a:solidFill>
                  <a:schemeClr val="bg1"/>
                </a:solidFill>
                <a:effectLst/>
                <a:latin typeface="+mj-lt"/>
              </a:rPr>
            </a:br>
            <a:r>
              <a:rPr lang="en-US" sz="2000" b="0" i="0" dirty="0">
                <a:solidFill>
                  <a:schemeClr val="bg1"/>
                </a:solidFill>
                <a:effectLst/>
                <a:latin typeface="+mj-lt"/>
              </a:rPr>
              <a:t>among you shall be your </a:t>
            </a:r>
            <a:r>
              <a:rPr lang="en-US" sz="2000" b="0" i="0" dirty="0">
                <a:solidFill>
                  <a:srgbClr val="F2C278"/>
                </a:solidFill>
                <a:effectLst/>
                <a:latin typeface="+mj-lt"/>
              </a:rPr>
              <a:t>servant</a:t>
            </a:r>
            <a:r>
              <a:rPr lang="en-US" sz="2000" b="0" i="0" dirty="0">
                <a:solidFill>
                  <a:schemeClr val="bg1"/>
                </a:solidFill>
                <a:effectLst/>
                <a:latin typeface="+mj-lt"/>
              </a:rPr>
              <a:t>; </a:t>
            </a:r>
            <a:r>
              <a:rPr lang="en-US" sz="2000" b="1" i="0" baseline="30000" dirty="0">
                <a:solidFill>
                  <a:schemeClr val="bg1"/>
                </a:solidFill>
                <a:effectLst/>
                <a:latin typeface="+mj-lt"/>
              </a:rPr>
              <a:t>44 </a:t>
            </a:r>
            <a:r>
              <a:rPr lang="en-US" sz="2000" b="0" i="0" dirty="0">
                <a:solidFill>
                  <a:schemeClr val="bg1"/>
                </a:solidFill>
                <a:effectLst/>
                <a:latin typeface="+mj-lt"/>
              </a:rPr>
              <a:t>and whoever wishes to be first among you</a:t>
            </a:r>
            <a:r>
              <a:rPr lang="en-US" sz="2000" dirty="0">
                <a:solidFill>
                  <a:schemeClr val="bg1"/>
                </a:solidFill>
                <a:latin typeface="+mj-lt"/>
              </a:rPr>
              <a:t> </a:t>
            </a:r>
            <a:br>
              <a:rPr lang="en-US" sz="2000" dirty="0">
                <a:solidFill>
                  <a:schemeClr val="bg1"/>
                </a:solidFill>
                <a:latin typeface="+mj-lt"/>
              </a:rPr>
            </a:br>
            <a:r>
              <a:rPr lang="en-US" sz="2000" b="0" i="0" dirty="0">
                <a:solidFill>
                  <a:schemeClr val="bg1"/>
                </a:solidFill>
                <a:effectLst/>
                <a:latin typeface="+mj-lt"/>
              </a:rPr>
              <a:t>shall </a:t>
            </a:r>
            <a:r>
              <a:rPr lang="en-US" sz="2000" b="0" i="0" dirty="0">
                <a:solidFill>
                  <a:srgbClr val="F2C278"/>
                </a:solidFill>
                <a:effectLst/>
                <a:latin typeface="+mj-lt"/>
              </a:rPr>
              <a:t>be slave </a:t>
            </a:r>
            <a:r>
              <a:rPr lang="en-US" sz="2000" b="0" i="0" dirty="0">
                <a:solidFill>
                  <a:schemeClr val="bg1"/>
                </a:solidFill>
                <a:effectLst/>
                <a:latin typeface="+mj-lt"/>
              </a:rPr>
              <a:t>of all. </a:t>
            </a:r>
            <a:r>
              <a:rPr lang="en-US" sz="2000" b="1" i="0" baseline="30000" dirty="0">
                <a:solidFill>
                  <a:schemeClr val="bg1"/>
                </a:solidFill>
                <a:effectLst/>
                <a:latin typeface="+mj-lt"/>
              </a:rPr>
              <a:t>45 </a:t>
            </a:r>
            <a:r>
              <a:rPr lang="en-US" sz="2000" b="0" i="0" dirty="0">
                <a:solidFill>
                  <a:schemeClr val="bg1"/>
                </a:solidFill>
                <a:effectLst/>
                <a:latin typeface="+mj-lt"/>
              </a:rPr>
              <a:t>For even the Son of Man did not come to </a:t>
            </a:r>
            <a:r>
              <a:rPr lang="en-US" sz="2000" b="0" i="0" dirty="0">
                <a:solidFill>
                  <a:srgbClr val="F2C278"/>
                </a:solidFill>
                <a:effectLst/>
                <a:latin typeface="+mj-lt"/>
              </a:rPr>
              <a:t>be served</a:t>
            </a:r>
            <a:r>
              <a:rPr lang="en-US" sz="2000" b="0" i="0" dirty="0">
                <a:solidFill>
                  <a:schemeClr val="bg1"/>
                </a:solidFill>
                <a:effectLst/>
                <a:latin typeface="+mj-lt"/>
              </a:rPr>
              <a:t>, but </a:t>
            </a:r>
            <a:br>
              <a:rPr lang="en-US" sz="2000" b="0" i="0" dirty="0">
                <a:solidFill>
                  <a:schemeClr val="bg1"/>
                </a:solidFill>
                <a:effectLst/>
                <a:latin typeface="+mj-lt"/>
              </a:rPr>
            </a:br>
            <a:r>
              <a:rPr lang="en-US" sz="2000" b="0" i="0" dirty="0">
                <a:solidFill>
                  <a:schemeClr val="bg1"/>
                </a:solidFill>
                <a:effectLst/>
                <a:latin typeface="+mj-lt"/>
              </a:rPr>
              <a:t>to </a:t>
            </a:r>
            <a:r>
              <a:rPr lang="en-US" sz="2000" b="0" i="0" dirty="0">
                <a:solidFill>
                  <a:srgbClr val="F2C278"/>
                </a:solidFill>
                <a:effectLst/>
                <a:latin typeface="+mj-lt"/>
              </a:rPr>
              <a:t>serve</a:t>
            </a:r>
            <a:r>
              <a:rPr lang="en-US" sz="2000" b="0" i="0" dirty="0">
                <a:solidFill>
                  <a:schemeClr val="bg1"/>
                </a:solidFill>
                <a:effectLst/>
                <a:latin typeface="+mj-lt"/>
              </a:rPr>
              <a:t>, and to give His life a ransom for many.” Mark 10:43-45</a:t>
            </a:r>
            <a:endParaRPr lang="en-US" sz="2000" dirty="0">
              <a:solidFill>
                <a:schemeClr val="bg1"/>
              </a:solidFill>
              <a:latin typeface="+mj-lt"/>
            </a:endParaRPr>
          </a:p>
        </p:txBody>
      </p:sp>
      <p:sp>
        <p:nvSpPr>
          <p:cNvPr id="30" name="TextBox 29">
            <a:extLst>
              <a:ext uri="{FF2B5EF4-FFF2-40B4-BE49-F238E27FC236}">
                <a16:creationId xmlns:a16="http://schemas.microsoft.com/office/drawing/2014/main" id="{7C6E5F83-7244-7746-614F-ACBF9E065C98}"/>
              </a:ext>
            </a:extLst>
          </p:cNvPr>
          <p:cNvSpPr txBox="1"/>
          <p:nvPr/>
        </p:nvSpPr>
        <p:spPr>
          <a:xfrm>
            <a:off x="507492" y="4806600"/>
            <a:ext cx="8294771" cy="461665"/>
          </a:xfrm>
          <a:prstGeom prst="rect">
            <a:avLst/>
          </a:prstGeom>
          <a:noFill/>
        </p:spPr>
        <p:txBody>
          <a:bodyPr wrap="none" rtlCol="0">
            <a:spAutoFit/>
          </a:bodyPr>
          <a:lstStyle/>
          <a:p>
            <a:r>
              <a:rPr lang="en-US" sz="2400" i="1" dirty="0">
                <a:solidFill>
                  <a:srgbClr val="F2C278"/>
                </a:solidFill>
                <a:latin typeface="+mj-lt"/>
                <a:cs typeface="Calibri" panose="020F0502020204030204" pitchFamily="34" charset="0"/>
              </a:rPr>
              <a:t>So Why Do We Even Need “Deacons” In An Appointed Role/Office?</a:t>
            </a:r>
            <a:endParaRPr lang="en-US" sz="2400" i="1" dirty="0">
              <a:solidFill>
                <a:schemeClr val="bg1"/>
              </a:solidFill>
              <a:cs typeface="Calibri" panose="020F0502020204030204" pitchFamily="34" charset="0"/>
            </a:endParaRPr>
          </a:p>
        </p:txBody>
      </p:sp>
    </p:spTree>
    <p:extLst>
      <p:ext uri="{BB962C8B-B14F-4D97-AF65-F5344CB8AC3E}">
        <p14:creationId xmlns:p14="http://schemas.microsoft.com/office/powerpoint/2010/main" val="38110853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9"/>
                                        </p:tgtEl>
                                        <p:attrNameLst>
                                          <p:attrName>style.visibility</p:attrName>
                                        </p:attrNameLst>
                                      </p:cBhvr>
                                      <p:to>
                                        <p:strVal val="visible"/>
                                      </p:to>
                                    </p:set>
                                    <p:anim calcmode="lin" valueType="num">
                                      <p:cBhvr additive="base">
                                        <p:cTn id="13" dur="500" fill="hold"/>
                                        <p:tgtEl>
                                          <p:spTgt spid="29"/>
                                        </p:tgtEl>
                                        <p:attrNameLst>
                                          <p:attrName>ppt_x</p:attrName>
                                        </p:attrNameLst>
                                      </p:cBhvr>
                                      <p:tavLst>
                                        <p:tav tm="0">
                                          <p:val>
                                            <p:strVal val="#ppt_x"/>
                                          </p:val>
                                        </p:tav>
                                        <p:tav tm="100000">
                                          <p:val>
                                            <p:strVal val="#ppt_x"/>
                                          </p:val>
                                        </p:tav>
                                      </p:tavLst>
                                    </p:anim>
                                    <p:anim calcmode="lin" valueType="num">
                                      <p:cBhvr additive="base">
                                        <p:cTn id="1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500" fill="hold"/>
                                        <p:tgtEl>
                                          <p:spTgt spid="30"/>
                                        </p:tgtEl>
                                        <p:attrNameLst>
                                          <p:attrName>ppt_x</p:attrName>
                                        </p:attrNameLst>
                                      </p:cBhvr>
                                      <p:tavLst>
                                        <p:tav tm="0">
                                          <p:val>
                                            <p:strVal val="#ppt_x"/>
                                          </p:val>
                                        </p:tav>
                                        <p:tav tm="100000">
                                          <p:val>
                                            <p:strVal val="#ppt_x"/>
                                          </p:val>
                                        </p:tav>
                                      </p:tavLst>
                                    </p:anim>
                                    <p:anim calcmode="lin" valueType="num">
                                      <p:cBhvr additive="base">
                                        <p:cTn id="20"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F8DF1F2-3C2D-84DA-680A-882F3E16BDA0}"/>
              </a:ext>
            </a:extLst>
          </p:cNvPr>
          <p:cNvGrpSpPr/>
          <p:nvPr/>
        </p:nvGrpSpPr>
        <p:grpSpPr>
          <a:xfrm>
            <a:off x="1029189" y="627428"/>
            <a:ext cx="7085619" cy="1338829"/>
            <a:chOff x="1029189" y="1563262"/>
            <a:chExt cx="7085619" cy="1338829"/>
          </a:xfrm>
        </p:grpSpPr>
        <p:sp>
          <p:nvSpPr>
            <p:cNvPr id="4" name="TextBox 3">
              <a:extLst>
                <a:ext uri="{FF2B5EF4-FFF2-40B4-BE49-F238E27FC236}">
                  <a16:creationId xmlns:a16="http://schemas.microsoft.com/office/drawing/2014/main" id="{4BE5897B-352C-2EF3-1DC8-D9EB9166F067}"/>
                </a:ext>
              </a:extLst>
            </p:cNvPr>
            <p:cNvSpPr txBox="1"/>
            <p:nvPr/>
          </p:nvSpPr>
          <p:spPr>
            <a:xfrm>
              <a:off x="2310361" y="1563262"/>
              <a:ext cx="4523273" cy="400110"/>
            </a:xfrm>
            <a:prstGeom prst="rect">
              <a:avLst/>
            </a:prstGeom>
            <a:noFill/>
          </p:spPr>
          <p:txBody>
            <a:bodyPr wrap="square" rtlCol="0">
              <a:spAutoFit/>
            </a:bodyPr>
            <a:lstStyle/>
            <a:p>
              <a:pPr algn="ctr"/>
              <a:r>
                <a:rPr lang="en-US" sz="2000" dirty="0">
                  <a:solidFill>
                    <a:schemeClr val="bg1"/>
                  </a:solidFill>
                </a:rPr>
                <a:t>THE LOCAL CHURCH NEEDS</a:t>
              </a:r>
            </a:p>
          </p:txBody>
        </p:sp>
        <p:sp>
          <p:nvSpPr>
            <p:cNvPr id="5" name="TextBox 4">
              <a:extLst>
                <a:ext uri="{FF2B5EF4-FFF2-40B4-BE49-F238E27FC236}">
                  <a16:creationId xmlns:a16="http://schemas.microsoft.com/office/drawing/2014/main" id="{DE2D38FE-CBCA-6E0F-638D-19D93A082648}"/>
                </a:ext>
              </a:extLst>
            </p:cNvPr>
            <p:cNvSpPr txBox="1"/>
            <p:nvPr/>
          </p:nvSpPr>
          <p:spPr>
            <a:xfrm>
              <a:off x="1029189" y="1794095"/>
              <a:ext cx="7085619" cy="1107996"/>
            </a:xfrm>
            <a:prstGeom prst="rect">
              <a:avLst/>
            </a:prstGeom>
            <a:noFill/>
          </p:spPr>
          <p:txBody>
            <a:bodyPr wrap="square" rtlCol="0">
              <a:spAutoFit/>
            </a:bodyPr>
            <a:lstStyle/>
            <a:p>
              <a:pPr algn="ctr"/>
              <a:r>
                <a:rPr lang="en-US" sz="6600" dirty="0">
                  <a:solidFill>
                    <a:srgbClr val="CA9746"/>
                  </a:solidFill>
                  <a:latin typeface="Arial" panose="020B0604020202020204" pitchFamily="34" charset="0"/>
                  <a:cs typeface="Arial" panose="020B0604020202020204" pitchFamily="34" charset="0"/>
                </a:rPr>
                <a:t>DEACONS</a:t>
              </a:r>
            </a:p>
          </p:txBody>
        </p:sp>
      </p:grpSp>
      <p:sp>
        <p:nvSpPr>
          <p:cNvPr id="6" name="TextBox 5">
            <a:extLst>
              <a:ext uri="{FF2B5EF4-FFF2-40B4-BE49-F238E27FC236}">
                <a16:creationId xmlns:a16="http://schemas.microsoft.com/office/drawing/2014/main" id="{144BE6C7-D6A4-7503-5D3E-AB73B1597636}"/>
              </a:ext>
            </a:extLst>
          </p:cNvPr>
          <p:cNvSpPr txBox="1"/>
          <p:nvPr/>
        </p:nvSpPr>
        <p:spPr>
          <a:xfrm>
            <a:off x="-1607419" y="442762"/>
            <a:ext cx="184731" cy="369332"/>
          </a:xfrm>
          <a:prstGeom prst="rect">
            <a:avLst/>
          </a:prstGeom>
          <a:noFill/>
        </p:spPr>
        <p:txBody>
          <a:bodyPr wrap="none" rtlCol="0">
            <a:spAutoFit/>
          </a:bodyPr>
          <a:lstStyle/>
          <a:p>
            <a:endParaRPr lang="en-US" dirty="0"/>
          </a:p>
        </p:txBody>
      </p:sp>
      <p:grpSp>
        <p:nvGrpSpPr>
          <p:cNvPr id="14" name="Group 13">
            <a:extLst>
              <a:ext uri="{FF2B5EF4-FFF2-40B4-BE49-F238E27FC236}">
                <a16:creationId xmlns:a16="http://schemas.microsoft.com/office/drawing/2014/main" id="{DA836812-6664-89D9-4662-4CEE777290E2}"/>
              </a:ext>
            </a:extLst>
          </p:cNvPr>
          <p:cNvGrpSpPr/>
          <p:nvPr/>
        </p:nvGrpSpPr>
        <p:grpSpPr>
          <a:xfrm>
            <a:off x="-71436" y="2088059"/>
            <a:ext cx="9172475" cy="707886"/>
            <a:chOff x="-185740" y="2088059"/>
            <a:chExt cx="9172475" cy="707886"/>
          </a:xfrm>
        </p:grpSpPr>
        <p:sp>
          <p:nvSpPr>
            <p:cNvPr id="8" name="TextBox 7">
              <a:extLst>
                <a:ext uri="{FF2B5EF4-FFF2-40B4-BE49-F238E27FC236}">
                  <a16:creationId xmlns:a16="http://schemas.microsoft.com/office/drawing/2014/main" id="{F2713BA4-300E-981C-138B-BB591BF6B227}"/>
                </a:ext>
              </a:extLst>
            </p:cNvPr>
            <p:cNvSpPr txBox="1"/>
            <p:nvPr/>
          </p:nvSpPr>
          <p:spPr>
            <a:xfrm>
              <a:off x="2514986" y="2088059"/>
              <a:ext cx="6471749" cy="707886"/>
            </a:xfrm>
            <a:prstGeom prst="rect">
              <a:avLst/>
            </a:prstGeom>
            <a:noFill/>
          </p:spPr>
          <p:txBody>
            <a:bodyPr wrap="square" rtlCol="0">
              <a:spAutoFit/>
            </a:bodyPr>
            <a:lstStyle/>
            <a:p>
              <a:r>
                <a:rPr lang="en-US" sz="2000" dirty="0">
                  <a:solidFill>
                    <a:schemeClr val="bg1"/>
                  </a:solidFill>
                  <a:latin typeface="+mj-lt"/>
                  <a:cs typeface="Calibri" panose="020F0502020204030204" pitchFamily="34" charset="0"/>
                </a:rPr>
                <a:t>A job for everybody that can be done by anybody, will probably be done by somebody…until nobody does.</a:t>
              </a:r>
            </a:p>
          </p:txBody>
        </p:sp>
        <p:grpSp>
          <p:nvGrpSpPr>
            <p:cNvPr id="11" name="Group 10">
              <a:extLst>
                <a:ext uri="{FF2B5EF4-FFF2-40B4-BE49-F238E27FC236}">
                  <a16:creationId xmlns:a16="http://schemas.microsoft.com/office/drawing/2014/main" id="{625B1338-ABA3-D5B6-8D47-BF1A3D3AA0DA}"/>
                </a:ext>
              </a:extLst>
            </p:cNvPr>
            <p:cNvGrpSpPr/>
            <p:nvPr/>
          </p:nvGrpSpPr>
          <p:grpSpPr>
            <a:xfrm>
              <a:off x="-185740" y="2164466"/>
              <a:ext cx="2595673" cy="548640"/>
              <a:chOff x="-607502" y="2051142"/>
              <a:chExt cx="2595673" cy="548640"/>
            </a:xfrm>
          </p:grpSpPr>
          <p:sp>
            <p:nvSpPr>
              <p:cNvPr id="12" name="TextBox 11">
                <a:extLst>
                  <a:ext uri="{FF2B5EF4-FFF2-40B4-BE49-F238E27FC236}">
                    <a16:creationId xmlns:a16="http://schemas.microsoft.com/office/drawing/2014/main" id="{8C4B852F-0930-716E-C283-C0B4EABE0269}"/>
                  </a:ext>
                </a:extLst>
              </p:cNvPr>
              <p:cNvSpPr txBox="1"/>
              <p:nvPr/>
            </p:nvSpPr>
            <p:spPr>
              <a:xfrm>
                <a:off x="-607502" y="2109816"/>
                <a:ext cx="2490621" cy="461665"/>
              </a:xfrm>
              <a:prstGeom prst="rect">
                <a:avLst/>
              </a:prstGeom>
              <a:noFill/>
            </p:spPr>
            <p:txBody>
              <a:bodyPr wrap="square" rtlCol="0">
                <a:spAutoFit/>
              </a:bodyPr>
              <a:lstStyle/>
              <a:p>
                <a:pPr algn="r"/>
                <a:r>
                  <a:rPr lang="en-US" sz="2400" dirty="0">
                    <a:solidFill>
                      <a:schemeClr val="bg1"/>
                    </a:solidFill>
                    <a:latin typeface="+mj-lt"/>
                    <a:cs typeface="Calibri" panose="020F0502020204030204" pitchFamily="34" charset="0"/>
                  </a:rPr>
                  <a:t>“OVERLOOKED”</a:t>
                </a:r>
              </a:p>
            </p:txBody>
          </p:sp>
          <p:cxnSp>
            <p:nvCxnSpPr>
              <p:cNvPr id="13" name="Straight Connector 12">
                <a:extLst>
                  <a:ext uri="{FF2B5EF4-FFF2-40B4-BE49-F238E27FC236}">
                    <a16:creationId xmlns:a16="http://schemas.microsoft.com/office/drawing/2014/main" id="{FDA7CA2F-8CE1-DC9C-4422-DD2ADBE5B23B}"/>
                  </a:ext>
                </a:extLst>
              </p:cNvPr>
              <p:cNvCxnSpPr>
                <a:cxnSpLocks/>
              </p:cNvCxnSpPr>
              <p:nvPr/>
            </p:nvCxnSpPr>
            <p:spPr>
              <a:xfrm>
                <a:off x="1988171" y="2051142"/>
                <a:ext cx="0" cy="548640"/>
              </a:xfrm>
              <a:prstGeom prst="line">
                <a:avLst/>
              </a:prstGeom>
              <a:ln w="22225">
                <a:solidFill>
                  <a:srgbClr val="CA9746"/>
                </a:solidFill>
              </a:ln>
            </p:spPr>
            <p:style>
              <a:lnRef idx="1">
                <a:schemeClr val="accent1"/>
              </a:lnRef>
              <a:fillRef idx="0">
                <a:schemeClr val="accent1"/>
              </a:fillRef>
              <a:effectRef idx="0">
                <a:schemeClr val="accent1"/>
              </a:effectRef>
              <a:fontRef idx="minor">
                <a:schemeClr val="tx1"/>
              </a:fontRef>
            </p:style>
          </p:cxnSp>
        </p:grpSp>
      </p:grpSp>
      <p:grpSp>
        <p:nvGrpSpPr>
          <p:cNvPr id="15" name="Group 14">
            <a:extLst>
              <a:ext uri="{FF2B5EF4-FFF2-40B4-BE49-F238E27FC236}">
                <a16:creationId xmlns:a16="http://schemas.microsoft.com/office/drawing/2014/main" id="{43B35C81-936A-0BD7-3206-519FD9F25536}"/>
              </a:ext>
            </a:extLst>
          </p:cNvPr>
          <p:cNvGrpSpPr/>
          <p:nvPr/>
        </p:nvGrpSpPr>
        <p:grpSpPr>
          <a:xfrm>
            <a:off x="-71436" y="2978860"/>
            <a:ext cx="9172475" cy="707886"/>
            <a:chOff x="-185740" y="2088059"/>
            <a:chExt cx="9172475" cy="707886"/>
          </a:xfrm>
        </p:grpSpPr>
        <p:sp>
          <p:nvSpPr>
            <p:cNvPr id="16" name="TextBox 15">
              <a:extLst>
                <a:ext uri="{FF2B5EF4-FFF2-40B4-BE49-F238E27FC236}">
                  <a16:creationId xmlns:a16="http://schemas.microsoft.com/office/drawing/2014/main" id="{08B3A361-0A50-CF91-C402-2BDB3A776314}"/>
                </a:ext>
              </a:extLst>
            </p:cNvPr>
            <p:cNvSpPr txBox="1"/>
            <p:nvPr/>
          </p:nvSpPr>
          <p:spPr>
            <a:xfrm>
              <a:off x="2514986" y="2088059"/>
              <a:ext cx="6471749" cy="707886"/>
            </a:xfrm>
            <a:prstGeom prst="rect">
              <a:avLst/>
            </a:prstGeom>
            <a:noFill/>
          </p:spPr>
          <p:txBody>
            <a:bodyPr wrap="square" rtlCol="0">
              <a:spAutoFit/>
            </a:bodyPr>
            <a:lstStyle/>
            <a:p>
              <a:r>
                <a:rPr lang="en-US" sz="2000" dirty="0">
                  <a:solidFill>
                    <a:schemeClr val="bg1"/>
                  </a:solidFill>
                  <a:latin typeface="+mj-lt"/>
                  <a:cs typeface="Calibri" panose="020F0502020204030204" pitchFamily="34" charset="0"/>
                </a:rPr>
                <a:t>An appointed servant has the clear </a:t>
              </a:r>
              <a:r>
                <a:rPr lang="en-US" sz="2000" u="sng" dirty="0">
                  <a:solidFill>
                    <a:schemeClr val="bg1"/>
                  </a:solidFill>
                  <a:latin typeface="+mj-lt"/>
                  <a:cs typeface="Calibri" panose="020F0502020204030204" pitchFamily="34" charset="0"/>
                </a:rPr>
                <a:t>authority</a:t>
              </a:r>
              <a:r>
                <a:rPr lang="en-US" sz="2000" dirty="0">
                  <a:solidFill>
                    <a:schemeClr val="bg1"/>
                  </a:solidFill>
                  <a:latin typeface="+mj-lt"/>
                  <a:cs typeface="Calibri" panose="020F0502020204030204" pitchFamily="34" charset="0"/>
                </a:rPr>
                <a:t> and </a:t>
              </a:r>
              <a:r>
                <a:rPr lang="en-US" sz="2000" u="sng" dirty="0">
                  <a:solidFill>
                    <a:schemeClr val="bg1"/>
                  </a:solidFill>
                  <a:latin typeface="+mj-lt"/>
                  <a:cs typeface="Calibri" panose="020F0502020204030204" pitchFamily="34" charset="0"/>
                </a:rPr>
                <a:t>responsibility</a:t>
              </a:r>
              <a:r>
                <a:rPr lang="en-US" sz="2000" dirty="0">
                  <a:solidFill>
                    <a:schemeClr val="bg1"/>
                  </a:solidFill>
                  <a:latin typeface="+mj-lt"/>
                  <a:cs typeface="Calibri" panose="020F0502020204030204" pitchFamily="34" charset="0"/>
                </a:rPr>
                <a:t> to meet the needs.</a:t>
              </a:r>
            </a:p>
          </p:txBody>
        </p:sp>
        <p:grpSp>
          <p:nvGrpSpPr>
            <p:cNvPr id="17" name="Group 16">
              <a:extLst>
                <a:ext uri="{FF2B5EF4-FFF2-40B4-BE49-F238E27FC236}">
                  <a16:creationId xmlns:a16="http://schemas.microsoft.com/office/drawing/2014/main" id="{A8E3B1BD-FF06-6683-2EFC-46F665FDCD47}"/>
                </a:ext>
              </a:extLst>
            </p:cNvPr>
            <p:cNvGrpSpPr/>
            <p:nvPr/>
          </p:nvGrpSpPr>
          <p:grpSpPr>
            <a:xfrm>
              <a:off x="-185740" y="2164466"/>
              <a:ext cx="2595673" cy="548640"/>
              <a:chOff x="-607502" y="2051142"/>
              <a:chExt cx="2595673" cy="548640"/>
            </a:xfrm>
          </p:grpSpPr>
          <p:sp>
            <p:nvSpPr>
              <p:cNvPr id="18" name="TextBox 17">
                <a:extLst>
                  <a:ext uri="{FF2B5EF4-FFF2-40B4-BE49-F238E27FC236}">
                    <a16:creationId xmlns:a16="http://schemas.microsoft.com/office/drawing/2014/main" id="{D4E40D44-1A8B-E255-8D74-0A6A0FC238AC}"/>
                  </a:ext>
                </a:extLst>
              </p:cNvPr>
              <p:cNvSpPr txBox="1"/>
              <p:nvPr/>
            </p:nvSpPr>
            <p:spPr>
              <a:xfrm>
                <a:off x="-607502" y="2109816"/>
                <a:ext cx="2490621" cy="461665"/>
              </a:xfrm>
              <a:prstGeom prst="rect">
                <a:avLst/>
              </a:prstGeom>
              <a:noFill/>
            </p:spPr>
            <p:txBody>
              <a:bodyPr wrap="square" rtlCol="0">
                <a:spAutoFit/>
              </a:bodyPr>
              <a:lstStyle/>
              <a:p>
                <a:pPr algn="r"/>
                <a:r>
                  <a:rPr lang="en-US" sz="2400" dirty="0">
                    <a:solidFill>
                      <a:schemeClr val="bg1"/>
                    </a:solidFill>
                    <a:latin typeface="+mj-lt"/>
                    <a:cs typeface="Calibri" panose="020F0502020204030204" pitchFamily="34" charset="0"/>
                  </a:rPr>
                  <a:t>“PUT IN CHARGE”</a:t>
                </a:r>
              </a:p>
            </p:txBody>
          </p:sp>
          <p:cxnSp>
            <p:nvCxnSpPr>
              <p:cNvPr id="19" name="Straight Connector 18">
                <a:extLst>
                  <a:ext uri="{FF2B5EF4-FFF2-40B4-BE49-F238E27FC236}">
                    <a16:creationId xmlns:a16="http://schemas.microsoft.com/office/drawing/2014/main" id="{A14A2AD3-6640-9A9E-3D4B-7D44397FA8C3}"/>
                  </a:ext>
                </a:extLst>
              </p:cNvPr>
              <p:cNvCxnSpPr>
                <a:cxnSpLocks/>
              </p:cNvCxnSpPr>
              <p:nvPr/>
            </p:nvCxnSpPr>
            <p:spPr>
              <a:xfrm>
                <a:off x="1988171" y="2051142"/>
                <a:ext cx="0" cy="548640"/>
              </a:xfrm>
              <a:prstGeom prst="line">
                <a:avLst/>
              </a:prstGeom>
              <a:ln w="22225">
                <a:solidFill>
                  <a:srgbClr val="CA9746"/>
                </a:solidFill>
              </a:ln>
            </p:spPr>
            <p:style>
              <a:lnRef idx="1">
                <a:schemeClr val="accent1"/>
              </a:lnRef>
              <a:fillRef idx="0">
                <a:schemeClr val="accent1"/>
              </a:fillRef>
              <a:effectRef idx="0">
                <a:schemeClr val="accent1"/>
              </a:effectRef>
              <a:fontRef idx="minor">
                <a:schemeClr val="tx1"/>
              </a:fontRef>
            </p:style>
          </p:cxnSp>
        </p:grpSp>
      </p:grpSp>
      <p:grpSp>
        <p:nvGrpSpPr>
          <p:cNvPr id="20" name="Group 19">
            <a:extLst>
              <a:ext uri="{FF2B5EF4-FFF2-40B4-BE49-F238E27FC236}">
                <a16:creationId xmlns:a16="http://schemas.microsoft.com/office/drawing/2014/main" id="{D4B959F6-3836-7145-6800-C22318704979}"/>
              </a:ext>
            </a:extLst>
          </p:cNvPr>
          <p:cNvGrpSpPr/>
          <p:nvPr/>
        </p:nvGrpSpPr>
        <p:grpSpPr>
          <a:xfrm>
            <a:off x="-71436" y="3861188"/>
            <a:ext cx="9172475" cy="707886"/>
            <a:chOff x="-185740" y="2088059"/>
            <a:chExt cx="9172475" cy="707886"/>
          </a:xfrm>
        </p:grpSpPr>
        <p:sp>
          <p:nvSpPr>
            <p:cNvPr id="21" name="TextBox 20">
              <a:extLst>
                <a:ext uri="{FF2B5EF4-FFF2-40B4-BE49-F238E27FC236}">
                  <a16:creationId xmlns:a16="http://schemas.microsoft.com/office/drawing/2014/main" id="{E1FB79AD-C978-329A-5BA8-E9AE682ED0DD}"/>
                </a:ext>
              </a:extLst>
            </p:cNvPr>
            <p:cNvSpPr txBox="1"/>
            <p:nvPr/>
          </p:nvSpPr>
          <p:spPr>
            <a:xfrm>
              <a:off x="2514986" y="2088059"/>
              <a:ext cx="6471749" cy="707886"/>
            </a:xfrm>
            <a:prstGeom prst="rect">
              <a:avLst/>
            </a:prstGeom>
            <a:noFill/>
          </p:spPr>
          <p:txBody>
            <a:bodyPr wrap="square" rtlCol="0">
              <a:spAutoFit/>
            </a:bodyPr>
            <a:lstStyle/>
            <a:p>
              <a:r>
                <a:rPr lang="en-US" sz="2000" dirty="0">
                  <a:solidFill>
                    <a:schemeClr val="bg1"/>
                  </a:solidFill>
                  <a:latin typeface="+mj-lt"/>
                  <a:cs typeface="Calibri" panose="020F0502020204030204" pitchFamily="34" charset="0"/>
                </a:rPr>
                <a:t>A servant selected by the church has more broad</a:t>
              </a:r>
            </a:p>
            <a:p>
              <a:r>
                <a:rPr lang="en-US" sz="2000" dirty="0">
                  <a:solidFill>
                    <a:schemeClr val="bg1"/>
                  </a:solidFill>
                  <a:latin typeface="+mj-lt"/>
                  <a:cs typeface="Calibri" panose="020F0502020204030204" pitchFamily="34" charset="0"/>
                </a:rPr>
                <a:t>support than one hand-picked by leaders.</a:t>
              </a:r>
            </a:p>
          </p:txBody>
        </p:sp>
        <p:grpSp>
          <p:nvGrpSpPr>
            <p:cNvPr id="22" name="Group 21">
              <a:extLst>
                <a:ext uri="{FF2B5EF4-FFF2-40B4-BE49-F238E27FC236}">
                  <a16:creationId xmlns:a16="http://schemas.microsoft.com/office/drawing/2014/main" id="{5D112EA4-29A6-E762-82A1-2723496BEDC9}"/>
                </a:ext>
              </a:extLst>
            </p:cNvPr>
            <p:cNvGrpSpPr/>
            <p:nvPr/>
          </p:nvGrpSpPr>
          <p:grpSpPr>
            <a:xfrm>
              <a:off x="-185740" y="2164466"/>
              <a:ext cx="2595673" cy="548640"/>
              <a:chOff x="-607502" y="2051142"/>
              <a:chExt cx="2595673" cy="548640"/>
            </a:xfrm>
          </p:grpSpPr>
          <p:sp>
            <p:nvSpPr>
              <p:cNvPr id="23" name="TextBox 22">
                <a:extLst>
                  <a:ext uri="{FF2B5EF4-FFF2-40B4-BE49-F238E27FC236}">
                    <a16:creationId xmlns:a16="http://schemas.microsoft.com/office/drawing/2014/main" id="{D9634096-46FC-E455-04D3-919A79473F6D}"/>
                  </a:ext>
                </a:extLst>
              </p:cNvPr>
              <p:cNvSpPr txBox="1"/>
              <p:nvPr/>
            </p:nvSpPr>
            <p:spPr>
              <a:xfrm>
                <a:off x="-607502" y="2109816"/>
                <a:ext cx="2490621" cy="461665"/>
              </a:xfrm>
              <a:prstGeom prst="rect">
                <a:avLst/>
              </a:prstGeom>
              <a:noFill/>
            </p:spPr>
            <p:txBody>
              <a:bodyPr wrap="square" rtlCol="0">
                <a:spAutoFit/>
              </a:bodyPr>
              <a:lstStyle/>
              <a:p>
                <a:pPr algn="r"/>
                <a:r>
                  <a:rPr lang="en-US" sz="2400" dirty="0">
                    <a:solidFill>
                      <a:schemeClr val="bg1"/>
                    </a:solidFill>
                    <a:latin typeface="+mj-lt"/>
                    <a:cs typeface="Calibri" panose="020F0502020204030204" pitchFamily="34" charset="0"/>
                  </a:rPr>
                  <a:t>“APPROVAL”</a:t>
                </a:r>
              </a:p>
            </p:txBody>
          </p:sp>
          <p:cxnSp>
            <p:nvCxnSpPr>
              <p:cNvPr id="24" name="Straight Connector 23">
                <a:extLst>
                  <a:ext uri="{FF2B5EF4-FFF2-40B4-BE49-F238E27FC236}">
                    <a16:creationId xmlns:a16="http://schemas.microsoft.com/office/drawing/2014/main" id="{CCB6A7FA-EE57-6CBD-2EB8-1A171ECCDB0B}"/>
                  </a:ext>
                </a:extLst>
              </p:cNvPr>
              <p:cNvCxnSpPr>
                <a:cxnSpLocks/>
              </p:cNvCxnSpPr>
              <p:nvPr/>
            </p:nvCxnSpPr>
            <p:spPr>
              <a:xfrm>
                <a:off x="1988171" y="2051142"/>
                <a:ext cx="0" cy="548640"/>
              </a:xfrm>
              <a:prstGeom prst="line">
                <a:avLst/>
              </a:prstGeom>
              <a:ln w="22225">
                <a:solidFill>
                  <a:srgbClr val="CA9746"/>
                </a:solidFill>
              </a:ln>
            </p:spPr>
            <p:style>
              <a:lnRef idx="1">
                <a:schemeClr val="accent1"/>
              </a:lnRef>
              <a:fillRef idx="0">
                <a:schemeClr val="accent1"/>
              </a:fillRef>
              <a:effectRef idx="0">
                <a:schemeClr val="accent1"/>
              </a:effectRef>
              <a:fontRef idx="minor">
                <a:schemeClr val="tx1"/>
              </a:fontRef>
            </p:style>
          </p:cxnSp>
        </p:grpSp>
      </p:grpSp>
      <p:grpSp>
        <p:nvGrpSpPr>
          <p:cNvPr id="25" name="Group 24">
            <a:extLst>
              <a:ext uri="{FF2B5EF4-FFF2-40B4-BE49-F238E27FC236}">
                <a16:creationId xmlns:a16="http://schemas.microsoft.com/office/drawing/2014/main" id="{D7A6BBEB-EB14-2BA1-2E84-E475C4877457}"/>
              </a:ext>
            </a:extLst>
          </p:cNvPr>
          <p:cNvGrpSpPr/>
          <p:nvPr/>
        </p:nvGrpSpPr>
        <p:grpSpPr>
          <a:xfrm>
            <a:off x="-71436" y="4630629"/>
            <a:ext cx="9058275" cy="707886"/>
            <a:chOff x="-185740" y="2088059"/>
            <a:chExt cx="9058275" cy="707886"/>
          </a:xfrm>
        </p:grpSpPr>
        <p:sp>
          <p:nvSpPr>
            <p:cNvPr id="26" name="TextBox 25">
              <a:extLst>
                <a:ext uri="{FF2B5EF4-FFF2-40B4-BE49-F238E27FC236}">
                  <a16:creationId xmlns:a16="http://schemas.microsoft.com/office/drawing/2014/main" id="{24312D6B-DEE9-6451-39EE-BB203B918A60}"/>
                </a:ext>
              </a:extLst>
            </p:cNvPr>
            <p:cNvSpPr txBox="1"/>
            <p:nvPr/>
          </p:nvSpPr>
          <p:spPr>
            <a:xfrm>
              <a:off x="2514987" y="2088059"/>
              <a:ext cx="6357548" cy="707886"/>
            </a:xfrm>
            <a:prstGeom prst="rect">
              <a:avLst/>
            </a:prstGeom>
            <a:noFill/>
          </p:spPr>
          <p:txBody>
            <a:bodyPr wrap="square" rtlCol="0">
              <a:spAutoFit/>
            </a:bodyPr>
            <a:lstStyle/>
            <a:p>
              <a:r>
                <a:rPr lang="en-US" sz="2000" dirty="0">
                  <a:solidFill>
                    <a:schemeClr val="bg1"/>
                  </a:solidFill>
                  <a:latin typeface="+mj-lt"/>
                  <a:cs typeface="Calibri" panose="020F0502020204030204" pitchFamily="34" charset="0"/>
                </a:rPr>
                <a:t>An appointed servant provides the love and attention needed so that God’s word will continue to be taught.</a:t>
              </a:r>
            </a:p>
          </p:txBody>
        </p:sp>
        <p:grpSp>
          <p:nvGrpSpPr>
            <p:cNvPr id="27" name="Group 26">
              <a:extLst>
                <a:ext uri="{FF2B5EF4-FFF2-40B4-BE49-F238E27FC236}">
                  <a16:creationId xmlns:a16="http://schemas.microsoft.com/office/drawing/2014/main" id="{09D4167D-3785-E950-143C-C464381A1554}"/>
                </a:ext>
              </a:extLst>
            </p:cNvPr>
            <p:cNvGrpSpPr/>
            <p:nvPr/>
          </p:nvGrpSpPr>
          <p:grpSpPr>
            <a:xfrm>
              <a:off x="-185740" y="2164466"/>
              <a:ext cx="2595673" cy="548640"/>
              <a:chOff x="-607502" y="2051142"/>
              <a:chExt cx="2595673" cy="548640"/>
            </a:xfrm>
          </p:grpSpPr>
          <p:sp>
            <p:nvSpPr>
              <p:cNvPr id="28" name="TextBox 27">
                <a:extLst>
                  <a:ext uri="{FF2B5EF4-FFF2-40B4-BE49-F238E27FC236}">
                    <a16:creationId xmlns:a16="http://schemas.microsoft.com/office/drawing/2014/main" id="{34BA4301-A0DD-D79E-0D97-C3DD0797F654}"/>
                  </a:ext>
                </a:extLst>
              </p:cNvPr>
              <p:cNvSpPr txBox="1"/>
              <p:nvPr/>
            </p:nvSpPr>
            <p:spPr>
              <a:xfrm>
                <a:off x="-607502" y="2109816"/>
                <a:ext cx="2490621" cy="461665"/>
              </a:xfrm>
              <a:prstGeom prst="rect">
                <a:avLst/>
              </a:prstGeom>
              <a:noFill/>
            </p:spPr>
            <p:txBody>
              <a:bodyPr wrap="square" rtlCol="0">
                <a:spAutoFit/>
              </a:bodyPr>
              <a:lstStyle/>
              <a:p>
                <a:pPr algn="r"/>
                <a:r>
                  <a:rPr lang="en-US" sz="2400" dirty="0">
                    <a:solidFill>
                      <a:schemeClr val="bg1"/>
                    </a:solidFill>
                    <a:latin typeface="+mj-lt"/>
                    <a:cs typeface="Calibri" panose="020F0502020204030204" pitchFamily="34" charset="0"/>
                  </a:rPr>
                  <a:t>“DEVOTE”</a:t>
                </a:r>
              </a:p>
            </p:txBody>
          </p:sp>
          <p:cxnSp>
            <p:nvCxnSpPr>
              <p:cNvPr id="29" name="Straight Connector 28">
                <a:extLst>
                  <a:ext uri="{FF2B5EF4-FFF2-40B4-BE49-F238E27FC236}">
                    <a16:creationId xmlns:a16="http://schemas.microsoft.com/office/drawing/2014/main" id="{D2A5DA5E-1D9D-0B71-1056-CCAAC757DC46}"/>
                  </a:ext>
                </a:extLst>
              </p:cNvPr>
              <p:cNvCxnSpPr>
                <a:cxnSpLocks/>
              </p:cNvCxnSpPr>
              <p:nvPr/>
            </p:nvCxnSpPr>
            <p:spPr>
              <a:xfrm>
                <a:off x="1988171" y="2051142"/>
                <a:ext cx="0" cy="548640"/>
              </a:xfrm>
              <a:prstGeom prst="line">
                <a:avLst/>
              </a:prstGeom>
              <a:ln w="22225">
                <a:solidFill>
                  <a:srgbClr val="CA9746"/>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3225645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additive="base">
                                        <p:cTn id="25" dur="500" fill="hold"/>
                                        <p:tgtEl>
                                          <p:spTgt spid="25"/>
                                        </p:tgtEl>
                                        <p:attrNameLst>
                                          <p:attrName>ppt_x</p:attrName>
                                        </p:attrNameLst>
                                      </p:cBhvr>
                                      <p:tavLst>
                                        <p:tav tm="0">
                                          <p:val>
                                            <p:strVal val="#ppt_x"/>
                                          </p:val>
                                        </p:tav>
                                        <p:tav tm="100000">
                                          <p:val>
                                            <p:strVal val="#ppt_x"/>
                                          </p:val>
                                        </p:tav>
                                      </p:tavLst>
                                    </p:anim>
                                    <p:anim calcmode="lin" valueType="num">
                                      <p:cBhvr additive="base">
                                        <p:cTn id="26"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F8DF1F2-3C2D-84DA-680A-882F3E16BDA0}"/>
              </a:ext>
            </a:extLst>
          </p:cNvPr>
          <p:cNvGrpSpPr/>
          <p:nvPr/>
        </p:nvGrpSpPr>
        <p:grpSpPr>
          <a:xfrm>
            <a:off x="1029189" y="627428"/>
            <a:ext cx="7085619" cy="1338829"/>
            <a:chOff x="1029189" y="1563262"/>
            <a:chExt cx="7085619" cy="1338829"/>
          </a:xfrm>
        </p:grpSpPr>
        <p:sp>
          <p:nvSpPr>
            <p:cNvPr id="4" name="TextBox 3">
              <a:extLst>
                <a:ext uri="{FF2B5EF4-FFF2-40B4-BE49-F238E27FC236}">
                  <a16:creationId xmlns:a16="http://schemas.microsoft.com/office/drawing/2014/main" id="{4BE5897B-352C-2EF3-1DC8-D9EB9166F067}"/>
                </a:ext>
              </a:extLst>
            </p:cNvPr>
            <p:cNvSpPr txBox="1"/>
            <p:nvPr/>
          </p:nvSpPr>
          <p:spPr>
            <a:xfrm>
              <a:off x="2310361" y="1563262"/>
              <a:ext cx="4523273" cy="400110"/>
            </a:xfrm>
            <a:prstGeom prst="rect">
              <a:avLst/>
            </a:prstGeom>
            <a:noFill/>
          </p:spPr>
          <p:txBody>
            <a:bodyPr wrap="square" rtlCol="0">
              <a:spAutoFit/>
            </a:bodyPr>
            <a:lstStyle/>
            <a:p>
              <a:pPr algn="ctr"/>
              <a:r>
                <a:rPr lang="en-US" sz="2000" dirty="0">
                  <a:solidFill>
                    <a:schemeClr val="bg1"/>
                  </a:solidFill>
                </a:rPr>
                <a:t>GOD DESCRIBES WHO WILL SERVE AS</a:t>
              </a:r>
            </a:p>
          </p:txBody>
        </p:sp>
        <p:sp>
          <p:nvSpPr>
            <p:cNvPr id="5" name="TextBox 4">
              <a:extLst>
                <a:ext uri="{FF2B5EF4-FFF2-40B4-BE49-F238E27FC236}">
                  <a16:creationId xmlns:a16="http://schemas.microsoft.com/office/drawing/2014/main" id="{DE2D38FE-CBCA-6E0F-638D-19D93A082648}"/>
                </a:ext>
              </a:extLst>
            </p:cNvPr>
            <p:cNvSpPr txBox="1"/>
            <p:nvPr/>
          </p:nvSpPr>
          <p:spPr>
            <a:xfrm>
              <a:off x="1029189" y="1794095"/>
              <a:ext cx="7085619" cy="1107996"/>
            </a:xfrm>
            <a:prstGeom prst="rect">
              <a:avLst/>
            </a:prstGeom>
            <a:noFill/>
          </p:spPr>
          <p:txBody>
            <a:bodyPr wrap="square" rtlCol="0">
              <a:spAutoFit/>
            </a:bodyPr>
            <a:lstStyle/>
            <a:p>
              <a:pPr algn="ctr"/>
              <a:r>
                <a:rPr lang="en-US" sz="6600" dirty="0">
                  <a:solidFill>
                    <a:srgbClr val="CA9746"/>
                  </a:solidFill>
                  <a:latin typeface="Arial" panose="020B0604020202020204" pitchFamily="34" charset="0"/>
                  <a:cs typeface="Arial" panose="020B0604020202020204" pitchFamily="34" charset="0"/>
                </a:rPr>
                <a:t>DEACONS</a:t>
              </a:r>
            </a:p>
          </p:txBody>
        </p:sp>
      </p:grpSp>
      <p:sp>
        <p:nvSpPr>
          <p:cNvPr id="6" name="TextBox 5">
            <a:extLst>
              <a:ext uri="{FF2B5EF4-FFF2-40B4-BE49-F238E27FC236}">
                <a16:creationId xmlns:a16="http://schemas.microsoft.com/office/drawing/2014/main" id="{144BE6C7-D6A4-7503-5D3E-AB73B1597636}"/>
              </a:ext>
            </a:extLst>
          </p:cNvPr>
          <p:cNvSpPr txBox="1"/>
          <p:nvPr/>
        </p:nvSpPr>
        <p:spPr>
          <a:xfrm>
            <a:off x="-1607419" y="442762"/>
            <a:ext cx="184731" cy="369332"/>
          </a:xfrm>
          <a:prstGeom prst="rect">
            <a:avLst/>
          </a:prstGeom>
          <a:noFill/>
        </p:spPr>
        <p:txBody>
          <a:bodyPr wrap="none" rtlCol="0">
            <a:spAutoFit/>
          </a:bodyPr>
          <a:lstStyle/>
          <a:p>
            <a:endParaRPr lang="en-US" dirty="0"/>
          </a:p>
        </p:txBody>
      </p:sp>
      <p:grpSp>
        <p:nvGrpSpPr>
          <p:cNvPr id="43" name="Group 42">
            <a:extLst>
              <a:ext uri="{FF2B5EF4-FFF2-40B4-BE49-F238E27FC236}">
                <a16:creationId xmlns:a16="http://schemas.microsoft.com/office/drawing/2014/main" id="{DCD83B1D-CE7C-8D23-4063-EE28510FB1A6}"/>
              </a:ext>
            </a:extLst>
          </p:cNvPr>
          <p:cNvGrpSpPr/>
          <p:nvPr/>
        </p:nvGrpSpPr>
        <p:grpSpPr>
          <a:xfrm>
            <a:off x="987889" y="2197090"/>
            <a:ext cx="3187873" cy="1374258"/>
            <a:chOff x="987889" y="2197090"/>
            <a:chExt cx="3187873" cy="1374258"/>
          </a:xfrm>
        </p:grpSpPr>
        <p:grpSp>
          <p:nvGrpSpPr>
            <p:cNvPr id="2" name="Group 1">
              <a:extLst>
                <a:ext uri="{FF2B5EF4-FFF2-40B4-BE49-F238E27FC236}">
                  <a16:creationId xmlns:a16="http://schemas.microsoft.com/office/drawing/2014/main" id="{1EA8AA83-263D-433D-AC9D-09C648098047}"/>
                </a:ext>
              </a:extLst>
            </p:cNvPr>
            <p:cNvGrpSpPr/>
            <p:nvPr/>
          </p:nvGrpSpPr>
          <p:grpSpPr>
            <a:xfrm>
              <a:off x="987889" y="2197090"/>
              <a:ext cx="3187873" cy="461665"/>
              <a:chOff x="695195" y="1941534"/>
              <a:chExt cx="3187873" cy="461665"/>
            </a:xfrm>
          </p:grpSpPr>
          <p:sp>
            <p:nvSpPr>
              <p:cNvPr id="3" name="Oval 2">
                <a:extLst>
                  <a:ext uri="{FF2B5EF4-FFF2-40B4-BE49-F238E27FC236}">
                    <a16:creationId xmlns:a16="http://schemas.microsoft.com/office/drawing/2014/main" id="{691415EE-EC51-7E2A-16A4-9A57F2B9DCBA}"/>
                  </a:ext>
                </a:extLst>
              </p:cNvPr>
              <p:cNvSpPr/>
              <p:nvPr/>
            </p:nvSpPr>
            <p:spPr>
              <a:xfrm>
                <a:off x="695195" y="1945999"/>
                <a:ext cx="457200" cy="457200"/>
              </a:xfrm>
              <a:prstGeom prst="ellipse">
                <a:avLst/>
              </a:prstGeom>
              <a:solidFill>
                <a:srgbClr val="CA9746"/>
              </a:solidFill>
              <a:ln w="222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1</a:t>
                </a:r>
              </a:p>
            </p:txBody>
          </p:sp>
          <p:sp>
            <p:nvSpPr>
              <p:cNvPr id="9" name="TextBox 8">
                <a:extLst>
                  <a:ext uri="{FF2B5EF4-FFF2-40B4-BE49-F238E27FC236}">
                    <a16:creationId xmlns:a16="http://schemas.microsoft.com/office/drawing/2014/main" id="{A09563A9-5F2B-D85E-DCE6-C8301214038B}"/>
                  </a:ext>
                </a:extLst>
              </p:cNvPr>
              <p:cNvSpPr txBox="1"/>
              <p:nvPr/>
            </p:nvSpPr>
            <p:spPr>
              <a:xfrm>
                <a:off x="1152395" y="1941534"/>
                <a:ext cx="2730673" cy="461665"/>
              </a:xfrm>
              <a:prstGeom prst="rect">
                <a:avLst/>
              </a:prstGeom>
              <a:noFill/>
            </p:spPr>
            <p:txBody>
              <a:bodyPr wrap="square" rtlCol="0">
                <a:spAutoFit/>
              </a:bodyPr>
              <a:lstStyle/>
              <a:p>
                <a:r>
                  <a:rPr lang="en-US" sz="2400" dirty="0">
                    <a:solidFill>
                      <a:schemeClr val="bg1"/>
                    </a:solidFill>
                    <a:latin typeface="+mj-lt"/>
                    <a:cs typeface="Calibri" panose="020F0502020204030204" pitchFamily="34" charset="0"/>
                  </a:rPr>
                  <a:t>GODLY CHARACTER</a:t>
                </a:r>
              </a:p>
            </p:txBody>
          </p:sp>
        </p:grpSp>
        <p:sp>
          <p:nvSpPr>
            <p:cNvPr id="38" name="TextBox 37">
              <a:extLst>
                <a:ext uri="{FF2B5EF4-FFF2-40B4-BE49-F238E27FC236}">
                  <a16:creationId xmlns:a16="http://schemas.microsoft.com/office/drawing/2014/main" id="{97B865FC-F68C-CABC-79BC-C2C24F1436EA}"/>
                </a:ext>
              </a:extLst>
            </p:cNvPr>
            <p:cNvSpPr txBox="1"/>
            <p:nvPr/>
          </p:nvSpPr>
          <p:spPr>
            <a:xfrm>
              <a:off x="1392152" y="2555685"/>
              <a:ext cx="2398254" cy="1015663"/>
            </a:xfrm>
            <a:prstGeom prst="rect">
              <a:avLst/>
            </a:prstGeom>
            <a:noFill/>
          </p:spPr>
          <p:txBody>
            <a:bodyPr wrap="square" rtlCol="0">
              <a:spAutoFit/>
            </a:bodyPr>
            <a:lstStyle/>
            <a:p>
              <a:r>
                <a:rPr lang="en-US" sz="2000" i="1" dirty="0">
                  <a:solidFill>
                    <a:srgbClr val="F2C278"/>
                  </a:solidFill>
                  <a:latin typeface="+mj-lt"/>
                  <a:cs typeface="Calibri" panose="020F0502020204030204" pitchFamily="34" charset="0"/>
                </a:rPr>
                <a:t>• Dignity (8)</a:t>
              </a:r>
            </a:p>
            <a:p>
              <a:r>
                <a:rPr lang="en-US" sz="2000" i="1" dirty="0">
                  <a:solidFill>
                    <a:srgbClr val="F2C278"/>
                  </a:solidFill>
                  <a:latin typeface="+mj-lt"/>
                  <a:cs typeface="Calibri" panose="020F0502020204030204" pitchFamily="34" charset="0"/>
                </a:rPr>
                <a:t>• Tested, Reliable (9) </a:t>
              </a:r>
              <a:br>
                <a:rPr lang="en-US" sz="2000" i="1" dirty="0">
                  <a:solidFill>
                    <a:srgbClr val="F2C278"/>
                  </a:solidFill>
                  <a:latin typeface="+mj-lt"/>
                  <a:cs typeface="Calibri" panose="020F0502020204030204" pitchFamily="34" charset="0"/>
                </a:rPr>
              </a:br>
              <a:r>
                <a:rPr lang="en-US" sz="2000" i="1" dirty="0">
                  <a:solidFill>
                    <a:srgbClr val="F2C278"/>
                  </a:solidFill>
                  <a:latin typeface="+mj-lt"/>
                  <a:cs typeface="Calibri" panose="020F0502020204030204" pitchFamily="34" charset="0"/>
                </a:rPr>
                <a:t>• Blameless (10)</a:t>
              </a:r>
              <a:endParaRPr lang="en-US" sz="2000" i="1" dirty="0">
                <a:solidFill>
                  <a:schemeClr val="bg1"/>
                </a:solidFill>
                <a:cs typeface="Calibri" panose="020F0502020204030204" pitchFamily="34" charset="0"/>
              </a:endParaRPr>
            </a:p>
          </p:txBody>
        </p:sp>
      </p:grpSp>
      <p:grpSp>
        <p:nvGrpSpPr>
          <p:cNvPr id="44" name="Group 43">
            <a:extLst>
              <a:ext uri="{FF2B5EF4-FFF2-40B4-BE49-F238E27FC236}">
                <a16:creationId xmlns:a16="http://schemas.microsoft.com/office/drawing/2014/main" id="{ACA0507F-720B-62B1-FBB5-1CDFBA186EBB}"/>
              </a:ext>
            </a:extLst>
          </p:cNvPr>
          <p:cNvGrpSpPr/>
          <p:nvPr/>
        </p:nvGrpSpPr>
        <p:grpSpPr>
          <a:xfrm>
            <a:off x="4896395" y="2197090"/>
            <a:ext cx="3187873" cy="1374258"/>
            <a:chOff x="4896395" y="2197090"/>
            <a:chExt cx="3187873" cy="1374258"/>
          </a:xfrm>
        </p:grpSpPr>
        <p:grpSp>
          <p:nvGrpSpPr>
            <p:cNvPr id="10" name="Group 9">
              <a:extLst>
                <a:ext uri="{FF2B5EF4-FFF2-40B4-BE49-F238E27FC236}">
                  <a16:creationId xmlns:a16="http://schemas.microsoft.com/office/drawing/2014/main" id="{76064010-A2A4-D9D8-672E-CDA7003C3D44}"/>
                </a:ext>
              </a:extLst>
            </p:cNvPr>
            <p:cNvGrpSpPr/>
            <p:nvPr/>
          </p:nvGrpSpPr>
          <p:grpSpPr>
            <a:xfrm>
              <a:off x="4896395" y="2197090"/>
              <a:ext cx="3187873" cy="461665"/>
              <a:chOff x="695195" y="1941534"/>
              <a:chExt cx="3187873" cy="461665"/>
            </a:xfrm>
          </p:grpSpPr>
          <p:sp>
            <p:nvSpPr>
              <p:cNvPr id="30" name="Oval 29">
                <a:extLst>
                  <a:ext uri="{FF2B5EF4-FFF2-40B4-BE49-F238E27FC236}">
                    <a16:creationId xmlns:a16="http://schemas.microsoft.com/office/drawing/2014/main" id="{8108D4AA-4BF5-BEC8-A8E9-B6BDE6F73E77}"/>
                  </a:ext>
                </a:extLst>
              </p:cNvPr>
              <p:cNvSpPr/>
              <p:nvPr/>
            </p:nvSpPr>
            <p:spPr>
              <a:xfrm>
                <a:off x="695195" y="1945999"/>
                <a:ext cx="457200" cy="457200"/>
              </a:xfrm>
              <a:prstGeom prst="ellipse">
                <a:avLst/>
              </a:prstGeom>
              <a:solidFill>
                <a:srgbClr val="CA9746"/>
              </a:solidFill>
              <a:ln w="222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2</a:t>
                </a:r>
              </a:p>
            </p:txBody>
          </p:sp>
          <p:sp>
            <p:nvSpPr>
              <p:cNvPr id="31" name="TextBox 30">
                <a:extLst>
                  <a:ext uri="{FF2B5EF4-FFF2-40B4-BE49-F238E27FC236}">
                    <a16:creationId xmlns:a16="http://schemas.microsoft.com/office/drawing/2014/main" id="{F44C2BD9-D080-172C-5F58-803B69D57473}"/>
                  </a:ext>
                </a:extLst>
              </p:cNvPr>
              <p:cNvSpPr txBox="1"/>
              <p:nvPr/>
            </p:nvSpPr>
            <p:spPr>
              <a:xfrm>
                <a:off x="1152395" y="1941534"/>
                <a:ext cx="2730673" cy="461665"/>
              </a:xfrm>
              <a:prstGeom prst="rect">
                <a:avLst/>
              </a:prstGeom>
              <a:noFill/>
            </p:spPr>
            <p:txBody>
              <a:bodyPr wrap="square" rtlCol="0">
                <a:spAutoFit/>
              </a:bodyPr>
              <a:lstStyle/>
              <a:p>
                <a:r>
                  <a:rPr lang="en-US" sz="2400" dirty="0">
                    <a:solidFill>
                      <a:schemeClr val="bg1"/>
                    </a:solidFill>
                    <a:latin typeface="+mj-lt"/>
                    <a:cs typeface="Calibri" panose="020F0502020204030204" pitchFamily="34" charset="0"/>
                  </a:rPr>
                  <a:t>GODLY HABITS</a:t>
                </a:r>
              </a:p>
            </p:txBody>
          </p:sp>
        </p:grpSp>
        <p:sp>
          <p:nvSpPr>
            <p:cNvPr id="39" name="TextBox 38">
              <a:extLst>
                <a:ext uri="{FF2B5EF4-FFF2-40B4-BE49-F238E27FC236}">
                  <a16:creationId xmlns:a16="http://schemas.microsoft.com/office/drawing/2014/main" id="{BFFB36D2-89B1-4DA6-654D-BE573A9290F2}"/>
                </a:ext>
              </a:extLst>
            </p:cNvPr>
            <p:cNvSpPr txBox="1"/>
            <p:nvPr/>
          </p:nvSpPr>
          <p:spPr>
            <a:xfrm>
              <a:off x="5286368" y="2555685"/>
              <a:ext cx="2171701" cy="1015663"/>
            </a:xfrm>
            <a:prstGeom prst="rect">
              <a:avLst/>
            </a:prstGeom>
            <a:noFill/>
          </p:spPr>
          <p:txBody>
            <a:bodyPr wrap="square" rtlCol="0">
              <a:spAutoFit/>
            </a:bodyPr>
            <a:lstStyle/>
            <a:p>
              <a:r>
                <a:rPr lang="en-US" sz="2000" i="1" dirty="0">
                  <a:solidFill>
                    <a:srgbClr val="F2C278"/>
                  </a:solidFill>
                  <a:latin typeface="+mj-lt"/>
                  <a:cs typeface="Calibri" panose="020F0502020204030204" pitchFamily="34" charset="0"/>
                </a:rPr>
                <a:t>• Honesty (8)</a:t>
              </a:r>
            </a:p>
            <a:p>
              <a:r>
                <a:rPr lang="en-US" sz="2000" i="1" dirty="0">
                  <a:solidFill>
                    <a:srgbClr val="F2C278"/>
                  </a:solidFill>
                  <a:latin typeface="+mj-lt"/>
                  <a:cs typeface="Calibri" panose="020F0502020204030204" pitchFamily="34" charset="0"/>
                </a:rPr>
                <a:t>• Soberminded (9)</a:t>
              </a:r>
              <a:br>
                <a:rPr lang="en-US" sz="2000" i="1" dirty="0">
                  <a:solidFill>
                    <a:srgbClr val="F2C278"/>
                  </a:solidFill>
                  <a:latin typeface="+mj-lt"/>
                  <a:cs typeface="Calibri" panose="020F0502020204030204" pitchFamily="34" charset="0"/>
                </a:rPr>
              </a:br>
              <a:r>
                <a:rPr lang="en-US" sz="2000" i="1" dirty="0">
                  <a:solidFill>
                    <a:srgbClr val="F2C278"/>
                  </a:solidFill>
                  <a:latin typeface="+mj-lt"/>
                  <a:cs typeface="Calibri" panose="020F0502020204030204" pitchFamily="34" charset="0"/>
                </a:rPr>
                <a:t>• Content (10)</a:t>
              </a:r>
              <a:endParaRPr lang="en-US" sz="2000" i="1" dirty="0">
                <a:solidFill>
                  <a:schemeClr val="bg1"/>
                </a:solidFill>
                <a:cs typeface="Calibri" panose="020F0502020204030204" pitchFamily="34" charset="0"/>
              </a:endParaRPr>
            </a:p>
          </p:txBody>
        </p:sp>
      </p:grpSp>
      <p:grpSp>
        <p:nvGrpSpPr>
          <p:cNvPr id="45" name="Group 44">
            <a:extLst>
              <a:ext uri="{FF2B5EF4-FFF2-40B4-BE49-F238E27FC236}">
                <a16:creationId xmlns:a16="http://schemas.microsoft.com/office/drawing/2014/main" id="{72296640-7631-3CC0-5C5F-1D93D20F8355}"/>
              </a:ext>
            </a:extLst>
          </p:cNvPr>
          <p:cNvGrpSpPr/>
          <p:nvPr/>
        </p:nvGrpSpPr>
        <p:grpSpPr>
          <a:xfrm>
            <a:off x="987889" y="3712222"/>
            <a:ext cx="3187873" cy="1187141"/>
            <a:chOff x="987889" y="3712222"/>
            <a:chExt cx="3187873" cy="1187141"/>
          </a:xfrm>
        </p:grpSpPr>
        <p:grpSp>
          <p:nvGrpSpPr>
            <p:cNvPr id="35" name="Group 34">
              <a:extLst>
                <a:ext uri="{FF2B5EF4-FFF2-40B4-BE49-F238E27FC236}">
                  <a16:creationId xmlns:a16="http://schemas.microsoft.com/office/drawing/2014/main" id="{CAC13DAC-D776-97BF-9DCA-B98BD83E215A}"/>
                </a:ext>
              </a:extLst>
            </p:cNvPr>
            <p:cNvGrpSpPr/>
            <p:nvPr/>
          </p:nvGrpSpPr>
          <p:grpSpPr>
            <a:xfrm>
              <a:off x="987889" y="3712222"/>
              <a:ext cx="3187873" cy="461665"/>
              <a:chOff x="695195" y="1941534"/>
              <a:chExt cx="3187873" cy="461665"/>
            </a:xfrm>
          </p:grpSpPr>
          <p:sp>
            <p:nvSpPr>
              <p:cNvPr id="36" name="Oval 35">
                <a:extLst>
                  <a:ext uri="{FF2B5EF4-FFF2-40B4-BE49-F238E27FC236}">
                    <a16:creationId xmlns:a16="http://schemas.microsoft.com/office/drawing/2014/main" id="{7A0BD63B-F15B-FC7E-114B-B2623C4E8DEF}"/>
                  </a:ext>
                </a:extLst>
              </p:cNvPr>
              <p:cNvSpPr/>
              <p:nvPr/>
            </p:nvSpPr>
            <p:spPr>
              <a:xfrm>
                <a:off x="695195" y="1945999"/>
                <a:ext cx="457200" cy="457200"/>
              </a:xfrm>
              <a:prstGeom prst="ellipse">
                <a:avLst/>
              </a:prstGeom>
              <a:solidFill>
                <a:srgbClr val="CA9746"/>
              </a:solidFill>
              <a:ln w="222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3</a:t>
                </a:r>
              </a:p>
            </p:txBody>
          </p:sp>
          <p:sp>
            <p:nvSpPr>
              <p:cNvPr id="37" name="TextBox 36">
                <a:extLst>
                  <a:ext uri="{FF2B5EF4-FFF2-40B4-BE49-F238E27FC236}">
                    <a16:creationId xmlns:a16="http://schemas.microsoft.com/office/drawing/2014/main" id="{ED993B29-C17F-7D48-38E1-686F776EC027}"/>
                  </a:ext>
                </a:extLst>
              </p:cNvPr>
              <p:cNvSpPr txBox="1"/>
              <p:nvPr/>
            </p:nvSpPr>
            <p:spPr>
              <a:xfrm>
                <a:off x="1152395" y="1941534"/>
                <a:ext cx="2730673" cy="461665"/>
              </a:xfrm>
              <a:prstGeom prst="rect">
                <a:avLst/>
              </a:prstGeom>
              <a:noFill/>
            </p:spPr>
            <p:txBody>
              <a:bodyPr wrap="square" rtlCol="0">
                <a:spAutoFit/>
              </a:bodyPr>
              <a:lstStyle/>
              <a:p>
                <a:r>
                  <a:rPr lang="en-US" sz="2400" dirty="0">
                    <a:solidFill>
                      <a:schemeClr val="bg1"/>
                    </a:solidFill>
                    <a:latin typeface="+mj-lt"/>
                    <a:cs typeface="Calibri" panose="020F0502020204030204" pitchFamily="34" charset="0"/>
                  </a:rPr>
                  <a:t>STRONG FAITH</a:t>
                </a:r>
              </a:p>
            </p:txBody>
          </p:sp>
        </p:grpSp>
        <p:sp>
          <p:nvSpPr>
            <p:cNvPr id="40" name="TextBox 39">
              <a:extLst>
                <a:ext uri="{FF2B5EF4-FFF2-40B4-BE49-F238E27FC236}">
                  <a16:creationId xmlns:a16="http://schemas.microsoft.com/office/drawing/2014/main" id="{43A2EF82-2296-8F67-9FD1-33F497CE095B}"/>
                </a:ext>
              </a:extLst>
            </p:cNvPr>
            <p:cNvSpPr txBox="1"/>
            <p:nvPr/>
          </p:nvSpPr>
          <p:spPr>
            <a:xfrm>
              <a:off x="1392152" y="4191477"/>
              <a:ext cx="2783610" cy="707886"/>
            </a:xfrm>
            <a:prstGeom prst="rect">
              <a:avLst/>
            </a:prstGeom>
            <a:noFill/>
          </p:spPr>
          <p:txBody>
            <a:bodyPr wrap="square" rtlCol="0">
              <a:spAutoFit/>
            </a:bodyPr>
            <a:lstStyle/>
            <a:p>
              <a:r>
                <a:rPr lang="en-US" sz="2000" i="1" dirty="0">
                  <a:solidFill>
                    <a:srgbClr val="F2C278"/>
                  </a:solidFill>
                  <a:latin typeface="+mj-lt"/>
                  <a:cs typeface="Calibri" panose="020F0502020204030204" pitchFamily="34" charset="0"/>
                </a:rPr>
                <a:t>• “Holding to…” (9)</a:t>
              </a:r>
            </a:p>
            <a:p>
              <a:r>
                <a:rPr lang="en-US" sz="2000" i="1" dirty="0">
                  <a:solidFill>
                    <a:srgbClr val="F2C278"/>
                  </a:solidFill>
                  <a:latin typeface="+mj-lt"/>
                  <a:cs typeface="Calibri" panose="020F0502020204030204" pitchFamily="34" charset="0"/>
                </a:rPr>
                <a:t>• “Clear Conscience” (9)</a:t>
              </a:r>
              <a:endParaRPr lang="en-US" sz="2000" i="1" dirty="0">
                <a:solidFill>
                  <a:schemeClr val="bg1"/>
                </a:solidFill>
                <a:cs typeface="Calibri" panose="020F0502020204030204" pitchFamily="34" charset="0"/>
              </a:endParaRPr>
            </a:p>
          </p:txBody>
        </p:sp>
      </p:grpSp>
      <p:grpSp>
        <p:nvGrpSpPr>
          <p:cNvPr id="46" name="Group 45">
            <a:extLst>
              <a:ext uri="{FF2B5EF4-FFF2-40B4-BE49-F238E27FC236}">
                <a16:creationId xmlns:a16="http://schemas.microsoft.com/office/drawing/2014/main" id="{219B47D9-B555-CDF9-D7B7-75BCF6AEE27A}"/>
              </a:ext>
            </a:extLst>
          </p:cNvPr>
          <p:cNvGrpSpPr/>
          <p:nvPr/>
        </p:nvGrpSpPr>
        <p:grpSpPr>
          <a:xfrm>
            <a:off x="4896395" y="3712222"/>
            <a:ext cx="4247605" cy="2092881"/>
            <a:chOff x="4896395" y="3712222"/>
            <a:chExt cx="4247605" cy="2092881"/>
          </a:xfrm>
        </p:grpSpPr>
        <p:grpSp>
          <p:nvGrpSpPr>
            <p:cNvPr id="32" name="Group 31">
              <a:extLst>
                <a:ext uri="{FF2B5EF4-FFF2-40B4-BE49-F238E27FC236}">
                  <a16:creationId xmlns:a16="http://schemas.microsoft.com/office/drawing/2014/main" id="{1CC56580-56EF-178D-0D90-C8798EC2BBC2}"/>
                </a:ext>
              </a:extLst>
            </p:cNvPr>
            <p:cNvGrpSpPr/>
            <p:nvPr/>
          </p:nvGrpSpPr>
          <p:grpSpPr>
            <a:xfrm>
              <a:off x="4896395" y="3712222"/>
              <a:ext cx="3187873" cy="461665"/>
              <a:chOff x="695195" y="1941534"/>
              <a:chExt cx="3187873" cy="461665"/>
            </a:xfrm>
          </p:grpSpPr>
          <p:sp>
            <p:nvSpPr>
              <p:cNvPr id="33" name="Oval 32">
                <a:extLst>
                  <a:ext uri="{FF2B5EF4-FFF2-40B4-BE49-F238E27FC236}">
                    <a16:creationId xmlns:a16="http://schemas.microsoft.com/office/drawing/2014/main" id="{CAB1348D-A427-C8A2-23D1-740560188B83}"/>
                  </a:ext>
                </a:extLst>
              </p:cNvPr>
              <p:cNvSpPr/>
              <p:nvPr/>
            </p:nvSpPr>
            <p:spPr>
              <a:xfrm>
                <a:off x="695195" y="1945999"/>
                <a:ext cx="457200" cy="457200"/>
              </a:xfrm>
              <a:prstGeom prst="ellipse">
                <a:avLst/>
              </a:prstGeom>
              <a:solidFill>
                <a:srgbClr val="CA9746"/>
              </a:solidFill>
              <a:ln w="222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4</a:t>
                </a:r>
              </a:p>
            </p:txBody>
          </p:sp>
          <p:sp>
            <p:nvSpPr>
              <p:cNvPr id="34" name="TextBox 33">
                <a:extLst>
                  <a:ext uri="{FF2B5EF4-FFF2-40B4-BE49-F238E27FC236}">
                    <a16:creationId xmlns:a16="http://schemas.microsoft.com/office/drawing/2014/main" id="{62FE83B2-5B52-6A18-C0E0-4C92371A6549}"/>
                  </a:ext>
                </a:extLst>
              </p:cNvPr>
              <p:cNvSpPr txBox="1"/>
              <p:nvPr/>
            </p:nvSpPr>
            <p:spPr>
              <a:xfrm>
                <a:off x="1152395" y="1941534"/>
                <a:ext cx="2730673" cy="461665"/>
              </a:xfrm>
              <a:prstGeom prst="rect">
                <a:avLst/>
              </a:prstGeom>
              <a:noFill/>
            </p:spPr>
            <p:txBody>
              <a:bodyPr wrap="square" rtlCol="0">
                <a:spAutoFit/>
              </a:bodyPr>
              <a:lstStyle/>
              <a:p>
                <a:r>
                  <a:rPr lang="en-US" sz="2400" dirty="0">
                    <a:solidFill>
                      <a:schemeClr val="bg1"/>
                    </a:solidFill>
                    <a:latin typeface="+mj-lt"/>
                    <a:cs typeface="Calibri" panose="020F0502020204030204" pitchFamily="34" charset="0"/>
                  </a:rPr>
                  <a:t>GODLY FAMILY</a:t>
                </a:r>
              </a:p>
            </p:txBody>
          </p:sp>
        </p:grpSp>
        <p:sp>
          <p:nvSpPr>
            <p:cNvPr id="42" name="TextBox 41">
              <a:extLst>
                <a:ext uri="{FF2B5EF4-FFF2-40B4-BE49-F238E27FC236}">
                  <a16:creationId xmlns:a16="http://schemas.microsoft.com/office/drawing/2014/main" id="{F18BB7D3-FFB3-051E-0189-75F4CEE5F6EE}"/>
                </a:ext>
              </a:extLst>
            </p:cNvPr>
            <p:cNvSpPr txBox="1"/>
            <p:nvPr/>
          </p:nvSpPr>
          <p:spPr>
            <a:xfrm>
              <a:off x="5282163" y="4173887"/>
              <a:ext cx="3861837" cy="1631216"/>
            </a:xfrm>
            <a:prstGeom prst="rect">
              <a:avLst/>
            </a:prstGeom>
            <a:noFill/>
          </p:spPr>
          <p:txBody>
            <a:bodyPr wrap="square" rtlCol="0">
              <a:spAutoFit/>
            </a:bodyPr>
            <a:lstStyle/>
            <a:p>
              <a:r>
                <a:rPr lang="en-US" sz="2000" i="1" dirty="0">
                  <a:solidFill>
                    <a:srgbClr val="F2C278"/>
                  </a:solidFill>
                  <a:latin typeface="+mj-lt"/>
                  <a:cs typeface="Calibri" panose="020F0502020204030204" pitchFamily="34" charset="0"/>
                </a:rPr>
                <a:t>• Godly Wife (11)</a:t>
              </a:r>
              <a:br>
                <a:rPr lang="en-US" sz="2000" i="1" dirty="0">
                  <a:solidFill>
                    <a:srgbClr val="F2C278"/>
                  </a:solidFill>
                  <a:latin typeface="+mj-lt"/>
                  <a:cs typeface="Calibri" panose="020F0502020204030204" pitchFamily="34" charset="0"/>
                </a:rPr>
              </a:br>
              <a:r>
                <a:rPr lang="en-US" sz="2000" i="1" dirty="0">
                  <a:solidFill>
                    <a:srgbClr val="F2C278"/>
                  </a:solidFill>
                  <a:latin typeface="+mj-lt"/>
                  <a:cs typeface="Calibri" panose="020F0502020204030204" pitchFamily="34" charset="0"/>
                </a:rPr>
                <a:t>• Husband of One Wife (12)</a:t>
              </a:r>
            </a:p>
            <a:p>
              <a:r>
                <a:rPr lang="en-US" sz="2000" i="1" dirty="0">
                  <a:solidFill>
                    <a:srgbClr val="F2C278"/>
                  </a:solidFill>
                  <a:latin typeface="+mj-lt"/>
                  <a:cs typeface="Calibri" panose="020F0502020204030204" pitchFamily="34" charset="0"/>
                </a:rPr>
                <a:t>• Good Manager of Children (12)</a:t>
              </a:r>
            </a:p>
            <a:p>
              <a:r>
                <a:rPr lang="en-US" sz="2000" i="1" dirty="0">
                  <a:solidFill>
                    <a:srgbClr val="F2C278"/>
                  </a:solidFill>
                  <a:latin typeface="+mj-lt"/>
                  <a:cs typeface="Calibri" panose="020F0502020204030204" pitchFamily="34" charset="0"/>
                </a:rPr>
                <a:t>• Good Manager of Home (12)</a:t>
              </a:r>
              <a:endParaRPr lang="en-US" sz="2000" i="1" dirty="0">
                <a:solidFill>
                  <a:schemeClr val="bg1"/>
                </a:solidFill>
                <a:cs typeface="Calibri" panose="020F0502020204030204" pitchFamily="34" charset="0"/>
              </a:endParaRPr>
            </a:p>
            <a:p>
              <a:endParaRPr lang="en-US" sz="2000" i="1" dirty="0">
                <a:solidFill>
                  <a:schemeClr val="bg1"/>
                </a:solidFill>
                <a:cs typeface="Calibri" panose="020F0502020204030204" pitchFamily="34" charset="0"/>
              </a:endParaRPr>
            </a:p>
          </p:txBody>
        </p:sp>
      </p:grpSp>
      <p:grpSp>
        <p:nvGrpSpPr>
          <p:cNvPr id="51" name="Group 50">
            <a:extLst>
              <a:ext uri="{FF2B5EF4-FFF2-40B4-BE49-F238E27FC236}">
                <a16:creationId xmlns:a16="http://schemas.microsoft.com/office/drawing/2014/main" id="{71BFFB35-D772-789E-61E7-B50F53F4453B}"/>
              </a:ext>
            </a:extLst>
          </p:cNvPr>
          <p:cNvGrpSpPr/>
          <p:nvPr/>
        </p:nvGrpSpPr>
        <p:grpSpPr>
          <a:xfrm>
            <a:off x="2780756" y="2555685"/>
            <a:ext cx="5118869" cy="1025495"/>
            <a:chOff x="2780756" y="2555685"/>
            <a:chExt cx="5118869" cy="1025495"/>
          </a:xfrm>
        </p:grpSpPr>
        <p:sp>
          <p:nvSpPr>
            <p:cNvPr id="47" name="TextBox 46">
              <a:extLst>
                <a:ext uri="{FF2B5EF4-FFF2-40B4-BE49-F238E27FC236}">
                  <a16:creationId xmlns:a16="http://schemas.microsoft.com/office/drawing/2014/main" id="{C7D66558-FA64-3553-FE49-0747A1AF4559}"/>
                </a:ext>
              </a:extLst>
            </p:cNvPr>
            <p:cNvSpPr txBox="1"/>
            <p:nvPr/>
          </p:nvSpPr>
          <p:spPr>
            <a:xfrm>
              <a:off x="2780756" y="2561965"/>
              <a:ext cx="686544" cy="400110"/>
            </a:xfrm>
            <a:prstGeom prst="rect">
              <a:avLst/>
            </a:prstGeom>
            <a:noFill/>
          </p:spPr>
          <p:txBody>
            <a:bodyPr wrap="square" rtlCol="0">
              <a:spAutoFit/>
            </a:bodyPr>
            <a:lstStyle/>
            <a:p>
              <a:r>
                <a:rPr lang="en-US" sz="2000" i="1" dirty="0">
                  <a:solidFill>
                    <a:schemeClr val="bg1"/>
                  </a:solidFill>
                  <a:latin typeface="+mj-lt"/>
                  <a:cs typeface="Calibri" panose="020F0502020204030204" pitchFamily="34" charset="0"/>
                </a:rPr>
                <a:t>*11</a:t>
              </a:r>
              <a:endParaRPr lang="en-US" sz="2000" i="1" dirty="0">
                <a:solidFill>
                  <a:schemeClr val="bg1"/>
                </a:solidFill>
                <a:cs typeface="Calibri" panose="020F0502020204030204" pitchFamily="34" charset="0"/>
              </a:endParaRPr>
            </a:p>
          </p:txBody>
        </p:sp>
        <p:sp>
          <p:nvSpPr>
            <p:cNvPr id="48" name="TextBox 47">
              <a:extLst>
                <a:ext uri="{FF2B5EF4-FFF2-40B4-BE49-F238E27FC236}">
                  <a16:creationId xmlns:a16="http://schemas.microsoft.com/office/drawing/2014/main" id="{DC1E6DF1-85B8-6DDC-5C1C-AE66E3679341}"/>
                </a:ext>
              </a:extLst>
            </p:cNvPr>
            <p:cNvSpPr txBox="1"/>
            <p:nvPr/>
          </p:nvSpPr>
          <p:spPr>
            <a:xfrm>
              <a:off x="3129196" y="3181070"/>
              <a:ext cx="686544" cy="400110"/>
            </a:xfrm>
            <a:prstGeom prst="rect">
              <a:avLst/>
            </a:prstGeom>
            <a:noFill/>
          </p:spPr>
          <p:txBody>
            <a:bodyPr wrap="square" rtlCol="0">
              <a:spAutoFit/>
            </a:bodyPr>
            <a:lstStyle/>
            <a:p>
              <a:r>
                <a:rPr lang="en-US" sz="2000" i="1" dirty="0">
                  <a:solidFill>
                    <a:schemeClr val="bg1"/>
                  </a:solidFill>
                  <a:latin typeface="+mj-lt"/>
                  <a:cs typeface="Calibri" panose="020F0502020204030204" pitchFamily="34" charset="0"/>
                </a:rPr>
                <a:t>*11</a:t>
              </a:r>
              <a:endParaRPr lang="en-US" sz="2000" i="1" dirty="0">
                <a:solidFill>
                  <a:schemeClr val="bg1"/>
                </a:solidFill>
                <a:cs typeface="Calibri" panose="020F0502020204030204" pitchFamily="34" charset="0"/>
              </a:endParaRPr>
            </a:p>
          </p:txBody>
        </p:sp>
        <p:sp>
          <p:nvSpPr>
            <p:cNvPr id="49" name="TextBox 48">
              <a:extLst>
                <a:ext uri="{FF2B5EF4-FFF2-40B4-BE49-F238E27FC236}">
                  <a16:creationId xmlns:a16="http://schemas.microsoft.com/office/drawing/2014/main" id="{0317178A-CF24-8C5C-CB7A-B7FC03F53F4B}"/>
                </a:ext>
              </a:extLst>
            </p:cNvPr>
            <p:cNvSpPr txBox="1"/>
            <p:nvPr/>
          </p:nvSpPr>
          <p:spPr>
            <a:xfrm>
              <a:off x="6741353" y="2555685"/>
              <a:ext cx="686544" cy="400110"/>
            </a:xfrm>
            <a:prstGeom prst="rect">
              <a:avLst/>
            </a:prstGeom>
            <a:noFill/>
          </p:spPr>
          <p:txBody>
            <a:bodyPr wrap="square" rtlCol="0">
              <a:spAutoFit/>
            </a:bodyPr>
            <a:lstStyle/>
            <a:p>
              <a:r>
                <a:rPr lang="en-US" sz="2000" i="1" dirty="0">
                  <a:solidFill>
                    <a:schemeClr val="bg1"/>
                  </a:solidFill>
                  <a:latin typeface="+mj-lt"/>
                  <a:cs typeface="Calibri" panose="020F0502020204030204" pitchFamily="34" charset="0"/>
                </a:rPr>
                <a:t>*11</a:t>
              </a:r>
              <a:endParaRPr lang="en-US" sz="2000" i="1" dirty="0">
                <a:solidFill>
                  <a:schemeClr val="bg1"/>
                </a:solidFill>
                <a:cs typeface="Calibri" panose="020F0502020204030204" pitchFamily="34" charset="0"/>
              </a:endParaRPr>
            </a:p>
          </p:txBody>
        </p:sp>
        <p:sp>
          <p:nvSpPr>
            <p:cNvPr id="50" name="TextBox 49">
              <a:extLst>
                <a:ext uri="{FF2B5EF4-FFF2-40B4-BE49-F238E27FC236}">
                  <a16:creationId xmlns:a16="http://schemas.microsoft.com/office/drawing/2014/main" id="{27E55798-80C4-2350-0EF8-33299B2CB52D}"/>
                </a:ext>
              </a:extLst>
            </p:cNvPr>
            <p:cNvSpPr txBox="1"/>
            <p:nvPr/>
          </p:nvSpPr>
          <p:spPr>
            <a:xfrm>
              <a:off x="7213081" y="2875438"/>
              <a:ext cx="686544" cy="400110"/>
            </a:xfrm>
            <a:prstGeom prst="rect">
              <a:avLst/>
            </a:prstGeom>
            <a:noFill/>
          </p:spPr>
          <p:txBody>
            <a:bodyPr wrap="square" rtlCol="0">
              <a:spAutoFit/>
            </a:bodyPr>
            <a:lstStyle/>
            <a:p>
              <a:r>
                <a:rPr lang="en-US" sz="2000" i="1" dirty="0">
                  <a:solidFill>
                    <a:schemeClr val="bg1"/>
                  </a:solidFill>
                  <a:latin typeface="+mj-lt"/>
                  <a:cs typeface="Calibri" panose="020F0502020204030204" pitchFamily="34" charset="0"/>
                </a:rPr>
                <a:t>*11</a:t>
              </a:r>
              <a:endParaRPr lang="en-US" sz="2000" i="1" dirty="0">
                <a:solidFill>
                  <a:schemeClr val="bg1"/>
                </a:solidFill>
                <a:cs typeface="Calibri" panose="020F0502020204030204" pitchFamily="34" charset="0"/>
              </a:endParaRPr>
            </a:p>
          </p:txBody>
        </p:sp>
      </p:grpSp>
    </p:spTree>
    <p:extLst>
      <p:ext uri="{BB962C8B-B14F-4D97-AF65-F5344CB8AC3E}">
        <p14:creationId xmlns:p14="http://schemas.microsoft.com/office/powerpoint/2010/main" val="40662739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ppt_x"/>
                                          </p:val>
                                        </p:tav>
                                        <p:tav tm="100000">
                                          <p:val>
                                            <p:strVal val="#ppt_x"/>
                                          </p:val>
                                        </p:tav>
                                      </p:tavLst>
                                    </p:anim>
                                    <p:anim calcmode="lin" valueType="num">
                                      <p:cBhvr additive="base">
                                        <p:cTn id="8"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4"/>
                                        </p:tgtEl>
                                        <p:attrNameLst>
                                          <p:attrName>style.visibility</p:attrName>
                                        </p:attrNameLst>
                                      </p:cBhvr>
                                      <p:to>
                                        <p:strVal val="visible"/>
                                      </p:to>
                                    </p:set>
                                    <p:anim calcmode="lin" valueType="num">
                                      <p:cBhvr additive="base">
                                        <p:cTn id="13" dur="500" fill="hold"/>
                                        <p:tgtEl>
                                          <p:spTgt spid="44"/>
                                        </p:tgtEl>
                                        <p:attrNameLst>
                                          <p:attrName>ppt_x</p:attrName>
                                        </p:attrNameLst>
                                      </p:cBhvr>
                                      <p:tavLst>
                                        <p:tav tm="0">
                                          <p:val>
                                            <p:strVal val="#ppt_x"/>
                                          </p:val>
                                        </p:tav>
                                        <p:tav tm="100000">
                                          <p:val>
                                            <p:strVal val="#ppt_x"/>
                                          </p:val>
                                        </p:tav>
                                      </p:tavLst>
                                    </p:anim>
                                    <p:anim calcmode="lin" valueType="num">
                                      <p:cBhvr additive="base">
                                        <p:cTn id="14"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500" fill="hold"/>
                                        <p:tgtEl>
                                          <p:spTgt spid="45"/>
                                        </p:tgtEl>
                                        <p:attrNameLst>
                                          <p:attrName>ppt_x</p:attrName>
                                        </p:attrNameLst>
                                      </p:cBhvr>
                                      <p:tavLst>
                                        <p:tav tm="0">
                                          <p:val>
                                            <p:strVal val="#ppt_x"/>
                                          </p:val>
                                        </p:tav>
                                        <p:tav tm="100000">
                                          <p:val>
                                            <p:strVal val="#ppt_x"/>
                                          </p:val>
                                        </p:tav>
                                      </p:tavLst>
                                    </p:anim>
                                    <p:anim calcmode="lin" valueType="num">
                                      <p:cBhvr additive="base">
                                        <p:cTn id="20"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additive="base">
                                        <p:cTn id="25" dur="500" fill="hold"/>
                                        <p:tgtEl>
                                          <p:spTgt spid="46"/>
                                        </p:tgtEl>
                                        <p:attrNameLst>
                                          <p:attrName>ppt_x</p:attrName>
                                        </p:attrNameLst>
                                      </p:cBhvr>
                                      <p:tavLst>
                                        <p:tav tm="0">
                                          <p:val>
                                            <p:strVal val="#ppt_x"/>
                                          </p:val>
                                        </p:tav>
                                        <p:tav tm="100000">
                                          <p:val>
                                            <p:strVal val="#ppt_x"/>
                                          </p:val>
                                        </p:tav>
                                      </p:tavLst>
                                    </p:anim>
                                    <p:anim calcmode="lin" valueType="num">
                                      <p:cBhvr additive="base">
                                        <p:cTn id="26"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51"/>
                                        </p:tgtEl>
                                        <p:attrNameLst>
                                          <p:attrName>style.visibility</p:attrName>
                                        </p:attrNameLst>
                                      </p:cBhvr>
                                      <p:to>
                                        <p:strVal val="visible"/>
                                      </p:to>
                                    </p:set>
                                    <p:anim calcmode="lin" valueType="num">
                                      <p:cBhvr>
                                        <p:cTn id="31" dur="500" fill="hold"/>
                                        <p:tgtEl>
                                          <p:spTgt spid="51"/>
                                        </p:tgtEl>
                                        <p:attrNameLst>
                                          <p:attrName>ppt_w</p:attrName>
                                        </p:attrNameLst>
                                      </p:cBhvr>
                                      <p:tavLst>
                                        <p:tav tm="0">
                                          <p:val>
                                            <p:fltVal val="0"/>
                                          </p:val>
                                        </p:tav>
                                        <p:tav tm="100000">
                                          <p:val>
                                            <p:strVal val="#ppt_w"/>
                                          </p:val>
                                        </p:tav>
                                      </p:tavLst>
                                    </p:anim>
                                    <p:anim calcmode="lin" valueType="num">
                                      <p:cBhvr>
                                        <p:cTn id="32" dur="500" fill="hold"/>
                                        <p:tgtEl>
                                          <p:spTgt spid="51"/>
                                        </p:tgtEl>
                                        <p:attrNameLst>
                                          <p:attrName>ppt_h</p:attrName>
                                        </p:attrNameLst>
                                      </p:cBhvr>
                                      <p:tavLst>
                                        <p:tav tm="0">
                                          <p:val>
                                            <p:fltVal val="0"/>
                                          </p:val>
                                        </p:tav>
                                        <p:tav tm="100000">
                                          <p:val>
                                            <p:strVal val="#ppt_h"/>
                                          </p:val>
                                        </p:tav>
                                      </p:tavLst>
                                    </p:anim>
                                    <p:animEffect transition="in" filter="fade">
                                      <p:cBhvr>
                                        <p:cTn id="3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F8DF1F2-3C2D-84DA-680A-882F3E16BDA0}"/>
              </a:ext>
            </a:extLst>
          </p:cNvPr>
          <p:cNvGrpSpPr/>
          <p:nvPr/>
        </p:nvGrpSpPr>
        <p:grpSpPr>
          <a:xfrm>
            <a:off x="1029189" y="627428"/>
            <a:ext cx="7085619" cy="1338829"/>
            <a:chOff x="1029189" y="1563262"/>
            <a:chExt cx="7085619" cy="1338829"/>
          </a:xfrm>
        </p:grpSpPr>
        <p:sp>
          <p:nvSpPr>
            <p:cNvPr id="4" name="TextBox 3">
              <a:extLst>
                <a:ext uri="{FF2B5EF4-FFF2-40B4-BE49-F238E27FC236}">
                  <a16:creationId xmlns:a16="http://schemas.microsoft.com/office/drawing/2014/main" id="{4BE5897B-352C-2EF3-1DC8-D9EB9166F067}"/>
                </a:ext>
              </a:extLst>
            </p:cNvPr>
            <p:cNvSpPr txBox="1"/>
            <p:nvPr/>
          </p:nvSpPr>
          <p:spPr>
            <a:xfrm>
              <a:off x="2310361" y="1563262"/>
              <a:ext cx="4523273" cy="400110"/>
            </a:xfrm>
            <a:prstGeom prst="rect">
              <a:avLst/>
            </a:prstGeom>
            <a:noFill/>
          </p:spPr>
          <p:txBody>
            <a:bodyPr wrap="square" rtlCol="0">
              <a:spAutoFit/>
            </a:bodyPr>
            <a:lstStyle/>
            <a:p>
              <a:pPr algn="ctr"/>
              <a:r>
                <a:rPr lang="en-US" sz="2000" dirty="0">
                  <a:solidFill>
                    <a:schemeClr val="bg1"/>
                  </a:solidFill>
                </a:rPr>
                <a:t>THE LOCAL CHURCH NEEDS</a:t>
              </a:r>
            </a:p>
          </p:txBody>
        </p:sp>
        <p:sp>
          <p:nvSpPr>
            <p:cNvPr id="5" name="TextBox 4">
              <a:extLst>
                <a:ext uri="{FF2B5EF4-FFF2-40B4-BE49-F238E27FC236}">
                  <a16:creationId xmlns:a16="http://schemas.microsoft.com/office/drawing/2014/main" id="{DE2D38FE-CBCA-6E0F-638D-19D93A082648}"/>
                </a:ext>
              </a:extLst>
            </p:cNvPr>
            <p:cNvSpPr txBox="1"/>
            <p:nvPr/>
          </p:nvSpPr>
          <p:spPr>
            <a:xfrm>
              <a:off x="1029189" y="1794095"/>
              <a:ext cx="7085619" cy="1107996"/>
            </a:xfrm>
            <a:prstGeom prst="rect">
              <a:avLst/>
            </a:prstGeom>
            <a:noFill/>
          </p:spPr>
          <p:txBody>
            <a:bodyPr wrap="square" lIns="91440" tIns="45720" rIns="91440" bIns="45720" rtlCol="0" anchor="t">
              <a:spAutoFit/>
            </a:bodyPr>
            <a:lstStyle/>
            <a:p>
              <a:pPr algn="ctr"/>
              <a:r>
                <a:rPr lang="en-US" sz="6600" dirty="0">
                  <a:solidFill>
                    <a:srgbClr val="CA9746"/>
                  </a:solidFill>
                  <a:latin typeface="Arial"/>
                  <a:cs typeface="Arial"/>
                </a:rPr>
                <a:t>PHOEBES</a:t>
              </a:r>
              <a:endParaRPr lang="en-US" sz="6600" dirty="0">
                <a:solidFill>
                  <a:srgbClr val="CA9746"/>
                </a:solidFill>
                <a:latin typeface="Arial" panose="020B0604020202020204" pitchFamily="34" charset="0"/>
                <a:cs typeface="Arial" panose="020B0604020202020204" pitchFamily="34" charset="0"/>
              </a:endParaRPr>
            </a:p>
          </p:txBody>
        </p:sp>
      </p:grpSp>
      <p:sp>
        <p:nvSpPr>
          <p:cNvPr id="6" name="TextBox 5">
            <a:extLst>
              <a:ext uri="{FF2B5EF4-FFF2-40B4-BE49-F238E27FC236}">
                <a16:creationId xmlns:a16="http://schemas.microsoft.com/office/drawing/2014/main" id="{144BE6C7-D6A4-7503-5D3E-AB73B1597636}"/>
              </a:ext>
            </a:extLst>
          </p:cNvPr>
          <p:cNvSpPr txBox="1"/>
          <p:nvPr/>
        </p:nvSpPr>
        <p:spPr>
          <a:xfrm>
            <a:off x="-1607419" y="442762"/>
            <a:ext cx="184731" cy="369332"/>
          </a:xfrm>
          <a:prstGeom prst="rect">
            <a:avLst/>
          </a:prstGeom>
          <a:noFill/>
        </p:spPr>
        <p:txBody>
          <a:bodyPr wrap="none" rtlCol="0">
            <a:spAutoFit/>
          </a:bodyPr>
          <a:lstStyle/>
          <a:p>
            <a:endParaRPr lang="en-US" dirty="0"/>
          </a:p>
        </p:txBody>
      </p:sp>
      <p:grpSp>
        <p:nvGrpSpPr>
          <p:cNvPr id="14" name="Group 13">
            <a:extLst>
              <a:ext uri="{FF2B5EF4-FFF2-40B4-BE49-F238E27FC236}">
                <a16:creationId xmlns:a16="http://schemas.microsoft.com/office/drawing/2014/main" id="{DA836812-6664-89D9-4662-4CEE777290E2}"/>
              </a:ext>
            </a:extLst>
          </p:cNvPr>
          <p:cNvGrpSpPr/>
          <p:nvPr/>
        </p:nvGrpSpPr>
        <p:grpSpPr>
          <a:xfrm>
            <a:off x="353963" y="1970075"/>
            <a:ext cx="8747076" cy="707886"/>
            <a:chOff x="239659" y="2088059"/>
            <a:chExt cx="8747076" cy="707886"/>
          </a:xfrm>
        </p:grpSpPr>
        <p:sp>
          <p:nvSpPr>
            <p:cNvPr id="8" name="TextBox 7">
              <a:extLst>
                <a:ext uri="{FF2B5EF4-FFF2-40B4-BE49-F238E27FC236}">
                  <a16:creationId xmlns:a16="http://schemas.microsoft.com/office/drawing/2014/main" id="{F2713BA4-300E-981C-138B-BB591BF6B227}"/>
                </a:ext>
              </a:extLst>
            </p:cNvPr>
            <p:cNvSpPr txBox="1"/>
            <p:nvPr/>
          </p:nvSpPr>
          <p:spPr>
            <a:xfrm>
              <a:off x="2514986" y="2088059"/>
              <a:ext cx="6471749" cy="707886"/>
            </a:xfrm>
            <a:prstGeom prst="rect">
              <a:avLst/>
            </a:prstGeom>
            <a:noFill/>
          </p:spPr>
          <p:txBody>
            <a:bodyPr wrap="square" rtlCol="0">
              <a:spAutoFit/>
            </a:bodyPr>
            <a:lstStyle/>
            <a:p>
              <a:r>
                <a:rPr lang="en-US" sz="2000" dirty="0">
                  <a:solidFill>
                    <a:schemeClr val="bg1"/>
                  </a:solidFill>
                  <a:latin typeface="+mj-lt"/>
                  <a:cs typeface="Calibri" panose="020F0502020204030204" pitchFamily="34" charset="0"/>
                </a:rPr>
                <a:t>Women with a reputation of faith and devotion to</a:t>
              </a:r>
              <a:br>
                <a:rPr lang="en-US" sz="2000" dirty="0">
                  <a:solidFill>
                    <a:schemeClr val="bg1"/>
                  </a:solidFill>
                  <a:latin typeface="+mj-lt"/>
                  <a:cs typeface="Calibri" panose="020F0502020204030204" pitchFamily="34" charset="0"/>
                </a:rPr>
              </a:br>
              <a:r>
                <a:rPr lang="en-US" sz="2000" dirty="0">
                  <a:solidFill>
                    <a:schemeClr val="bg1"/>
                  </a:solidFill>
                  <a:latin typeface="+mj-lt"/>
                  <a:cs typeface="Calibri" panose="020F0502020204030204" pitchFamily="34" charset="0"/>
                </a:rPr>
                <a:t>the local spiritual family of God.</a:t>
              </a:r>
            </a:p>
          </p:txBody>
        </p:sp>
        <p:grpSp>
          <p:nvGrpSpPr>
            <p:cNvPr id="11" name="Group 10">
              <a:extLst>
                <a:ext uri="{FF2B5EF4-FFF2-40B4-BE49-F238E27FC236}">
                  <a16:creationId xmlns:a16="http://schemas.microsoft.com/office/drawing/2014/main" id="{625B1338-ABA3-D5B6-8D47-BF1A3D3AA0DA}"/>
                </a:ext>
              </a:extLst>
            </p:cNvPr>
            <p:cNvGrpSpPr/>
            <p:nvPr/>
          </p:nvGrpSpPr>
          <p:grpSpPr>
            <a:xfrm>
              <a:off x="239659" y="2164466"/>
              <a:ext cx="2170274" cy="548640"/>
              <a:chOff x="-182103" y="2051142"/>
              <a:chExt cx="2170274" cy="548640"/>
            </a:xfrm>
          </p:grpSpPr>
          <p:sp>
            <p:nvSpPr>
              <p:cNvPr id="12" name="TextBox 11">
                <a:extLst>
                  <a:ext uri="{FF2B5EF4-FFF2-40B4-BE49-F238E27FC236}">
                    <a16:creationId xmlns:a16="http://schemas.microsoft.com/office/drawing/2014/main" id="{8C4B852F-0930-716E-C283-C0B4EABE0269}"/>
                  </a:ext>
                </a:extLst>
              </p:cNvPr>
              <p:cNvSpPr txBox="1"/>
              <p:nvPr/>
            </p:nvSpPr>
            <p:spPr>
              <a:xfrm>
                <a:off x="-182103" y="2109816"/>
                <a:ext cx="2065222" cy="461665"/>
              </a:xfrm>
              <a:prstGeom prst="rect">
                <a:avLst/>
              </a:prstGeom>
              <a:noFill/>
            </p:spPr>
            <p:txBody>
              <a:bodyPr wrap="square" rtlCol="0">
                <a:spAutoFit/>
              </a:bodyPr>
              <a:lstStyle/>
              <a:p>
                <a:pPr algn="r"/>
                <a:r>
                  <a:rPr lang="en-US" sz="2400" dirty="0">
                    <a:solidFill>
                      <a:schemeClr val="bg1"/>
                    </a:solidFill>
                    <a:latin typeface="+mj-lt"/>
                    <a:cs typeface="Calibri" panose="020F0502020204030204" pitchFamily="34" charset="0"/>
                  </a:rPr>
                  <a:t>“OUR SISTER”</a:t>
                </a:r>
              </a:p>
            </p:txBody>
          </p:sp>
          <p:cxnSp>
            <p:nvCxnSpPr>
              <p:cNvPr id="13" name="Straight Connector 12">
                <a:extLst>
                  <a:ext uri="{FF2B5EF4-FFF2-40B4-BE49-F238E27FC236}">
                    <a16:creationId xmlns:a16="http://schemas.microsoft.com/office/drawing/2014/main" id="{FDA7CA2F-8CE1-DC9C-4422-DD2ADBE5B23B}"/>
                  </a:ext>
                </a:extLst>
              </p:cNvPr>
              <p:cNvCxnSpPr>
                <a:cxnSpLocks/>
              </p:cNvCxnSpPr>
              <p:nvPr/>
            </p:nvCxnSpPr>
            <p:spPr>
              <a:xfrm>
                <a:off x="1988171" y="2051142"/>
                <a:ext cx="0" cy="548640"/>
              </a:xfrm>
              <a:prstGeom prst="line">
                <a:avLst/>
              </a:prstGeom>
              <a:ln w="22225">
                <a:solidFill>
                  <a:srgbClr val="CA9746"/>
                </a:solidFill>
              </a:ln>
            </p:spPr>
            <p:style>
              <a:lnRef idx="1">
                <a:schemeClr val="accent1"/>
              </a:lnRef>
              <a:fillRef idx="0">
                <a:schemeClr val="accent1"/>
              </a:fillRef>
              <a:effectRef idx="0">
                <a:schemeClr val="accent1"/>
              </a:effectRef>
              <a:fontRef idx="minor">
                <a:schemeClr val="tx1"/>
              </a:fontRef>
            </p:style>
          </p:cxnSp>
        </p:grpSp>
      </p:grpSp>
      <p:grpSp>
        <p:nvGrpSpPr>
          <p:cNvPr id="15" name="Group 14">
            <a:extLst>
              <a:ext uri="{FF2B5EF4-FFF2-40B4-BE49-F238E27FC236}">
                <a16:creationId xmlns:a16="http://schemas.microsoft.com/office/drawing/2014/main" id="{43B35C81-936A-0BD7-3206-519FD9F25536}"/>
              </a:ext>
            </a:extLst>
          </p:cNvPr>
          <p:cNvGrpSpPr/>
          <p:nvPr/>
        </p:nvGrpSpPr>
        <p:grpSpPr>
          <a:xfrm>
            <a:off x="353963" y="2713396"/>
            <a:ext cx="8747076" cy="707886"/>
            <a:chOff x="239659" y="2088059"/>
            <a:chExt cx="8747076" cy="707886"/>
          </a:xfrm>
        </p:grpSpPr>
        <p:sp>
          <p:nvSpPr>
            <p:cNvPr id="16" name="TextBox 15">
              <a:extLst>
                <a:ext uri="{FF2B5EF4-FFF2-40B4-BE49-F238E27FC236}">
                  <a16:creationId xmlns:a16="http://schemas.microsoft.com/office/drawing/2014/main" id="{08B3A361-0A50-CF91-C402-2BDB3A776314}"/>
                </a:ext>
              </a:extLst>
            </p:cNvPr>
            <p:cNvSpPr txBox="1"/>
            <p:nvPr/>
          </p:nvSpPr>
          <p:spPr>
            <a:xfrm>
              <a:off x="2514986" y="2088059"/>
              <a:ext cx="6471749" cy="707886"/>
            </a:xfrm>
            <a:prstGeom prst="rect">
              <a:avLst/>
            </a:prstGeom>
            <a:noFill/>
          </p:spPr>
          <p:txBody>
            <a:bodyPr wrap="square" rtlCol="0">
              <a:spAutoFit/>
            </a:bodyPr>
            <a:lstStyle/>
            <a:p>
              <a:r>
                <a:rPr lang="en-US" sz="2000" dirty="0">
                  <a:solidFill>
                    <a:schemeClr val="bg1"/>
                  </a:solidFill>
                  <a:latin typeface="+mj-lt"/>
                  <a:cs typeface="Calibri" panose="020F0502020204030204" pitchFamily="34" charset="0"/>
                </a:rPr>
                <a:t>Women who are actively using their time, skills, and </a:t>
              </a:r>
              <a:br>
                <a:rPr lang="en-US" sz="2000" dirty="0">
                  <a:solidFill>
                    <a:schemeClr val="bg1"/>
                  </a:solidFill>
                  <a:latin typeface="+mj-lt"/>
                  <a:cs typeface="Calibri" panose="020F0502020204030204" pitchFamily="34" charset="0"/>
                </a:rPr>
              </a:br>
              <a:r>
                <a:rPr lang="en-US" sz="2000" dirty="0">
                  <a:solidFill>
                    <a:schemeClr val="bg1"/>
                  </a:solidFill>
                  <a:latin typeface="+mj-lt"/>
                  <a:cs typeface="Calibri" panose="020F0502020204030204" pitchFamily="34" charset="0"/>
                </a:rPr>
                <a:t>resources to help others. (General: 1 Tim. 4:6, Col 1:7, 4:12)</a:t>
              </a:r>
            </a:p>
          </p:txBody>
        </p:sp>
        <p:grpSp>
          <p:nvGrpSpPr>
            <p:cNvPr id="17" name="Group 16">
              <a:extLst>
                <a:ext uri="{FF2B5EF4-FFF2-40B4-BE49-F238E27FC236}">
                  <a16:creationId xmlns:a16="http://schemas.microsoft.com/office/drawing/2014/main" id="{A8E3B1BD-FF06-6683-2EFC-46F665FDCD47}"/>
                </a:ext>
              </a:extLst>
            </p:cNvPr>
            <p:cNvGrpSpPr/>
            <p:nvPr/>
          </p:nvGrpSpPr>
          <p:grpSpPr>
            <a:xfrm>
              <a:off x="239659" y="2164466"/>
              <a:ext cx="2170274" cy="548640"/>
              <a:chOff x="-182103" y="2051142"/>
              <a:chExt cx="2170274" cy="548640"/>
            </a:xfrm>
          </p:grpSpPr>
          <p:sp>
            <p:nvSpPr>
              <p:cNvPr id="18" name="TextBox 17">
                <a:extLst>
                  <a:ext uri="{FF2B5EF4-FFF2-40B4-BE49-F238E27FC236}">
                    <a16:creationId xmlns:a16="http://schemas.microsoft.com/office/drawing/2014/main" id="{D4E40D44-1A8B-E255-8D74-0A6A0FC238AC}"/>
                  </a:ext>
                </a:extLst>
              </p:cNvPr>
              <p:cNvSpPr txBox="1"/>
              <p:nvPr/>
            </p:nvSpPr>
            <p:spPr>
              <a:xfrm>
                <a:off x="-182103" y="2109816"/>
                <a:ext cx="2065222" cy="461665"/>
              </a:xfrm>
              <a:prstGeom prst="rect">
                <a:avLst/>
              </a:prstGeom>
              <a:noFill/>
            </p:spPr>
            <p:txBody>
              <a:bodyPr wrap="square" rtlCol="0">
                <a:spAutoFit/>
              </a:bodyPr>
              <a:lstStyle/>
              <a:p>
                <a:pPr algn="r"/>
                <a:r>
                  <a:rPr lang="en-US" sz="2400" dirty="0">
                    <a:solidFill>
                      <a:schemeClr val="bg1"/>
                    </a:solidFill>
                    <a:latin typeface="+mj-lt"/>
                    <a:cs typeface="Calibri" panose="020F0502020204030204" pitchFamily="34" charset="0"/>
                  </a:rPr>
                  <a:t>“SERVANT”</a:t>
                </a:r>
              </a:p>
            </p:txBody>
          </p:sp>
          <p:cxnSp>
            <p:nvCxnSpPr>
              <p:cNvPr id="19" name="Straight Connector 18">
                <a:extLst>
                  <a:ext uri="{FF2B5EF4-FFF2-40B4-BE49-F238E27FC236}">
                    <a16:creationId xmlns:a16="http://schemas.microsoft.com/office/drawing/2014/main" id="{A14A2AD3-6640-9A9E-3D4B-7D44397FA8C3}"/>
                  </a:ext>
                </a:extLst>
              </p:cNvPr>
              <p:cNvCxnSpPr>
                <a:cxnSpLocks/>
              </p:cNvCxnSpPr>
              <p:nvPr/>
            </p:nvCxnSpPr>
            <p:spPr>
              <a:xfrm>
                <a:off x="1988171" y="2051142"/>
                <a:ext cx="0" cy="548640"/>
              </a:xfrm>
              <a:prstGeom prst="line">
                <a:avLst/>
              </a:prstGeom>
              <a:ln w="22225">
                <a:solidFill>
                  <a:srgbClr val="CA9746"/>
                </a:solidFill>
              </a:ln>
            </p:spPr>
            <p:style>
              <a:lnRef idx="1">
                <a:schemeClr val="accent1"/>
              </a:lnRef>
              <a:fillRef idx="0">
                <a:schemeClr val="accent1"/>
              </a:fillRef>
              <a:effectRef idx="0">
                <a:schemeClr val="accent1"/>
              </a:effectRef>
              <a:fontRef idx="minor">
                <a:schemeClr val="tx1"/>
              </a:fontRef>
            </p:style>
          </p:cxnSp>
        </p:grpSp>
      </p:grpSp>
      <p:grpSp>
        <p:nvGrpSpPr>
          <p:cNvPr id="20" name="Group 19">
            <a:extLst>
              <a:ext uri="{FF2B5EF4-FFF2-40B4-BE49-F238E27FC236}">
                <a16:creationId xmlns:a16="http://schemas.microsoft.com/office/drawing/2014/main" id="{D4B959F6-3836-7145-6800-C22318704979}"/>
              </a:ext>
            </a:extLst>
          </p:cNvPr>
          <p:cNvGrpSpPr/>
          <p:nvPr/>
        </p:nvGrpSpPr>
        <p:grpSpPr>
          <a:xfrm>
            <a:off x="471954" y="4144067"/>
            <a:ext cx="7993621" cy="471179"/>
            <a:chOff x="357650" y="2134970"/>
            <a:chExt cx="7993621" cy="471179"/>
          </a:xfrm>
        </p:grpSpPr>
        <p:sp>
          <p:nvSpPr>
            <p:cNvPr id="21" name="TextBox 20">
              <a:extLst>
                <a:ext uri="{FF2B5EF4-FFF2-40B4-BE49-F238E27FC236}">
                  <a16:creationId xmlns:a16="http://schemas.microsoft.com/office/drawing/2014/main" id="{E1FB79AD-C978-329A-5BA8-E9AE682ED0DD}"/>
                </a:ext>
              </a:extLst>
            </p:cNvPr>
            <p:cNvSpPr txBox="1"/>
            <p:nvPr/>
          </p:nvSpPr>
          <p:spPr>
            <a:xfrm>
              <a:off x="2514987" y="2166715"/>
              <a:ext cx="5836284" cy="400110"/>
            </a:xfrm>
            <a:prstGeom prst="rect">
              <a:avLst/>
            </a:prstGeom>
            <a:noFill/>
          </p:spPr>
          <p:txBody>
            <a:bodyPr wrap="square" rtlCol="0">
              <a:spAutoFit/>
            </a:bodyPr>
            <a:lstStyle/>
            <a:p>
              <a:r>
                <a:rPr lang="en-US" sz="2000" dirty="0">
                  <a:solidFill>
                    <a:schemeClr val="bg1"/>
                  </a:solidFill>
                  <a:latin typeface="+mj-lt"/>
                  <a:cs typeface="Calibri" panose="020F0502020204030204" pitchFamily="34" charset="0"/>
                </a:rPr>
                <a:t>Women valued for their godliness, not social status.</a:t>
              </a:r>
            </a:p>
          </p:txBody>
        </p:sp>
        <p:grpSp>
          <p:nvGrpSpPr>
            <p:cNvPr id="22" name="Group 21">
              <a:extLst>
                <a:ext uri="{FF2B5EF4-FFF2-40B4-BE49-F238E27FC236}">
                  <a16:creationId xmlns:a16="http://schemas.microsoft.com/office/drawing/2014/main" id="{5D112EA4-29A6-E762-82A1-2723496BEDC9}"/>
                </a:ext>
              </a:extLst>
            </p:cNvPr>
            <p:cNvGrpSpPr/>
            <p:nvPr/>
          </p:nvGrpSpPr>
          <p:grpSpPr>
            <a:xfrm>
              <a:off x="357650" y="2134970"/>
              <a:ext cx="2052283" cy="471179"/>
              <a:chOff x="-64112" y="2021646"/>
              <a:chExt cx="2052283" cy="471179"/>
            </a:xfrm>
          </p:grpSpPr>
          <p:sp>
            <p:nvSpPr>
              <p:cNvPr id="23" name="TextBox 22">
                <a:extLst>
                  <a:ext uri="{FF2B5EF4-FFF2-40B4-BE49-F238E27FC236}">
                    <a16:creationId xmlns:a16="http://schemas.microsoft.com/office/drawing/2014/main" id="{D9634096-46FC-E455-04D3-919A79473F6D}"/>
                  </a:ext>
                </a:extLst>
              </p:cNvPr>
              <p:cNvSpPr txBox="1"/>
              <p:nvPr/>
            </p:nvSpPr>
            <p:spPr>
              <a:xfrm>
                <a:off x="-64112" y="2031160"/>
                <a:ext cx="1947231" cy="461665"/>
              </a:xfrm>
              <a:prstGeom prst="rect">
                <a:avLst/>
              </a:prstGeom>
              <a:noFill/>
            </p:spPr>
            <p:txBody>
              <a:bodyPr wrap="square" rtlCol="0">
                <a:spAutoFit/>
              </a:bodyPr>
              <a:lstStyle/>
              <a:p>
                <a:pPr algn="r"/>
                <a:r>
                  <a:rPr lang="en-US" sz="2400" dirty="0">
                    <a:solidFill>
                      <a:schemeClr val="bg1"/>
                    </a:solidFill>
                    <a:latin typeface="+mj-lt"/>
                    <a:cs typeface="Calibri" panose="020F0502020204030204" pitchFamily="34" charset="0"/>
                  </a:rPr>
                  <a:t>“SAINTS”</a:t>
                </a:r>
              </a:p>
            </p:txBody>
          </p:sp>
          <p:cxnSp>
            <p:nvCxnSpPr>
              <p:cNvPr id="24" name="Straight Connector 23">
                <a:extLst>
                  <a:ext uri="{FF2B5EF4-FFF2-40B4-BE49-F238E27FC236}">
                    <a16:creationId xmlns:a16="http://schemas.microsoft.com/office/drawing/2014/main" id="{CCB6A7FA-EE57-6CBD-2EB8-1A171ECCDB0B}"/>
                  </a:ext>
                </a:extLst>
              </p:cNvPr>
              <p:cNvCxnSpPr>
                <a:cxnSpLocks/>
              </p:cNvCxnSpPr>
              <p:nvPr/>
            </p:nvCxnSpPr>
            <p:spPr>
              <a:xfrm>
                <a:off x="1988171" y="2021646"/>
                <a:ext cx="0" cy="411480"/>
              </a:xfrm>
              <a:prstGeom prst="line">
                <a:avLst/>
              </a:prstGeom>
              <a:ln w="22225">
                <a:solidFill>
                  <a:srgbClr val="CA9746"/>
                </a:solidFill>
              </a:ln>
            </p:spPr>
            <p:style>
              <a:lnRef idx="1">
                <a:schemeClr val="accent1"/>
              </a:lnRef>
              <a:fillRef idx="0">
                <a:schemeClr val="accent1"/>
              </a:fillRef>
              <a:effectRef idx="0">
                <a:schemeClr val="accent1"/>
              </a:effectRef>
              <a:fontRef idx="minor">
                <a:schemeClr val="tx1"/>
              </a:fontRef>
            </p:style>
          </p:cxnSp>
        </p:grpSp>
      </p:grpSp>
      <p:grpSp>
        <p:nvGrpSpPr>
          <p:cNvPr id="25" name="Group 24">
            <a:extLst>
              <a:ext uri="{FF2B5EF4-FFF2-40B4-BE49-F238E27FC236}">
                <a16:creationId xmlns:a16="http://schemas.microsoft.com/office/drawing/2014/main" id="{D7A6BBEB-EB14-2BA1-2E84-E475C4877457}"/>
              </a:ext>
            </a:extLst>
          </p:cNvPr>
          <p:cNvGrpSpPr/>
          <p:nvPr/>
        </p:nvGrpSpPr>
        <p:grpSpPr>
          <a:xfrm>
            <a:off x="353963" y="4677224"/>
            <a:ext cx="8357415" cy="830997"/>
            <a:chOff x="239659" y="2026500"/>
            <a:chExt cx="8357415" cy="830997"/>
          </a:xfrm>
        </p:grpSpPr>
        <p:sp>
          <p:nvSpPr>
            <p:cNvPr id="26" name="TextBox 25">
              <a:extLst>
                <a:ext uri="{FF2B5EF4-FFF2-40B4-BE49-F238E27FC236}">
                  <a16:creationId xmlns:a16="http://schemas.microsoft.com/office/drawing/2014/main" id="{24312D6B-DEE9-6451-39EE-BB203B918A60}"/>
                </a:ext>
              </a:extLst>
            </p:cNvPr>
            <p:cNvSpPr txBox="1"/>
            <p:nvPr/>
          </p:nvSpPr>
          <p:spPr>
            <a:xfrm>
              <a:off x="2514987" y="2088059"/>
              <a:ext cx="6082087" cy="707886"/>
            </a:xfrm>
            <a:prstGeom prst="rect">
              <a:avLst/>
            </a:prstGeom>
            <a:noFill/>
          </p:spPr>
          <p:txBody>
            <a:bodyPr wrap="square" rtlCol="0">
              <a:spAutoFit/>
            </a:bodyPr>
            <a:lstStyle/>
            <a:p>
              <a:r>
                <a:rPr lang="en-US" sz="2000" dirty="0">
                  <a:solidFill>
                    <a:schemeClr val="bg1"/>
                  </a:solidFill>
                  <a:latin typeface="+mj-lt"/>
                  <a:cs typeface="Calibri" panose="020F0502020204030204" pitchFamily="34" charset="0"/>
                </a:rPr>
                <a:t>Women respected for their actions, especially their care</a:t>
              </a:r>
              <a:br>
                <a:rPr lang="en-US" sz="2000" dirty="0">
                  <a:solidFill>
                    <a:schemeClr val="bg1"/>
                  </a:solidFill>
                  <a:latin typeface="+mj-lt"/>
                  <a:cs typeface="Calibri" panose="020F0502020204030204" pitchFamily="34" charset="0"/>
                </a:rPr>
              </a:br>
              <a:r>
                <a:rPr lang="en-US" sz="2000" dirty="0">
                  <a:solidFill>
                    <a:schemeClr val="bg1"/>
                  </a:solidFill>
                  <a:latin typeface="+mj-lt"/>
                  <a:cs typeface="Calibri" panose="020F0502020204030204" pitchFamily="34" charset="0"/>
                </a:rPr>
                <a:t>for the vulnerable or needy. (#4368, not #4904 in 16:3)</a:t>
              </a:r>
            </a:p>
          </p:txBody>
        </p:sp>
        <p:grpSp>
          <p:nvGrpSpPr>
            <p:cNvPr id="27" name="Group 26">
              <a:extLst>
                <a:ext uri="{FF2B5EF4-FFF2-40B4-BE49-F238E27FC236}">
                  <a16:creationId xmlns:a16="http://schemas.microsoft.com/office/drawing/2014/main" id="{09D4167D-3785-E950-143C-C464381A1554}"/>
                </a:ext>
              </a:extLst>
            </p:cNvPr>
            <p:cNvGrpSpPr/>
            <p:nvPr/>
          </p:nvGrpSpPr>
          <p:grpSpPr>
            <a:xfrm>
              <a:off x="239659" y="2026500"/>
              <a:ext cx="2170274" cy="830997"/>
              <a:chOff x="-182103" y="1913176"/>
              <a:chExt cx="2170274" cy="830997"/>
            </a:xfrm>
          </p:grpSpPr>
          <p:sp>
            <p:nvSpPr>
              <p:cNvPr id="28" name="TextBox 27">
                <a:extLst>
                  <a:ext uri="{FF2B5EF4-FFF2-40B4-BE49-F238E27FC236}">
                    <a16:creationId xmlns:a16="http://schemas.microsoft.com/office/drawing/2014/main" id="{34BA4301-A0DD-D79E-0D97-C3DD0797F654}"/>
                  </a:ext>
                </a:extLst>
              </p:cNvPr>
              <p:cNvSpPr txBox="1"/>
              <p:nvPr/>
            </p:nvSpPr>
            <p:spPr>
              <a:xfrm>
                <a:off x="-182103" y="1913176"/>
                <a:ext cx="2065222" cy="830997"/>
              </a:xfrm>
              <a:prstGeom prst="rect">
                <a:avLst/>
              </a:prstGeom>
              <a:noFill/>
            </p:spPr>
            <p:txBody>
              <a:bodyPr wrap="square" rtlCol="0">
                <a:spAutoFit/>
              </a:bodyPr>
              <a:lstStyle/>
              <a:p>
                <a:pPr algn="r"/>
                <a:r>
                  <a:rPr lang="en-US" sz="2400" dirty="0">
                    <a:solidFill>
                      <a:schemeClr val="bg1"/>
                    </a:solidFill>
                    <a:latin typeface="+mj-lt"/>
                    <a:cs typeface="Calibri" panose="020F0502020204030204" pitchFamily="34" charset="0"/>
                  </a:rPr>
                  <a:t>“HELPER OF MANY”</a:t>
                </a:r>
              </a:p>
            </p:txBody>
          </p:sp>
          <p:cxnSp>
            <p:nvCxnSpPr>
              <p:cNvPr id="29" name="Straight Connector 28">
                <a:extLst>
                  <a:ext uri="{FF2B5EF4-FFF2-40B4-BE49-F238E27FC236}">
                    <a16:creationId xmlns:a16="http://schemas.microsoft.com/office/drawing/2014/main" id="{D2A5DA5E-1D9D-0B71-1056-CCAAC757DC46}"/>
                  </a:ext>
                </a:extLst>
              </p:cNvPr>
              <p:cNvCxnSpPr>
                <a:cxnSpLocks/>
              </p:cNvCxnSpPr>
              <p:nvPr/>
            </p:nvCxnSpPr>
            <p:spPr>
              <a:xfrm>
                <a:off x="1988171" y="2021646"/>
                <a:ext cx="0" cy="640080"/>
              </a:xfrm>
              <a:prstGeom prst="line">
                <a:avLst/>
              </a:prstGeom>
              <a:ln w="22225">
                <a:solidFill>
                  <a:srgbClr val="CA9746"/>
                </a:solidFill>
              </a:ln>
            </p:spPr>
            <p:style>
              <a:lnRef idx="1">
                <a:schemeClr val="accent1"/>
              </a:lnRef>
              <a:fillRef idx="0">
                <a:schemeClr val="accent1"/>
              </a:fillRef>
              <a:effectRef idx="0">
                <a:schemeClr val="accent1"/>
              </a:effectRef>
              <a:fontRef idx="minor">
                <a:schemeClr val="tx1"/>
              </a:fontRef>
            </p:style>
          </p:cxnSp>
        </p:grpSp>
      </p:grpSp>
      <p:grpSp>
        <p:nvGrpSpPr>
          <p:cNvPr id="2" name="Group 1">
            <a:extLst>
              <a:ext uri="{FF2B5EF4-FFF2-40B4-BE49-F238E27FC236}">
                <a16:creationId xmlns:a16="http://schemas.microsoft.com/office/drawing/2014/main" id="{0B6BEE3F-A7F1-2B17-BD76-4D9C185A58FC}"/>
              </a:ext>
            </a:extLst>
          </p:cNvPr>
          <p:cNvGrpSpPr/>
          <p:nvPr/>
        </p:nvGrpSpPr>
        <p:grpSpPr>
          <a:xfrm>
            <a:off x="275305" y="3522536"/>
            <a:ext cx="8825734" cy="471179"/>
            <a:chOff x="161001" y="2134970"/>
            <a:chExt cx="8825734" cy="471179"/>
          </a:xfrm>
        </p:grpSpPr>
        <p:sp>
          <p:nvSpPr>
            <p:cNvPr id="3" name="TextBox 2">
              <a:extLst>
                <a:ext uri="{FF2B5EF4-FFF2-40B4-BE49-F238E27FC236}">
                  <a16:creationId xmlns:a16="http://schemas.microsoft.com/office/drawing/2014/main" id="{28F7C706-C0F7-F14B-8135-19B24EB38EB5}"/>
                </a:ext>
              </a:extLst>
            </p:cNvPr>
            <p:cNvSpPr txBox="1"/>
            <p:nvPr/>
          </p:nvSpPr>
          <p:spPr>
            <a:xfrm>
              <a:off x="2514986" y="2166715"/>
              <a:ext cx="6471749" cy="400110"/>
            </a:xfrm>
            <a:prstGeom prst="rect">
              <a:avLst/>
            </a:prstGeom>
            <a:noFill/>
          </p:spPr>
          <p:txBody>
            <a:bodyPr wrap="square" rtlCol="0">
              <a:spAutoFit/>
            </a:bodyPr>
            <a:lstStyle/>
            <a:p>
              <a:r>
                <a:rPr lang="en-US" sz="2000" dirty="0">
                  <a:solidFill>
                    <a:schemeClr val="bg1"/>
                  </a:solidFill>
                  <a:latin typeface="+mj-lt"/>
                  <a:cs typeface="Calibri" panose="020F0502020204030204" pitchFamily="34" charset="0"/>
                </a:rPr>
                <a:t>Women welcomed with love and assisted in good works.</a:t>
              </a:r>
            </a:p>
          </p:txBody>
        </p:sp>
        <p:grpSp>
          <p:nvGrpSpPr>
            <p:cNvPr id="9" name="Group 8">
              <a:extLst>
                <a:ext uri="{FF2B5EF4-FFF2-40B4-BE49-F238E27FC236}">
                  <a16:creationId xmlns:a16="http://schemas.microsoft.com/office/drawing/2014/main" id="{DE0B7D5C-84F9-812D-3752-D5724D348845}"/>
                </a:ext>
              </a:extLst>
            </p:cNvPr>
            <p:cNvGrpSpPr/>
            <p:nvPr/>
          </p:nvGrpSpPr>
          <p:grpSpPr>
            <a:xfrm>
              <a:off x="161001" y="2134970"/>
              <a:ext cx="2248932" cy="471179"/>
              <a:chOff x="-260761" y="2021646"/>
              <a:chExt cx="2248932" cy="471179"/>
            </a:xfrm>
          </p:grpSpPr>
          <p:sp>
            <p:nvSpPr>
              <p:cNvPr id="10" name="TextBox 9">
                <a:extLst>
                  <a:ext uri="{FF2B5EF4-FFF2-40B4-BE49-F238E27FC236}">
                    <a16:creationId xmlns:a16="http://schemas.microsoft.com/office/drawing/2014/main" id="{4C80DFF5-6FFB-6E49-5DAD-24060BC341EA}"/>
                  </a:ext>
                </a:extLst>
              </p:cNvPr>
              <p:cNvSpPr txBox="1"/>
              <p:nvPr/>
            </p:nvSpPr>
            <p:spPr>
              <a:xfrm>
                <a:off x="-260761" y="2031160"/>
                <a:ext cx="2143880" cy="461665"/>
              </a:xfrm>
              <a:prstGeom prst="rect">
                <a:avLst/>
              </a:prstGeom>
              <a:noFill/>
            </p:spPr>
            <p:txBody>
              <a:bodyPr wrap="square" rtlCol="0">
                <a:spAutoFit/>
              </a:bodyPr>
              <a:lstStyle/>
              <a:p>
                <a:pPr algn="r"/>
                <a:r>
                  <a:rPr lang="en-US" sz="2400" dirty="0">
                    <a:solidFill>
                      <a:schemeClr val="bg1"/>
                    </a:solidFill>
                    <a:latin typeface="+mj-lt"/>
                    <a:cs typeface="Calibri" panose="020F0502020204030204" pitchFamily="34" charset="0"/>
                  </a:rPr>
                  <a:t>“RECEIVE HER”</a:t>
                </a:r>
              </a:p>
            </p:txBody>
          </p:sp>
          <p:cxnSp>
            <p:nvCxnSpPr>
              <p:cNvPr id="30" name="Straight Connector 29">
                <a:extLst>
                  <a:ext uri="{FF2B5EF4-FFF2-40B4-BE49-F238E27FC236}">
                    <a16:creationId xmlns:a16="http://schemas.microsoft.com/office/drawing/2014/main" id="{554CF9AE-2394-4896-4DE7-92462A111826}"/>
                  </a:ext>
                </a:extLst>
              </p:cNvPr>
              <p:cNvCxnSpPr>
                <a:cxnSpLocks/>
              </p:cNvCxnSpPr>
              <p:nvPr/>
            </p:nvCxnSpPr>
            <p:spPr>
              <a:xfrm>
                <a:off x="1988171" y="2021646"/>
                <a:ext cx="0" cy="411480"/>
              </a:xfrm>
              <a:prstGeom prst="line">
                <a:avLst/>
              </a:prstGeom>
              <a:ln w="22225">
                <a:solidFill>
                  <a:srgbClr val="CA9746"/>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653181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ppt_x"/>
                                          </p:val>
                                        </p:tav>
                                        <p:tav tm="100000">
                                          <p:val>
                                            <p:strVal val="#ppt_x"/>
                                          </p:val>
                                        </p:tav>
                                      </p:tavLst>
                                    </p:anim>
                                    <p:anim calcmode="lin" valueType="num">
                                      <p:cBhvr additive="base">
                                        <p:cTn id="2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additive="base">
                                        <p:cTn id="31" dur="500" fill="hold"/>
                                        <p:tgtEl>
                                          <p:spTgt spid="25"/>
                                        </p:tgtEl>
                                        <p:attrNameLst>
                                          <p:attrName>ppt_x</p:attrName>
                                        </p:attrNameLst>
                                      </p:cBhvr>
                                      <p:tavLst>
                                        <p:tav tm="0">
                                          <p:val>
                                            <p:strVal val="#ppt_x"/>
                                          </p:val>
                                        </p:tav>
                                        <p:tav tm="100000">
                                          <p:val>
                                            <p:strVal val="#ppt_x"/>
                                          </p:val>
                                        </p:tav>
                                      </p:tavLst>
                                    </p:anim>
                                    <p:anim calcmode="lin" valueType="num">
                                      <p:cBhvr additive="base">
                                        <p:cTn id="3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F8DF1F2-3C2D-84DA-680A-882F3E16BDA0}"/>
              </a:ext>
            </a:extLst>
          </p:cNvPr>
          <p:cNvGrpSpPr/>
          <p:nvPr/>
        </p:nvGrpSpPr>
        <p:grpSpPr>
          <a:xfrm>
            <a:off x="1029189" y="627428"/>
            <a:ext cx="7085619" cy="1338829"/>
            <a:chOff x="1029189" y="1563262"/>
            <a:chExt cx="7085619" cy="1338829"/>
          </a:xfrm>
        </p:grpSpPr>
        <p:sp>
          <p:nvSpPr>
            <p:cNvPr id="4" name="TextBox 3">
              <a:extLst>
                <a:ext uri="{FF2B5EF4-FFF2-40B4-BE49-F238E27FC236}">
                  <a16:creationId xmlns:a16="http://schemas.microsoft.com/office/drawing/2014/main" id="{4BE5897B-352C-2EF3-1DC8-D9EB9166F067}"/>
                </a:ext>
              </a:extLst>
            </p:cNvPr>
            <p:cNvSpPr txBox="1"/>
            <p:nvPr/>
          </p:nvSpPr>
          <p:spPr>
            <a:xfrm>
              <a:off x="2310361" y="1563262"/>
              <a:ext cx="4523273" cy="400110"/>
            </a:xfrm>
            <a:prstGeom prst="rect">
              <a:avLst/>
            </a:prstGeom>
            <a:noFill/>
          </p:spPr>
          <p:txBody>
            <a:bodyPr wrap="square" rtlCol="0">
              <a:spAutoFit/>
            </a:bodyPr>
            <a:lstStyle/>
            <a:p>
              <a:pPr algn="ctr"/>
              <a:r>
                <a:rPr lang="en-US" sz="2000" dirty="0">
                  <a:solidFill>
                    <a:schemeClr val="bg1"/>
                  </a:solidFill>
                </a:rPr>
                <a:t>THE LOCAL CHURCH NEEDS</a:t>
              </a:r>
            </a:p>
          </p:txBody>
        </p:sp>
        <p:sp>
          <p:nvSpPr>
            <p:cNvPr id="5" name="TextBox 4">
              <a:extLst>
                <a:ext uri="{FF2B5EF4-FFF2-40B4-BE49-F238E27FC236}">
                  <a16:creationId xmlns:a16="http://schemas.microsoft.com/office/drawing/2014/main" id="{DE2D38FE-CBCA-6E0F-638D-19D93A082648}"/>
                </a:ext>
              </a:extLst>
            </p:cNvPr>
            <p:cNvSpPr txBox="1"/>
            <p:nvPr/>
          </p:nvSpPr>
          <p:spPr>
            <a:xfrm>
              <a:off x="1029189" y="1794095"/>
              <a:ext cx="7085619" cy="1107996"/>
            </a:xfrm>
            <a:prstGeom prst="rect">
              <a:avLst/>
            </a:prstGeom>
            <a:noFill/>
          </p:spPr>
          <p:txBody>
            <a:bodyPr wrap="square" rtlCol="0">
              <a:spAutoFit/>
            </a:bodyPr>
            <a:lstStyle/>
            <a:p>
              <a:pPr algn="ctr"/>
              <a:r>
                <a:rPr lang="en-US" sz="6600" dirty="0">
                  <a:solidFill>
                    <a:srgbClr val="CA9746"/>
                  </a:solidFill>
                  <a:latin typeface="Arial" panose="020B0604020202020204" pitchFamily="34" charset="0"/>
                  <a:cs typeface="Arial" panose="020B0604020202020204" pitchFamily="34" charset="0"/>
                </a:rPr>
                <a:t>ALL OF US</a:t>
              </a:r>
            </a:p>
          </p:txBody>
        </p:sp>
      </p:grpSp>
      <p:sp>
        <p:nvSpPr>
          <p:cNvPr id="6" name="TextBox 5">
            <a:extLst>
              <a:ext uri="{FF2B5EF4-FFF2-40B4-BE49-F238E27FC236}">
                <a16:creationId xmlns:a16="http://schemas.microsoft.com/office/drawing/2014/main" id="{144BE6C7-D6A4-7503-5D3E-AB73B1597636}"/>
              </a:ext>
            </a:extLst>
          </p:cNvPr>
          <p:cNvSpPr txBox="1"/>
          <p:nvPr/>
        </p:nvSpPr>
        <p:spPr>
          <a:xfrm>
            <a:off x="-1607419" y="442762"/>
            <a:ext cx="184731" cy="369332"/>
          </a:xfrm>
          <a:prstGeom prst="rect">
            <a:avLst/>
          </a:prstGeom>
          <a:noFill/>
        </p:spPr>
        <p:txBody>
          <a:bodyPr wrap="none" rtlCol="0">
            <a:spAutoFit/>
          </a:bodyPr>
          <a:lstStyle/>
          <a:p>
            <a:endParaRPr lang="en-US" dirty="0"/>
          </a:p>
        </p:txBody>
      </p:sp>
      <p:grpSp>
        <p:nvGrpSpPr>
          <p:cNvPr id="15" name="Group 14">
            <a:extLst>
              <a:ext uri="{FF2B5EF4-FFF2-40B4-BE49-F238E27FC236}">
                <a16:creationId xmlns:a16="http://schemas.microsoft.com/office/drawing/2014/main" id="{43B35C81-936A-0BD7-3206-519FD9F25536}"/>
              </a:ext>
            </a:extLst>
          </p:cNvPr>
          <p:cNvGrpSpPr/>
          <p:nvPr/>
        </p:nvGrpSpPr>
        <p:grpSpPr>
          <a:xfrm>
            <a:off x="1283596" y="2069273"/>
            <a:ext cx="6576802" cy="1938992"/>
            <a:chOff x="2409933" y="2088059"/>
            <a:chExt cx="6576802" cy="1938992"/>
          </a:xfrm>
        </p:grpSpPr>
        <p:sp>
          <p:nvSpPr>
            <p:cNvPr id="16" name="TextBox 15">
              <a:extLst>
                <a:ext uri="{FF2B5EF4-FFF2-40B4-BE49-F238E27FC236}">
                  <a16:creationId xmlns:a16="http://schemas.microsoft.com/office/drawing/2014/main" id="{08B3A361-0A50-CF91-C402-2BDB3A776314}"/>
                </a:ext>
              </a:extLst>
            </p:cNvPr>
            <p:cNvSpPr txBox="1"/>
            <p:nvPr/>
          </p:nvSpPr>
          <p:spPr>
            <a:xfrm>
              <a:off x="2514986" y="2088059"/>
              <a:ext cx="6471749" cy="1938992"/>
            </a:xfrm>
            <a:prstGeom prst="rect">
              <a:avLst/>
            </a:prstGeom>
            <a:noFill/>
          </p:spPr>
          <p:txBody>
            <a:bodyPr wrap="square" rtlCol="0">
              <a:spAutoFit/>
            </a:bodyPr>
            <a:lstStyle/>
            <a:p>
              <a:r>
                <a:rPr lang="en-US" sz="2000" b="1" baseline="30000" dirty="0">
                  <a:solidFill>
                    <a:schemeClr val="bg1"/>
                  </a:solidFill>
                  <a:latin typeface="+mj-lt"/>
                  <a:cs typeface="Calibri" panose="020F0502020204030204" pitchFamily="34" charset="0"/>
                </a:rPr>
                <a:t>12</a:t>
              </a:r>
              <a:r>
                <a:rPr lang="en-US" sz="2000" dirty="0">
                  <a:solidFill>
                    <a:schemeClr val="bg1"/>
                  </a:solidFill>
                  <a:latin typeface="+mj-lt"/>
                  <a:cs typeface="Calibri" panose="020F0502020204030204" pitchFamily="34" charset="0"/>
                </a:rPr>
                <a:t> for the equipping of the </a:t>
              </a:r>
              <a:r>
                <a:rPr lang="en-US" sz="2000" dirty="0">
                  <a:solidFill>
                    <a:srgbClr val="F2C278"/>
                  </a:solidFill>
                  <a:latin typeface="+mj-lt"/>
                  <a:cs typeface="Calibri" panose="020F0502020204030204" pitchFamily="34" charset="0"/>
                </a:rPr>
                <a:t>saints</a:t>
              </a:r>
              <a:r>
                <a:rPr lang="en-US" sz="2000" dirty="0">
                  <a:solidFill>
                    <a:schemeClr val="bg1"/>
                  </a:solidFill>
                  <a:latin typeface="+mj-lt"/>
                  <a:cs typeface="Calibri" panose="020F0502020204030204" pitchFamily="34" charset="0"/>
                </a:rPr>
                <a:t> for </a:t>
              </a:r>
              <a:r>
                <a:rPr lang="en-US" sz="2000" b="1" dirty="0">
                  <a:solidFill>
                    <a:srgbClr val="F2C278"/>
                  </a:solidFill>
                  <a:latin typeface="+mj-lt"/>
                  <a:cs typeface="Calibri" panose="020F0502020204030204" pitchFamily="34" charset="0"/>
                </a:rPr>
                <a:t>the work of </a:t>
              </a:r>
              <a:r>
                <a:rPr lang="en-US" sz="2000" b="1" u="sng" dirty="0">
                  <a:solidFill>
                    <a:srgbClr val="F2C278"/>
                  </a:solidFill>
                  <a:latin typeface="+mj-lt"/>
                  <a:cs typeface="Calibri" panose="020F0502020204030204" pitchFamily="34" charset="0"/>
                </a:rPr>
                <a:t>service</a:t>
              </a:r>
              <a:r>
                <a:rPr lang="en-US" sz="2000" dirty="0">
                  <a:solidFill>
                    <a:schemeClr val="bg1"/>
                  </a:solidFill>
                  <a:latin typeface="+mj-lt"/>
                  <a:cs typeface="Calibri" panose="020F0502020204030204" pitchFamily="34" charset="0"/>
                </a:rPr>
                <a:t>, to the building up of the body of Christ; …</a:t>
              </a:r>
              <a:r>
                <a:rPr lang="en-US" sz="2000" b="1" baseline="30000" dirty="0">
                  <a:solidFill>
                    <a:schemeClr val="bg1"/>
                  </a:solidFill>
                  <a:latin typeface="+mj-lt"/>
                  <a:cs typeface="Calibri" panose="020F0502020204030204" pitchFamily="34" charset="0"/>
                </a:rPr>
                <a:t>16</a:t>
              </a:r>
              <a:r>
                <a:rPr lang="en-US" sz="2000" dirty="0">
                  <a:solidFill>
                    <a:schemeClr val="bg1"/>
                  </a:solidFill>
                  <a:latin typeface="+mj-lt"/>
                  <a:cs typeface="Calibri" panose="020F0502020204030204" pitchFamily="34" charset="0"/>
                </a:rPr>
                <a:t> from whom the whole body, being fitted and held together by what every joint supplies, according to the proper working of each individual part, causes the growth of the body for the </a:t>
              </a:r>
              <a:br>
                <a:rPr lang="en-US" sz="2000" dirty="0">
                  <a:solidFill>
                    <a:schemeClr val="bg1"/>
                  </a:solidFill>
                  <a:latin typeface="+mj-lt"/>
                  <a:cs typeface="Calibri" panose="020F0502020204030204" pitchFamily="34" charset="0"/>
                </a:rPr>
              </a:br>
              <a:r>
                <a:rPr lang="en-US" sz="2000" dirty="0">
                  <a:solidFill>
                    <a:schemeClr val="bg1"/>
                  </a:solidFill>
                  <a:latin typeface="+mj-lt"/>
                  <a:cs typeface="Calibri" panose="020F0502020204030204" pitchFamily="34" charset="0"/>
                </a:rPr>
                <a:t>building up of itself in love.</a:t>
              </a:r>
            </a:p>
          </p:txBody>
        </p:sp>
        <p:cxnSp>
          <p:nvCxnSpPr>
            <p:cNvPr id="19" name="Straight Connector 18">
              <a:extLst>
                <a:ext uri="{FF2B5EF4-FFF2-40B4-BE49-F238E27FC236}">
                  <a16:creationId xmlns:a16="http://schemas.microsoft.com/office/drawing/2014/main" id="{A14A2AD3-6640-9A9E-3D4B-7D44397FA8C3}"/>
                </a:ext>
              </a:extLst>
            </p:cNvPr>
            <p:cNvCxnSpPr>
              <a:cxnSpLocks/>
            </p:cNvCxnSpPr>
            <p:nvPr/>
          </p:nvCxnSpPr>
          <p:spPr>
            <a:xfrm>
              <a:off x="2409933" y="2164466"/>
              <a:ext cx="0" cy="1828800"/>
            </a:xfrm>
            <a:prstGeom prst="line">
              <a:avLst/>
            </a:prstGeom>
            <a:ln w="22225">
              <a:solidFill>
                <a:srgbClr val="CA9746"/>
              </a:solidFill>
            </a:ln>
          </p:spPr>
          <p:style>
            <a:lnRef idx="1">
              <a:schemeClr val="accent1"/>
            </a:lnRef>
            <a:fillRef idx="0">
              <a:schemeClr val="accent1"/>
            </a:fillRef>
            <a:effectRef idx="0">
              <a:schemeClr val="accent1"/>
            </a:effectRef>
            <a:fontRef idx="minor">
              <a:schemeClr val="tx1"/>
            </a:fontRef>
          </p:style>
        </p:cxnSp>
      </p:grpSp>
      <p:sp>
        <p:nvSpPr>
          <p:cNvPr id="34" name="TextBox 33">
            <a:extLst>
              <a:ext uri="{FF2B5EF4-FFF2-40B4-BE49-F238E27FC236}">
                <a16:creationId xmlns:a16="http://schemas.microsoft.com/office/drawing/2014/main" id="{567F24A4-A70C-A3B0-B61C-0BBC11872A10}"/>
              </a:ext>
            </a:extLst>
          </p:cNvPr>
          <p:cNvSpPr txBox="1"/>
          <p:nvPr/>
        </p:nvSpPr>
        <p:spPr>
          <a:xfrm>
            <a:off x="1388649" y="4395074"/>
            <a:ext cx="6064301" cy="523220"/>
          </a:xfrm>
          <a:prstGeom prst="rect">
            <a:avLst/>
          </a:prstGeom>
          <a:noFill/>
        </p:spPr>
        <p:txBody>
          <a:bodyPr wrap="square" rtlCol="0">
            <a:spAutoFit/>
          </a:bodyPr>
          <a:lstStyle/>
          <a:p>
            <a:pPr algn="ctr"/>
            <a:r>
              <a:rPr lang="en-US" sz="2800" dirty="0">
                <a:solidFill>
                  <a:srgbClr val="F2C278"/>
                </a:solidFill>
                <a:latin typeface="+mj-lt"/>
                <a:cs typeface="Calibri" panose="020F0502020204030204" pitchFamily="34" charset="0"/>
              </a:rPr>
              <a:t>• What is the next step I need to take?</a:t>
            </a:r>
          </a:p>
        </p:txBody>
      </p:sp>
    </p:spTree>
    <p:extLst>
      <p:ext uri="{BB962C8B-B14F-4D97-AF65-F5344CB8AC3E}">
        <p14:creationId xmlns:p14="http://schemas.microsoft.com/office/powerpoint/2010/main" val="25900681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additive="base">
                                        <p:cTn id="13" dur="500" fill="hold"/>
                                        <p:tgtEl>
                                          <p:spTgt spid="34"/>
                                        </p:tgtEl>
                                        <p:attrNameLst>
                                          <p:attrName>ppt_x</p:attrName>
                                        </p:attrNameLst>
                                      </p:cBhvr>
                                      <p:tavLst>
                                        <p:tav tm="0">
                                          <p:val>
                                            <p:strVal val="#ppt_x"/>
                                          </p:val>
                                        </p:tav>
                                        <p:tav tm="100000">
                                          <p:val>
                                            <p:strVal val="#ppt_x"/>
                                          </p:val>
                                        </p:tav>
                                      </p:tavLst>
                                    </p:anim>
                                    <p:anim calcmode="lin" valueType="num">
                                      <p:cBhvr additive="base">
                                        <p:cTn id="14"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D5800-D8C7-FBAF-160D-2C29BF612F9E}"/>
              </a:ext>
            </a:extLst>
          </p:cNvPr>
          <p:cNvSpPr>
            <a:spLocks noGrp="1"/>
          </p:cNvSpPr>
          <p:nvPr>
            <p:ph type="ctrTitle"/>
          </p:nvPr>
        </p:nvSpPr>
        <p:spPr/>
        <p:txBody>
          <a:bodyPr/>
          <a:lstStyle/>
          <a:p>
            <a:r>
              <a:rPr lang="en-US" dirty="0"/>
              <a:t>Serve As Deacons</a:t>
            </a:r>
          </a:p>
        </p:txBody>
      </p:sp>
      <p:sp>
        <p:nvSpPr>
          <p:cNvPr id="3" name="Subtitle 2">
            <a:extLst>
              <a:ext uri="{FF2B5EF4-FFF2-40B4-BE49-F238E27FC236}">
                <a16:creationId xmlns:a16="http://schemas.microsoft.com/office/drawing/2014/main" id="{B675F256-C646-586D-78ED-E385110F75F2}"/>
              </a:ext>
            </a:extLst>
          </p:cNvPr>
          <p:cNvSpPr>
            <a:spLocks noGrp="1"/>
          </p:cNvSpPr>
          <p:nvPr>
            <p:ph type="subTitle" idx="1"/>
          </p:nvPr>
        </p:nvSpPr>
        <p:spPr/>
        <p:txBody>
          <a:bodyPr/>
          <a:lstStyle/>
          <a:p>
            <a:endParaRPr lang="en-US"/>
          </a:p>
        </p:txBody>
      </p:sp>
      <p:pic>
        <p:nvPicPr>
          <p:cNvPr id="6" name="Picture 5" descr="A group of tools on a table&#10;&#10;Description automatically generated">
            <a:extLst>
              <a:ext uri="{FF2B5EF4-FFF2-40B4-BE49-F238E27FC236}">
                <a16:creationId xmlns:a16="http://schemas.microsoft.com/office/drawing/2014/main" id="{F5C1C005-275F-43D5-AAD9-E2E3F3B5D6FB}"/>
              </a:ext>
            </a:extLst>
          </p:cNvPr>
          <p:cNvPicPr>
            <a:picLocks noChangeAspect="1"/>
          </p:cNvPicPr>
          <p:nvPr/>
        </p:nvPicPr>
        <p:blipFill>
          <a:blip r:embed="rId3"/>
          <a:stretch>
            <a:fillRect/>
          </a:stretch>
        </p:blipFill>
        <p:spPr>
          <a:xfrm>
            <a:off x="0" y="0"/>
            <a:ext cx="9144000" cy="5715000"/>
          </a:xfrm>
          <a:prstGeom prst="rect">
            <a:avLst/>
          </a:prstGeom>
        </p:spPr>
      </p:pic>
    </p:spTree>
    <p:extLst>
      <p:ext uri="{BB962C8B-B14F-4D97-AF65-F5344CB8AC3E}">
        <p14:creationId xmlns:p14="http://schemas.microsoft.com/office/powerpoint/2010/main" val="3699380695"/>
      </p:ext>
    </p:extLst>
  </p:cSld>
  <p:clrMapOvr>
    <a:masterClrMapping/>
  </p:clrMapOvr>
  <p:transition>
    <p:fade/>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1617</TotalTime>
  <Words>2029</Words>
  <Application>Microsoft Office PowerPoint</Application>
  <PresentationFormat>On-screen Show (16:10)</PresentationFormat>
  <Paragraphs>203</Paragraphs>
  <Slides>8</Slides>
  <Notes>8</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Serve As Deacons</vt:lpstr>
      <vt:lpstr>PowerPoint Presentation</vt:lpstr>
      <vt:lpstr>PowerPoint Presentation</vt:lpstr>
      <vt:lpstr>PowerPoint Presentation</vt:lpstr>
      <vt:lpstr>PowerPoint Presentation</vt:lpstr>
      <vt:lpstr>PowerPoint Presentation</vt:lpstr>
      <vt:lpstr>PowerPoint Presentation</vt:lpstr>
      <vt:lpstr>Serve As Deacons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Serve As Deacons</dc:title>
  <dc:creator>Phillip Shumake</dc:creator>
  <cp:lastModifiedBy>Phillip Shumake</cp:lastModifiedBy>
  <cp:revision>109</cp:revision>
  <dcterms:created xsi:type="dcterms:W3CDTF">2023-11-02T01:41:04Z</dcterms:created>
  <dcterms:modified xsi:type="dcterms:W3CDTF">2023-11-11T13:56:58Z</dcterms:modified>
</cp:coreProperties>
</file>