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7" r:id="rId4"/>
    <p:sldId id="284" r:id="rId5"/>
    <p:sldId id="293" r:id="rId6"/>
    <p:sldId id="285" r:id="rId7"/>
    <p:sldId id="294" r:id="rId8"/>
    <p:sldId id="295" r:id="rId9"/>
    <p:sldId id="296" r:id="rId10"/>
    <p:sldId id="298" r:id="rId11"/>
    <p:sldId id="29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varScale="1">
        <p:scale>
          <a:sx n="112" d="100"/>
          <a:sy n="112" d="100"/>
        </p:scale>
        <p:origin x="13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11/19/2023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11/19/2023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dirty="0"/>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6</a:t>
            </a:r>
          </a:p>
          <a:p>
            <a:r>
              <a:rPr lang="en-US" dirty="0"/>
              <a:t>Mark 7:1-8:26</a:t>
            </a:r>
          </a:p>
        </p:txBody>
      </p:sp>
    </p:spTree>
    <p:extLst>
      <p:ext uri="{BB962C8B-B14F-4D97-AF65-F5344CB8AC3E}">
        <p14:creationId xmlns:p14="http://schemas.microsoft.com/office/powerpoint/2010/main" val="3618208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7:1-23; </a:t>
            </a:r>
            <a:r>
              <a:rPr lang="en-US" sz="2000" dirty="0"/>
              <a:t>Clean vs Unclean</a:t>
            </a:r>
          </a:p>
          <a:p>
            <a:pPr lvl="1">
              <a:spcBef>
                <a:spcPts val="600"/>
              </a:spcBef>
            </a:pPr>
            <a:r>
              <a:rPr lang="en-US" sz="1800" dirty="0"/>
              <a:t>1-13; Traditions of the elders</a:t>
            </a:r>
          </a:p>
          <a:p>
            <a:pPr lvl="1">
              <a:spcBef>
                <a:spcPts val="600"/>
              </a:spcBef>
            </a:pPr>
            <a:r>
              <a:rPr lang="en-US" sz="1800" dirty="0"/>
              <a:t>14-23; True </a:t>
            </a:r>
            <a:r>
              <a:rPr lang="en-US" sz="1800" dirty="0" err="1"/>
              <a:t>Unlceanness</a:t>
            </a:r>
            <a:endParaRPr lang="en-US" sz="1800" dirty="0"/>
          </a:p>
          <a:p>
            <a:pPr>
              <a:spcBef>
                <a:spcPts val="600"/>
              </a:spcBef>
            </a:pPr>
            <a:r>
              <a:rPr lang="en-US" sz="2000" b="1" dirty="0"/>
              <a:t>7:24-30</a:t>
            </a:r>
            <a:r>
              <a:rPr lang="en-US" sz="2000" dirty="0"/>
              <a:t>; The Syrophoenician Woman</a:t>
            </a:r>
          </a:p>
          <a:p>
            <a:pPr>
              <a:spcBef>
                <a:spcPts val="600"/>
              </a:spcBef>
            </a:pPr>
            <a:r>
              <a:rPr lang="en-US" sz="2000" b="1" dirty="0"/>
              <a:t>7:31-37</a:t>
            </a:r>
            <a:r>
              <a:rPr lang="en-US" sz="2000" dirty="0"/>
              <a:t>; Opening the Ears and Tongue</a:t>
            </a:r>
          </a:p>
          <a:p>
            <a:pPr>
              <a:spcBef>
                <a:spcPts val="600"/>
              </a:spcBef>
            </a:pPr>
            <a:r>
              <a:rPr lang="en-US" sz="2000" b="1" dirty="0"/>
              <a:t>8:1-10</a:t>
            </a:r>
            <a:r>
              <a:rPr lang="en-US" sz="2000" dirty="0"/>
              <a:t>; Another </a:t>
            </a:r>
            <a:r>
              <a:rPr lang="en-US" sz="2000" dirty="0" err="1"/>
              <a:t>Feedin</a:t>
            </a:r>
            <a:r>
              <a:rPr lang="en-US" sz="2000" dirty="0"/>
              <a:t>’</a:t>
            </a:r>
          </a:p>
          <a:p>
            <a:pPr>
              <a:spcBef>
                <a:spcPts val="600"/>
              </a:spcBef>
            </a:pPr>
            <a:r>
              <a:rPr lang="en-US" sz="2000" b="1" dirty="0"/>
              <a:t>8:11-15</a:t>
            </a:r>
            <a:r>
              <a:rPr lang="en-US" sz="2000" dirty="0"/>
              <a:t>; “Show us a sign!”</a:t>
            </a:r>
          </a:p>
          <a:p>
            <a:pPr>
              <a:spcBef>
                <a:spcPts val="600"/>
              </a:spcBef>
            </a:pPr>
            <a:r>
              <a:rPr lang="en-US" sz="2000" b="1" dirty="0"/>
              <a:t>8:16-26</a:t>
            </a:r>
            <a:r>
              <a:rPr lang="en-US" sz="2000" dirty="0"/>
              <a:t>; Seeing Jesus Clearly</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340090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normAutofit/>
          </a:bodyPr>
          <a:lstStyle/>
          <a:p>
            <a:r>
              <a:rPr lang="en-US" sz="4000" b="1" dirty="0"/>
              <a:t>Vs. 11-15</a:t>
            </a:r>
            <a:r>
              <a:rPr lang="en-US" sz="4000" dirty="0"/>
              <a:t>; Seeing Jesus Clearly...</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5" y="1313819"/>
            <a:ext cx="5298318" cy="2192779"/>
          </a:xfrm>
        </p:spPr>
        <p:txBody>
          <a:bodyPr>
            <a:noAutofit/>
          </a:bodyPr>
          <a:lstStyle/>
          <a:p>
            <a:pPr marL="0" indent="0">
              <a:buNone/>
            </a:pPr>
            <a:r>
              <a:rPr lang="en-US" dirty="0"/>
              <a:t>22 And they came to Bethsaida. And they brought a blind man to Jesus and implored Him to touch him. 23 Taking the blind man by the hand, He brought him out of the village; and after spitting on his eyes and laying His hands on him, He asked him, “Do you see anything?” 24 And he looked up and said, “I see men, for I see them like trees, walking around.” 25 Then again He laid His hands on his eyes; and he looked intently and was restored, and began to see everything clearly. 26 And He sent him to his home, saying, “Do not even enter the village.”</a:t>
            </a:r>
          </a:p>
        </p:txBody>
      </p:sp>
      <p:sp>
        <p:nvSpPr>
          <p:cNvPr id="9" name="TextBox 8">
            <a:extLst>
              <a:ext uri="{FF2B5EF4-FFF2-40B4-BE49-F238E27FC236}">
                <a16:creationId xmlns:a16="http://schemas.microsoft.com/office/drawing/2014/main" id="{46FC81F0-404D-A74C-E566-1B23D055BDCF}"/>
              </a:ext>
            </a:extLst>
          </p:cNvPr>
          <p:cNvSpPr txBox="1"/>
          <p:nvPr/>
        </p:nvSpPr>
        <p:spPr>
          <a:xfrm>
            <a:off x="6466400" y="1671544"/>
            <a:ext cx="3818501" cy="3693319"/>
          </a:xfrm>
          <a:prstGeom prst="rect">
            <a:avLst/>
          </a:prstGeom>
          <a:noFill/>
          <a:ln w="12700">
            <a:solidFill>
              <a:srgbClr val="00B050"/>
            </a:solidFill>
          </a:ln>
        </p:spPr>
        <p:txBody>
          <a:bodyPr wrap="square" rtlCol="0">
            <a:spAutoFit/>
          </a:bodyPr>
          <a:lstStyle/>
          <a:p>
            <a:r>
              <a:rPr lang="en-US" dirty="0"/>
              <a:t>Why wasn’t he healed immediately?</a:t>
            </a:r>
          </a:p>
          <a:p>
            <a:endParaRPr lang="en-US" dirty="0"/>
          </a:p>
          <a:p>
            <a:r>
              <a:rPr lang="en-US" dirty="0"/>
              <a:t>Like the disciples, Jesus was going to have to take more time with them so that they could see Him more clearly.</a:t>
            </a:r>
          </a:p>
          <a:p>
            <a:endParaRPr lang="en-US" dirty="0"/>
          </a:p>
          <a:p>
            <a:r>
              <a:rPr lang="en-US" dirty="0"/>
              <a:t>6:52 - for they had not gained any insight from the incident of the loaves, but their heart was hardened.</a:t>
            </a:r>
          </a:p>
          <a:p>
            <a:endParaRPr lang="en-US" dirty="0"/>
          </a:p>
        </p:txBody>
      </p:sp>
    </p:spTree>
    <p:extLst>
      <p:ext uri="{BB962C8B-B14F-4D97-AF65-F5344CB8AC3E}">
        <p14:creationId xmlns:p14="http://schemas.microsoft.com/office/powerpoint/2010/main" val="240823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7:1-23; </a:t>
            </a:r>
            <a:r>
              <a:rPr lang="en-US" sz="2000" dirty="0"/>
              <a:t>Clean vs Unclean</a:t>
            </a:r>
          </a:p>
          <a:p>
            <a:pPr lvl="1">
              <a:spcBef>
                <a:spcPts val="600"/>
              </a:spcBef>
            </a:pPr>
            <a:r>
              <a:rPr lang="en-US" sz="1800" dirty="0"/>
              <a:t>1-13; Traditions of the elders</a:t>
            </a:r>
          </a:p>
          <a:p>
            <a:pPr lvl="1">
              <a:spcBef>
                <a:spcPts val="600"/>
              </a:spcBef>
            </a:pPr>
            <a:r>
              <a:rPr lang="en-US" sz="1800" dirty="0"/>
              <a:t>14-23; True </a:t>
            </a:r>
            <a:r>
              <a:rPr lang="en-US" sz="1800" dirty="0" err="1"/>
              <a:t>Unlceanness</a:t>
            </a:r>
            <a:endParaRPr lang="en-US" sz="18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65046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lstStyle/>
          <a:p>
            <a:r>
              <a:rPr lang="en-US" b="1" dirty="0"/>
              <a:t>Vs. 1-8</a:t>
            </a:r>
            <a:r>
              <a:rPr lang="en-US" dirty="0"/>
              <a:t>; Tradition</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5" y="1271874"/>
            <a:ext cx="5382208" cy="1514669"/>
          </a:xfrm>
        </p:spPr>
        <p:txBody>
          <a:bodyPr>
            <a:noAutofit/>
          </a:bodyPr>
          <a:lstStyle/>
          <a:p>
            <a:pPr marL="0" indent="0">
              <a:buNone/>
            </a:pPr>
            <a:r>
              <a:rPr lang="en-US" dirty="0"/>
              <a:t>1 The Pharisees and some of the scribes gathered around Him when they had come from Jerusalem, 2 and had seen that some of His disciples were eating their bread with impure hands, that is, unwashed.</a:t>
            </a:r>
          </a:p>
        </p:txBody>
      </p:sp>
      <p:sp>
        <p:nvSpPr>
          <p:cNvPr id="16" name="TextBox 15">
            <a:extLst>
              <a:ext uri="{FF2B5EF4-FFF2-40B4-BE49-F238E27FC236}">
                <a16:creationId xmlns:a16="http://schemas.microsoft.com/office/drawing/2014/main" id="{A02F82FA-70F8-FBBD-000F-9F1DF4DC5242}"/>
              </a:ext>
            </a:extLst>
          </p:cNvPr>
          <p:cNvSpPr txBox="1"/>
          <p:nvPr/>
        </p:nvSpPr>
        <p:spPr>
          <a:xfrm>
            <a:off x="6862194" y="2492541"/>
            <a:ext cx="3246539" cy="1200329"/>
          </a:xfrm>
          <a:prstGeom prst="rect">
            <a:avLst/>
          </a:prstGeom>
          <a:noFill/>
          <a:ln w="12700">
            <a:solidFill>
              <a:srgbClr val="00B050"/>
            </a:solidFill>
          </a:ln>
        </p:spPr>
        <p:txBody>
          <a:bodyPr wrap="square" rtlCol="0">
            <a:spAutoFit/>
          </a:bodyPr>
          <a:lstStyle/>
          <a:p>
            <a:r>
              <a:rPr lang="en-US" dirty="0"/>
              <a:t>The problem?</a:t>
            </a:r>
          </a:p>
          <a:p>
            <a:endParaRPr lang="en-US" dirty="0"/>
          </a:p>
          <a:p>
            <a:r>
              <a:rPr lang="en-US" dirty="0"/>
              <a:t>Jesus was not following the tradition of the Elders.</a:t>
            </a:r>
          </a:p>
        </p:txBody>
      </p:sp>
      <p:sp>
        <p:nvSpPr>
          <p:cNvPr id="7" name="Content Placeholder 2">
            <a:extLst>
              <a:ext uri="{FF2B5EF4-FFF2-40B4-BE49-F238E27FC236}">
                <a16:creationId xmlns:a16="http://schemas.microsoft.com/office/drawing/2014/main" id="{753A3530-261D-0F4B-2C0A-18F2A9D1D7FC}"/>
              </a:ext>
            </a:extLst>
          </p:cNvPr>
          <p:cNvSpPr txBox="1">
            <a:spLocks/>
          </p:cNvSpPr>
          <p:nvPr/>
        </p:nvSpPr>
        <p:spPr>
          <a:xfrm>
            <a:off x="909534" y="2685488"/>
            <a:ext cx="5382208" cy="114548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Font typeface="Arial" pitchFamily="34" charset="0"/>
              <a:buNone/>
            </a:pPr>
            <a:r>
              <a:rPr lang="en-US" dirty="0"/>
              <a:t> 5 The Pharisees and the scribes *asked Him, “Why do Your disciples not walk according to the tradition of the elders, but eat their bread with impure hands?”</a:t>
            </a:r>
          </a:p>
        </p:txBody>
      </p:sp>
      <p:sp>
        <p:nvSpPr>
          <p:cNvPr id="8" name="Content Placeholder 2">
            <a:extLst>
              <a:ext uri="{FF2B5EF4-FFF2-40B4-BE49-F238E27FC236}">
                <a16:creationId xmlns:a16="http://schemas.microsoft.com/office/drawing/2014/main" id="{1A9185CB-CD8B-01E7-22BC-5F015907A11A}"/>
              </a:ext>
            </a:extLst>
          </p:cNvPr>
          <p:cNvSpPr txBox="1">
            <a:spLocks/>
          </p:cNvSpPr>
          <p:nvPr/>
        </p:nvSpPr>
        <p:spPr>
          <a:xfrm>
            <a:off x="909534" y="3924264"/>
            <a:ext cx="5382208" cy="114548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Font typeface="Arial" pitchFamily="34" charset="0"/>
              <a:buNone/>
            </a:pPr>
            <a:r>
              <a:rPr lang="en-US" dirty="0"/>
              <a:t> 6 And He said to them, “Rightly did Isaiah prophesy of you hypocrites, as it is written: ‘THIS PEOPLE HONORS ME WITH THEIR LIPS, BUT THEIR HEART IS FAR AWAY FROM ME. 7 ‘BUT IN VAIN DO THEY WORSHIP ME, TEACHING AS DOCTRINES THE PRECEPTS OF MEN.’</a:t>
            </a:r>
          </a:p>
          <a:p>
            <a:pPr marL="0" indent="0">
              <a:buFont typeface="Arial" pitchFamily="34" charset="0"/>
              <a:buNone/>
            </a:pPr>
            <a:r>
              <a:rPr lang="en-US" dirty="0"/>
              <a:t>8 Neglecting the commandment of God, you hold to the tradition of men.”</a:t>
            </a:r>
          </a:p>
        </p:txBody>
      </p:sp>
      <p:sp>
        <p:nvSpPr>
          <p:cNvPr id="9" name="TextBox 8">
            <a:extLst>
              <a:ext uri="{FF2B5EF4-FFF2-40B4-BE49-F238E27FC236}">
                <a16:creationId xmlns:a16="http://schemas.microsoft.com/office/drawing/2014/main" id="{06F30652-E2DE-753B-D4F5-102DD9E76D8D}"/>
              </a:ext>
            </a:extLst>
          </p:cNvPr>
          <p:cNvSpPr txBox="1"/>
          <p:nvPr/>
        </p:nvSpPr>
        <p:spPr>
          <a:xfrm>
            <a:off x="6862194" y="4280644"/>
            <a:ext cx="3246539" cy="1477328"/>
          </a:xfrm>
          <a:prstGeom prst="rect">
            <a:avLst/>
          </a:prstGeom>
          <a:noFill/>
          <a:ln w="12700">
            <a:solidFill>
              <a:srgbClr val="00B050"/>
            </a:solidFill>
          </a:ln>
        </p:spPr>
        <p:txBody>
          <a:bodyPr wrap="square" rtlCol="0">
            <a:spAutoFit/>
          </a:bodyPr>
          <a:lstStyle/>
          <a:p>
            <a:r>
              <a:rPr lang="en-US" dirty="0"/>
              <a:t>The real problem?</a:t>
            </a:r>
          </a:p>
          <a:p>
            <a:endParaRPr lang="en-US" dirty="0"/>
          </a:p>
          <a:p>
            <a:pPr marL="342900" indent="-342900">
              <a:buAutoNum type="arabicPeriod"/>
            </a:pPr>
            <a:r>
              <a:rPr lang="en-US" dirty="0"/>
              <a:t>Lip Service</a:t>
            </a:r>
          </a:p>
          <a:p>
            <a:pPr marL="342900" indent="-342900">
              <a:buAutoNum type="arabicPeriod"/>
            </a:pPr>
            <a:r>
              <a:rPr lang="en-US" dirty="0"/>
              <a:t>Elevating their traditions over God’s law</a:t>
            </a:r>
          </a:p>
        </p:txBody>
      </p:sp>
    </p:spTree>
    <p:extLst>
      <p:ext uri="{BB962C8B-B14F-4D97-AF65-F5344CB8AC3E}">
        <p14:creationId xmlns:p14="http://schemas.microsoft.com/office/powerpoint/2010/main" val="161506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animBg="1"/>
      <p:bldP spid="7" grpId="0"/>
      <p:bldP spid="8"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lstStyle/>
          <a:p>
            <a:r>
              <a:rPr lang="en-US" b="1" dirty="0"/>
              <a:t>Vs. 9-13</a:t>
            </a:r>
            <a:r>
              <a:rPr lang="en-US" dirty="0"/>
              <a:t>; Setting Aside God’s Law</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5" y="1313819"/>
            <a:ext cx="5298318" cy="5095369"/>
          </a:xfrm>
        </p:spPr>
        <p:txBody>
          <a:bodyPr>
            <a:noAutofit/>
          </a:bodyPr>
          <a:lstStyle/>
          <a:p>
            <a:pPr marL="0" indent="0">
              <a:buNone/>
            </a:pPr>
            <a:r>
              <a:rPr lang="en-US" dirty="0"/>
              <a:t>9 He was also saying to them, “You are experts at setting aside the commandment of God in order to keep your tradition. 10 For Moses said, ‘HONOR YOUR FATHER AND YOUR MOTHER’; and, ‘HE WHO SPEAKS EVIL OF FATHER OR MOTHER, IS TO BE PUT TO DEATH’; 11 but you say, ‘If a man says to his father or his mother, whatever I have that would help you is Corban (that is to say, given to God),’ 12 </a:t>
            </a:r>
            <a:r>
              <a:rPr lang="en-US" b="1" dirty="0"/>
              <a:t>you no longer permit him to do anything for his father or his mother</a:t>
            </a:r>
            <a:r>
              <a:rPr lang="en-US" dirty="0"/>
              <a:t>; 13 thus invalidating the word of God by your tradition which you have handed down; and you do many things such as that.”</a:t>
            </a:r>
          </a:p>
        </p:txBody>
      </p:sp>
      <p:sp>
        <p:nvSpPr>
          <p:cNvPr id="16" name="TextBox 15">
            <a:extLst>
              <a:ext uri="{FF2B5EF4-FFF2-40B4-BE49-F238E27FC236}">
                <a16:creationId xmlns:a16="http://schemas.microsoft.com/office/drawing/2014/main" id="{A02F82FA-70F8-FBBD-000F-9F1DF4DC5242}"/>
              </a:ext>
            </a:extLst>
          </p:cNvPr>
          <p:cNvSpPr txBox="1"/>
          <p:nvPr/>
        </p:nvSpPr>
        <p:spPr>
          <a:xfrm>
            <a:off x="6493079" y="1744497"/>
            <a:ext cx="3724712" cy="646331"/>
          </a:xfrm>
          <a:prstGeom prst="rect">
            <a:avLst/>
          </a:prstGeom>
          <a:noFill/>
          <a:ln w="12700">
            <a:solidFill>
              <a:srgbClr val="00B050"/>
            </a:solidFill>
          </a:ln>
        </p:spPr>
        <p:txBody>
          <a:bodyPr wrap="square" rtlCol="0">
            <a:spAutoFit/>
          </a:bodyPr>
          <a:lstStyle/>
          <a:p>
            <a:r>
              <a:rPr lang="en-US" dirty="0"/>
              <a:t>Changing God’s Law to be self-serving: Corban, Sabbath Travel</a:t>
            </a:r>
          </a:p>
        </p:txBody>
      </p:sp>
      <p:sp>
        <p:nvSpPr>
          <p:cNvPr id="6" name="TextBox 5">
            <a:extLst>
              <a:ext uri="{FF2B5EF4-FFF2-40B4-BE49-F238E27FC236}">
                <a16:creationId xmlns:a16="http://schemas.microsoft.com/office/drawing/2014/main" id="{27AB20FE-583A-3E71-2B26-A5F265C261F2}"/>
              </a:ext>
            </a:extLst>
          </p:cNvPr>
          <p:cNvSpPr txBox="1"/>
          <p:nvPr/>
        </p:nvSpPr>
        <p:spPr>
          <a:xfrm>
            <a:off x="6493079" y="2794472"/>
            <a:ext cx="3724712" cy="1200329"/>
          </a:xfrm>
          <a:prstGeom prst="rect">
            <a:avLst/>
          </a:prstGeom>
          <a:noFill/>
          <a:ln w="12700">
            <a:solidFill>
              <a:srgbClr val="00B050"/>
            </a:solidFill>
          </a:ln>
        </p:spPr>
        <p:txBody>
          <a:bodyPr wrap="square" rtlCol="0">
            <a:spAutoFit/>
          </a:bodyPr>
          <a:lstStyle/>
          <a:p>
            <a:pPr algn="ctr"/>
            <a:r>
              <a:rPr lang="en-US" dirty="0"/>
              <a:t>The greatest example of this self-serving religious method?</a:t>
            </a:r>
          </a:p>
          <a:p>
            <a:pPr algn="ctr"/>
            <a:endParaRPr lang="en-US" dirty="0"/>
          </a:p>
          <a:p>
            <a:pPr algn="ctr"/>
            <a:r>
              <a:rPr lang="en-US" dirty="0"/>
              <a:t>REJECTING JESUS</a:t>
            </a:r>
          </a:p>
        </p:txBody>
      </p:sp>
    </p:spTree>
    <p:extLst>
      <p:ext uri="{BB962C8B-B14F-4D97-AF65-F5344CB8AC3E}">
        <p14:creationId xmlns:p14="http://schemas.microsoft.com/office/powerpoint/2010/main" val="279463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7:1-23; </a:t>
            </a:r>
            <a:r>
              <a:rPr lang="en-US" sz="2000" dirty="0"/>
              <a:t>Clean vs Unclean</a:t>
            </a:r>
          </a:p>
          <a:p>
            <a:pPr lvl="1">
              <a:spcBef>
                <a:spcPts val="600"/>
              </a:spcBef>
            </a:pPr>
            <a:r>
              <a:rPr lang="en-US" sz="1800" dirty="0"/>
              <a:t>1-13; Traditions of the elders</a:t>
            </a:r>
          </a:p>
          <a:p>
            <a:pPr lvl="1">
              <a:spcBef>
                <a:spcPts val="600"/>
              </a:spcBef>
            </a:pPr>
            <a:r>
              <a:rPr lang="en-US" sz="1800" dirty="0"/>
              <a:t>14-23; True </a:t>
            </a:r>
            <a:r>
              <a:rPr lang="en-US" sz="1800" dirty="0" err="1"/>
              <a:t>Unlceanness</a:t>
            </a:r>
            <a:endParaRPr lang="en-US" sz="1800" dirty="0"/>
          </a:p>
          <a:p>
            <a:pPr>
              <a:spcBef>
                <a:spcPts val="600"/>
              </a:spcBef>
            </a:pPr>
            <a:r>
              <a:rPr lang="en-US" sz="2000" b="1" dirty="0"/>
              <a:t>7:24-30</a:t>
            </a:r>
            <a:r>
              <a:rPr lang="en-US" sz="2000" dirty="0"/>
              <a:t>; The Syrophoenician Woman</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252798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normAutofit/>
          </a:bodyPr>
          <a:lstStyle/>
          <a:p>
            <a:r>
              <a:rPr lang="en-US" sz="4000" b="1" dirty="0"/>
              <a:t>Vs. 24-30</a:t>
            </a:r>
            <a:r>
              <a:rPr lang="en-US" sz="4000" dirty="0"/>
              <a:t>; The Syrophoenician Woman</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5" y="1313819"/>
            <a:ext cx="5298318" cy="5095369"/>
          </a:xfrm>
        </p:spPr>
        <p:txBody>
          <a:bodyPr>
            <a:noAutofit/>
          </a:bodyPr>
          <a:lstStyle/>
          <a:p>
            <a:pPr marL="0" indent="0">
              <a:buNone/>
            </a:pPr>
            <a:r>
              <a:rPr lang="en-US" dirty="0"/>
              <a:t>24 Jesus got up and went away from there to the </a:t>
            </a:r>
            <a:r>
              <a:rPr lang="en-US" u="sng" dirty="0"/>
              <a:t>region of </a:t>
            </a:r>
            <a:r>
              <a:rPr lang="en-US" u="sng" dirty="0" err="1"/>
              <a:t>Tyre</a:t>
            </a:r>
            <a:r>
              <a:rPr lang="en-US" dirty="0"/>
              <a:t>. And when He had entered a house, He wanted no one to know of it; yet He could not escape notice. 25 But after hearing of Him, a woman whose little daughter had an unclean spirit immediately came and fell at His feet. 26 Now the woman was a Gentile, of the Syrophoenician race. And she kept asking Him to cast the demon out of her daughter. 27 And He was saying to her, </a:t>
            </a:r>
            <a:r>
              <a:rPr lang="en-US" u="sng" dirty="0"/>
              <a:t>“Let the children be satisfied first, for it is not good to take the children’s bread and throw it to the dogs.” </a:t>
            </a:r>
            <a:r>
              <a:rPr lang="en-US" dirty="0"/>
              <a:t>28 But she answered and said to Him, “Yes, Lord, but even the dogs under the table feed on the children’s crumbs.” 29 And He said to her, “Because of this answer go; the demon has gone out of your daughter.” 30 And going back to her home, she found the child lying on the bed, the demon having left.</a:t>
            </a:r>
          </a:p>
        </p:txBody>
      </p:sp>
      <p:sp>
        <p:nvSpPr>
          <p:cNvPr id="4" name="TextBox 3">
            <a:extLst>
              <a:ext uri="{FF2B5EF4-FFF2-40B4-BE49-F238E27FC236}">
                <a16:creationId xmlns:a16="http://schemas.microsoft.com/office/drawing/2014/main" id="{EA8C9141-8971-648C-E2FB-18EA996AE462}"/>
              </a:ext>
            </a:extLst>
          </p:cNvPr>
          <p:cNvSpPr txBox="1"/>
          <p:nvPr/>
        </p:nvSpPr>
        <p:spPr>
          <a:xfrm>
            <a:off x="6384023" y="3700484"/>
            <a:ext cx="3724712" cy="369332"/>
          </a:xfrm>
          <a:prstGeom prst="rect">
            <a:avLst/>
          </a:prstGeom>
          <a:noFill/>
          <a:ln w="12700">
            <a:solidFill>
              <a:srgbClr val="00B050"/>
            </a:solidFill>
          </a:ln>
        </p:spPr>
        <p:txBody>
          <a:bodyPr wrap="square" rtlCol="0">
            <a:spAutoFit/>
          </a:bodyPr>
          <a:lstStyle/>
          <a:p>
            <a:pPr algn="ctr"/>
            <a:r>
              <a:rPr lang="en-US" dirty="0"/>
              <a:t>Is this insulting?</a:t>
            </a:r>
          </a:p>
        </p:txBody>
      </p:sp>
      <p:cxnSp>
        <p:nvCxnSpPr>
          <p:cNvPr id="6" name="Straight Arrow Connector 5">
            <a:extLst>
              <a:ext uri="{FF2B5EF4-FFF2-40B4-BE49-F238E27FC236}">
                <a16:creationId xmlns:a16="http://schemas.microsoft.com/office/drawing/2014/main" id="{378E98FE-90DB-D334-EBD7-A950C7CFA4CC}"/>
              </a:ext>
            </a:extLst>
          </p:cNvPr>
          <p:cNvCxnSpPr>
            <a:stCxn id="4" idx="1"/>
          </p:cNvCxnSpPr>
          <p:nvPr/>
        </p:nvCxnSpPr>
        <p:spPr>
          <a:xfrm flipH="1">
            <a:off x="5528345" y="3885150"/>
            <a:ext cx="855678" cy="184666"/>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058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normAutofit/>
          </a:bodyPr>
          <a:lstStyle/>
          <a:p>
            <a:r>
              <a:rPr lang="en-US" sz="4000" b="1" dirty="0"/>
              <a:t>Vs. 24-30</a:t>
            </a:r>
            <a:r>
              <a:rPr lang="en-US" sz="4000" dirty="0"/>
              <a:t>; The Syrophoenician Woman</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5" y="1313819"/>
            <a:ext cx="5298318" cy="5095369"/>
          </a:xfrm>
        </p:spPr>
        <p:txBody>
          <a:bodyPr>
            <a:noAutofit/>
          </a:bodyPr>
          <a:lstStyle/>
          <a:p>
            <a:pPr marL="0" indent="0">
              <a:buNone/>
            </a:pPr>
            <a:r>
              <a:rPr lang="en-US" dirty="0"/>
              <a:t>24 Jesus got up and went away from there to the </a:t>
            </a:r>
            <a:r>
              <a:rPr lang="en-US" u="sng" dirty="0"/>
              <a:t>region of </a:t>
            </a:r>
            <a:r>
              <a:rPr lang="en-US" u="sng" dirty="0" err="1"/>
              <a:t>Tyre</a:t>
            </a:r>
            <a:r>
              <a:rPr lang="en-US" dirty="0"/>
              <a:t>. And when He had entered a house, He wanted no one to know of it; yet He could not escape notice. 25 But after hearing of Him, a woman whose little daughter had an unclean spirit immediately came and fell at His feet. 26 Now the woman was a Gentile, of the Syrophoenician race. And she kept asking Him to cast the demon out of her daughter. 27 And He was saying to her, “Let the children be satisfied first, for it is not good to take the children’s bread and throw it to the dogs.” 28 But she answered and said to Him, </a:t>
            </a:r>
            <a:r>
              <a:rPr lang="en-US" u="sng" dirty="0"/>
              <a:t>“Yes, Lord, but even the dogs under the table feed on the children’s crumbs.”</a:t>
            </a:r>
            <a:r>
              <a:rPr lang="en-US" dirty="0"/>
              <a:t> 29 And He said to her, “Because of this answer go; the demon has gone out of your daughter.” 30 </a:t>
            </a:r>
            <a:r>
              <a:rPr lang="en-US" u="sng" dirty="0"/>
              <a:t>And going back to her home, she found the child lying on the bed, the demon having left.</a:t>
            </a:r>
          </a:p>
        </p:txBody>
      </p:sp>
      <p:sp>
        <p:nvSpPr>
          <p:cNvPr id="4" name="TextBox 3">
            <a:extLst>
              <a:ext uri="{FF2B5EF4-FFF2-40B4-BE49-F238E27FC236}">
                <a16:creationId xmlns:a16="http://schemas.microsoft.com/office/drawing/2014/main" id="{EA8C9141-8971-648C-E2FB-18EA996AE462}"/>
              </a:ext>
            </a:extLst>
          </p:cNvPr>
          <p:cNvSpPr txBox="1"/>
          <p:nvPr/>
        </p:nvSpPr>
        <p:spPr>
          <a:xfrm>
            <a:off x="6727972" y="4472271"/>
            <a:ext cx="3724712" cy="369332"/>
          </a:xfrm>
          <a:prstGeom prst="rect">
            <a:avLst/>
          </a:prstGeom>
          <a:noFill/>
          <a:ln w="12700">
            <a:solidFill>
              <a:srgbClr val="00B050"/>
            </a:solidFill>
          </a:ln>
        </p:spPr>
        <p:txBody>
          <a:bodyPr wrap="square" rtlCol="0">
            <a:spAutoFit/>
          </a:bodyPr>
          <a:lstStyle/>
          <a:p>
            <a:pPr algn="ctr"/>
            <a:r>
              <a:rPr lang="en-US" dirty="0"/>
              <a:t>All she wants is the crumbs.  </a:t>
            </a:r>
          </a:p>
        </p:txBody>
      </p:sp>
      <p:cxnSp>
        <p:nvCxnSpPr>
          <p:cNvPr id="6" name="Straight Arrow Connector 5">
            <a:extLst>
              <a:ext uri="{FF2B5EF4-FFF2-40B4-BE49-F238E27FC236}">
                <a16:creationId xmlns:a16="http://schemas.microsoft.com/office/drawing/2014/main" id="{378E98FE-90DB-D334-EBD7-A950C7CFA4CC}"/>
              </a:ext>
            </a:extLst>
          </p:cNvPr>
          <p:cNvCxnSpPr>
            <a:stCxn id="4" idx="1"/>
          </p:cNvCxnSpPr>
          <p:nvPr/>
        </p:nvCxnSpPr>
        <p:spPr>
          <a:xfrm flipH="1">
            <a:off x="5872294" y="4656937"/>
            <a:ext cx="855678" cy="184666"/>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F525DDB-DE52-627D-3FA9-A63F4906B978}"/>
              </a:ext>
            </a:extLst>
          </p:cNvPr>
          <p:cNvSpPr txBox="1"/>
          <p:nvPr/>
        </p:nvSpPr>
        <p:spPr>
          <a:xfrm>
            <a:off x="6877462" y="5544181"/>
            <a:ext cx="3724712" cy="369332"/>
          </a:xfrm>
          <a:prstGeom prst="rect">
            <a:avLst/>
          </a:prstGeom>
          <a:noFill/>
          <a:ln w="12700">
            <a:solidFill>
              <a:srgbClr val="00B050"/>
            </a:solidFill>
          </a:ln>
        </p:spPr>
        <p:txBody>
          <a:bodyPr wrap="square" rtlCol="0">
            <a:spAutoFit/>
          </a:bodyPr>
          <a:lstStyle/>
          <a:p>
            <a:pPr algn="ctr"/>
            <a:r>
              <a:rPr lang="en-US" dirty="0"/>
              <a:t>Required more faith still.</a:t>
            </a:r>
          </a:p>
        </p:txBody>
      </p:sp>
      <p:cxnSp>
        <p:nvCxnSpPr>
          <p:cNvPr id="7" name="Straight Arrow Connector 6">
            <a:extLst>
              <a:ext uri="{FF2B5EF4-FFF2-40B4-BE49-F238E27FC236}">
                <a16:creationId xmlns:a16="http://schemas.microsoft.com/office/drawing/2014/main" id="{CCBC3AE0-3A08-073A-2E09-B3919FD0729B}"/>
              </a:ext>
            </a:extLst>
          </p:cNvPr>
          <p:cNvCxnSpPr>
            <a:stCxn id="5" idx="1"/>
          </p:cNvCxnSpPr>
          <p:nvPr/>
        </p:nvCxnSpPr>
        <p:spPr>
          <a:xfrm flipH="1">
            <a:off x="6021784" y="5728847"/>
            <a:ext cx="855678" cy="184666"/>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298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4"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7:1-23; </a:t>
            </a:r>
            <a:r>
              <a:rPr lang="en-US" sz="2000" dirty="0"/>
              <a:t>Clean vs Unclean</a:t>
            </a:r>
          </a:p>
          <a:p>
            <a:pPr lvl="1">
              <a:spcBef>
                <a:spcPts val="600"/>
              </a:spcBef>
            </a:pPr>
            <a:r>
              <a:rPr lang="en-US" sz="1800" dirty="0"/>
              <a:t>1-13; Traditions of the elders</a:t>
            </a:r>
          </a:p>
          <a:p>
            <a:pPr lvl="1">
              <a:spcBef>
                <a:spcPts val="600"/>
              </a:spcBef>
            </a:pPr>
            <a:r>
              <a:rPr lang="en-US" sz="1800" dirty="0"/>
              <a:t>14-23; True </a:t>
            </a:r>
            <a:r>
              <a:rPr lang="en-US" sz="1800" dirty="0" err="1"/>
              <a:t>Unlceanness</a:t>
            </a:r>
            <a:endParaRPr lang="en-US" sz="1800" dirty="0"/>
          </a:p>
          <a:p>
            <a:pPr>
              <a:spcBef>
                <a:spcPts val="600"/>
              </a:spcBef>
            </a:pPr>
            <a:r>
              <a:rPr lang="en-US" sz="2000" b="1" dirty="0"/>
              <a:t>7:24-30</a:t>
            </a:r>
            <a:r>
              <a:rPr lang="en-US" sz="2000" dirty="0"/>
              <a:t>; The Syrophoenician Woman</a:t>
            </a:r>
          </a:p>
          <a:p>
            <a:pPr>
              <a:spcBef>
                <a:spcPts val="600"/>
              </a:spcBef>
            </a:pPr>
            <a:r>
              <a:rPr lang="en-US" sz="2000" b="1" dirty="0"/>
              <a:t>7:31-37</a:t>
            </a:r>
            <a:r>
              <a:rPr lang="en-US" sz="2000" dirty="0"/>
              <a:t>; Opening the Ears and Tongue</a:t>
            </a:r>
          </a:p>
          <a:p>
            <a:pPr>
              <a:spcBef>
                <a:spcPts val="600"/>
              </a:spcBef>
            </a:pPr>
            <a:r>
              <a:rPr lang="en-US" sz="2000" b="1" dirty="0"/>
              <a:t>8:1-10</a:t>
            </a:r>
            <a:r>
              <a:rPr lang="en-US" sz="2000" dirty="0"/>
              <a:t>; Another </a:t>
            </a:r>
            <a:r>
              <a:rPr lang="en-US" sz="2000" dirty="0" err="1"/>
              <a:t>Feedin</a:t>
            </a:r>
            <a:r>
              <a:rPr lang="en-US" sz="2000" dirty="0"/>
              <a:t>’</a:t>
            </a:r>
          </a:p>
          <a:p>
            <a:pPr>
              <a:spcBef>
                <a:spcPts val="600"/>
              </a:spcBef>
            </a:pPr>
            <a:r>
              <a:rPr lang="en-US" sz="2000" b="1" dirty="0"/>
              <a:t>8:11-15</a:t>
            </a:r>
            <a:r>
              <a:rPr lang="en-US" sz="2000" dirty="0"/>
              <a:t>; “Show us a sign!”</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277528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normAutofit/>
          </a:bodyPr>
          <a:lstStyle/>
          <a:p>
            <a:r>
              <a:rPr lang="en-US" sz="4000" b="1" dirty="0"/>
              <a:t>Vs. 11-15</a:t>
            </a:r>
            <a:r>
              <a:rPr lang="en-US" sz="4000" dirty="0"/>
              <a:t>; Beware the Leaven...</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5" y="1313819"/>
            <a:ext cx="5298318" cy="2192779"/>
          </a:xfrm>
        </p:spPr>
        <p:txBody>
          <a:bodyPr>
            <a:noAutofit/>
          </a:bodyPr>
          <a:lstStyle/>
          <a:p>
            <a:pPr marL="0" indent="0">
              <a:buNone/>
            </a:pPr>
            <a:r>
              <a:rPr lang="en-US" dirty="0"/>
              <a:t>11 The Pharisees came out and began to argue with Him, seeking from Him a sign from heaven, to test Him. 12 Sighing deeply in His spirit, He said, “Why does this generation seek for a sign? Truly I say to you, no sign will be given to this generation.” 13 Leaving them, He again embarked and went away to the other side.</a:t>
            </a:r>
          </a:p>
        </p:txBody>
      </p:sp>
      <p:sp>
        <p:nvSpPr>
          <p:cNvPr id="4" name="TextBox 3">
            <a:extLst>
              <a:ext uri="{FF2B5EF4-FFF2-40B4-BE49-F238E27FC236}">
                <a16:creationId xmlns:a16="http://schemas.microsoft.com/office/drawing/2014/main" id="{EA8C9141-8971-648C-E2FB-18EA996AE462}"/>
              </a:ext>
            </a:extLst>
          </p:cNvPr>
          <p:cNvSpPr txBox="1"/>
          <p:nvPr/>
        </p:nvSpPr>
        <p:spPr>
          <a:xfrm>
            <a:off x="6449624" y="1561291"/>
            <a:ext cx="3818500" cy="369332"/>
          </a:xfrm>
          <a:prstGeom prst="rect">
            <a:avLst/>
          </a:prstGeom>
          <a:noFill/>
          <a:ln w="12700">
            <a:solidFill>
              <a:srgbClr val="00B050"/>
            </a:solidFill>
          </a:ln>
        </p:spPr>
        <p:txBody>
          <a:bodyPr wrap="square" rtlCol="0">
            <a:spAutoFit/>
          </a:bodyPr>
          <a:lstStyle/>
          <a:p>
            <a:pPr algn="ctr"/>
            <a:r>
              <a:rPr lang="en-US" dirty="0"/>
              <a:t>Needed a sign “From Heaven”?</a:t>
            </a:r>
          </a:p>
        </p:txBody>
      </p:sp>
      <p:sp>
        <p:nvSpPr>
          <p:cNvPr id="8" name="Content Placeholder 2">
            <a:extLst>
              <a:ext uri="{FF2B5EF4-FFF2-40B4-BE49-F238E27FC236}">
                <a16:creationId xmlns:a16="http://schemas.microsoft.com/office/drawing/2014/main" id="{18CEC37A-E377-73FB-D163-62792D28ADCB}"/>
              </a:ext>
            </a:extLst>
          </p:cNvPr>
          <p:cNvSpPr txBox="1">
            <a:spLocks/>
          </p:cNvSpPr>
          <p:nvPr/>
        </p:nvSpPr>
        <p:spPr>
          <a:xfrm>
            <a:off x="909535" y="3730521"/>
            <a:ext cx="5298318" cy="2192779"/>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Font typeface="Arial" pitchFamily="34" charset="0"/>
              <a:buNone/>
            </a:pPr>
            <a:r>
              <a:rPr lang="en-US" dirty="0"/>
              <a:t>14 And they had forgotten to take bread, and did not have more than one loaf in the boat with them. 15 And He was giving orders to them, saying, “Watch out! Beware of the leaven of the Pharisees and the leaven of Herod.”</a:t>
            </a:r>
          </a:p>
        </p:txBody>
      </p:sp>
      <p:sp>
        <p:nvSpPr>
          <p:cNvPr id="9" name="TextBox 8">
            <a:extLst>
              <a:ext uri="{FF2B5EF4-FFF2-40B4-BE49-F238E27FC236}">
                <a16:creationId xmlns:a16="http://schemas.microsoft.com/office/drawing/2014/main" id="{46FC81F0-404D-A74C-E566-1B23D055BDCF}"/>
              </a:ext>
            </a:extLst>
          </p:cNvPr>
          <p:cNvSpPr txBox="1"/>
          <p:nvPr/>
        </p:nvSpPr>
        <p:spPr>
          <a:xfrm>
            <a:off x="6449623" y="3741246"/>
            <a:ext cx="3818501" cy="1477328"/>
          </a:xfrm>
          <a:prstGeom prst="rect">
            <a:avLst/>
          </a:prstGeom>
          <a:noFill/>
          <a:ln w="12700">
            <a:solidFill>
              <a:srgbClr val="00B050"/>
            </a:solidFill>
          </a:ln>
        </p:spPr>
        <p:txBody>
          <a:bodyPr wrap="square" rtlCol="0">
            <a:spAutoFit/>
          </a:bodyPr>
          <a:lstStyle/>
          <a:p>
            <a:r>
              <a:rPr lang="en-US" dirty="0"/>
              <a:t>What is the leaven of the Pharisees and of Herod?</a:t>
            </a:r>
          </a:p>
          <a:p>
            <a:endParaRPr lang="en-US" dirty="0"/>
          </a:p>
          <a:p>
            <a:r>
              <a:rPr lang="en-US" dirty="0"/>
              <a:t>Luke 12:1 - Hypocrisy</a:t>
            </a:r>
          </a:p>
          <a:p>
            <a:r>
              <a:rPr lang="en-US" dirty="0"/>
              <a:t>In Context - Self Serving Religion</a:t>
            </a:r>
          </a:p>
        </p:txBody>
      </p:sp>
    </p:spTree>
    <p:extLst>
      <p:ext uri="{BB962C8B-B14F-4D97-AF65-F5344CB8AC3E}">
        <p14:creationId xmlns:p14="http://schemas.microsoft.com/office/powerpoint/2010/main" val="27017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486</TotalTime>
  <Words>1249</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Schoolbook</vt:lpstr>
      <vt:lpstr>Wingdings 2</vt:lpstr>
      <vt:lpstr>View</vt:lpstr>
      <vt:lpstr>The Gospel of Mark</vt:lpstr>
      <vt:lpstr>Class Outline</vt:lpstr>
      <vt:lpstr>Vs. 1-8; Tradition</vt:lpstr>
      <vt:lpstr>Vs. 9-13; Setting Aside God’s Law</vt:lpstr>
      <vt:lpstr>Class Outline</vt:lpstr>
      <vt:lpstr>Vs. 24-30; The Syrophoenician Woman</vt:lpstr>
      <vt:lpstr>Vs. 24-30; The Syrophoenician Woman</vt:lpstr>
      <vt:lpstr>Class Outline</vt:lpstr>
      <vt:lpstr>Vs. 11-15; Beware the Leaven...</vt:lpstr>
      <vt:lpstr>Class Outline</vt:lpstr>
      <vt:lpstr>Vs. 11-15; Seeing Jesus Clearly...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Ryan Poe</cp:lastModifiedBy>
  <cp:revision>18</cp:revision>
  <dcterms:created xsi:type="dcterms:W3CDTF">2023-10-29T00:36:01Z</dcterms:created>
  <dcterms:modified xsi:type="dcterms:W3CDTF">2023-11-19T13:19:46Z</dcterms:modified>
</cp:coreProperties>
</file>