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1028" r:id="rId3"/>
    <p:sldId id="1029" r:id="rId4"/>
    <p:sldId id="266" r:id="rId5"/>
    <p:sldId id="1018" r:id="rId6"/>
    <p:sldId id="1026" r:id="rId7"/>
    <p:sldId id="408" r:id="rId8"/>
    <p:sldId id="1022" r:id="rId9"/>
    <p:sldId id="1023" r:id="rId10"/>
    <p:sldId id="1025" r:id="rId11"/>
    <p:sldId id="1024" r:id="rId12"/>
    <p:sldId id="1019" r:id="rId13"/>
    <p:sldId id="1027" r:id="rId14"/>
    <p:sldId id="1021" r:id="rId15"/>
    <p:sldId id="404" r:id="rId16"/>
    <p:sldId id="405" r:id="rId17"/>
    <p:sldId id="406" r:id="rId18"/>
    <p:sldId id="40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3C035-9CDA-4EE3-B681-55E8DED07613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E5F8B-3BC5-4B6E-97E5-593A4132A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4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02756" indent="-270291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1164" indent="-216233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13629" indent="-216233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46095" indent="-216233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EBC35F-22A2-4068-B0E6-FF79F52ACF6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6713" y="676275"/>
            <a:ext cx="6143625" cy="3455988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435" y="4355798"/>
            <a:ext cx="5079503" cy="4129011"/>
          </a:xfrm>
          <a:noFill/>
        </p:spPr>
        <p:txBody>
          <a:bodyPr/>
          <a:lstStyle/>
          <a:p>
            <a:pPr algn="l" rtl="0"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5085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D07661-82B3-A322-1464-6E0C3D8A52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F31CB5E-BFC4-DCED-EED0-9B990D237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7942DBA-CF76-9AA9-BB8E-3729175E6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186AC4B-DD8D-B9F1-0FB9-DD653D057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D726D91-D49C-A7FB-95D2-451572E25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4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142DEB-921A-218B-BF66-4AA99E6B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670D7D2-7B40-60A2-DD4D-156245096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902C460-3834-1874-03DC-6C91208B6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120F284-52AB-4C6B-6AA6-9FD7B852E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7AD33D4-1DF4-17F4-DF3E-ED632567F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23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6BEADCB-CFF7-94C2-07C8-E450E5AF37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1743CA9-436C-E7D8-5798-470942C33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F5EDF38-75D9-5585-4F31-B4388D337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F2E160C-2D3F-2656-0473-81050DAE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A52B2E-6D76-E97F-8299-4D9C43EB3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08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7F355-5741-49B8-AC2B-9B4B36FF732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600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3170B-2889-475A-8203-6FAD2ABC898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860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50822-0131-46A8-B26D-BF389AB10FA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420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5638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914400"/>
            <a:ext cx="5638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3A967-599C-495D-A776-B06DD8DA528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557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AD59-A2DC-44A3-9EB1-86D0B249135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1432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C0DF-682D-46DA-A9B6-9093D41B9F1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7535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59150-0693-44C0-A7F7-4E8E9E66AAC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3470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10302-4821-4CBC-955C-05D9D930988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89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1EC365-FEB0-A9F6-A161-10F2B281B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D1BC2C-8B47-50BD-CBCA-9E8DB814E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D6C657E-1975-C93E-4DD9-B0F215E0C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DCCBC99-229E-781C-A006-DDE5230CF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A33D563-6348-5604-551B-1B79AA560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271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8825A-A978-4866-88D2-615D05EEC8C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655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37FD4-3904-4188-887F-9139792B402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0643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5400" y="0"/>
            <a:ext cx="28702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84074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623A4-2883-4C08-8364-B9E955855DD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44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071497-17A3-9D68-510C-A5B6FE68E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27CE462-F40F-10AC-7EDE-2CCD96B14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27650FA-EC07-A4AC-1816-1FE67AC0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E3C7550-1380-B543-FAEC-497099F0F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E32D1D6-61F8-594C-E8B9-366447CF8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1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E2447F-9F81-DEB6-198F-9A6CF2D68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132F79-4E4B-7FA2-DC9E-92731816DE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F635769-BC9D-3236-F1C6-BF3F8AC19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4DFB2C9-8D9A-A06D-90D0-DD2E55868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268E73F-1F14-11ED-3AF0-102A9FA94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256494B-5C21-CAC7-1FD2-6CA69427E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4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2CB958-1523-C78F-80C1-C6E2ADF8F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BD7D8F9-6FF6-AB3D-9B3A-C18DC73E3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E5726B4-2636-697D-BC49-9878ACA1A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68BA659-A9B7-B0D0-993A-2B1BC9426C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CD20227-E501-5FA7-9222-9965E6C6A6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6075E69-9B65-CBDD-B736-400686B7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FF9CCCD-1295-7A29-C56A-B401F67F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F3A71DE-F59A-50EC-6B9A-612A37ED3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64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48EB3E-51C3-BF60-DAF0-064F1D7F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AC3A99D-A2EE-3135-B29F-F66DD484B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26C4B1F-22C8-973F-8673-BF5E1A535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5F59BA8-77C0-2EB5-52D5-439C394C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E06205F-D843-835E-73D9-51BCC01E6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D94AC06-6D25-98DF-8336-369918026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C5139AC-7C59-9E2C-AF8B-874D8C1B4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4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79F59E-4594-D1C1-C978-1D2B29203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CB65B9-C54C-BE7F-80A8-DDE4DB4DC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9EE4E9B-C585-0D73-27FF-5083B6E1F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A3FF11C-35CB-6E54-3A4D-558B038D0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EC27410-815C-BB3B-049E-2B43A3A8F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0E3CDBD-BE31-4DE4-FE62-28ED99EB2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7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080BC7-9F80-B9A5-0380-762DE77CB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0577A67-F931-74F2-A81D-1890E3FE85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675A90F-27EC-B384-53A1-C92C1DA57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959FE2C-BC03-C143-67FD-FE5948705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296EC37-BBA5-18A7-4230-8FF1D7AAE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F323919-7162-546C-5265-9EF093F40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8C54CE8-DCC8-8A2D-4230-79F4458E8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A7630AA-6498-7280-2B76-F71F1795C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D7EDD14-1907-CAD3-5713-29873A94A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A8121-FE85-40BD-929D-74905304D07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6642C8A-78C6-3A80-1992-148BBCFA69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ADF7F49-D460-21BA-C71E-4C8D54686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0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tx1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14400"/>
            <a:ext cx="11480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bg1"/>
                </a:solidFill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bg1"/>
                </a:solidFill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80800" y="6553201"/>
            <a:ext cx="7112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1"/>
                </a:solidFill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8818E6-D8C9-483D-A5C0-9DA763A7B7F4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6481234" y="3317875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b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24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har char="•"/>
        <a:defRPr sz="36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ts val="600"/>
        </a:spcBef>
        <a:spcAft>
          <a:spcPct val="0"/>
        </a:spcAft>
        <a:buChar char="–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ts val="600"/>
        </a:spcBef>
        <a:spcAft>
          <a:spcPct val="0"/>
        </a:spcAft>
        <a:buChar char="•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ts val="600"/>
        </a:spcBef>
        <a:spcAft>
          <a:spcPct val="0"/>
        </a:spcAft>
        <a:buChar char="–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ts val="600"/>
        </a:spcBef>
        <a:spcAft>
          <a:spcPct val="0"/>
        </a:spcAft>
        <a:buChar char="»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762000"/>
          </a:xfrm>
        </p:spPr>
        <p:txBody>
          <a:bodyPr/>
          <a:lstStyle/>
          <a:p>
            <a:pPr rtl="0"/>
            <a:r>
              <a:rPr lang="en-US" sz="2800" i="1" u="sng" dirty="0" err="1" smtClean="0"/>
              <a:t>Ser</a:t>
            </a:r>
            <a:r>
              <a:rPr lang="en-US" sz="2800" i="1" u="sng" dirty="0" smtClean="0"/>
              <a:t> </a:t>
            </a:r>
            <a:r>
              <a:rPr lang="en-US" sz="2800" i="1" u="sng" dirty="0" err="1" smtClean="0"/>
              <a:t>cabeza</a:t>
            </a:r>
            <a:r>
              <a:rPr lang="en-US" sz="2800" i="1" u="sng" dirty="0" smtClean="0"/>
              <a:t> </a:t>
            </a:r>
            <a:r>
              <a:rPr lang="en-US" sz="2800" i="1" u="sng" dirty="0" err="1" smtClean="0"/>
              <a:t>requiere</a:t>
            </a:r>
            <a:r>
              <a:rPr lang="en-US" sz="2800" i="1" u="sng" dirty="0" smtClean="0"/>
              <a:t> </a:t>
            </a:r>
            <a:r>
              <a:rPr lang="en-US" sz="2800" i="1" u="sng" dirty="0"/>
              <a:t>disciplina y </a:t>
            </a:r>
            <a:r>
              <a:rPr lang="en-US" sz="2800" i="1" u="sng" dirty="0" err="1" smtClean="0"/>
              <a:t>valentía</a:t>
            </a:r>
            <a:r>
              <a:rPr lang="en-US" sz="2800" i="1" u="sng" dirty="0" smtClean="0"/>
              <a:t>: </a:t>
            </a:r>
            <a:r>
              <a:rPr lang="en-US" sz="2800" i="1" u="sng" dirty="0"/>
              <a:t>es un trabajo duro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02594"/>
            <a:ext cx="11645900" cy="5953819"/>
          </a:xfrm>
        </p:spPr>
        <p:txBody>
          <a:bodyPr>
            <a:normAutofit fontScale="70000" lnSpcReduction="20000"/>
          </a:bodyPr>
          <a:lstStyle/>
          <a:p>
            <a:pPr algn="l" rtl="0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 smtClean="0">
                <a:solidFill>
                  <a:srgbClr val="FFFF00"/>
                </a:solidFill>
                <a:ea typeface="+mn-ea"/>
              </a:rPr>
              <a:t>Protector/</a:t>
            </a:r>
            <a:r>
              <a:rPr lang="en-US" dirty="0" err="1" smtClean="0">
                <a:solidFill>
                  <a:srgbClr val="FFFF00"/>
                </a:solidFill>
                <a:ea typeface="+mn-ea"/>
              </a:rPr>
              <a:t>proveedor</a:t>
            </a:r>
            <a:r>
              <a:rPr lang="en-US" b="0" dirty="0" smtClean="0">
                <a:ea typeface="+mn-ea"/>
              </a:rPr>
              <a:t>—</a:t>
            </a:r>
            <a:r>
              <a:rPr lang="en-US" b="0" dirty="0" err="1" smtClean="0">
                <a:ea typeface="+mn-ea"/>
              </a:rPr>
              <a:t>valentía</a:t>
            </a:r>
            <a:r>
              <a:rPr lang="en-US" b="0" dirty="0" smtClean="0">
                <a:ea typeface="+mn-ea"/>
              </a:rPr>
              <a:t>, </a:t>
            </a:r>
            <a:r>
              <a:rPr lang="en-US" b="0" dirty="0">
                <a:ea typeface="+mn-ea"/>
              </a:rPr>
              <a:t>habilidad, fuerza, previsión, perseverancia, sacrificio</a:t>
            </a:r>
          </a:p>
          <a:p>
            <a:pPr algn="l" rtl="0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>
                <a:solidFill>
                  <a:srgbClr val="FFFF00"/>
                </a:solidFill>
                <a:ea typeface="+mn-ea"/>
              </a:rPr>
              <a:t>Visionario</a:t>
            </a:r>
            <a:r>
              <a:rPr lang="en-US" b="0" dirty="0">
                <a:ea typeface="+mn-ea"/>
              </a:rPr>
              <a:t>—visión espiritual: conocimiento, fe y esperanza en la prueba, “discernir el bien y el mal”</a:t>
            </a:r>
          </a:p>
          <a:p>
            <a:pPr algn="l" rtl="0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>
                <a:solidFill>
                  <a:srgbClr val="FFFF00"/>
                </a:solidFill>
                <a:ea typeface="+mn-ea"/>
              </a:rPr>
              <a:t>Solucionador de problemas</a:t>
            </a:r>
            <a:r>
              <a:rPr lang="en-US" b="0" dirty="0">
                <a:ea typeface="+mn-ea"/>
              </a:rPr>
              <a:t>—tomar la iniciativa, primero en la confesión y el perdón, </a:t>
            </a:r>
            <a:r>
              <a:rPr lang="en-US" b="0" dirty="0" err="1" smtClean="0">
                <a:ea typeface="+mn-ea"/>
              </a:rPr>
              <a:t>hacer</a:t>
            </a:r>
            <a:r>
              <a:rPr lang="en-US" b="0" dirty="0" smtClean="0">
                <a:ea typeface="+mn-ea"/>
              </a:rPr>
              <a:t> </a:t>
            </a:r>
            <a:r>
              <a:rPr lang="en-US" b="0" dirty="0" err="1" smtClean="0">
                <a:ea typeface="+mn-ea"/>
              </a:rPr>
              <a:t>sacrificios</a:t>
            </a:r>
            <a:endParaRPr lang="en-US" b="0" dirty="0">
              <a:ea typeface="+mn-ea"/>
            </a:endParaRPr>
          </a:p>
          <a:p>
            <a:pPr algn="l" rtl="0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>
                <a:solidFill>
                  <a:srgbClr val="FFFF00"/>
                </a:solidFill>
                <a:ea typeface="+mn-ea"/>
              </a:rPr>
              <a:t>Tomador de </a:t>
            </a:r>
            <a:r>
              <a:rPr lang="en-US" dirty="0" err="1" smtClean="0">
                <a:solidFill>
                  <a:srgbClr val="FFFF00"/>
                </a:solidFill>
                <a:ea typeface="+mn-ea"/>
              </a:rPr>
              <a:t>decisiones</a:t>
            </a:r>
            <a:r>
              <a:rPr lang="en-US" b="0" dirty="0" smtClean="0">
                <a:ea typeface="+mn-ea"/>
              </a:rPr>
              <a:t>—</a:t>
            </a:r>
            <a:r>
              <a:rPr lang="en-US" b="0" dirty="0" err="1" smtClean="0">
                <a:ea typeface="+mn-ea"/>
              </a:rPr>
              <a:t>tomar</a:t>
            </a:r>
            <a:r>
              <a:rPr lang="en-US" b="0" dirty="0" smtClean="0">
                <a:ea typeface="+mn-ea"/>
              </a:rPr>
              <a:t> </a:t>
            </a:r>
            <a:r>
              <a:rPr lang="en-US" b="0" dirty="0">
                <a:ea typeface="+mn-ea"/>
              </a:rPr>
              <a:t>decisiones difíciles, </a:t>
            </a:r>
            <a:r>
              <a:rPr lang="en-US" b="0" dirty="0" err="1" smtClean="0">
                <a:ea typeface="+mn-ea"/>
              </a:rPr>
              <a:t>llevarlas</a:t>
            </a:r>
            <a:r>
              <a:rPr lang="en-US" b="0" dirty="0" smtClean="0">
                <a:ea typeface="+mn-ea"/>
              </a:rPr>
              <a:t> a </a:t>
            </a:r>
            <a:r>
              <a:rPr lang="en-US" b="0" dirty="0" err="1" smtClean="0">
                <a:ea typeface="+mn-ea"/>
              </a:rPr>
              <a:t>cabo</a:t>
            </a:r>
            <a:r>
              <a:rPr lang="en-US" b="0" dirty="0" smtClean="0">
                <a:ea typeface="+mn-ea"/>
              </a:rPr>
              <a:t> </a:t>
            </a:r>
            <a:r>
              <a:rPr lang="en-US" b="0" dirty="0">
                <a:ea typeface="+mn-ea"/>
              </a:rPr>
              <a:t>y asumir la culpa de ellas basándose en la confianza en valores inmutables (pero sin conocer el </a:t>
            </a:r>
            <a:r>
              <a:rPr lang="en-US" b="0" dirty="0" err="1">
                <a:ea typeface="+mn-ea"/>
              </a:rPr>
              <a:t>futuro</a:t>
            </a:r>
            <a:r>
              <a:rPr lang="en-US" b="0" dirty="0" smtClean="0">
                <a:ea typeface="+mn-ea"/>
              </a:rPr>
              <a:t>)</a:t>
            </a:r>
            <a:endParaRPr lang="en-US" b="0" dirty="0">
              <a:ea typeface="+mn-ea"/>
            </a:endParaRPr>
          </a:p>
          <a:p>
            <a:pPr algn="l" rtl="0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>
                <a:solidFill>
                  <a:srgbClr val="FFFF00"/>
                </a:solidFill>
                <a:ea typeface="+mn-ea"/>
              </a:rPr>
              <a:t>Ejemplo de disciplina personal</a:t>
            </a:r>
            <a:r>
              <a:rPr lang="en-US" b="0" dirty="0">
                <a:ea typeface="+mn-ea"/>
              </a:rPr>
              <a:t>— autodisciplina personal, financiera y espiritual</a:t>
            </a:r>
          </a:p>
          <a:p>
            <a:pPr algn="l" rtl="0"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sz="3600" dirty="0" err="1" smtClean="0">
                <a:solidFill>
                  <a:srgbClr val="FFFF00"/>
                </a:solidFill>
              </a:rPr>
              <a:t>Motivador</a:t>
            </a:r>
            <a:r>
              <a:rPr lang="en-US" altLang="en-US" sz="3600" b="0" dirty="0" smtClean="0"/>
              <a:t>—</a:t>
            </a:r>
            <a:r>
              <a:rPr lang="en-US" altLang="en-US" sz="3600" b="0" dirty="0" err="1" smtClean="0"/>
              <a:t>animar</a:t>
            </a:r>
            <a:r>
              <a:rPr lang="en-US" altLang="en-US" sz="3600" b="0" dirty="0" smtClean="0"/>
              <a:t> </a:t>
            </a:r>
            <a:r>
              <a:rPr lang="en-US" altLang="en-US" sz="3600" b="0" dirty="0"/>
              <a:t>a otros a actuar, sin desanimarse ni disuadirse por la oposición o la dificultad</a:t>
            </a:r>
          </a:p>
          <a:p>
            <a:pPr algn="l" rtl="0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 err="1" smtClean="0">
                <a:solidFill>
                  <a:srgbClr val="FFFF00"/>
                </a:solidFill>
                <a:ea typeface="+mn-ea"/>
              </a:rPr>
              <a:t>Sustentador</a:t>
            </a:r>
            <a:r>
              <a:rPr lang="en-US" b="0" dirty="0" smtClean="0">
                <a:ea typeface="+mn-ea"/>
              </a:rPr>
              <a:t>—</a:t>
            </a:r>
            <a:r>
              <a:rPr lang="en-US" b="0" dirty="0" err="1" smtClean="0">
                <a:ea typeface="+mn-ea"/>
              </a:rPr>
              <a:t>producir</a:t>
            </a:r>
            <a:r>
              <a:rPr lang="en-US" b="0" dirty="0" smtClean="0">
                <a:ea typeface="+mn-ea"/>
              </a:rPr>
              <a:t> </a:t>
            </a:r>
            <a:r>
              <a:rPr lang="en-US" b="0" dirty="0">
                <a:ea typeface="+mn-ea"/>
              </a:rPr>
              <a:t>crecimiento y motivar la mejora (</a:t>
            </a:r>
            <a:r>
              <a:rPr lang="en-US" b="0" dirty="0" err="1" smtClean="0">
                <a:ea typeface="+mn-ea"/>
              </a:rPr>
              <a:t>Ef</a:t>
            </a:r>
            <a:r>
              <a:rPr lang="en-US" b="0" dirty="0" smtClean="0">
                <a:ea typeface="+mn-ea"/>
              </a:rPr>
              <a:t> </a:t>
            </a:r>
            <a:r>
              <a:rPr lang="en-US" b="0" dirty="0">
                <a:ea typeface="+mn-ea"/>
              </a:rPr>
              <a:t>6:4)</a:t>
            </a:r>
          </a:p>
          <a:p>
            <a:pPr algn="l" rtl="0"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dirty="0" err="1">
                <a:solidFill>
                  <a:srgbClr val="FFFF00"/>
                </a:solidFill>
              </a:rPr>
              <a:t>Sacrificador</a:t>
            </a:r>
            <a:r>
              <a:rPr lang="en-US" altLang="en-US" b="0" dirty="0"/>
              <a:t>—todas las </a:t>
            </a:r>
            <a:r>
              <a:rPr lang="en-US" altLang="en-US" b="0" dirty="0" err="1"/>
              <a:t>acciones</a:t>
            </a:r>
            <a:r>
              <a:rPr lang="en-US" altLang="en-US" b="0" dirty="0"/>
              <a:t>/</a:t>
            </a:r>
            <a:r>
              <a:rPr lang="en-US" altLang="en-US" b="0" dirty="0" err="1"/>
              <a:t>decisiones</a:t>
            </a:r>
            <a:r>
              <a:rPr lang="en-US" altLang="en-US" b="0" dirty="0"/>
              <a:t> </a:t>
            </a:r>
            <a:r>
              <a:rPr lang="en-US" altLang="en-US" b="0" dirty="0" smtClean="0"/>
              <a:t>no son </a:t>
            </a:r>
            <a:r>
              <a:rPr lang="en-US" altLang="en-US" b="0" dirty="0"/>
              <a:t>en beneficio propio</a:t>
            </a:r>
            <a:endParaRPr lang="en-US" b="0" dirty="0"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22CAEB-78B6-4679-BA9F-DAAC359F120F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897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DAD918E-2F1F-3149-8FF9-BBCF28235902}"/>
              </a:ext>
            </a:extLst>
          </p:cNvPr>
          <p:cNvSpPr txBox="1"/>
          <p:nvPr/>
        </p:nvSpPr>
        <p:spPr>
          <a:xfrm>
            <a:off x="746092" y="535925"/>
            <a:ext cx="110526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4400" dirty="0">
                <a:solidFill>
                  <a:schemeClr val="bg1"/>
                </a:solidFill>
              </a:rPr>
              <a:t>El poder de la oración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32940A4-50F7-ACDC-7079-C940B0DF3A1E}"/>
              </a:ext>
            </a:extLst>
          </p:cNvPr>
          <p:cNvSpPr txBox="1"/>
          <p:nvPr/>
        </p:nvSpPr>
        <p:spPr>
          <a:xfrm>
            <a:off x="746092" y="1369545"/>
            <a:ext cx="1113195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Encontramos sabiduría de Dios – Santiago 1:5-8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Encontramos fuerza en Dios </a:t>
            </a:r>
            <a:r>
              <a:rPr lang="en-US" sz="3600" dirty="0">
                <a:solidFill>
                  <a:schemeClr val="bg1"/>
                </a:solidFill>
              </a:rPr>
              <a:t>– </a:t>
            </a:r>
            <a:r>
              <a:rPr lang="en-US" sz="3600" dirty="0">
                <a:solidFill>
                  <a:schemeClr val="bg1"/>
                </a:solidFill>
              </a:rPr>
              <a:t>Ef 3:14-16,20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Encontramos </a:t>
            </a:r>
            <a:r>
              <a:rPr lang="en-US" sz="3600" dirty="0" err="1">
                <a:solidFill>
                  <a:schemeClr val="bg1"/>
                </a:solidFill>
              </a:rPr>
              <a:t>paz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de </a:t>
            </a:r>
            <a:r>
              <a:rPr lang="en-US" sz="3600" dirty="0">
                <a:solidFill>
                  <a:schemeClr val="bg1"/>
                </a:solidFill>
              </a:rPr>
              <a:t>Dios </a:t>
            </a:r>
            <a:r>
              <a:rPr lang="en-US" sz="3600" dirty="0">
                <a:solidFill>
                  <a:schemeClr val="bg1"/>
                </a:solidFill>
              </a:rPr>
              <a:t>– </a:t>
            </a:r>
            <a:r>
              <a:rPr lang="en-US" sz="3600" dirty="0">
                <a:solidFill>
                  <a:schemeClr val="bg1"/>
                </a:solidFill>
              </a:rPr>
              <a:t>Filipenses 4:6-7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3600" dirty="0" err="1">
                <a:solidFill>
                  <a:schemeClr val="bg1"/>
                </a:solidFill>
              </a:rPr>
              <a:t>Encontramos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perdón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de Dios – 1 Juan 1:9-10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Encontramos sanidad de Dios – Santiago 5:16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3600" dirty="0" err="1">
                <a:solidFill>
                  <a:schemeClr val="bg1"/>
                </a:solidFill>
              </a:rPr>
              <a:t>Encontramos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valentía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de Dios – Efesios 6:19-20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0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DAD918E-2F1F-3149-8FF9-BBCF28235902}"/>
              </a:ext>
            </a:extLst>
          </p:cNvPr>
          <p:cNvSpPr txBox="1"/>
          <p:nvPr/>
        </p:nvSpPr>
        <p:spPr>
          <a:xfrm>
            <a:off x="746092" y="535925"/>
            <a:ext cx="11052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4000" dirty="0" err="1" smtClean="0">
                <a:solidFill>
                  <a:schemeClr val="bg1"/>
                </a:solidFill>
              </a:rPr>
              <a:t>Aplicación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32940A4-50F7-ACDC-7079-C940B0DF3A1E}"/>
              </a:ext>
            </a:extLst>
          </p:cNvPr>
          <p:cNvSpPr txBox="1"/>
          <p:nvPr/>
        </p:nvSpPr>
        <p:spPr>
          <a:xfrm>
            <a:off x="746092" y="1363490"/>
            <a:ext cx="10599173" cy="5638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¿Cuáles son algunas maneras en que puedo evaluar mi vida de oración?</a:t>
            </a:r>
          </a:p>
          <a:p>
            <a:pPr algn="l" rtl="0"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3200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3200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3200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kern="100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Piense</a:t>
            </a:r>
            <a:r>
              <a:rPr lang="en-US" sz="32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formas en las que </a:t>
            </a:r>
            <a:r>
              <a:rPr lang="en-US" sz="3200" kern="100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puede</a:t>
            </a:r>
            <a:r>
              <a:rPr lang="en-US" sz="32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kern="1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mejorar</a:t>
            </a:r>
            <a:r>
              <a:rPr lang="en-US" sz="32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kern="100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32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kern="100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vida</a:t>
            </a:r>
            <a:r>
              <a:rPr lang="en-US" sz="32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oración a partir de </a:t>
            </a:r>
            <a:r>
              <a:rPr lang="en-US" sz="32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hoy.</a:t>
            </a:r>
            <a:endParaRPr lang="en-US" sz="3200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3200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3200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3200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56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DAD918E-2F1F-3149-8FF9-BBCF28235902}"/>
              </a:ext>
            </a:extLst>
          </p:cNvPr>
          <p:cNvSpPr txBox="1"/>
          <p:nvPr/>
        </p:nvSpPr>
        <p:spPr>
          <a:xfrm>
            <a:off x="746092" y="535925"/>
            <a:ext cx="11052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4000" dirty="0" err="1" smtClean="0">
                <a:solidFill>
                  <a:schemeClr val="bg1"/>
                </a:solidFill>
              </a:rPr>
              <a:t>Aplicación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32940A4-50F7-ACDC-7079-C940B0DF3A1E}"/>
              </a:ext>
            </a:extLst>
          </p:cNvPr>
          <p:cNvSpPr txBox="1"/>
          <p:nvPr/>
        </p:nvSpPr>
        <p:spPr>
          <a:xfrm>
            <a:off x="746092" y="1363490"/>
            <a:ext cx="10599173" cy="5111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32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oración es fundamental para nuestro propio bienestar espiritual y el de nuestra familia. Como líderes, ¿cómo podemos ayudar a inculcar el poder de la oración en nuestro cónyuge e hijos?</a:t>
            </a:r>
            <a:endParaRPr lang="en-US" sz="3200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3200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3200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3200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3200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3200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73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DAD918E-2F1F-3149-8FF9-BBCF28235902}"/>
              </a:ext>
            </a:extLst>
          </p:cNvPr>
          <p:cNvSpPr txBox="1"/>
          <p:nvPr/>
        </p:nvSpPr>
        <p:spPr>
          <a:xfrm>
            <a:off x="746092" y="535925"/>
            <a:ext cx="11052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4000" dirty="0" err="1" smtClean="0">
                <a:solidFill>
                  <a:schemeClr val="bg1"/>
                </a:solidFill>
              </a:rPr>
              <a:t>Aplicación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32940A4-50F7-ACDC-7079-C940B0DF3A1E}"/>
              </a:ext>
            </a:extLst>
          </p:cNvPr>
          <p:cNvSpPr txBox="1"/>
          <p:nvPr/>
        </p:nvSpPr>
        <p:spPr>
          <a:xfrm>
            <a:off x="746092" y="1363490"/>
            <a:ext cx="10599173" cy="3827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podemos superar las barreras a la oración, incluyendo:</a:t>
            </a:r>
          </a:p>
          <a:p>
            <a:pPr algn="l" rtl="0"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Distracciones</a:t>
            </a:r>
          </a:p>
          <a:p>
            <a:pPr algn="l" rtl="0"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Indiferencia</a:t>
            </a:r>
          </a:p>
          <a:p>
            <a:pPr algn="l" rtl="0"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Demasiado ocupado</a:t>
            </a:r>
          </a:p>
          <a:p>
            <a:pPr algn="l" rtl="0"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No sé </a:t>
            </a:r>
            <a:r>
              <a:rPr lang="en-US" sz="3200" kern="1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qué</a:t>
            </a:r>
            <a:r>
              <a:rPr lang="en-US" sz="32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kern="100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decir</a:t>
            </a:r>
            <a:r>
              <a:rPr lang="en-US" sz="32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3200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3200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54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EEE8B76-2138-EA90-15E0-74EF6A8AC4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2511" y="411218"/>
            <a:ext cx="5966977" cy="603556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52342" y="885872"/>
            <a:ext cx="4887311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BARRERAS PARA LA ORACIÓN</a:t>
            </a:r>
            <a:endParaRPr lang="en-US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74906" y="1529803"/>
            <a:ext cx="5242182" cy="353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7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¿Cuál es el mayor impedimento para tu vida de oración?</a:t>
            </a:r>
            <a:endParaRPr lang="en-US" sz="17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3411" y="1954820"/>
            <a:ext cx="899257" cy="27699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Distracción</a:t>
            </a:r>
            <a:endParaRPr lang="en-US" sz="1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2929" y="1954820"/>
            <a:ext cx="928601" cy="27699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Indiferencia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1791" y="1954819"/>
            <a:ext cx="763896" cy="27699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bg2"/>
                </a:solidFill>
              </a:rPr>
              <a:t>Ocupado</a:t>
            </a:r>
            <a:endParaRPr lang="en-US" sz="1200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25948" y="1954818"/>
            <a:ext cx="1223933" cy="27699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No sé qué decir</a:t>
            </a:r>
            <a:endParaRPr lang="en-US" sz="1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05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81A929BD-A449-9AE4-A4B2-61109E39B2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3460" y="415029"/>
            <a:ext cx="6005080" cy="60279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52342" y="885872"/>
            <a:ext cx="4887311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ORACIÓN SEMANAL</a:t>
            </a:r>
            <a:endParaRPr lang="en-US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74906" y="1524122"/>
            <a:ext cx="5242182" cy="61555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7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En la última semana, ¿has tenido por lo menos un bloque de tiempo concentrado en oración ininterrumpido?</a:t>
            </a:r>
            <a:endParaRPr lang="en-US" sz="17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2342" y="3544044"/>
            <a:ext cx="1584160" cy="33855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70% de personas</a:t>
            </a:r>
            <a:endParaRPr lang="en-US" sz="1600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03917" y="3561117"/>
            <a:ext cx="1584160" cy="33855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29% de personas</a:t>
            </a:r>
            <a:endParaRPr lang="en-US" sz="1600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55492" y="3561117"/>
            <a:ext cx="1584160" cy="33855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11% de personas</a:t>
            </a:r>
            <a:endParaRPr lang="en-US" sz="1600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97925" y="3831483"/>
            <a:ext cx="1492993" cy="64633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pasó 10</a:t>
            </a:r>
            <a:r>
              <a:rPr lang="en-US" sz="12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+ </a:t>
            </a:r>
            <a:r>
              <a:rPr lang="en-US" sz="1200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minutos</a:t>
            </a:r>
            <a:r>
              <a:rPr lang="en-US" sz="12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en-US" sz="12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-US" sz="1200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en</a:t>
            </a:r>
            <a:r>
              <a:rPr lang="en-US" sz="12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200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oraci</a:t>
            </a:r>
            <a:r>
              <a:rPr lang="es-ES" sz="1200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ó</a:t>
            </a:r>
            <a:r>
              <a:rPr lang="en-US" sz="12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n continua </a:t>
            </a:r>
            <a:r>
              <a:rPr lang="en-US" sz="1200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en</a:t>
            </a:r>
            <a:r>
              <a:rPr lang="en-US" sz="12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la </a:t>
            </a:r>
            <a:r>
              <a:rPr lang="en-US" sz="1200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última</a:t>
            </a:r>
            <a:r>
              <a:rPr lang="en-US" sz="12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200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semana</a:t>
            </a:r>
            <a:endParaRPr lang="en-US" sz="1200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26708" y="3831482"/>
            <a:ext cx="1492993" cy="64633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pasó 30</a:t>
            </a:r>
            <a:r>
              <a:rPr lang="en-US" sz="12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+ </a:t>
            </a:r>
            <a:r>
              <a:rPr lang="en-US" sz="1200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minutos</a:t>
            </a:r>
            <a:r>
              <a:rPr lang="en-US" sz="12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en-US" sz="12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-US" sz="1200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en</a:t>
            </a:r>
            <a:r>
              <a:rPr lang="en-US" sz="12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200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oraci</a:t>
            </a:r>
            <a:r>
              <a:rPr lang="es-ES" sz="1200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ó</a:t>
            </a:r>
            <a:r>
              <a:rPr lang="en-US" sz="12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n continua </a:t>
            </a:r>
            <a:r>
              <a:rPr lang="en-US" sz="1200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en</a:t>
            </a:r>
            <a:r>
              <a:rPr lang="en-US" sz="12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la </a:t>
            </a:r>
            <a:r>
              <a:rPr lang="en-US" sz="1200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última</a:t>
            </a:r>
            <a:r>
              <a:rPr lang="en-US" sz="12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200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semana</a:t>
            </a:r>
            <a:endParaRPr lang="en-US" sz="1200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01075" y="3831481"/>
            <a:ext cx="1492993" cy="64633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pasó 60</a:t>
            </a:r>
            <a:r>
              <a:rPr lang="en-US" sz="12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+ </a:t>
            </a:r>
            <a:r>
              <a:rPr lang="en-US" sz="1200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minutos</a:t>
            </a:r>
            <a:r>
              <a:rPr lang="en-US" sz="12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en-US" sz="12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-US" sz="1200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en</a:t>
            </a:r>
            <a:r>
              <a:rPr lang="en-US" sz="12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200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oraci</a:t>
            </a:r>
            <a:r>
              <a:rPr lang="es-ES" sz="1200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ó</a:t>
            </a:r>
            <a:r>
              <a:rPr lang="en-US" sz="12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n continua </a:t>
            </a:r>
            <a:r>
              <a:rPr lang="en-US" sz="1200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en</a:t>
            </a:r>
            <a:r>
              <a:rPr lang="en-US" sz="12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la </a:t>
            </a:r>
            <a:r>
              <a:rPr lang="en-US" sz="1200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última</a:t>
            </a:r>
            <a:r>
              <a:rPr lang="en-US" sz="12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200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semana</a:t>
            </a:r>
            <a:endParaRPr lang="en-US" sz="1200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19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3CB1A60-80BA-B713-F200-40516EC2B4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1080" y="418839"/>
            <a:ext cx="5989839" cy="60203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36099" y="885872"/>
            <a:ext cx="5281937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LAS ORACIONES DE LAS GENERACIONES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44078" y="1409092"/>
            <a:ext cx="703837" cy="30777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Parte 2</a:t>
            </a:r>
            <a:endParaRPr lang="en-US" sz="1400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8574" y="1716869"/>
            <a:ext cx="5219462" cy="31547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5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¿Has pasado 10 minutos o más en oración en las últimas 24 horas?</a:t>
            </a:r>
            <a:endParaRPr lang="en-US" sz="145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2147" y="2032340"/>
            <a:ext cx="409870" cy="31547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5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</a:t>
            </a:r>
            <a:endParaRPr lang="en-US" sz="145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94576" y="2032340"/>
            <a:ext cx="409870" cy="31547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5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Sí</a:t>
            </a:r>
            <a:endParaRPr lang="en-US" sz="145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99687" y="2663282"/>
            <a:ext cx="1217235" cy="31547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5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Edades 0-29</a:t>
            </a:r>
            <a:endParaRPr lang="en-US" sz="145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04750" y="3451574"/>
            <a:ext cx="1217235" cy="31547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5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Edades 30-39</a:t>
            </a:r>
            <a:endParaRPr lang="en-US" sz="145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7783" y="4235750"/>
            <a:ext cx="1217235" cy="31547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5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Edades 40-59</a:t>
            </a:r>
            <a:endParaRPr lang="en-US" sz="145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99686" y="5026524"/>
            <a:ext cx="1217235" cy="31547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5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Edades 60</a:t>
            </a:r>
            <a:r>
              <a:rPr lang="en-US" sz="145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+</a:t>
            </a:r>
            <a:endParaRPr lang="en-US" sz="145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84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0FB5C37-F2E0-6AF5-AF17-187AFEE689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1080" y="445511"/>
            <a:ext cx="5989839" cy="596697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38B3FFD-351B-41A8-0CCE-33A6D90130A0}"/>
              </a:ext>
            </a:extLst>
          </p:cNvPr>
          <p:cNvSpPr txBox="1"/>
          <p:nvPr/>
        </p:nvSpPr>
        <p:spPr>
          <a:xfrm>
            <a:off x="422787" y="5535562"/>
            <a:ext cx="2281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schemeClr val="bg1"/>
                </a:solidFill>
              </a:rPr>
              <a:t>2019 – 14K encuestados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36099" y="885872"/>
            <a:ext cx="5281937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EVALUANDO TU VIDA DE ORACIÓN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8574" y="1566398"/>
            <a:ext cx="5219462" cy="33855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En una escala de 1-10, ¿cómo calificarías tu vida de oración?</a:t>
            </a:r>
            <a:endParaRPr lang="en-US" sz="1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10403" y="1954536"/>
            <a:ext cx="1721836" cy="30777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= 1% de </a:t>
            </a:r>
            <a:r>
              <a:rPr lang="en-US" sz="1400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encuestados</a:t>
            </a:r>
            <a:endParaRPr lang="en-US" sz="1400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8574" y="2174929"/>
            <a:ext cx="1139651" cy="27699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Muy</a:t>
            </a:r>
            <a:r>
              <a:rPr lang="en-US" sz="1200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200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satisfecho</a:t>
            </a:r>
            <a:endParaRPr lang="en-US" sz="1200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49690" y="5604403"/>
            <a:ext cx="925758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Muy</a:t>
            </a:r>
            <a:r>
              <a:rPr lang="en-US" sz="1200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200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insatisfecho</a:t>
            </a:r>
            <a:endParaRPr lang="en-US" sz="1200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08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3D499EE9-5ABF-BE35-AD14-F2D455833CF4}"/>
              </a:ext>
            </a:extLst>
          </p:cNvPr>
          <p:cNvSpPr/>
          <p:nvPr/>
        </p:nvSpPr>
        <p:spPr bwMode="auto">
          <a:xfrm>
            <a:off x="201992" y="6110786"/>
            <a:ext cx="7442200" cy="419040"/>
          </a:xfrm>
          <a:prstGeom prst="roundRect">
            <a:avLst/>
          </a:prstGeom>
          <a:solidFill>
            <a:schemeClr val="accent2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44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sz="18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498D6D-4E98-421C-B12D-49007AD28B7C}" type="slidenum">
              <a:rPr kumimoji="0" lang="en-US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9144000" cy="548640"/>
          </a:xfrm>
        </p:spPr>
        <p:txBody>
          <a:bodyPr/>
          <a:lstStyle/>
          <a:p>
            <a:pPr rtl="0" eaLnBrk="1" hangingPunct="1">
              <a:lnSpc>
                <a:spcPct val="80000"/>
              </a:lnSpc>
            </a:pPr>
            <a:r>
              <a:rPr lang="en-US" altLang="en-US" sz="3600" i="1" u="sng" dirty="0" err="1" smtClean="0"/>
              <a:t>Carácter</a:t>
            </a:r>
            <a:r>
              <a:rPr lang="en-US" altLang="en-US" sz="3600" i="1" u="sng" dirty="0" smtClean="0"/>
              <a:t> </a:t>
            </a:r>
            <a:r>
              <a:rPr lang="en-US" altLang="en-US" sz="3600" i="1" u="sng" dirty="0" err="1"/>
              <a:t>masculino</a:t>
            </a:r>
            <a:r>
              <a:rPr lang="en-US" altLang="en-US" sz="3600" i="1" u="sng" dirty="0"/>
              <a:t> </a:t>
            </a:r>
            <a:r>
              <a:rPr lang="en-US" altLang="en-US" sz="3600" i="1" u="sng" dirty="0" err="1" smtClean="0"/>
              <a:t>mandado</a:t>
            </a:r>
            <a:endParaRPr lang="en-US" altLang="en-US" sz="3600" i="1" u="sng" dirty="0"/>
          </a:p>
        </p:txBody>
      </p:sp>
      <p:sp>
        <p:nvSpPr>
          <p:cNvPr id="104452" name="Text Box 3"/>
          <p:cNvSpPr txBox="1">
            <a:spLocks noChangeArrowheads="1"/>
          </p:cNvSpPr>
          <p:nvPr/>
        </p:nvSpPr>
        <p:spPr bwMode="auto">
          <a:xfrm>
            <a:off x="160270" y="1044001"/>
            <a:ext cx="11320530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34950" indent="-234950"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Generalmente:</a:t>
            </a:r>
            <a:endParaRPr kumimoji="0" lang="en-US" altLang="en-US" sz="22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Manos </a:t>
            </a:r>
            <a:r>
              <a:rPr kumimoji="0" lang="en-US" altLang="en-US" sz="2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santas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oración (I Tim 2:8)</a:t>
            </a: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Sobrios</a:t>
            </a: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kumimoji="0" lang="en-US" alt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disciplinados</a:t>
            </a: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Tito 2:2,6)</a:t>
            </a: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Ejemplo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kumimoji="0" lang="en-US" altLang="en-US" sz="2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kumimoji="0" lang="en-US" alt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ntegridad</a:t>
            </a: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(Tito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2:7)</a:t>
            </a: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 ira </a:t>
            </a:r>
            <a:r>
              <a:rPr kumimoji="0" lang="en-US" alt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</a:t>
            </a: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discusiones</a:t>
            </a: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Tim 2:8)</a:t>
            </a: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Ejemplos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en-US" altLang="en-US" sz="2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kumimoji="0" lang="en-US" alt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espetables</a:t>
            </a: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(Tito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2:7)</a:t>
            </a: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Palabra </a:t>
            </a:r>
            <a:r>
              <a:rPr kumimoji="0" lang="en-US" alt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sana</a:t>
            </a: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Tito 2:8)</a:t>
            </a: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1" u="sng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kumimoji="0" lang="en-US" altLang="en-US" sz="22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kumimoji="0" lang="en-US" altLang="en-US" sz="22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hogar</a:t>
            </a:r>
            <a:r>
              <a:rPr kumimoji="0" lang="en-US" altLang="en-US" sz="22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kumimoji="0" lang="en-US" altLang="en-US" sz="2200" b="1" i="1" u="sng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Amor sacrificial </a:t>
            </a:r>
            <a:r>
              <a:rPr lang="en-US" altLang="en-US" sz="2200" b="0" dirty="0" smtClean="0">
                <a:solidFill>
                  <a:srgbClr val="FFFFFF"/>
                </a:solidFill>
                <a:latin typeface="Arial" panose="020B0604020202020204" pitchFamily="34" charset="0"/>
              </a:rPr>
              <a:t>para la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esposa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kumimoji="0" lang="en-US" alt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purificando</a:t>
            </a: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honrando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... (</a:t>
            </a:r>
            <a:r>
              <a:rPr kumimoji="0" lang="en-US" alt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5:25-33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2200" b="0" dirty="0" smtClean="0">
                <a:solidFill>
                  <a:srgbClr val="FFFFFF"/>
                </a:solidFill>
                <a:latin typeface="Arial" panose="020B0604020202020204" pitchFamily="34" charset="0"/>
              </a:rPr>
              <a:t>Conv</a:t>
            </a:r>
            <a:r>
              <a:rPr kumimoji="0" lang="en-US" alt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ivir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esposas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kumimoji="0" lang="en-US" alt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manera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comprensiva</a:t>
            </a: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(I Ped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3:7)</a:t>
            </a: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amargo </a:t>
            </a:r>
            <a:r>
              <a:rPr kumimoji="0" lang="en-US" alt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</a:t>
            </a: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áspero</a:t>
            </a: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esposa: emociones controladas (Col 3:19)</a:t>
            </a: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Dar honor 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las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esposas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como a vaso más frágil (I 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Ped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3:7)</a:t>
            </a: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2200" b="0" dirty="0" err="1" smtClean="0">
                <a:solidFill>
                  <a:srgbClr val="FFFFFF"/>
                </a:solidFill>
                <a:latin typeface="Arial" panose="020B0604020202020204" pitchFamily="34" charset="0"/>
              </a:rPr>
              <a:t>Gobernar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[</a:t>
            </a:r>
            <a:r>
              <a:rPr kumimoji="0" lang="en-US" altLang="en-US" sz="2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kumimoji="0" lang="en-US" alt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dministrar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] </a:t>
            </a:r>
            <a:r>
              <a:rPr kumimoji="0" lang="en-US" altLang="en-US" sz="2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bien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casa, con </a:t>
            </a:r>
            <a:r>
              <a:rPr kumimoji="0" lang="en-US" alt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dignidad</a:t>
            </a: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Tim 3:4,5)</a:t>
            </a: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2200" dirty="0">
                <a:solidFill>
                  <a:srgbClr val="FFFFFF"/>
                </a:solidFill>
                <a:latin typeface="Arial" panose="020B0604020202020204" pitchFamily="34" charset="0"/>
              </a:rPr>
              <a:t>N</a:t>
            </a: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kumimoji="0" lang="en-US" alt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exasperar</a:t>
            </a: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kumimoji="0" lang="en-US" alt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hijo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</a:t>
            </a: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desanimarlos</a:t>
            </a:r>
            <a:r>
              <a:rPr kumimoji="0" lang="en-US" altLang="en-US" sz="22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 3:21)</a:t>
            </a: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2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Criar</a:t>
            </a:r>
            <a:r>
              <a:rPr kumimoji="0" lang="en-US" altLang="en-US" sz="22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en-US" altLang="en-US" sz="22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disciplinar</a:t>
            </a:r>
            <a:r>
              <a:rPr kumimoji="0" lang="en-US" altLang="en-US" sz="22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en-US" altLang="en-US" sz="22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amonestar</a:t>
            </a:r>
            <a:r>
              <a:rPr kumimoji="0" lang="en-US" altLang="en-US" sz="22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200" b="0" i="1" u="sng" dirty="0" smtClean="0">
                <a:solidFill>
                  <a:srgbClr val="FFFFFF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2200" b="0" i="1" u="sng" dirty="0" err="1" smtClean="0">
                <a:solidFill>
                  <a:srgbClr val="FFFFFF"/>
                </a:solidFill>
                <a:latin typeface="Arial" panose="020B0604020202020204" pitchFamily="34" charset="0"/>
              </a:rPr>
              <a:t>sus</a:t>
            </a:r>
            <a:r>
              <a:rPr lang="en-US" altLang="en-US" sz="2200" b="0" i="1" u="sng" dirty="0" smtClean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200" b="0" i="1" u="sng" dirty="0" err="1" smtClean="0">
                <a:solidFill>
                  <a:srgbClr val="FFFFFF"/>
                </a:solidFill>
                <a:latin typeface="Arial" panose="020B0604020202020204" pitchFamily="34" charset="0"/>
              </a:rPr>
              <a:t>hijos</a:t>
            </a:r>
            <a:r>
              <a:rPr kumimoji="0" lang="en-US" altLang="en-US" sz="2200" b="0" i="1" u="sng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0" lang="en-US" altLang="en-US" sz="2200" b="0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</a:t>
            </a:r>
            <a:r>
              <a:rPr kumimoji="0" lang="en-US" altLang="en-US" sz="2200" b="0" i="1" u="sng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1" u="sng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6:4</a:t>
            </a:r>
            <a:r>
              <a:rPr kumimoji="0" lang="en-US" altLang="en-US" sz="2200" b="0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6" name="Rounded Rectangular Callout 15">
            <a:extLst>
              <a:ext uri="{FF2B5EF4-FFF2-40B4-BE49-F238E27FC236}">
                <a16:creationId xmlns:a16="http://schemas.microsoft.com/office/drawing/2014/main" xmlns="" id="{19456D4D-FD0D-4215-AAF2-24A3A258B42C}"/>
              </a:ext>
            </a:extLst>
          </p:cNvPr>
          <p:cNvSpPr/>
          <p:nvPr/>
        </p:nvSpPr>
        <p:spPr>
          <a:xfrm>
            <a:off x="8566484" y="5232400"/>
            <a:ext cx="3625516" cy="1480760"/>
          </a:xfrm>
          <a:prstGeom prst="wedgeRoundRectCallout">
            <a:avLst>
              <a:gd name="adj1" fmla="val 23143"/>
              <a:gd name="adj2" fmla="val 50684"/>
              <a:gd name="adj3" fmla="val 16667"/>
            </a:avLst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 enseñanza clave es el carácter requerido, no la </a:t>
            </a:r>
            <a:r>
              <a:rPr lang="en-US" altLang="en-US" sz="2400" b="1" dirty="0" err="1" smtClean="0">
                <a:solidFill>
                  <a:srgbClr val="FFFFFF"/>
                </a:solidFill>
                <a:latin typeface="Arial"/>
              </a:rPr>
              <a:t>imposición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(por edicto) 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</a:t>
            </a:r>
            <a:r>
              <a:rPr kumimoji="0" lang="en-US" alt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la </a:t>
            </a:r>
            <a:r>
              <a:rPr kumimoji="0" lang="en-US" alt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posición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34977" y="777240"/>
            <a:ext cx="4203522" cy="3046988"/>
          </a:xfrm>
          <a:prstGeom prst="rect">
            <a:avLst/>
          </a:prstGeom>
          <a:solidFill>
            <a:schemeClr val="accent6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Características masculinas útiles</a:t>
            </a:r>
          </a:p>
          <a:p>
            <a:pPr algn="ctr"/>
            <a:endParaRPr lang="es-ES" sz="24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Fuerza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Conocimiento y aptitudes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Iniciativa, establecimiento de metas y planificación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Valentía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Dominio propio</a:t>
            </a:r>
            <a:endParaRPr lang="en-US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41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22BC98-1AB8-92BD-8EBA-7D4A2E92B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3250" y="2751599"/>
            <a:ext cx="9144000" cy="1354801"/>
          </a:xfrm>
        </p:spPr>
        <p:txBody>
          <a:bodyPr>
            <a:normAutofit/>
          </a:bodyPr>
          <a:lstStyle/>
          <a:p>
            <a:pPr rtl="0"/>
            <a:r>
              <a:rPr lang="en-US" dirty="0">
                <a:solidFill>
                  <a:schemeClr val="bg1"/>
                </a:solidFill>
              </a:rPr>
              <a:t>Hombres de oración</a:t>
            </a:r>
          </a:p>
        </p:txBody>
      </p:sp>
    </p:spTree>
    <p:extLst>
      <p:ext uri="{BB962C8B-B14F-4D97-AF65-F5344CB8AC3E}">
        <p14:creationId xmlns:p14="http://schemas.microsoft.com/office/powerpoint/2010/main" val="292429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DAD918E-2F1F-3149-8FF9-BBCF28235902}"/>
              </a:ext>
            </a:extLst>
          </p:cNvPr>
          <p:cNvSpPr txBox="1"/>
          <p:nvPr/>
        </p:nvSpPr>
        <p:spPr>
          <a:xfrm>
            <a:off x="746092" y="535925"/>
            <a:ext cx="110526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4000" dirty="0" err="1" smtClean="0">
                <a:solidFill>
                  <a:schemeClr val="bg1"/>
                </a:solidFill>
              </a:rPr>
              <a:t>Enumere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algunos ejemplos bíblicos de hombres que </a:t>
            </a:r>
            <a:r>
              <a:rPr lang="en-US" sz="4000" dirty="0" err="1" smtClean="0">
                <a:solidFill>
                  <a:schemeClr val="bg1"/>
                </a:solidFill>
              </a:rPr>
              <a:t>oraban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con </a:t>
            </a:r>
            <a:r>
              <a:rPr lang="en-US" sz="4000" dirty="0" err="1" smtClean="0">
                <a:solidFill>
                  <a:schemeClr val="bg1"/>
                </a:solidFill>
              </a:rPr>
              <a:t>frecuencia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32940A4-50F7-ACDC-7079-C940B0DF3A1E}"/>
              </a:ext>
            </a:extLst>
          </p:cNvPr>
          <p:cNvSpPr txBox="1"/>
          <p:nvPr/>
        </p:nvSpPr>
        <p:spPr>
          <a:xfrm>
            <a:off x="746092" y="2550967"/>
            <a:ext cx="10599173" cy="2970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457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8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Jesús</a:t>
            </a:r>
            <a:endParaRPr lang="en-US" sz="2800" kern="1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8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Pablo</a:t>
            </a:r>
            <a:endParaRPr lang="en-US" sz="2800" kern="1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8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David</a:t>
            </a:r>
            <a:endParaRPr lang="en-US" sz="2800" kern="1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8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Daniel</a:t>
            </a:r>
            <a:endParaRPr lang="en-US" sz="2800" kern="1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8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Nehemías</a:t>
            </a:r>
            <a:endParaRPr lang="en-US" sz="2800" kern="1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78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DAD918E-2F1F-3149-8FF9-BBCF28235902}"/>
              </a:ext>
            </a:extLst>
          </p:cNvPr>
          <p:cNvSpPr txBox="1"/>
          <p:nvPr/>
        </p:nvSpPr>
        <p:spPr>
          <a:xfrm>
            <a:off x="746092" y="535925"/>
            <a:ext cx="110526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chemeClr val="bg1"/>
                </a:solidFill>
              </a:rPr>
              <a:t>Pablo exhortaba frecuentemente a los cristianos a ser diligentes en sus oraciones...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32940A4-50F7-ACDC-7079-C940B0DF3A1E}"/>
              </a:ext>
            </a:extLst>
          </p:cNvPr>
          <p:cNvSpPr txBox="1"/>
          <p:nvPr/>
        </p:nvSpPr>
        <p:spPr>
          <a:xfrm>
            <a:off x="501445" y="2043758"/>
            <a:ext cx="11611897" cy="4374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800" dirty="0" smtClean="0">
                <a:solidFill>
                  <a:schemeClr val="bg1"/>
                </a:solidFill>
              </a:rPr>
              <a:t>"</a:t>
            </a:r>
            <a:r>
              <a:rPr lang="es-ES" sz="2800" dirty="0">
                <a:solidFill>
                  <a:schemeClr val="bg1"/>
                </a:solidFill>
              </a:rPr>
              <a:t>Con toda oración y súplica oren en todo tiempo..." – </a:t>
            </a:r>
            <a:r>
              <a:rPr lang="es-ES" sz="2800" dirty="0" err="1">
                <a:solidFill>
                  <a:schemeClr val="bg1"/>
                </a:solidFill>
              </a:rPr>
              <a:t>Ef</a:t>
            </a:r>
            <a:r>
              <a:rPr lang="es-ES" sz="2800" dirty="0">
                <a:solidFill>
                  <a:schemeClr val="bg1"/>
                </a:solidFill>
              </a:rPr>
              <a:t> 6:18</a:t>
            </a:r>
          </a:p>
          <a:p>
            <a:pPr lvl="0"/>
            <a:r>
              <a:rPr lang="es-ES" sz="2800" dirty="0" smtClean="0">
                <a:solidFill>
                  <a:schemeClr val="bg1"/>
                </a:solidFill>
              </a:rPr>
              <a:t>"</a:t>
            </a:r>
            <a:r>
              <a:rPr lang="es-ES" sz="2800" dirty="0">
                <a:solidFill>
                  <a:schemeClr val="bg1"/>
                </a:solidFill>
              </a:rPr>
              <a:t>Perseveren en la oración, velando en ella con acción de gracias" – Col 4:2</a:t>
            </a:r>
          </a:p>
          <a:p>
            <a:pPr lvl="0"/>
            <a:r>
              <a:rPr lang="es-ES" sz="2800" dirty="0" smtClean="0">
                <a:solidFill>
                  <a:schemeClr val="bg1"/>
                </a:solidFill>
              </a:rPr>
              <a:t>“</a:t>
            </a:r>
            <a:r>
              <a:rPr lang="es-ES" sz="2800" dirty="0">
                <a:solidFill>
                  <a:schemeClr val="bg1"/>
                </a:solidFill>
              </a:rPr>
              <a:t>Oren sin cesar” – 1 </a:t>
            </a:r>
            <a:r>
              <a:rPr lang="es-ES" sz="2800" dirty="0" err="1">
                <a:solidFill>
                  <a:schemeClr val="bg1"/>
                </a:solidFill>
              </a:rPr>
              <a:t>Tes</a:t>
            </a:r>
            <a:r>
              <a:rPr lang="es-ES" sz="2800" dirty="0">
                <a:solidFill>
                  <a:schemeClr val="bg1"/>
                </a:solidFill>
              </a:rPr>
              <a:t> 5:17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32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sz="3200" dirty="0">
              <a:solidFill>
                <a:schemeClr val="bg1"/>
              </a:solidFill>
            </a:endParaRPr>
          </a:p>
          <a:p>
            <a:r>
              <a:rPr lang="es-ES" sz="3200" dirty="0" smtClean="0">
                <a:solidFill>
                  <a:schemeClr val="bg1"/>
                </a:solidFill>
              </a:rPr>
              <a:t>La </a:t>
            </a:r>
            <a:r>
              <a:rPr lang="es-ES" sz="3200" dirty="0">
                <a:solidFill>
                  <a:schemeClr val="bg1"/>
                </a:solidFill>
              </a:rPr>
              <a:t>oración conduce al crecimiento espiritual. Ayuda a fortalecer nuestra fe, intensificar nuestra esperanza y profundizar nuestro amor. En resumen, la oración nos hace más parecidos a Jesús, que es la meta suprema de nuestras vidas (</a:t>
            </a:r>
            <a:r>
              <a:rPr lang="es-ES" sz="3200" dirty="0" err="1">
                <a:solidFill>
                  <a:schemeClr val="bg1"/>
                </a:solidFill>
              </a:rPr>
              <a:t>Ef</a:t>
            </a:r>
            <a:r>
              <a:rPr lang="es-ES" sz="3200" dirty="0">
                <a:solidFill>
                  <a:schemeClr val="bg1"/>
                </a:solidFill>
              </a:rPr>
              <a:t> 1:3-4; 4:13, 15; </a:t>
            </a:r>
            <a:r>
              <a:rPr lang="es-ES" sz="3200" dirty="0" err="1">
                <a:solidFill>
                  <a:schemeClr val="bg1"/>
                </a:solidFill>
              </a:rPr>
              <a:t>Rom</a:t>
            </a:r>
            <a:r>
              <a:rPr lang="es-ES" sz="3200" dirty="0">
                <a:solidFill>
                  <a:schemeClr val="bg1"/>
                </a:solidFill>
              </a:rPr>
              <a:t> 8:29).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51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DAD918E-2F1F-3149-8FF9-BBCF28235902}"/>
              </a:ext>
            </a:extLst>
          </p:cNvPr>
          <p:cNvSpPr txBox="1"/>
          <p:nvPr/>
        </p:nvSpPr>
        <p:spPr>
          <a:xfrm>
            <a:off x="746093" y="535925"/>
            <a:ext cx="10308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4000" dirty="0">
                <a:solidFill>
                  <a:schemeClr val="bg1"/>
                </a:solidFill>
              </a:rPr>
              <a:t>¿Cuáles son algunas de las razones por las que acudes a Dios en oración?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32940A4-50F7-ACDC-7079-C940B0DF3A1E}"/>
              </a:ext>
            </a:extLst>
          </p:cNvPr>
          <p:cNvSpPr txBox="1"/>
          <p:nvPr/>
        </p:nvSpPr>
        <p:spPr>
          <a:xfrm>
            <a:off x="880496" y="1930754"/>
            <a:ext cx="10599173" cy="4927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8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Aquí están sus respuestas...</a:t>
            </a:r>
            <a:endParaRPr lang="en-US" sz="2800" kern="1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8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Para buscar la guía de Dios (</a:t>
            </a:r>
            <a:r>
              <a:rPr lang="en-US" sz="28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27%</a:t>
            </a:r>
            <a:r>
              <a:rPr lang="en-US" sz="28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kern="1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8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Para agradecer a Dios (</a:t>
            </a:r>
            <a:r>
              <a:rPr lang="en-US" sz="28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23%</a:t>
            </a:r>
            <a:r>
              <a:rPr lang="en-US" sz="28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kern="1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800" kern="0" dirty="0" smtClean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en-US" sz="2800" kern="0" dirty="0" err="1" smtClean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estar</a:t>
            </a:r>
            <a:r>
              <a:rPr lang="en-US" sz="2800" kern="0" dirty="0" smtClean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cerca de Dios (</a:t>
            </a:r>
            <a:r>
              <a:rPr lang="en-US" sz="28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19%</a:t>
            </a:r>
            <a:r>
              <a:rPr lang="en-US" sz="28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kern="1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8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Para ayudar a otros (</a:t>
            </a:r>
            <a:r>
              <a:rPr lang="en-US" sz="28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13%</a:t>
            </a:r>
            <a:r>
              <a:rPr lang="en-US" sz="28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kern="1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8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Para mejorar la vida de una persona (</a:t>
            </a:r>
            <a:r>
              <a:rPr lang="en-US" sz="28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9%</a:t>
            </a:r>
            <a:r>
              <a:rPr lang="en-US" sz="28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kern="1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8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Otro (</a:t>
            </a:r>
            <a:r>
              <a:rPr lang="en-US" sz="28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4%</a:t>
            </a:r>
            <a:r>
              <a:rPr lang="en-US" sz="28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kern="1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8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 lo sé (</a:t>
            </a:r>
            <a:r>
              <a:rPr lang="en-US" sz="28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5%</a:t>
            </a:r>
            <a:r>
              <a:rPr lang="en-US" sz="28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kern="1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kern="0" dirty="0">
                <a:solidFill>
                  <a:schemeClr val="bg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 rtl="0"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chemeClr val="bg1"/>
                </a:solidFill>
              </a:rPr>
              <a:t>(Encuesta a 1000 personas que se identifican </a:t>
            </a:r>
            <a:r>
              <a:rPr lang="en-US" sz="1800" dirty="0" err="1">
                <a:solidFill>
                  <a:schemeClr val="bg1"/>
                </a:solidFill>
              </a:rPr>
              <a:t>como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religiosas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endParaRPr lang="en-US" sz="1800" dirty="0">
              <a:solidFill>
                <a:schemeClr val="bg1"/>
              </a:solidFill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DAD918E-2F1F-3149-8FF9-BBCF28235902}"/>
              </a:ext>
            </a:extLst>
          </p:cNvPr>
          <p:cNvSpPr txBox="1"/>
          <p:nvPr/>
        </p:nvSpPr>
        <p:spPr>
          <a:xfrm>
            <a:off x="746092" y="535925"/>
            <a:ext cx="11052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4000" dirty="0" smtClean="0">
                <a:solidFill>
                  <a:schemeClr val="bg1"/>
                </a:solidFill>
              </a:rPr>
              <a:t>El </a:t>
            </a:r>
            <a:r>
              <a:rPr lang="en-US" sz="4000" dirty="0" err="1" smtClean="0">
                <a:solidFill>
                  <a:schemeClr val="bg1"/>
                </a:solidFill>
              </a:rPr>
              <a:t>p</a:t>
            </a:r>
            <a:r>
              <a:rPr lang="en-US" sz="4000" dirty="0" err="1" smtClean="0">
                <a:solidFill>
                  <a:schemeClr val="bg1"/>
                </a:solidFill>
              </a:rPr>
              <a:t>ropósito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de la oración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32940A4-50F7-ACDC-7079-C940B0DF3A1E}"/>
              </a:ext>
            </a:extLst>
          </p:cNvPr>
          <p:cNvSpPr txBox="1"/>
          <p:nvPr/>
        </p:nvSpPr>
        <p:spPr>
          <a:xfrm>
            <a:off x="796413" y="1399043"/>
            <a:ext cx="10599173" cy="2477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3200" b="1" kern="1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ES" sz="32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doración </a:t>
            </a:r>
            <a:r>
              <a:rPr lang="es-ES" sz="32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(alabanza)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3200" b="1" kern="1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ES" sz="32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rrepentimiento </a:t>
            </a:r>
            <a:r>
              <a:rPr lang="es-ES" sz="32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(confesión de pecado)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3200" b="1" kern="1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ES" sz="32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cción </a:t>
            </a:r>
            <a:r>
              <a:rPr lang="es-ES" sz="32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gracias (agradecimiento)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3200" b="1" kern="1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ES" sz="32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pelación </a:t>
            </a:r>
            <a:r>
              <a:rPr lang="es-ES" sz="32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(petición)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7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DAD918E-2F1F-3149-8FF9-BBCF28235902}"/>
              </a:ext>
            </a:extLst>
          </p:cNvPr>
          <p:cNvSpPr txBox="1"/>
          <p:nvPr/>
        </p:nvSpPr>
        <p:spPr>
          <a:xfrm>
            <a:off x="685304" y="0"/>
            <a:ext cx="11052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4000" dirty="0" smtClean="0">
                <a:solidFill>
                  <a:schemeClr val="bg1"/>
                </a:solidFill>
              </a:rPr>
              <a:t>El </a:t>
            </a:r>
            <a:r>
              <a:rPr lang="en-US" sz="4000" dirty="0" err="1" smtClean="0">
                <a:solidFill>
                  <a:schemeClr val="bg1"/>
                </a:solidFill>
              </a:rPr>
              <a:t>propósito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de la oración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32940A4-50F7-ACDC-7079-C940B0DF3A1E}"/>
              </a:ext>
            </a:extLst>
          </p:cNvPr>
          <p:cNvSpPr txBox="1"/>
          <p:nvPr/>
        </p:nvSpPr>
        <p:spPr>
          <a:xfrm>
            <a:off x="84081" y="707886"/>
            <a:ext cx="12255061" cy="588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32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Adoración </a:t>
            </a:r>
            <a:r>
              <a:rPr lang="es-ES" sz="32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s-ES" sz="32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Expresar </a:t>
            </a:r>
            <a:r>
              <a:rPr lang="es-ES" sz="32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nuestra alabanza a Dios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32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Ejemplo </a:t>
            </a:r>
            <a:r>
              <a:rPr lang="es-ES" sz="32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David – 1 Crónicas 29:10–13; Salmo 100:4-5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32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Arrepentimiento </a:t>
            </a:r>
            <a:r>
              <a:rPr lang="es-ES" sz="32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La misericordia se encuentra en la confesión de nuestros </a:t>
            </a:r>
            <a:r>
              <a:rPr lang="es-ES" sz="32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pecados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32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Proverbios 28:13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32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s-ES" sz="32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Juan 1:7-10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32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Acción </a:t>
            </a:r>
            <a:r>
              <a:rPr lang="es-ES" sz="32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gracias: el agradecimiento se enfatiza en nuestras </a:t>
            </a:r>
            <a:r>
              <a:rPr lang="es-ES" sz="32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oraciones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32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 </a:t>
            </a:r>
            <a:r>
              <a:rPr lang="es-ES" sz="32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4:2; 1 </a:t>
            </a:r>
            <a:r>
              <a:rPr lang="es-ES" sz="3200" kern="1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</a:t>
            </a:r>
            <a:r>
              <a:rPr lang="es-ES" sz="32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5:17-18; </a:t>
            </a:r>
            <a:r>
              <a:rPr lang="es-ES" sz="3200" kern="1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</a:t>
            </a:r>
            <a:r>
              <a:rPr lang="es-ES" sz="32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5:20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32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Apelación </a:t>
            </a:r>
            <a:r>
              <a:rPr lang="es-ES" sz="32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sean dadas a conocer nuestras peticiones delante </a:t>
            </a:r>
            <a:r>
              <a:rPr lang="es-ES" sz="3200" kern="1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ES" sz="3200" kern="10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Dios </a:t>
            </a:r>
            <a:r>
              <a:rPr lang="es-ES" sz="32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Filipenses </a:t>
            </a:r>
            <a:r>
              <a:rPr lang="es-ES" sz="32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4:6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32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</a:t>
            </a:r>
            <a:r>
              <a:rPr lang="es-ES" sz="32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hagan plegarias por todos los hombres – 1 Ti 2:1-2</a:t>
            </a:r>
          </a:p>
        </p:txBody>
      </p:sp>
    </p:spTree>
    <p:extLst>
      <p:ext uri="{BB962C8B-B14F-4D97-AF65-F5344CB8AC3E}">
        <p14:creationId xmlns:p14="http://schemas.microsoft.com/office/powerpoint/2010/main" val="383834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DAD918E-2F1F-3149-8FF9-BBCF28235902}"/>
              </a:ext>
            </a:extLst>
          </p:cNvPr>
          <p:cNvSpPr txBox="1"/>
          <p:nvPr/>
        </p:nvSpPr>
        <p:spPr>
          <a:xfrm>
            <a:off x="746092" y="535925"/>
            <a:ext cx="110526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4000" dirty="0">
                <a:solidFill>
                  <a:schemeClr val="bg1"/>
                </a:solidFill>
              </a:rPr>
              <a:t>¿Qué podemos aprender sobre la oración a partir de los ejemplos de la vida de oración de Jesús?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32940A4-50F7-ACDC-7079-C940B0DF3A1E}"/>
              </a:ext>
            </a:extLst>
          </p:cNvPr>
          <p:cNvSpPr txBox="1"/>
          <p:nvPr/>
        </p:nvSpPr>
        <p:spPr>
          <a:xfrm>
            <a:off x="666758" y="1998810"/>
            <a:ext cx="1113195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Lucas 11:1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Mateo 19:13; Juan 17:9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Lucas 9:28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Lucas 5:16; Lucas 6:12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Lucas 18:1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Mateo 26:36-44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/>
              <a:t>Mateo 26:36-44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78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24934</TotalTime>
  <Words>948</Words>
  <Application>Microsoft Office PowerPoint</Application>
  <PresentationFormat>Widescreen</PresentationFormat>
  <Paragraphs>141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 Narrow</vt:lpstr>
      <vt:lpstr>Calibri</vt:lpstr>
      <vt:lpstr>Calibri Light</vt:lpstr>
      <vt:lpstr>Courier New</vt:lpstr>
      <vt:lpstr>Times New Roman</vt:lpstr>
      <vt:lpstr>Office Theme</vt:lpstr>
      <vt:lpstr>3_Default Design</vt:lpstr>
      <vt:lpstr>Ser cabeza requiere disciplina y valentía: es un trabajo duro</vt:lpstr>
      <vt:lpstr>Carácter masculino mandado</vt:lpstr>
      <vt:lpstr>Hombres de oración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of a Servant</dc:title>
  <dc:creator>Anthony Caudill</dc:creator>
  <cp:lastModifiedBy>Esther Eubanks</cp:lastModifiedBy>
  <cp:revision>31</cp:revision>
  <dcterms:created xsi:type="dcterms:W3CDTF">2023-10-24T23:04:04Z</dcterms:created>
  <dcterms:modified xsi:type="dcterms:W3CDTF">2023-11-27T15:25:42Z</dcterms:modified>
</cp:coreProperties>
</file>