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4" r:id="rId2"/>
    <p:sldId id="258" r:id="rId3"/>
    <p:sldId id="257" r:id="rId4"/>
    <p:sldId id="262" r:id="rId5"/>
    <p:sldId id="270" r:id="rId6"/>
    <p:sldId id="259" r:id="rId7"/>
    <p:sldId id="264" r:id="rId8"/>
    <p:sldId id="269" r:id="rId9"/>
    <p:sldId id="268" r:id="rId10"/>
    <p:sldId id="265" r:id="rId11"/>
    <p:sldId id="267" r:id="rId12"/>
    <p:sldId id="263" r:id="rId13"/>
    <p:sldId id="271" r:id="rId14"/>
    <p:sldId id="272" r:id="rId15"/>
    <p:sldId id="273" r:id="rId16"/>
    <p:sldId id="256" r:id="rId17"/>
  </p:sldIdLst>
  <p:sldSz cx="9144000" cy="5715000" type="screen16x1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8E7"/>
    <a:srgbClr val="004742"/>
    <a:srgbClr val="314E55"/>
    <a:srgbClr val="34535A"/>
    <a:srgbClr val="CFEA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69" autoAdjust="0"/>
    <p:restoredTop sz="82857" autoAdjust="0"/>
  </p:normalViewPr>
  <p:slideViewPr>
    <p:cSldViewPr snapToGrid="0">
      <p:cViewPr>
        <p:scale>
          <a:sx n="110" d="100"/>
          <a:sy n="110" d="100"/>
        </p:scale>
        <p:origin x="1424" y="45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0CA59-922D-4096-BF68-2DDF8A2FE3E5}" type="datetimeFigureOut">
              <a:rPr lang="en-US" smtClean="0"/>
              <a:t>12/16/23</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F7773D-F850-44B4-A8CD-AB12A2026063}" type="slidenum">
              <a:rPr lang="en-US" smtClean="0"/>
              <a:t>‹#›</a:t>
            </a:fld>
            <a:endParaRPr lang="en-US"/>
          </a:p>
        </p:txBody>
      </p:sp>
    </p:spTree>
    <p:extLst>
      <p:ext uri="{BB962C8B-B14F-4D97-AF65-F5344CB8AC3E}">
        <p14:creationId xmlns:p14="http://schemas.microsoft.com/office/powerpoint/2010/main" val="1791619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 in multiple locations in the foyer; will also be online.</a:t>
            </a:r>
          </a:p>
        </p:txBody>
      </p:sp>
      <p:sp>
        <p:nvSpPr>
          <p:cNvPr id="4" name="Slide Number Placeholder 3"/>
          <p:cNvSpPr>
            <a:spLocks noGrp="1"/>
          </p:cNvSpPr>
          <p:nvPr>
            <p:ph type="sldNum" sz="quarter" idx="5"/>
          </p:nvPr>
        </p:nvSpPr>
        <p:spPr/>
        <p:txBody>
          <a:bodyPr/>
          <a:lstStyle/>
          <a:p>
            <a:fld id="{AAF7773D-F850-44B4-A8CD-AB12A2026063}" type="slidenum">
              <a:rPr lang="en-US" smtClean="0"/>
              <a:t>2</a:t>
            </a:fld>
            <a:endParaRPr lang="en-US"/>
          </a:p>
        </p:txBody>
      </p:sp>
    </p:spTree>
    <p:extLst>
      <p:ext uri="{BB962C8B-B14F-4D97-AF65-F5344CB8AC3E}">
        <p14:creationId xmlns:p14="http://schemas.microsoft.com/office/powerpoint/2010/main" val="1733357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13</a:t>
            </a:fld>
            <a:endParaRPr lang="en-US"/>
          </a:p>
        </p:txBody>
      </p:sp>
    </p:spTree>
    <p:extLst>
      <p:ext uri="{BB962C8B-B14F-4D97-AF65-F5344CB8AC3E}">
        <p14:creationId xmlns:p14="http://schemas.microsoft.com/office/powerpoint/2010/main" val="1601756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14</a:t>
            </a:fld>
            <a:endParaRPr lang="en-US"/>
          </a:p>
        </p:txBody>
      </p:sp>
    </p:spTree>
    <p:extLst>
      <p:ext uri="{BB962C8B-B14F-4D97-AF65-F5344CB8AC3E}">
        <p14:creationId xmlns:p14="http://schemas.microsoft.com/office/powerpoint/2010/main" val="1500827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15</a:t>
            </a:fld>
            <a:endParaRPr lang="en-US"/>
          </a:p>
        </p:txBody>
      </p:sp>
    </p:spTree>
    <p:extLst>
      <p:ext uri="{BB962C8B-B14F-4D97-AF65-F5344CB8AC3E}">
        <p14:creationId xmlns:p14="http://schemas.microsoft.com/office/powerpoint/2010/main" val="2115359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1: Depending on how you count, there are between 30 and 50 parables in the Gospels. We will only consider 12 parables, but we hope to learn how to read parables better so we’ll benefit from all 30 (or 50) as we all continue to study.</a:t>
            </a:r>
          </a:p>
          <a:p>
            <a:r>
              <a:rPr lang="en-US" dirty="0"/>
              <a:t>Goal 2: If we are to be transformed, we have to know what we should transform into. These parables will give us a stronger foundation for growth by improving our knowledge of what the Kingdom is and what our roles within it should be.</a:t>
            </a:r>
          </a:p>
          <a:p>
            <a:r>
              <a:rPr lang="en-US" dirty="0"/>
              <a:t>Goal 3: Building on that foundation, we each need to find specific changes to make to our hearts and actions, and then commit to making those changes. The new year is a great time to start this transformation.</a:t>
            </a:r>
          </a:p>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3</a:t>
            </a:fld>
            <a:endParaRPr lang="en-US"/>
          </a:p>
        </p:txBody>
      </p:sp>
    </p:spTree>
    <p:extLst>
      <p:ext uri="{BB962C8B-B14F-4D97-AF65-F5344CB8AC3E}">
        <p14:creationId xmlns:p14="http://schemas.microsoft.com/office/powerpoint/2010/main" val="3459446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5</a:t>
            </a:fld>
            <a:endParaRPr lang="en-US"/>
          </a:p>
        </p:txBody>
      </p:sp>
    </p:spTree>
    <p:extLst>
      <p:ext uri="{BB962C8B-B14F-4D97-AF65-F5344CB8AC3E}">
        <p14:creationId xmlns:p14="http://schemas.microsoft.com/office/powerpoint/2010/main" val="3280601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6</a:t>
            </a:fld>
            <a:endParaRPr lang="en-US"/>
          </a:p>
        </p:txBody>
      </p:sp>
    </p:spTree>
    <p:extLst>
      <p:ext uri="{BB962C8B-B14F-4D97-AF65-F5344CB8AC3E}">
        <p14:creationId xmlns:p14="http://schemas.microsoft.com/office/powerpoint/2010/main" val="2007338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7</a:t>
            </a:fld>
            <a:endParaRPr lang="en-US"/>
          </a:p>
        </p:txBody>
      </p:sp>
    </p:spTree>
    <p:extLst>
      <p:ext uri="{BB962C8B-B14F-4D97-AF65-F5344CB8AC3E}">
        <p14:creationId xmlns:p14="http://schemas.microsoft.com/office/powerpoint/2010/main" val="123690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8</a:t>
            </a:fld>
            <a:endParaRPr lang="en-US"/>
          </a:p>
        </p:txBody>
      </p:sp>
    </p:spTree>
    <p:extLst>
      <p:ext uri="{BB962C8B-B14F-4D97-AF65-F5344CB8AC3E}">
        <p14:creationId xmlns:p14="http://schemas.microsoft.com/office/powerpoint/2010/main" val="1550646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9</a:t>
            </a:fld>
            <a:endParaRPr lang="en-US"/>
          </a:p>
        </p:txBody>
      </p:sp>
    </p:spTree>
    <p:extLst>
      <p:ext uri="{BB962C8B-B14F-4D97-AF65-F5344CB8AC3E}">
        <p14:creationId xmlns:p14="http://schemas.microsoft.com/office/powerpoint/2010/main" val="467752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11</a:t>
            </a:fld>
            <a:endParaRPr lang="en-US"/>
          </a:p>
        </p:txBody>
      </p:sp>
    </p:spTree>
    <p:extLst>
      <p:ext uri="{BB962C8B-B14F-4D97-AF65-F5344CB8AC3E}">
        <p14:creationId xmlns:p14="http://schemas.microsoft.com/office/powerpoint/2010/main" val="3400591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12</a:t>
            </a:fld>
            <a:endParaRPr lang="en-US"/>
          </a:p>
        </p:txBody>
      </p:sp>
    </p:spTree>
    <p:extLst>
      <p:ext uri="{BB962C8B-B14F-4D97-AF65-F5344CB8AC3E}">
        <p14:creationId xmlns:p14="http://schemas.microsoft.com/office/powerpoint/2010/main" val="774586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YES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3EADDC1-056F-4A8C-AB7B-B125339A75F6}"/>
              </a:ext>
            </a:extLst>
          </p:cNvPr>
          <p:cNvSpPr>
            <a:spLocks noGrp="1"/>
          </p:cNvSpPr>
          <p:nvPr>
            <p:ph type="dt" sz="half" idx="10"/>
          </p:nvPr>
        </p:nvSpPr>
        <p:spPr>
          <a:xfrm>
            <a:off x="628650" y="5296959"/>
            <a:ext cx="2057400" cy="304271"/>
          </a:xfrm>
          <a:prstGeom prst="rect">
            <a:avLst/>
          </a:prstGeom>
        </p:spPr>
        <p:txBody>
          <a:bodyPr/>
          <a:lstStyle/>
          <a:p>
            <a:fld id="{BAC69E0B-FE95-46F5-8413-7385BB1501B1}" type="datetimeFigureOut">
              <a:rPr lang="en-US" smtClean="0"/>
              <a:t>12/16/23</a:t>
            </a:fld>
            <a:endParaRPr lang="en-US"/>
          </a:p>
        </p:txBody>
      </p:sp>
      <p:sp>
        <p:nvSpPr>
          <p:cNvPr id="5" name="Footer Placeholder 4">
            <a:extLst>
              <a:ext uri="{FF2B5EF4-FFF2-40B4-BE49-F238E27FC236}">
                <a16:creationId xmlns:a16="http://schemas.microsoft.com/office/drawing/2014/main" id="{154D7904-67A2-C252-B8DA-E0BBBB976324}"/>
              </a:ext>
            </a:extLst>
          </p:cNvPr>
          <p:cNvSpPr>
            <a:spLocks noGrp="1"/>
          </p:cNvSpPr>
          <p:nvPr>
            <p:ph type="ftr" sz="quarter" idx="11"/>
          </p:nvPr>
        </p:nvSpPr>
        <p:spPr>
          <a:xfrm>
            <a:off x="3028950" y="5296959"/>
            <a:ext cx="3086100" cy="30427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F1513F-CCEF-59F3-DF54-A8B5B50B8A12}"/>
              </a:ext>
            </a:extLst>
          </p:cNvPr>
          <p:cNvSpPr>
            <a:spLocks noGrp="1"/>
          </p:cNvSpPr>
          <p:nvPr>
            <p:ph type="sldNum" sz="quarter" idx="12"/>
          </p:nvPr>
        </p:nvSpPr>
        <p:spPr>
          <a:xfrm>
            <a:off x="6457950" y="5296959"/>
            <a:ext cx="2057400" cy="304271"/>
          </a:xfrm>
          <a:prstGeom prst="rect">
            <a:avLst/>
          </a:prstGeom>
        </p:spPr>
        <p:txBody>
          <a:bodyPr/>
          <a:lstStyle/>
          <a:p>
            <a:fld id="{C4FEF4DE-2034-4CF6-AD28-5A1EDB35CEA3}" type="slidenum">
              <a:rPr lang="en-US" smtClean="0"/>
              <a:t>‹#›</a:t>
            </a:fld>
            <a:endParaRPr lang="en-US"/>
          </a:p>
        </p:txBody>
      </p:sp>
      <p:pic>
        <p:nvPicPr>
          <p:cNvPr id="8" name="Picture 7" descr="A graphic of a logo&#10;&#10;Description automatically generated with medium confidence">
            <a:extLst>
              <a:ext uri="{FF2B5EF4-FFF2-40B4-BE49-F238E27FC236}">
                <a16:creationId xmlns:a16="http://schemas.microsoft.com/office/drawing/2014/main" id="{3F36C049-A9C6-743E-FEDA-D4BAB741FB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71927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E9E29-1205-C4C0-8DE5-674F2629E5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1D53EA-5D17-9B18-40EB-DC55E0B8FD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189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6C17-2D6D-C7A8-4570-A6C4A480ECD2}"/>
              </a:ext>
            </a:extLst>
          </p:cNvPr>
          <p:cNvSpPr>
            <a:spLocks noGrp="1"/>
          </p:cNvSpPr>
          <p:nvPr>
            <p:ph type="title"/>
          </p:nvPr>
        </p:nvSpPr>
        <p:spPr>
          <a:xfrm>
            <a:off x="628650" y="1764974"/>
            <a:ext cx="7886700" cy="2185051"/>
          </a:xfrm>
        </p:spPr>
        <p:txBody>
          <a:bodyPr anchor="ctr">
            <a:normAutofit/>
          </a:bodyPr>
          <a:lstStyle>
            <a:lvl1pPr algn="ctr">
              <a:defRPr sz="4000"/>
            </a:lvl1pPr>
          </a:lstStyle>
          <a:p>
            <a:r>
              <a:rPr lang="en-US" dirty="0"/>
              <a:t>Click to edit Master title style</a:t>
            </a:r>
          </a:p>
        </p:txBody>
      </p:sp>
    </p:spTree>
    <p:extLst>
      <p:ext uri="{BB962C8B-B14F-4D97-AF65-F5344CB8AC3E}">
        <p14:creationId xmlns:p14="http://schemas.microsoft.com/office/powerpoint/2010/main" val="329653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CBDDA-5BAF-4A30-16BE-5471DD6906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1D960E-4CDA-8687-C6C3-C1083ACFF5B8}"/>
              </a:ext>
            </a:extLst>
          </p:cNvPr>
          <p:cNvSpPr>
            <a:spLocks noGrp="1"/>
          </p:cNvSpPr>
          <p:nvPr>
            <p:ph sz="half" idx="1"/>
          </p:nvPr>
        </p:nvSpPr>
        <p:spPr>
          <a:xfrm>
            <a:off x="318783" y="1216404"/>
            <a:ext cx="4196067" cy="4330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4E3C5C-4782-EA46-44A0-0BD8B9DAE176}"/>
              </a:ext>
            </a:extLst>
          </p:cNvPr>
          <p:cNvSpPr>
            <a:spLocks noGrp="1"/>
          </p:cNvSpPr>
          <p:nvPr>
            <p:ph sz="half" idx="2"/>
          </p:nvPr>
        </p:nvSpPr>
        <p:spPr>
          <a:xfrm>
            <a:off x="4629149" y="1216404"/>
            <a:ext cx="4196067" cy="4330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552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B259-4F92-FF9B-E16F-95483197331B}"/>
              </a:ext>
            </a:extLst>
          </p:cNvPr>
          <p:cNvSpPr>
            <a:spLocks noGrp="1"/>
          </p:cNvSpPr>
          <p:nvPr>
            <p:ph type="title"/>
          </p:nvPr>
        </p:nvSpPr>
        <p:spPr>
          <a:xfrm>
            <a:off x="284480" y="304271"/>
            <a:ext cx="8636000" cy="864129"/>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9EC483-6504-2D8F-A410-3DDDAE55B9A7}"/>
              </a:ext>
            </a:extLst>
          </p:cNvPr>
          <p:cNvSpPr>
            <a:spLocks noGrp="1"/>
          </p:cNvSpPr>
          <p:nvPr>
            <p:ph type="body" idx="1"/>
          </p:nvPr>
        </p:nvSpPr>
        <p:spPr>
          <a:xfrm>
            <a:off x="284480" y="1279049"/>
            <a:ext cx="4213702"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6E91FA-BAA1-9F8E-6D88-EB88FEA80586}"/>
              </a:ext>
            </a:extLst>
          </p:cNvPr>
          <p:cNvSpPr>
            <a:spLocks noGrp="1"/>
          </p:cNvSpPr>
          <p:nvPr>
            <p:ph sz="half" idx="2"/>
          </p:nvPr>
        </p:nvSpPr>
        <p:spPr>
          <a:xfrm>
            <a:off x="284480" y="1965642"/>
            <a:ext cx="4213702" cy="3551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14ED91-7CA9-68CD-3888-3BA2DA66D23C}"/>
              </a:ext>
            </a:extLst>
          </p:cNvPr>
          <p:cNvSpPr>
            <a:spLocks noGrp="1"/>
          </p:cNvSpPr>
          <p:nvPr>
            <p:ph type="body" sz="quarter" idx="3"/>
          </p:nvPr>
        </p:nvSpPr>
        <p:spPr>
          <a:xfrm>
            <a:off x="4629150" y="1279049"/>
            <a:ext cx="4291330"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D283E0-0C56-246D-D320-CA4D53A1EE0F}"/>
              </a:ext>
            </a:extLst>
          </p:cNvPr>
          <p:cNvSpPr>
            <a:spLocks noGrp="1"/>
          </p:cNvSpPr>
          <p:nvPr>
            <p:ph sz="quarter" idx="4"/>
          </p:nvPr>
        </p:nvSpPr>
        <p:spPr>
          <a:xfrm>
            <a:off x="4629150" y="1965643"/>
            <a:ext cx="4291330" cy="3551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0527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6CC95-4232-8D5E-F6D9-464FA82DFF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071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331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s,Resources">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E400C477-EB3B-888C-84CE-4E0A2035FD93}"/>
              </a:ext>
            </a:extLst>
          </p:cNvPr>
          <p:cNvSpPr>
            <a:spLocks noGrp="1"/>
          </p:cNvSpPr>
          <p:nvPr>
            <p:ph type="body" sz="quarter" idx="10"/>
          </p:nvPr>
        </p:nvSpPr>
        <p:spPr>
          <a:xfrm>
            <a:off x="2051050" y="3149600"/>
            <a:ext cx="6711950" cy="1289050"/>
          </a:xfrm>
        </p:spPr>
        <p:txBody>
          <a:bodyPr anchor="ctr"/>
          <a:lstStyle>
            <a:lvl1pPr marL="0" indent="0" algn="just">
              <a:buNone/>
              <a:defRPr b="1" i="1">
                <a:solidFill>
                  <a:srgbClr val="004742"/>
                </a:solidFill>
                <a:effectLst/>
                <a:latin typeface="Metropolis Light" panose="000004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Picture Placeholder 9">
            <a:extLst>
              <a:ext uri="{FF2B5EF4-FFF2-40B4-BE49-F238E27FC236}">
                <a16:creationId xmlns:a16="http://schemas.microsoft.com/office/drawing/2014/main" id="{62334935-7153-A1B3-29E3-1C508ED9948D}"/>
              </a:ext>
            </a:extLst>
          </p:cNvPr>
          <p:cNvSpPr>
            <a:spLocks noGrp="1"/>
          </p:cNvSpPr>
          <p:nvPr>
            <p:ph type="pic" sz="quarter" idx="11" hasCustomPrompt="1"/>
          </p:nvPr>
        </p:nvSpPr>
        <p:spPr>
          <a:xfrm>
            <a:off x="319088" y="3149600"/>
            <a:ext cx="1598612" cy="1289050"/>
          </a:xfrm>
        </p:spPr>
        <p:txBody>
          <a:bodyPr/>
          <a:lstStyle>
            <a:lvl1pPr marL="0" indent="0">
              <a:buNone/>
              <a:defRPr/>
            </a:lvl1pPr>
          </a:lstStyle>
          <a:p>
            <a:r>
              <a:rPr lang="en-US" dirty="0"/>
              <a:t>Class Logo</a:t>
            </a:r>
          </a:p>
        </p:txBody>
      </p:sp>
    </p:spTree>
    <p:extLst>
      <p:ext uri="{BB962C8B-B14F-4D97-AF65-F5344CB8AC3E}">
        <p14:creationId xmlns:p14="http://schemas.microsoft.com/office/powerpoint/2010/main" val="150370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DCBC9-A2CB-F9A5-87E3-F219BA2D0D9E}"/>
              </a:ext>
            </a:extLst>
          </p:cNvPr>
          <p:cNvSpPr>
            <a:spLocks noGrp="1"/>
          </p:cNvSpPr>
          <p:nvPr>
            <p:ph type="title"/>
          </p:nvPr>
        </p:nvSpPr>
        <p:spPr>
          <a:xfrm>
            <a:off x="320722" y="381000"/>
            <a:ext cx="3258297" cy="13335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AE253A-0FE2-7719-1AA5-1E1EE686B264}"/>
              </a:ext>
            </a:extLst>
          </p:cNvPr>
          <p:cNvSpPr>
            <a:spLocks noGrp="1"/>
          </p:cNvSpPr>
          <p:nvPr>
            <p:ph idx="1"/>
          </p:nvPr>
        </p:nvSpPr>
        <p:spPr>
          <a:xfrm>
            <a:off x="3732663" y="648268"/>
            <a:ext cx="5001904" cy="48381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5B5619-30D8-5710-ED27-C0743B411165}"/>
              </a:ext>
            </a:extLst>
          </p:cNvPr>
          <p:cNvSpPr>
            <a:spLocks noGrp="1"/>
          </p:cNvSpPr>
          <p:nvPr>
            <p:ph type="body" sz="half" idx="2"/>
          </p:nvPr>
        </p:nvSpPr>
        <p:spPr>
          <a:xfrm>
            <a:off x="320722" y="1714500"/>
            <a:ext cx="3258297" cy="3771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42636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29954-F227-3E0A-9C93-F624D79F52D1}"/>
              </a:ext>
            </a:extLst>
          </p:cNvPr>
          <p:cNvSpPr>
            <a:spLocks noGrp="1"/>
          </p:cNvSpPr>
          <p:nvPr>
            <p:ph type="title"/>
          </p:nvPr>
        </p:nvSpPr>
        <p:spPr>
          <a:xfrm>
            <a:off x="334370" y="381000"/>
            <a:ext cx="3244649" cy="13335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5651EB-BA0E-D8A4-7B14-05F26FD19D4D}"/>
              </a:ext>
            </a:extLst>
          </p:cNvPr>
          <p:cNvSpPr>
            <a:spLocks noGrp="1"/>
          </p:cNvSpPr>
          <p:nvPr>
            <p:ph type="pic" idx="1"/>
          </p:nvPr>
        </p:nvSpPr>
        <p:spPr>
          <a:xfrm>
            <a:off x="3887390" y="822855"/>
            <a:ext cx="4922239" cy="43701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5B0315-5674-F405-30D8-818D0AF663C3}"/>
              </a:ext>
            </a:extLst>
          </p:cNvPr>
          <p:cNvSpPr>
            <a:spLocks noGrp="1"/>
          </p:cNvSpPr>
          <p:nvPr>
            <p:ph type="body" sz="half" idx="2"/>
          </p:nvPr>
        </p:nvSpPr>
        <p:spPr>
          <a:xfrm>
            <a:off x="334370" y="1714500"/>
            <a:ext cx="3244649" cy="375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5962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B85D-D739-D7E7-4AA1-E2CAE77F80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7A539D-65EC-9288-3F82-9D04FCFC44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7913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dnight">
    <p:spTree>
      <p:nvGrpSpPr>
        <p:cNvPr id="1" name=""/>
        <p:cNvGrpSpPr/>
        <p:nvPr/>
      </p:nvGrpSpPr>
      <p:grpSpPr>
        <a:xfrm>
          <a:off x="0" y="0"/>
          <a:ext cx="0" cy="0"/>
          <a:chOff x="0" y="0"/>
          <a:chExt cx="0" cy="0"/>
        </a:xfrm>
      </p:grpSpPr>
      <p:pic>
        <p:nvPicPr>
          <p:cNvPr id="8" name="Picture 7" descr="A logo with text on it&#10;&#10;Description automatically generated">
            <a:extLst>
              <a:ext uri="{FF2B5EF4-FFF2-40B4-BE49-F238E27FC236}">
                <a16:creationId xmlns:a16="http://schemas.microsoft.com/office/drawing/2014/main" id="{DC303A33-CA30-68A6-0A5C-A784CB5447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868524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9CC352-EAB7-1459-6F62-12F629DC4E97}"/>
              </a:ext>
            </a:extLst>
          </p:cNvPr>
          <p:cNvSpPr>
            <a:spLocks noGrp="1"/>
          </p:cNvSpPr>
          <p:nvPr>
            <p:ph type="title" orient="vert"/>
          </p:nvPr>
        </p:nvSpPr>
        <p:spPr>
          <a:xfrm>
            <a:off x="6543675" y="304270"/>
            <a:ext cx="1971675" cy="514118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1F920D-74A0-3CD5-4219-454428D95346}"/>
              </a:ext>
            </a:extLst>
          </p:cNvPr>
          <p:cNvSpPr>
            <a:spLocks noGrp="1"/>
          </p:cNvSpPr>
          <p:nvPr>
            <p:ph type="body" orient="vert" idx="1"/>
          </p:nvPr>
        </p:nvSpPr>
        <p:spPr>
          <a:xfrm>
            <a:off x="395786" y="304271"/>
            <a:ext cx="6033590" cy="51411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696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ch Fool">
    <p:spTree>
      <p:nvGrpSpPr>
        <p:cNvPr id="1" name=""/>
        <p:cNvGrpSpPr/>
        <p:nvPr/>
      </p:nvGrpSpPr>
      <p:grpSpPr>
        <a:xfrm>
          <a:off x="0" y="0"/>
          <a:ext cx="0" cy="0"/>
          <a:chOff x="0" y="0"/>
          <a:chExt cx="0" cy="0"/>
        </a:xfrm>
      </p:grpSpPr>
      <p:pic>
        <p:nvPicPr>
          <p:cNvPr id="8" name="Picture 7" descr="A logo with a hand holding coins&#10;&#10;Description automatically generated">
            <a:extLst>
              <a:ext uri="{FF2B5EF4-FFF2-40B4-BE49-F238E27FC236}">
                <a16:creationId xmlns:a16="http://schemas.microsoft.com/office/drawing/2014/main" id="{C0350440-62A5-9220-CD28-E7932654F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50336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ils">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A1F9498-9634-F493-250A-7B1CA58A7FA8}"/>
              </a:ext>
            </a:extLst>
          </p:cNvPr>
          <p:cNvGrpSpPr/>
          <p:nvPr userDrawn="1"/>
        </p:nvGrpSpPr>
        <p:grpSpPr>
          <a:xfrm>
            <a:off x="-4762" y="0"/>
            <a:ext cx="9150824" cy="5738249"/>
            <a:chOff x="-4762" y="0"/>
            <a:chExt cx="9150824" cy="5738249"/>
          </a:xfrm>
        </p:grpSpPr>
        <p:pic>
          <p:nvPicPr>
            <p:cNvPr id="8" name="Picture 7" descr="A logo with a hand and plants&#10;&#10;Description automatically generated">
              <a:extLst>
                <a:ext uri="{FF2B5EF4-FFF2-40B4-BE49-F238E27FC236}">
                  <a16:creationId xmlns:a16="http://schemas.microsoft.com/office/drawing/2014/main" id="{CDC5FCA7-E07F-2F8D-0D56-C034934F73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9" t="7046"/>
            <a:stretch/>
          </p:blipFill>
          <p:spPr>
            <a:xfrm>
              <a:off x="-4762" y="0"/>
              <a:ext cx="9136190" cy="5332856"/>
            </a:xfrm>
            <a:prstGeom prst="rect">
              <a:avLst/>
            </a:prstGeom>
          </p:spPr>
        </p:pic>
        <p:pic>
          <p:nvPicPr>
            <p:cNvPr id="7" name="Picture 6" descr="A logo with a hand and plants&#10;&#10;Description automatically generated">
              <a:extLst>
                <a:ext uri="{FF2B5EF4-FFF2-40B4-BE49-F238E27FC236}">
                  <a16:creationId xmlns:a16="http://schemas.microsoft.com/office/drawing/2014/main" id="{3F8405A3-4E24-DF4D-CA36-DF47D4F811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8020" b="6730"/>
            <a:stretch/>
          </p:blipFill>
          <p:spPr>
            <a:xfrm>
              <a:off x="0" y="3889859"/>
              <a:ext cx="9144000" cy="1442997"/>
            </a:xfrm>
            <a:prstGeom prst="rect">
              <a:avLst/>
            </a:prstGeom>
          </p:spPr>
        </p:pic>
        <p:pic>
          <p:nvPicPr>
            <p:cNvPr id="9" name="Picture 8" descr="A logo with a hand and plants&#10;&#10;Description automatically generated">
              <a:extLst>
                <a:ext uri="{FF2B5EF4-FFF2-40B4-BE49-F238E27FC236}">
                  <a16:creationId xmlns:a16="http://schemas.microsoft.com/office/drawing/2014/main" id="{250400B2-2A50-B6DE-8FA7-7EF5702B2B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2501"/>
            <a:stretch/>
          </p:blipFill>
          <p:spPr>
            <a:xfrm>
              <a:off x="-4762" y="3490768"/>
              <a:ext cx="9144000" cy="428586"/>
            </a:xfrm>
            <a:prstGeom prst="rect">
              <a:avLst/>
            </a:prstGeom>
          </p:spPr>
        </p:pic>
        <p:pic>
          <p:nvPicPr>
            <p:cNvPr id="10" name="Picture 9" descr="A logo with a hand and plants&#10;&#10;Description automatically generated">
              <a:extLst>
                <a:ext uri="{FF2B5EF4-FFF2-40B4-BE49-F238E27FC236}">
                  <a16:creationId xmlns:a16="http://schemas.microsoft.com/office/drawing/2014/main" id="{50E05EB7-65E5-9806-FE97-F655EEB11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2501" b="-303"/>
            <a:stretch/>
          </p:blipFill>
          <p:spPr>
            <a:xfrm>
              <a:off x="0" y="5288959"/>
              <a:ext cx="9144000" cy="449290"/>
            </a:xfrm>
            <a:prstGeom prst="rect">
              <a:avLst/>
            </a:prstGeom>
          </p:spPr>
        </p:pic>
        <p:pic>
          <p:nvPicPr>
            <p:cNvPr id="11" name="Picture 10" descr="A logo with a hand and plants&#10;&#10;Description automatically generated">
              <a:extLst>
                <a:ext uri="{FF2B5EF4-FFF2-40B4-BE49-F238E27FC236}">
                  <a16:creationId xmlns:a16="http://schemas.microsoft.com/office/drawing/2014/main" id="{B66CA338-B86A-9EDF-E110-67A7608C56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080" t="97048" r="21419" b="1124"/>
            <a:stretch/>
          </p:blipFill>
          <p:spPr>
            <a:xfrm rot="16200000">
              <a:off x="6235926" y="2804864"/>
              <a:ext cx="5715000" cy="105272"/>
            </a:xfrm>
            <a:prstGeom prst="rect">
              <a:avLst/>
            </a:prstGeom>
          </p:spPr>
        </p:pic>
      </p:grpSp>
    </p:spTree>
    <p:extLst>
      <p:ext uri="{BB962C8B-B14F-4D97-AF65-F5344CB8AC3E}">
        <p14:creationId xmlns:p14="http://schemas.microsoft.com/office/powerpoint/2010/main" val="2297921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rgins">
    <p:spTree>
      <p:nvGrpSpPr>
        <p:cNvPr id="1" name=""/>
        <p:cNvGrpSpPr/>
        <p:nvPr/>
      </p:nvGrpSpPr>
      <p:grpSpPr>
        <a:xfrm>
          <a:off x="0" y="0"/>
          <a:ext cx="0" cy="0"/>
          <a:chOff x="0" y="0"/>
          <a:chExt cx="0" cy="0"/>
        </a:xfrm>
      </p:grpSpPr>
      <p:pic>
        <p:nvPicPr>
          <p:cNvPr id="8" name="Picture 7" descr="A logo with a lamp in the middle&#10;&#10;Description automatically generated">
            <a:extLst>
              <a:ext uri="{FF2B5EF4-FFF2-40B4-BE49-F238E27FC236}">
                <a16:creationId xmlns:a16="http://schemas.microsoft.com/office/drawing/2014/main" id="{2D65D62F-812B-9D30-AB23-B19EA098D5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2080566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borers">
    <p:spTree>
      <p:nvGrpSpPr>
        <p:cNvPr id="1" name=""/>
        <p:cNvGrpSpPr/>
        <p:nvPr/>
      </p:nvGrpSpPr>
      <p:grpSpPr>
        <a:xfrm>
          <a:off x="0" y="0"/>
          <a:ext cx="0" cy="0"/>
          <a:chOff x="0" y="0"/>
          <a:chExt cx="0" cy="0"/>
        </a:xfrm>
      </p:grpSpPr>
      <p:pic>
        <p:nvPicPr>
          <p:cNvPr id="8" name="Picture 7" descr="A logo with grapes in a circle&#10;&#10;Description automatically generated">
            <a:extLst>
              <a:ext uri="{FF2B5EF4-FFF2-40B4-BE49-F238E27FC236}">
                <a16:creationId xmlns:a16="http://schemas.microsoft.com/office/drawing/2014/main" id="{6AEB74B7-A1B2-53B2-A4DC-EC6B456D8C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406891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dding Feast">
    <p:spTree>
      <p:nvGrpSpPr>
        <p:cNvPr id="1" name=""/>
        <p:cNvGrpSpPr/>
        <p:nvPr/>
      </p:nvGrpSpPr>
      <p:grpSpPr>
        <a:xfrm>
          <a:off x="0" y="0"/>
          <a:ext cx="0" cy="0"/>
          <a:chOff x="0" y="0"/>
          <a:chExt cx="0" cy="0"/>
        </a:xfrm>
      </p:grpSpPr>
      <p:pic>
        <p:nvPicPr>
          <p:cNvPr id="10" name="Picture 9" descr="A logo with a letter in the middle&#10;&#10;Description automatically generated">
            <a:extLst>
              <a:ext uri="{FF2B5EF4-FFF2-40B4-BE49-F238E27FC236}">
                <a16:creationId xmlns:a16="http://schemas.microsoft.com/office/drawing/2014/main" id="{8D1EA6FA-E500-8750-9412-46FF45F13A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985302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ingdom">
    <p:spTree>
      <p:nvGrpSpPr>
        <p:cNvPr id="1" name=""/>
        <p:cNvGrpSpPr/>
        <p:nvPr/>
      </p:nvGrpSpPr>
      <p:grpSpPr>
        <a:xfrm>
          <a:off x="0" y="0"/>
          <a:ext cx="0" cy="0"/>
          <a:chOff x="0" y="0"/>
          <a:chExt cx="0" cy="0"/>
        </a:xfrm>
      </p:grpSpPr>
      <p:pic>
        <p:nvPicPr>
          <p:cNvPr id="8" name="Picture 7" descr="A logo with a crown&#10;&#10;Description automatically generated">
            <a:extLst>
              <a:ext uri="{FF2B5EF4-FFF2-40B4-BE49-F238E27FC236}">
                <a16:creationId xmlns:a16="http://schemas.microsoft.com/office/drawing/2014/main" id="{C0AD2CAC-F10B-3C8C-C264-D7A424B7D4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42526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E9E29-1205-C4C0-8DE5-674F2629E50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1D53EA-5D17-9B18-40EB-DC55E0B8FD92}"/>
              </a:ext>
            </a:extLst>
          </p:cNvPr>
          <p:cNvSpPr>
            <a:spLocks noGrp="1"/>
          </p:cNvSpPr>
          <p:nvPr>
            <p:ph idx="1"/>
          </p:nvPr>
        </p:nvSpPr>
        <p:spPr>
          <a:xfrm>
            <a:off x="318783" y="1719618"/>
            <a:ext cx="8649048" cy="257260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Click to edit Master text styles</a:t>
            </a:r>
          </a:p>
        </p:txBody>
      </p:sp>
    </p:spTree>
    <p:extLst>
      <p:ext uri="{BB962C8B-B14F-4D97-AF65-F5344CB8AC3E}">
        <p14:creationId xmlns:p14="http://schemas.microsoft.com/office/powerpoint/2010/main" val="3600133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microsoft.com/office/2007/relationships/hdphoto" Target="../media/hdphoto2.wdp"/><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7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DF40E-5CFC-9C14-CF59-DD4730280475}"/>
              </a:ext>
            </a:extLst>
          </p:cNvPr>
          <p:cNvSpPr>
            <a:spLocks noGrp="1"/>
          </p:cNvSpPr>
          <p:nvPr>
            <p:ph type="title"/>
          </p:nvPr>
        </p:nvSpPr>
        <p:spPr>
          <a:xfrm>
            <a:off x="318783" y="304272"/>
            <a:ext cx="8649047" cy="79437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068D918-7DB7-B105-C250-66922472FFA9}"/>
              </a:ext>
            </a:extLst>
          </p:cNvPr>
          <p:cNvSpPr>
            <a:spLocks noGrp="1"/>
          </p:cNvSpPr>
          <p:nvPr>
            <p:ph type="body" idx="1"/>
          </p:nvPr>
        </p:nvSpPr>
        <p:spPr>
          <a:xfrm>
            <a:off x="318783" y="1098646"/>
            <a:ext cx="8649048" cy="45303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and green background with text&#10;&#10;Description automatically generated with medium confidence">
            <a:extLst>
              <a:ext uri="{FF2B5EF4-FFF2-40B4-BE49-F238E27FC236}">
                <a16:creationId xmlns:a16="http://schemas.microsoft.com/office/drawing/2014/main" id="{8CE12B7C-E6F7-2641-A411-D0942871F529}"/>
              </a:ext>
            </a:extLst>
          </p:cNvPr>
          <p:cNvPicPr>
            <a:picLocks noChangeAspect="1"/>
          </p:cNvPicPr>
          <p:nvPr userDrawn="1"/>
        </p:nvPicPr>
        <p:blipFill rotWithShape="1">
          <a:blip r:embed="rId22">
            <a:lum bright="70000" contrast="-70000"/>
            <a:extLst>
              <a:ext uri="{BEBA8EAE-BF5A-486C-A8C5-ECC9F3942E4B}">
                <a14:imgProps xmlns:a14="http://schemas.microsoft.com/office/drawing/2010/main">
                  <a14:imgLayer r:embed="rId23">
                    <a14:imgEffect>
                      <a14:colorTemperature colorTemp="9300"/>
                    </a14:imgEffect>
                    <a14:imgEffect>
                      <a14:saturation sat="308000"/>
                    </a14:imgEffect>
                  </a14:imgLayer>
                </a14:imgProps>
              </a:ext>
              <a:ext uri="{28A0092B-C50C-407E-A947-70E740481C1C}">
                <a14:useLocalDpi xmlns:a14="http://schemas.microsoft.com/office/drawing/2010/main" val="0"/>
              </a:ext>
            </a:extLst>
          </a:blip>
          <a:srcRect l="38462" t="10463" r="38537" b="63323"/>
          <a:stretch/>
        </p:blipFill>
        <p:spPr>
          <a:xfrm rot="2626564">
            <a:off x="8038977" y="-150209"/>
            <a:ext cx="1478050" cy="1052925"/>
          </a:xfrm>
          <a:prstGeom prst="diamond">
            <a:avLst/>
          </a:prstGeom>
        </p:spPr>
      </p:pic>
      <p:pic>
        <p:nvPicPr>
          <p:cNvPr id="6" name="Picture 5" descr="A black and green background with text&#10;&#10;Description automatically generated with medium confidence">
            <a:extLst>
              <a:ext uri="{FF2B5EF4-FFF2-40B4-BE49-F238E27FC236}">
                <a16:creationId xmlns:a16="http://schemas.microsoft.com/office/drawing/2014/main" id="{77373658-6070-0B73-4126-FEB09E8D7994}"/>
              </a:ext>
            </a:extLst>
          </p:cNvPr>
          <p:cNvPicPr>
            <a:picLocks noChangeAspect="1"/>
          </p:cNvPicPr>
          <p:nvPr userDrawn="1"/>
        </p:nvPicPr>
        <p:blipFill rotWithShape="1">
          <a:blip r:embed="rId24">
            <a:lum bright="70000" contrast="-70000"/>
            <a:extLst>
              <a:ext uri="{BEBA8EAE-BF5A-486C-A8C5-ECC9F3942E4B}">
                <a14:imgProps xmlns:a14="http://schemas.microsoft.com/office/drawing/2010/main">
                  <a14:imgLayer r:embed="rId25">
                    <a14:imgEffect>
                      <a14:colorTemperature colorTemp="9300"/>
                    </a14:imgEffect>
                    <a14:imgEffect>
                      <a14:saturation sat="308000"/>
                    </a14:imgEffect>
                  </a14:imgLayer>
                </a14:imgProps>
              </a:ext>
              <a:ext uri="{28A0092B-C50C-407E-A947-70E740481C1C}">
                <a14:useLocalDpi xmlns:a14="http://schemas.microsoft.com/office/drawing/2010/main" val="0"/>
              </a:ext>
            </a:extLst>
          </a:blip>
          <a:srcRect l="38500" t="56448" r="38917" b="23546"/>
          <a:stretch/>
        </p:blipFill>
        <p:spPr>
          <a:xfrm>
            <a:off x="-384127" y="4975266"/>
            <a:ext cx="1443307" cy="799134"/>
          </a:xfrm>
          <a:prstGeom prst="diamond">
            <a:avLst/>
          </a:prstGeom>
        </p:spPr>
      </p:pic>
    </p:spTree>
    <p:extLst>
      <p:ext uri="{BB962C8B-B14F-4D97-AF65-F5344CB8AC3E}">
        <p14:creationId xmlns:p14="http://schemas.microsoft.com/office/powerpoint/2010/main" val="369621438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62" r:id="rId5"/>
    <p:sldLayoutId id="2147483663" r:id="rId6"/>
    <p:sldLayoutId id="2147483664" r:id="rId7"/>
    <p:sldLayoutId id="2147483665" r:id="rId8"/>
    <p:sldLayoutId id="2147483650" r:id="rId9"/>
    <p:sldLayoutId id="2147483666" r:id="rId10"/>
    <p:sldLayoutId id="2147483667" r:id="rId11"/>
    <p:sldLayoutId id="2147483652" r:id="rId12"/>
    <p:sldLayoutId id="2147483653" r:id="rId13"/>
    <p:sldLayoutId id="2147483654" r:id="rId14"/>
    <p:sldLayoutId id="2147483668" r:id="rId15"/>
    <p:sldLayoutId id="2147483655" r:id="rId16"/>
    <p:sldLayoutId id="2147483656" r:id="rId17"/>
    <p:sldLayoutId id="2147483657" r:id="rId18"/>
    <p:sldLayoutId id="2147483658" r:id="rId19"/>
    <p:sldLayoutId id="2147483659" r:id="rId20"/>
  </p:sldLayoutIdLst>
  <p:txStyles>
    <p:titleStyle>
      <a:lvl1pPr algn="l" defTabSz="914400" rtl="0" eaLnBrk="1" latinLnBrk="0" hangingPunct="1">
        <a:lnSpc>
          <a:spcPct val="90000"/>
        </a:lnSpc>
        <a:spcBef>
          <a:spcPct val="0"/>
        </a:spcBef>
        <a:buNone/>
        <a:defRPr sz="4000" b="1" kern="1200">
          <a:solidFill>
            <a:schemeClr val="bg2"/>
          </a:solidFill>
          <a:effectLst>
            <a:outerShdw blurRad="38100" dist="38100" dir="2700000" algn="tl">
              <a:srgbClr val="000000">
                <a:alpha val="43137"/>
              </a:srgbClr>
            </a:outerShdw>
          </a:effectLst>
          <a:latin typeface="Metropoli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7CCEE-E8CF-BD70-1A54-F32F559C8DE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825562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ogo with a hand and plant&#10;&#10;Description automatically generated">
            <a:extLst>
              <a:ext uri="{FF2B5EF4-FFF2-40B4-BE49-F238E27FC236}">
                <a16:creationId xmlns:a16="http://schemas.microsoft.com/office/drawing/2014/main" id="{007F5AD5-9E26-AD8C-44C5-986515FC072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827" r="827"/>
          <a:stretch>
            <a:fillRect/>
          </a:stretch>
        </p:blipFill>
        <p:spPr>
          <a:xfrm>
            <a:off x="0" y="3159760"/>
            <a:ext cx="1598612" cy="1289050"/>
          </a:xfrm>
        </p:spPr>
      </p:pic>
      <p:sp>
        <p:nvSpPr>
          <p:cNvPr id="4" name="Text Placeholder 3">
            <a:extLst>
              <a:ext uri="{FF2B5EF4-FFF2-40B4-BE49-F238E27FC236}">
                <a16:creationId xmlns:a16="http://schemas.microsoft.com/office/drawing/2014/main" id="{AD4A00B8-D1DF-0AFB-D59D-837E3BE55C70}"/>
              </a:ext>
            </a:extLst>
          </p:cNvPr>
          <p:cNvSpPr>
            <a:spLocks noGrp="1"/>
          </p:cNvSpPr>
          <p:nvPr>
            <p:ph type="body" sz="quarter" idx="10"/>
          </p:nvPr>
        </p:nvSpPr>
        <p:spPr>
          <a:xfrm>
            <a:off x="1598612" y="3159760"/>
            <a:ext cx="7545388" cy="1289050"/>
          </a:xfrm>
          <a:prstGeom prst="rect">
            <a:avLst/>
          </a:prstGeom>
          <a:solidFill>
            <a:srgbClr val="C2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0" dirty="0"/>
              <a:t>The parables were a figure of communication.</a:t>
            </a:r>
          </a:p>
        </p:txBody>
      </p:sp>
      <p:sp>
        <p:nvSpPr>
          <p:cNvPr id="7" name="TextBox 6">
            <a:extLst>
              <a:ext uri="{FF2B5EF4-FFF2-40B4-BE49-F238E27FC236}">
                <a16:creationId xmlns:a16="http://schemas.microsoft.com/office/drawing/2014/main" id="{2FEE5CE7-B626-26E1-FA93-EFC9480843FE}"/>
              </a:ext>
            </a:extLst>
          </p:cNvPr>
          <p:cNvSpPr txBox="1"/>
          <p:nvPr/>
        </p:nvSpPr>
        <p:spPr>
          <a:xfrm>
            <a:off x="2296160" y="4673600"/>
            <a:ext cx="4551680" cy="867930"/>
          </a:xfrm>
          <a:prstGeom prst="rect">
            <a:avLst/>
          </a:prstGeom>
          <a:noFill/>
        </p:spPr>
        <p:txBody>
          <a:bodyPr wrap="square" rtlCol="0">
            <a:spAutoFit/>
          </a:bodyPr>
          <a:lstStyle/>
          <a:p>
            <a:pPr marR="0" lvl="0" algn="ctr" defTabSz="914400" rtl="0" eaLnBrk="1" fontAlgn="auto" latinLnBrk="0" hangingPunct="1">
              <a:lnSpc>
                <a:spcPct val="90000"/>
              </a:lnSpc>
              <a:spcBef>
                <a:spcPts val="1000"/>
              </a:spcBef>
              <a:spcAft>
                <a:spcPts val="0"/>
              </a:spcAft>
              <a:buClrTx/>
              <a:buSzPct val="75000"/>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tropolis" panose="00000500000000000000" pitchFamily="2" charset="0"/>
                <a:ea typeface="+mn-ea"/>
                <a:cs typeface="+mn-cs"/>
              </a:rPr>
              <a:t>Why did Jesus speak                  in parables?</a:t>
            </a:r>
          </a:p>
        </p:txBody>
      </p:sp>
      <p:sp>
        <p:nvSpPr>
          <p:cNvPr id="11" name="Content Placeholder 2">
            <a:extLst>
              <a:ext uri="{FF2B5EF4-FFF2-40B4-BE49-F238E27FC236}">
                <a16:creationId xmlns:a16="http://schemas.microsoft.com/office/drawing/2014/main" id="{27BB573B-540B-4EBE-B8DE-54320C9BB201}"/>
              </a:ext>
            </a:extLst>
          </p:cNvPr>
          <p:cNvSpPr txBox="1">
            <a:spLocks/>
          </p:cNvSpPr>
          <p:nvPr/>
        </p:nvSpPr>
        <p:spPr>
          <a:xfrm>
            <a:off x="193040" y="619760"/>
            <a:ext cx="8539931" cy="2540000"/>
          </a:xfrm>
          <a:prstGeom prst="rect">
            <a:avLst/>
          </a:prstGeom>
        </p:spPr>
        <p:txBody>
          <a:bodyPr numCol="2">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Jesus taught in various ways: </a:t>
            </a:r>
          </a:p>
          <a:p>
            <a:pPr>
              <a:buFont typeface="Arial" panose="020B0604020202020204" pitchFamily="34" charset="0"/>
              <a:buChar char="•"/>
            </a:pPr>
            <a:r>
              <a:rPr lang="en-US" dirty="0"/>
              <a:t>He asked questions.   </a:t>
            </a:r>
          </a:p>
          <a:p>
            <a:pPr>
              <a:buFont typeface="Arial" panose="020B0604020202020204" pitchFamily="34" charset="0"/>
              <a:buChar char="•"/>
            </a:pPr>
            <a:r>
              <a:rPr lang="en-US" dirty="0"/>
              <a:t>He repeated lessons. </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He used visual examples.</a:t>
            </a:r>
          </a:p>
          <a:p>
            <a:pPr>
              <a:buFont typeface="Arial" panose="020B0604020202020204" pitchFamily="34" charset="0"/>
              <a:buChar char="•"/>
            </a:pPr>
            <a:r>
              <a:rPr lang="en-US" dirty="0"/>
              <a:t>He spoke in parables.</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990802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ogo with a hand and plant&#10;&#10;Description automatically generated">
            <a:extLst>
              <a:ext uri="{FF2B5EF4-FFF2-40B4-BE49-F238E27FC236}">
                <a16:creationId xmlns:a16="http://schemas.microsoft.com/office/drawing/2014/main" id="{007F5AD5-9E26-AD8C-44C5-986515FC072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827" r="827"/>
          <a:stretch>
            <a:fillRect/>
          </a:stretch>
        </p:blipFill>
        <p:spPr>
          <a:xfrm>
            <a:off x="0" y="3159760"/>
            <a:ext cx="1598612" cy="1289050"/>
          </a:xfrm>
        </p:spPr>
      </p:pic>
      <p:sp>
        <p:nvSpPr>
          <p:cNvPr id="4" name="Text Placeholder 3">
            <a:extLst>
              <a:ext uri="{FF2B5EF4-FFF2-40B4-BE49-F238E27FC236}">
                <a16:creationId xmlns:a16="http://schemas.microsoft.com/office/drawing/2014/main" id="{AD4A00B8-D1DF-0AFB-D59D-837E3BE55C70}"/>
              </a:ext>
            </a:extLst>
          </p:cNvPr>
          <p:cNvSpPr>
            <a:spLocks noGrp="1"/>
          </p:cNvSpPr>
          <p:nvPr>
            <p:ph type="body" sz="quarter" idx="10"/>
          </p:nvPr>
        </p:nvSpPr>
        <p:spPr>
          <a:xfrm>
            <a:off x="1598612" y="3159760"/>
            <a:ext cx="7545388" cy="1289050"/>
          </a:xfrm>
          <a:prstGeom prst="rect">
            <a:avLst/>
          </a:prstGeom>
          <a:solidFill>
            <a:srgbClr val="C2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0" dirty="0"/>
              <a:t>To know whether you’re just hearing or                     being led to understanding. </a:t>
            </a:r>
          </a:p>
        </p:txBody>
      </p:sp>
      <p:sp>
        <p:nvSpPr>
          <p:cNvPr id="7" name="TextBox 6">
            <a:extLst>
              <a:ext uri="{FF2B5EF4-FFF2-40B4-BE49-F238E27FC236}">
                <a16:creationId xmlns:a16="http://schemas.microsoft.com/office/drawing/2014/main" id="{2FEE5CE7-B626-26E1-FA93-EFC9480843FE}"/>
              </a:ext>
            </a:extLst>
          </p:cNvPr>
          <p:cNvSpPr txBox="1"/>
          <p:nvPr/>
        </p:nvSpPr>
        <p:spPr>
          <a:xfrm>
            <a:off x="2296160" y="4673600"/>
            <a:ext cx="4551680" cy="867930"/>
          </a:xfrm>
          <a:prstGeom prst="rect">
            <a:avLst/>
          </a:prstGeom>
          <a:noFill/>
        </p:spPr>
        <p:txBody>
          <a:bodyPr wrap="square" rtlCol="0">
            <a:spAutoFit/>
          </a:bodyPr>
          <a:lstStyle/>
          <a:p>
            <a:pPr marR="0" lvl="0" algn="ctr" defTabSz="914400" rtl="0" eaLnBrk="1" fontAlgn="auto" latinLnBrk="0" hangingPunct="1">
              <a:lnSpc>
                <a:spcPct val="90000"/>
              </a:lnSpc>
              <a:spcBef>
                <a:spcPts val="1000"/>
              </a:spcBef>
              <a:spcAft>
                <a:spcPts val="0"/>
              </a:spcAft>
              <a:buClrTx/>
              <a:buSzPct val="75000"/>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tropolis" panose="00000500000000000000" pitchFamily="2" charset="0"/>
                <a:ea typeface="+mn-ea"/>
                <a:cs typeface="+mn-cs"/>
              </a:rPr>
              <a:t>Why did Jesus speak                  in parables?</a:t>
            </a:r>
          </a:p>
        </p:txBody>
      </p:sp>
      <p:sp>
        <p:nvSpPr>
          <p:cNvPr id="2" name="Content Placeholder 2">
            <a:extLst>
              <a:ext uri="{FF2B5EF4-FFF2-40B4-BE49-F238E27FC236}">
                <a16:creationId xmlns:a16="http://schemas.microsoft.com/office/drawing/2014/main" id="{A4E3330B-B0A0-52AE-B15F-787C832CF66A}"/>
              </a:ext>
            </a:extLst>
          </p:cNvPr>
          <p:cNvSpPr txBox="1">
            <a:spLocks/>
          </p:cNvSpPr>
          <p:nvPr/>
        </p:nvSpPr>
        <p:spPr>
          <a:xfrm>
            <a:off x="630937" y="173470"/>
            <a:ext cx="7685938" cy="2986289"/>
          </a:xfrm>
          <a:prstGeom prst="rect">
            <a:avLst/>
          </a:prstGeom>
        </p:spPr>
        <p:txBody>
          <a:bodyPr numCol="1">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sz="2520" dirty="0">
                <a:solidFill>
                  <a:prstClr val="white"/>
                </a:solidFill>
              </a:rPr>
              <a:t>Mark 4:10 As soon as He was alone, His followers, along with the twelve, </a:t>
            </a:r>
            <a:r>
              <a:rPr lang="en-US" sz="2520" u="sng" dirty="0">
                <a:solidFill>
                  <a:prstClr val="white"/>
                </a:solidFill>
              </a:rPr>
              <a:t>began asking Him about the parables</a:t>
            </a:r>
            <a:r>
              <a:rPr lang="en-US" sz="2520" dirty="0">
                <a:solidFill>
                  <a:prstClr val="white"/>
                </a:solidFill>
              </a:rPr>
              <a:t>. 11 And He was saying to them, “To you has been </a:t>
            </a:r>
            <a:r>
              <a:rPr lang="en-US" sz="2520" u="sng" dirty="0">
                <a:solidFill>
                  <a:prstClr val="white"/>
                </a:solidFill>
              </a:rPr>
              <a:t>given the mystery of the kingdom of God</a:t>
            </a:r>
            <a:r>
              <a:rPr lang="en-US" sz="2520" dirty="0">
                <a:solidFill>
                  <a:prstClr val="white"/>
                </a:solidFill>
              </a:rPr>
              <a:t>, but those who are outside get everything in parables, 12 so that WHILE SEEING, THEY MAY SEE AND NOT PERCEIVE, AND WHILE HEARING, THEY MAY HEAR AND NOT UNDERSTAND, OTHERWISE THEY MIGHT RETURN AND BE FORGIVEN.” </a:t>
            </a:r>
          </a:p>
        </p:txBody>
      </p:sp>
    </p:spTree>
    <p:extLst>
      <p:ext uri="{BB962C8B-B14F-4D97-AF65-F5344CB8AC3E}">
        <p14:creationId xmlns:p14="http://schemas.microsoft.com/office/powerpoint/2010/main" val="1492496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E957-B175-9E59-92F4-611BC96627FC}"/>
              </a:ext>
            </a:extLst>
          </p:cNvPr>
          <p:cNvSpPr>
            <a:spLocks noGrp="1"/>
          </p:cNvSpPr>
          <p:nvPr>
            <p:ph type="title"/>
          </p:nvPr>
        </p:nvSpPr>
        <p:spPr>
          <a:xfrm>
            <a:off x="247476" y="115877"/>
            <a:ext cx="8649047" cy="1088020"/>
          </a:xfrm>
        </p:spPr>
        <p:txBody>
          <a:bodyPr>
            <a:normAutofit fontScale="90000"/>
          </a:bodyPr>
          <a:lstStyle/>
          <a:p>
            <a:pPr algn="ctr"/>
            <a:r>
              <a:rPr lang="en-US" dirty="0"/>
              <a:t>The parable is distinguishing </a:t>
            </a:r>
            <a:br>
              <a:rPr lang="en-US" dirty="0"/>
            </a:br>
            <a:r>
              <a:rPr lang="en-US" dirty="0"/>
              <a:t>Kingdom citizens from tourists</a:t>
            </a:r>
          </a:p>
        </p:txBody>
      </p:sp>
      <p:sp>
        <p:nvSpPr>
          <p:cNvPr id="3" name="Content Placeholder 2">
            <a:extLst>
              <a:ext uri="{FF2B5EF4-FFF2-40B4-BE49-F238E27FC236}">
                <a16:creationId xmlns:a16="http://schemas.microsoft.com/office/drawing/2014/main" id="{171E484F-1185-1DA7-9995-0DBB4D7A8D65}"/>
              </a:ext>
            </a:extLst>
          </p:cNvPr>
          <p:cNvSpPr>
            <a:spLocks noGrp="1"/>
          </p:cNvSpPr>
          <p:nvPr>
            <p:ph idx="1"/>
          </p:nvPr>
        </p:nvSpPr>
        <p:spPr>
          <a:xfrm>
            <a:off x="908852" y="1348193"/>
            <a:ext cx="7326294" cy="804700"/>
          </a:xfrm>
          <a:ln w="25400">
            <a:solidFill>
              <a:srgbClr val="B9E8E7"/>
            </a:solidFill>
          </a:ln>
        </p:spPr>
        <p:txBody>
          <a:bodyPr anchor="ctr"/>
          <a:lstStyle/>
          <a:p>
            <a:pPr marL="0" indent="0" algn="ctr">
              <a:buNone/>
            </a:pPr>
            <a:r>
              <a:rPr lang="en-US" dirty="0"/>
              <a:t>Jesus is looking for people who listen. </a:t>
            </a:r>
          </a:p>
        </p:txBody>
      </p:sp>
      <p:sp>
        <p:nvSpPr>
          <p:cNvPr id="4" name="Content Placeholder 2">
            <a:extLst>
              <a:ext uri="{FF2B5EF4-FFF2-40B4-BE49-F238E27FC236}">
                <a16:creationId xmlns:a16="http://schemas.microsoft.com/office/drawing/2014/main" id="{ACB1BF72-6E3A-9FB2-5E97-5F5F19F602AD}"/>
              </a:ext>
            </a:extLst>
          </p:cNvPr>
          <p:cNvSpPr txBox="1">
            <a:spLocks/>
          </p:cNvSpPr>
          <p:nvPr/>
        </p:nvSpPr>
        <p:spPr>
          <a:xfrm>
            <a:off x="908852" y="2417662"/>
            <a:ext cx="7326294" cy="3181461"/>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SzPct val="75000"/>
              <a:buFont typeface="+mj-lt"/>
              <a:buAutoNum type="arabicPeriod"/>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914400" indent="-457200" algn="l" defTabSz="914400" rtl="0" eaLnBrk="1" latinLnBrk="0" hangingPunct="1">
              <a:lnSpc>
                <a:spcPct val="90000"/>
              </a:lnSpc>
              <a:spcBef>
                <a:spcPts val="500"/>
              </a:spcBef>
              <a:buSzPct val="75000"/>
              <a:buFont typeface="+mj-lt"/>
              <a:buAutoNum type="arabicPeriod"/>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371600" indent="-457200" algn="l" defTabSz="914400" rtl="0" eaLnBrk="1" latinLnBrk="0" hangingPunct="1">
              <a:lnSpc>
                <a:spcPct val="90000"/>
              </a:lnSpc>
              <a:spcBef>
                <a:spcPts val="500"/>
              </a:spcBef>
              <a:buSzPct val="75000"/>
              <a:buFont typeface="+mj-lt"/>
              <a:buAutoNum type="arabicPeriod"/>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714500" indent="-342900" algn="l" defTabSz="914400" rtl="0" eaLnBrk="1" latinLnBrk="0" hangingPunct="1">
              <a:lnSpc>
                <a:spcPct val="90000"/>
              </a:lnSpc>
              <a:spcBef>
                <a:spcPts val="500"/>
              </a:spcBef>
              <a:buSzPct val="75000"/>
              <a:buFont typeface="+mj-lt"/>
              <a:buAutoNum type="arabicPeriod"/>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171700" indent="-342900" algn="l" defTabSz="914400" rtl="0" eaLnBrk="1" latinLnBrk="0" hangingPunct="1">
              <a:lnSpc>
                <a:spcPct val="90000"/>
              </a:lnSpc>
              <a:spcBef>
                <a:spcPts val="500"/>
              </a:spcBef>
              <a:buSzPct val="75000"/>
              <a:buFont typeface="+mj-lt"/>
              <a:buAutoNum type="arabicPeriod"/>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j-lt"/>
              <a:buNone/>
            </a:pPr>
            <a:r>
              <a:rPr lang="en-US" dirty="0"/>
              <a:t>4:3 – Listen to this! </a:t>
            </a:r>
          </a:p>
          <a:p>
            <a:pPr marL="0" indent="0">
              <a:buFont typeface="+mj-lt"/>
              <a:buNone/>
            </a:pPr>
            <a:r>
              <a:rPr lang="en-US" dirty="0"/>
              <a:t>4:9 – He who has ears to hear let him hear.</a:t>
            </a:r>
          </a:p>
          <a:p>
            <a:pPr marL="0" indent="0">
              <a:buFont typeface="+mj-lt"/>
              <a:buNone/>
            </a:pPr>
            <a:r>
              <a:rPr lang="en-US" dirty="0"/>
              <a:t>4:12 – Some heard and did not understand.</a:t>
            </a:r>
          </a:p>
          <a:p>
            <a:pPr marL="0" indent="0">
              <a:buFont typeface="+mj-lt"/>
              <a:buNone/>
            </a:pPr>
            <a:r>
              <a:rPr lang="en-US" dirty="0"/>
              <a:t>4:23 – He who has ears to hear let him hear. </a:t>
            </a:r>
          </a:p>
          <a:p>
            <a:pPr marL="0" indent="0" algn="ctr">
              <a:buFont typeface="+mj-lt"/>
              <a:buNone/>
            </a:pPr>
            <a:r>
              <a:rPr lang="en-US" b="1" dirty="0"/>
              <a:t>Every soil “heard” the word, their response showed whether they listened or not. </a:t>
            </a:r>
          </a:p>
        </p:txBody>
      </p:sp>
    </p:spTree>
    <p:extLst>
      <p:ext uri="{BB962C8B-B14F-4D97-AF65-F5344CB8AC3E}">
        <p14:creationId xmlns:p14="http://schemas.microsoft.com/office/powerpoint/2010/main" val="1594453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E957-B175-9E59-92F4-611BC96627FC}"/>
              </a:ext>
            </a:extLst>
          </p:cNvPr>
          <p:cNvSpPr>
            <a:spLocks noGrp="1"/>
          </p:cNvSpPr>
          <p:nvPr>
            <p:ph type="title"/>
          </p:nvPr>
        </p:nvSpPr>
        <p:spPr>
          <a:xfrm>
            <a:off x="247476" y="115877"/>
            <a:ext cx="8649047" cy="1088020"/>
          </a:xfrm>
        </p:spPr>
        <p:txBody>
          <a:bodyPr>
            <a:normAutofit fontScale="90000"/>
          </a:bodyPr>
          <a:lstStyle/>
          <a:p>
            <a:pPr algn="ctr"/>
            <a:r>
              <a:rPr lang="en-US" dirty="0"/>
              <a:t>The parable is distinguishing </a:t>
            </a:r>
            <a:br>
              <a:rPr lang="en-US" dirty="0"/>
            </a:br>
            <a:r>
              <a:rPr lang="en-US" dirty="0"/>
              <a:t>Kingdom citizens from tourists</a:t>
            </a:r>
          </a:p>
        </p:txBody>
      </p:sp>
      <p:sp>
        <p:nvSpPr>
          <p:cNvPr id="3" name="Content Placeholder 2">
            <a:extLst>
              <a:ext uri="{FF2B5EF4-FFF2-40B4-BE49-F238E27FC236}">
                <a16:creationId xmlns:a16="http://schemas.microsoft.com/office/drawing/2014/main" id="{171E484F-1185-1DA7-9995-0DBB4D7A8D65}"/>
              </a:ext>
            </a:extLst>
          </p:cNvPr>
          <p:cNvSpPr>
            <a:spLocks noGrp="1"/>
          </p:cNvSpPr>
          <p:nvPr>
            <p:ph idx="1"/>
          </p:nvPr>
        </p:nvSpPr>
        <p:spPr>
          <a:xfrm>
            <a:off x="908852" y="1348193"/>
            <a:ext cx="7326294" cy="804700"/>
          </a:xfrm>
          <a:ln w="25400">
            <a:solidFill>
              <a:srgbClr val="B9E8E7"/>
            </a:solidFill>
          </a:ln>
        </p:spPr>
        <p:txBody>
          <a:bodyPr anchor="ctr">
            <a:normAutofit/>
          </a:bodyPr>
          <a:lstStyle/>
          <a:p>
            <a:pPr marL="0" indent="0" algn="ctr">
              <a:buNone/>
            </a:pPr>
            <a:r>
              <a:rPr lang="en-US" dirty="0"/>
              <a:t>True citizens see the impediments in their hearts.</a:t>
            </a:r>
          </a:p>
        </p:txBody>
      </p:sp>
      <p:sp>
        <p:nvSpPr>
          <p:cNvPr id="4" name="Content Placeholder 2">
            <a:extLst>
              <a:ext uri="{FF2B5EF4-FFF2-40B4-BE49-F238E27FC236}">
                <a16:creationId xmlns:a16="http://schemas.microsoft.com/office/drawing/2014/main" id="{ACB1BF72-6E3A-9FB2-5E97-5F5F19F602AD}"/>
              </a:ext>
            </a:extLst>
          </p:cNvPr>
          <p:cNvSpPr txBox="1">
            <a:spLocks/>
          </p:cNvSpPr>
          <p:nvPr/>
        </p:nvSpPr>
        <p:spPr>
          <a:xfrm>
            <a:off x="908852" y="2417662"/>
            <a:ext cx="7326294" cy="3181461"/>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SzPct val="75000"/>
              <a:buFont typeface="+mj-lt"/>
              <a:buAutoNum type="arabicPeriod"/>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914400" indent="-457200" algn="l" defTabSz="914400" rtl="0" eaLnBrk="1" latinLnBrk="0" hangingPunct="1">
              <a:lnSpc>
                <a:spcPct val="90000"/>
              </a:lnSpc>
              <a:spcBef>
                <a:spcPts val="500"/>
              </a:spcBef>
              <a:buSzPct val="75000"/>
              <a:buFont typeface="+mj-lt"/>
              <a:buAutoNum type="arabicPeriod"/>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371600" indent="-457200" algn="l" defTabSz="914400" rtl="0" eaLnBrk="1" latinLnBrk="0" hangingPunct="1">
              <a:lnSpc>
                <a:spcPct val="90000"/>
              </a:lnSpc>
              <a:spcBef>
                <a:spcPts val="500"/>
              </a:spcBef>
              <a:buSzPct val="75000"/>
              <a:buFont typeface="+mj-lt"/>
              <a:buAutoNum type="arabicPeriod"/>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714500" indent="-342900" algn="l" defTabSz="914400" rtl="0" eaLnBrk="1" latinLnBrk="0" hangingPunct="1">
              <a:lnSpc>
                <a:spcPct val="90000"/>
              </a:lnSpc>
              <a:spcBef>
                <a:spcPts val="500"/>
              </a:spcBef>
              <a:buSzPct val="75000"/>
              <a:buFont typeface="+mj-lt"/>
              <a:buAutoNum type="arabicPeriod"/>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171700" indent="-342900" algn="l" defTabSz="914400" rtl="0" eaLnBrk="1" latinLnBrk="0" hangingPunct="1">
              <a:lnSpc>
                <a:spcPct val="90000"/>
              </a:lnSpc>
              <a:spcBef>
                <a:spcPts val="500"/>
              </a:spcBef>
              <a:buSzPct val="75000"/>
              <a:buFont typeface="+mj-lt"/>
              <a:buAutoNum type="arabicPeriod"/>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t>Hearts have things that can hinder us from understanding God’s word. </a:t>
            </a:r>
          </a:p>
          <a:p>
            <a:pPr marL="457200" indent="-457200">
              <a:buFont typeface="Arial" panose="020B0604020202020204" pitchFamily="34" charset="0"/>
              <a:buChar char="•"/>
            </a:pPr>
            <a:r>
              <a:rPr lang="en-US" dirty="0"/>
              <a:t>God wants us to be self-aware about challenges that potentially get in the way.</a:t>
            </a:r>
          </a:p>
          <a:p>
            <a:pPr marL="457200" indent="-457200">
              <a:buFont typeface="Arial" panose="020B0604020202020204" pitchFamily="34" charset="0"/>
              <a:buChar char="•"/>
            </a:pPr>
            <a:endParaRPr lang="en-US" dirty="0"/>
          </a:p>
          <a:p>
            <a:pPr marL="0" indent="0" algn="ctr">
              <a:buNone/>
            </a:pPr>
            <a:r>
              <a:rPr lang="en-US" b="1" dirty="0"/>
              <a:t>There are no permanent soils. </a:t>
            </a:r>
          </a:p>
        </p:txBody>
      </p:sp>
    </p:spTree>
    <p:extLst>
      <p:ext uri="{BB962C8B-B14F-4D97-AF65-F5344CB8AC3E}">
        <p14:creationId xmlns:p14="http://schemas.microsoft.com/office/powerpoint/2010/main" val="3553363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E957-B175-9E59-92F4-611BC96627FC}"/>
              </a:ext>
            </a:extLst>
          </p:cNvPr>
          <p:cNvSpPr>
            <a:spLocks noGrp="1"/>
          </p:cNvSpPr>
          <p:nvPr>
            <p:ph type="title"/>
          </p:nvPr>
        </p:nvSpPr>
        <p:spPr>
          <a:xfrm>
            <a:off x="247476" y="115877"/>
            <a:ext cx="8649047" cy="1088020"/>
          </a:xfrm>
        </p:spPr>
        <p:txBody>
          <a:bodyPr>
            <a:normAutofit fontScale="90000"/>
          </a:bodyPr>
          <a:lstStyle/>
          <a:p>
            <a:pPr algn="ctr"/>
            <a:r>
              <a:rPr lang="en-US" dirty="0"/>
              <a:t>The parable is distinguishing </a:t>
            </a:r>
            <a:br>
              <a:rPr lang="en-US" dirty="0"/>
            </a:br>
            <a:r>
              <a:rPr lang="en-US" dirty="0"/>
              <a:t>Kingdom citizens from tourists</a:t>
            </a:r>
          </a:p>
        </p:txBody>
      </p:sp>
      <p:sp>
        <p:nvSpPr>
          <p:cNvPr id="3" name="Content Placeholder 2">
            <a:extLst>
              <a:ext uri="{FF2B5EF4-FFF2-40B4-BE49-F238E27FC236}">
                <a16:creationId xmlns:a16="http://schemas.microsoft.com/office/drawing/2014/main" id="{171E484F-1185-1DA7-9995-0DBB4D7A8D65}"/>
              </a:ext>
            </a:extLst>
          </p:cNvPr>
          <p:cNvSpPr>
            <a:spLocks noGrp="1"/>
          </p:cNvSpPr>
          <p:nvPr>
            <p:ph idx="1"/>
          </p:nvPr>
        </p:nvSpPr>
        <p:spPr>
          <a:xfrm>
            <a:off x="908852" y="1348193"/>
            <a:ext cx="7326294" cy="804700"/>
          </a:xfrm>
          <a:ln w="25400">
            <a:solidFill>
              <a:srgbClr val="B9E8E7"/>
            </a:solidFill>
          </a:ln>
        </p:spPr>
        <p:txBody>
          <a:bodyPr anchor="ctr">
            <a:normAutofit/>
          </a:bodyPr>
          <a:lstStyle/>
          <a:p>
            <a:pPr marL="0" indent="0" algn="ctr">
              <a:buNone/>
            </a:pPr>
            <a:r>
              <a:rPr lang="en-US" dirty="0"/>
              <a:t>True citizens honestly seek.</a:t>
            </a:r>
          </a:p>
        </p:txBody>
      </p:sp>
      <p:sp>
        <p:nvSpPr>
          <p:cNvPr id="4" name="Content Placeholder 2">
            <a:extLst>
              <a:ext uri="{FF2B5EF4-FFF2-40B4-BE49-F238E27FC236}">
                <a16:creationId xmlns:a16="http://schemas.microsoft.com/office/drawing/2014/main" id="{ACB1BF72-6E3A-9FB2-5E97-5F5F19F602AD}"/>
              </a:ext>
            </a:extLst>
          </p:cNvPr>
          <p:cNvSpPr txBox="1">
            <a:spLocks/>
          </p:cNvSpPr>
          <p:nvPr/>
        </p:nvSpPr>
        <p:spPr>
          <a:xfrm>
            <a:off x="908852" y="2417662"/>
            <a:ext cx="7326294" cy="3181461"/>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SzPct val="75000"/>
              <a:buFont typeface="+mj-lt"/>
              <a:buAutoNum type="arabicPeriod"/>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914400" indent="-457200" algn="l" defTabSz="914400" rtl="0" eaLnBrk="1" latinLnBrk="0" hangingPunct="1">
              <a:lnSpc>
                <a:spcPct val="90000"/>
              </a:lnSpc>
              <a:spcBef>
                <a:spcPts val="500"/>
              </a:spcBef>
              <a:buSzPct val="75000"/>
              <a:buFont typeface="+mj-lt"/>
              <a:buAutoNum type="arabicPeriod"/>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371600" indent="-457200" algn="l" defTabSz="914400" rtl="0" eaLnBrk="1" latinLnBrk="0" hangingPunct="1">
              <a:lnSpc>
                <a:spcPct val="90000"/>
              </a:lnSpc>
              <a:spcBef>
                <a:spcPts val="500"/>
              </a:spcBef>
              <a:buSzPct val="75000"/>
              <a:buFont typeface="+mj-lt"/>
              <a:buAutoNum type="arabicPeriod"/>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714500" indent="-342900" algn="l" defTabSz="914400" rtl="0" eaLnBrk="1" latinLnBrk="0" hangingPunct="1">
              <a:lnSpc>
                <a:spcPct val="90000"/>
              </a:lnSpc>
              <a:spcBef>
                <a:spcPts val="500"/>
              </a:spcBef>
              <a:buSzPct val="75000"/>
              <a:buFont typeface="+mj-lt"/>
              <a:buAutoNum type="arabicPeriod"/>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171700" indent="-342900" algn="l" defTabSz="914400" rtl="0" eaLnBrk="1" latinLnBrk="0" hangingPunct="1">
              <a:lnSpc>
                <a:spcPct val="90000"/>
              </a:lnSpc>
              <a:spcBef>
                <a:spcPts val="500"/>
              </a:spcBef>
              <a:buSzPct val="75000"/>
              <a:buFont typeface="+mj-lt"/>
              <a:buAutoNum type="arabicPeriod"/>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t>Citizens don’t just acknowledge challenges; they confront them.</a:t>
            </a:r>
          </a:p>
          <a:p>
            <a:pPr marL="857250" lvl="1">
              <a:buFont typeface="Arial" panose="020B0604020202020204" pitchFamily="34" charset="0"/>
              <a:buChar char="•"/>
            </a:pPr>
            <a:r>
              <a:rPr lang="en-US" dirty="0"/>
              <a:t>Challenges to our attention. Challenges in our understanding. Challenges to stagnancy. </a:t>
            </a:r>
          </a:p>
          <a:p>
            <a:pPr marL="457200" indent="-457200">
              <a:buFont typeface="Arial" panose="020B0604020202020204" pitchFamily="34" charset="0"/>
              <a:buChar char="•"/>
            </a:pPr>
            <a:endParaRPr lang="en-US" dirty="0"/>
          </a:p>
          <a:p>
            <a:pPr marL="0" indent="0" algn="ctr">
              <a:buNone/>
            </a:pPr>
            <a:r>
              <a:rPr lang="en-US" b="1" dirty="0"/>
              <a:t>Growth leads to further growth. </a:t>
            </a:r>
          </a:p>
        </p:txBody>
      </p:sp>
    </p:spTree>
    <p:extLst>
      <p:ext uri="{BB962C8B-B14F-4D97-AF65-F5344CB8AC3E}">
        <p14:creationId xmlns:p14="http://schemas.microsoft.com/office/powerpoint/2010/main" val="945540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ogo with a hand and plant&#10;&#10;Description automatically generated">
            <a:extLst>
              <a:ext uri="{FF2B5EF4-FFF2-40B4-BE49-F238E27FC236}">
                <a16:creationId xmlns:a16="http://schemas.microsoft.com/office/drawing/2014/main" id="{007F5AD5-9E26-AD8C-44C5-986515FC072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827" r="827"/>
          <a:stretch>
            <a:fillRect/>
          </a:stretch>
        </p:blipFill>
        <p:spPr>
          <a:xfrm>
            <a:off x="0" y="3564874"/>
            <a:ext cx="1598612" cy="1289050"/>
          </a:xfrm>
        </p:spPr>
      </p:pic>
      <p:sp>
        <p:nvSpPr>
          <p:cNvPr id="4" name="Text Placeholder 3">
            <a:extLst>
              <a:ext uri="{FF2B5EF4-FFF2-40B4-BE49-F238E27FC236}">
                <a16:creationId xmlns:a16="http://schemas.microsoft.com/office/drawing/2014/main" id="{AD4A00B8-D1DF-0AFB-D59D-837E3BE55C70}"/>
              </a:ext>
            </a:extLst>
          </p:cNvPr>
          <p:cNvSpPr>
            <a:spLocks noGrp="1"/>
          </p:cNvSpPr>
          <p:nvPr>
            <p:ph type="body" sz="quarter" idx="10"/>
          </p:nvPr>
        </p:nvSpPr>
        <p:spPr>
          <a:xfrm>
            <a:off x="1598612" y="3564874"/>
            <a:ext cx="7545388" cy="1289050"/>
          </a:xfrm>
          <a:prstGeom prst="rect">
            <a:avLst/>
          </a:prstGeom>
          <a:solidFill>
            <a:srgbClr val="C2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0" dirty="0"/>
              <a:t>Lasting transformation can occur because of      the permanence of God’s word.</a:t>
            </a:r>
          </a:p>
        </p:txBody>
      </p:sp>
      <p:sp>
        <p:nvSpPr>
          <p:cNvPr id="2" name="Content Placeholder 2">
            <a:extLst>
              <a:ext uri="{FF2B5EF4-FFF2-40B4-BE49-F238E27FC236}">
                <a16:creationId xmlns:a16="http://schemas.microsoft.com/office/drawing/2014/main" id="{A4E3330B-B0A0-52AE-B15F-787C832CF66A}"/>
              </a:ext>
            </a:extLst>
          </p:cNvPr>
          <p:cNvSpPr txBox="1">
            <a:spLocks/>
          </p:cNvSpPr>
          <p:nvPr/>
        </p:nvSpPr>
        <p:spPr>
          <a:xfrm>
            <a:off x="630937" y="173470"/>
            <a:ext cx="7685938" cy="3275786"/>
          </a:xfrm>
          <a:prstGeom prst="rect">
            <a:avLst/>
          </a:prstGeom>
        </p:spPr>
        <p:txBody>
          <a:bodyPr numCol="1">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dirty="0">
                <a:solidFill>
                  <a:prstClr val="white"/>
                </a:solidFill>
              </a:rPr>
              <a:t>1 Peter 1:23 for you have been born again not of seed which is perishable but imperishable, that is, through the living and enduring word of God. 24 For, “ALL FLESH IS LIKE GRASS, AND ALL ITS GLORY LIKE THE FLOWER OF GRASS. THE GRASS WITHERS, AND THE FLOWER FALLS OFF, 25 BUT THE WORD OF THE LORD ENDURES FOREVER.” And this is the word which was preached to you.</a:t>
            </a:r>
          </a:p>
        </p:txBody>
      </p:sp>
    </p:spTree>
    <p:extLst>
      <p:ext uri="{BB962C8B-B14F-4D97-AF65-F5344CB8AC3E}">
        <p14:creationId xmlns:p14="http://schemas.microsoft.com/office/powerpoint/2010/main" val="1821780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667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745F-F29A-DB49-0340-B4219D5D9536}"/>
              </a:ext>
            </a:extLst>
          </p:cNvPr>
          <p:cNvSpPr>
            <a:spLocks noGrp="1"/>
          </p:cNvSpPr>
          <p:nvPr>
            <p:ph type="title"/>
          </p:nvPr>
        </p:nvSpPr>
        <p:spPr/>
        <p:txBody>
          <a:bodyPr/>
          <a:lstStyle/>
          <a:p>
            <a:r>
              <a:rPr lang="en-US" dirty="0"/>
              <a:t>Year-End Study Schedule</a:t>
            </a:r>
          </a:p>
        </p:txBody>
      </p:sp>
      <p:graphicFrame>
        <p:nvGraphicFramePr>
          <p:cNvPr id="3" name="Table 2">
            <a:extLst>
              <a:ext uri="{FF2B5EF4-FFF2-40B4-BE49-F238E27FC236}">
                <a16:creationId xmlns:a16="http://schemas.microsoft.com/office/drawing/2014/main" id="{92578226-2EA5-22CE-7B4F-AC5CA82FF526}"/>
              </a:ext>
            </a:extLst>
          </p:cNvPr>
          <p:cNvGraphicFramePr>
            <a:graphicFrameLocks noGrp="1"/>
          </p:cNvGraphicFramePr>
          <p:nvPr>
            <p:extLst>
              <p:ext uri="{D42A27DB-BD31-4B8C-83A1-F6EECF244321}">
                <p14:modId xmlns:p14="http://schemas.microsoft.com/office/powerpoint/2010/main" val="627423268"/>
              </p:ext>
            </p:extLst>
          </p:nvPr>
        </p:nvGraphicFramePr>
        <p:xfrm>
          <a:off x="318783" y="1176640"/>
          <a:ext cx="8423576" cy="3812623"/>
        </p:xfrm>
        <a:graphic>
          <a:graphicData uri="http://schemas.openxmlformats.org/drawingml/2006/table">
            <a:tbl>
              <a:tblPr firstRow="1" firstCol="1" bandRow="1">
                <a:tableStyleId>{2D5ABB26-0587-4C30-8999-92F81FD0307C}</a:tableStyleId>
              </a:tblPr>
              <a:tblGrid>
                <a:gridCol w="845503">
                  <a:extLst>
                    <a:ext uri="{9D8B030D-6E8A-4147-A177-3AD203B41FA5}">
                      <a16:colId xmlns:a16="http://schemas.microsoft.com/office/drawing/2014/main" val="2939089606"/>
                    </a:ext>
                  </a:extLst>
                </a:gridCol>
                <a:gridCol w="2694788">
                  <a:extLst>
                    <a:ext uri="{9D8B030D-6E8A-4147-A177-3AD203B41FA5}">
                      <a16:colId xmlns:a16="http://schemas.microsoft.com/office/drawing/2014/main" val="4007716169"/>
                    </a:ext>
                  </a:extLst>
                </a:gridCol>
                <a:gridCol w="2769140">
                  <a:extLst>
                    <a:ext uri="{9D8B030D-6E8A-4147-A177-3AD203B41FA5}">
                      <a16:colId xmlns:a16="http://schemas.microsoft.com/office/drawing/2014/main" val="2925967975"/>
                    </a:ext>
                  </a:extLst>
                </a:gridCol>
                <a:gridCol w="888460">
                  <a:extLst>
                    <a:ext uri="{9D8B030D-6E8A-4147-A177-3AD203B41FA5}">
                      <a16:colId xmlns:a16="http://schemas.microsoft.com/office/drawing/2014/main" val="3368226158"/>
                    </a:ext>
                  </a:extLst>
                </a:gridCol>
                <a:gridCol w="1225685">
                  <a:extLst>
                    <a:ext uri="{9D8B030D-6E8A-4147-A177-3AD203B41FA5}">
                      <a16:colId xmlns:a16="http://schemas.microsoft.com/office/drawing/2014/main" val="963277350"/>
                    </a:ext>
                  </a:extLst>
                </a:gridCol>
              </a:tblGrid>
              <a:tr h="256265">
                <a:tc>
                  <a:txBody>
                    <a:bodyPr/>
                    <a:lstStyle/>
                    <a:p>
                      <a:pPr marL="0" marR="0">
                        <a:spcBef>
                          <a:spcPts val="0"/>
                        </a:spcBef>
                        <a:spcAft>
                          <a:spcPts val="0"/>
                        </a:spcAft>
                      </a:pPr>
                      <a:r>
                        <a:rPr lang="en-US" sz="1100" b="0" kern="0" dirty="0">
                          <a:solidFill>
                            <a:schemeClr val="bg1"/>
                          </a:solidFill>
                          <a:effectLst/>
                        </a:rPr>
                        <a:t>Date</a:t>
                      </a:r>
                      <a:endParaRPr lang="en-US" sz="1200" b="0" kern="100" dirty="0">
                        <a:solidFill>
                          <a:schemeClr val="bg1"/>
                        </a:solidFill>
                        <a:effectLst/>
                        <a:latin typeface="Metropolis Medium" panose="00000600000000000000" pitchFamily="2" charset="0"/>
                        <a:ea typeface="Calibri" panose="020F0502020204030204" pitchFamily="34" charset="0"/>
                        <a:cs typeface="Times New Roman" panose="02020603050405020304" pitchFamily="18" charset="0"/>
                      </a:endParaRPr>
                    </a:p>
                  </a:txBody>
                  <a:tcPr marL="45720" marR="45720" anchor="b">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tc>
                  <a:txBody>
                    <a:bodyPr/>
                    <a:lstStyle/>
                    <a:p>
                      <a:pPr marL="0" marR="0">
                        <a:spcBef>
                          <a:spcPts val="0"/>
                        </a:spcBef>
                        <a:spcAft>
                          <a:spcPts val="0"/>
                        </a:spcAft>
                      </a:pPr>
                      <a:r>
                        <a:rPr lang="en-US" sz="1100" b="0" kern="0" dirty="0">
                          <a:solidFill>
                            <a:schemeClr val="bg1"/>
                          </a:solidFill>
                          <a:effectLst/>
                        </a:rPr>
                        <a:t>Topic</a:t>
                      </a:r>
                      <a:endParaRPr lang="en-US" sz="1200" b="0" kern="100" dirty="0">
                        <a:solidFill>
                          <a:schemeClr val="bg1"/>
                        </a:solidFill>
                        <a:effectLst/>
                        <a:latin typeface="Metropolis Medium" panose="00000600000000000000" pitchFamily="2" charset="0"/>
                        <a:ea typeface="Calibri" panose="020F0502020204030204" pitchFamily="34" charset="0"/>
                        <a:cs typeface="Times New Roman" panose="02020603050405020304" pitchFamily="18" charset="0"/>
                      </a:endParaRPr>
                    </a:p>
                  </a:txBody>
                  <a:tcPr marL="45720" marR="4572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tc>
                  <a:txBody>
                    <a:bodyPr/>
                    <a:lstStyle/>
                    <a:p>
                      <a:pPr marL="0" marR="0">
                        <a:spcBef>
                          <a:spcPts val="0"/>
                        </a:spcBef>
                        <a:spcAft>
                          <a:spcPts val="0"/>
                        </a:spcAft>
                      </a:pPr>
                      <a:r>
                        <a:rPr lang="en-US" sz="1100" b="0" kern="0" dirty="0">
                          <a:solidFill>
                            <a:schemeClr val="bg1"/>
                          </a:solidFill>
                          <a:effectLst/>
                        </a:rPr>
                        <a:t>Application</a:t>
                      </a:r>
                      <a:endParaRPr lang="en-US" sz="1200" b="0" kern="100" dirty="0">
                        <a:solidFill>
                          <a:schemeClr val="bg1"/>
                        </a:solidFill>
                        <a:effectLst/>
                        <a:latin typeface="Metropolis Medium" panose="00000600000000000000" pitchFamily="2" charset="0"/>
                        <a:ea typeface="Calibri" panose="020F0502020204030204" pitchFamily="34" charset="0"/>
                        <a:cs typeface="Times New Roman" panose="02020603050405020304" pitchFamily="18" charset="0"/>
                      </a:endParaRPr>
                    </a:p>
                  </a:txBody>
                  <a:tcPr marL="45720" marR="4572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tc>
                  <a:txBody>
                    <a:bodyPr/>
                    <a:lstStyle/>
                    <a:p>
                      <a:pPr marL="0" marR="0">
                        <a:spcBef>
                          <a:spcPts val="0"/>
                        </a:spcBef>
                        <a:spcAft>
                          <a:spcPts val="0"/>
                        </a:spcAft>
                      </a:pPr>
                      <a:r>
                        <a:rPr lang="en-US" sz="1100" b="0" kern="0" dirty="0">
                          <a:solidFill>
                            <a:schemeClr val="bg1"/>
                          </a:solidFill>
                          <a:effectLst/>
                        </a:rPr>
                        <a:t>Session</a:t>
                      </a:r>
                      <a:endParaRPr lang="en-US" sz="1200" b="0" kern="100" dirty="0">
                        <a:solidFill>
                          <a:schemeClr val="bg1"/>
                        </a:solidFill>
                        <a:effectLst/>
                        <a:latin typeface="Metropolis Medium" panose="00000600000000000000" pitchFamily="2" charset="0"/>
                        <a:ea typeface="Calibri" panose="020F0502020204030204" pitchFamily="34" charset="0"/>
                        <a:cs typeface="Times New Roman" panose="02020603050405020304" pitchFamily="18" charset="0"/>
                      </a:endParaRPr>
                    </a:p>
                  </a:txBody>
                  <a:tcPr marL="45720" marR="4572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tc>
                  <a:txBody>
                    <a:bodyPr/>
                    <a:lstStyle/>
                    <a:p>
                      <a:pPr marL="0" marR="0">
                        <a:spcBef>
                          <a:spcPts val="0"/>
                        </a:spcBef>
                        <a:spcAft>
                          <a:spcPts val="0"/>
                        </a:spcAft>
                      </a:pPr>
                      <a:r>
                        <a:rPr lang="en-US" sz="1100" b="0" kern="0" dirty="0">
                          <a:solidFill>
                            <a:schemeClr val="bg1"/>
                          </a:solidFill>
                          <a:effectLst/>
                        </a:rPr>
                        <a:t>Speaker</a:t>
                      </a:r>
                      <a:endParaRPr lang="en-US" sz="1200" b="0" kern="100" dirty="0">
                        <a:solidFill>
                          <a:schemeClr val="bg1"/>
                        </a:solidFill>
                        <a:effectLst/>
                        <a:latin typeface="Metropolis Medium" panose="00000600000000000000" pitchFamily="2" charset="0"/>
                        <a:ea typeface="Calibri" panose="020F0502020204030204" pitchFamily="34" charset="0"/>
                        <a:cs typeface="Times New Roman" panose="02020603050405020304" pitchFamily="18" charset="0"/>
                      </a:endParaRPr>
                    </a:p>
                  </a:txBody>
                  <a:tcPr marL="45720" marR="45720" anchor="b">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extLst>
                  <a:ext uri="{0D108BD9-81ED-4DB2-BD59-A6C34878D82A}">
                    <a16:rowId xmlns:a16="http://schemas.microsoft.com/office/drawing/2014/main" val="1103956049"/>
                  </a:ext>
                </a:extLst>
              </a:tr>
              <a:tr h="503988">
                <a:tc>
                  <a:txBody>
                    <a:bodyPr/>
                    <a:lstStyle/>
                    <a:p>
                      <a:pPr marL="0" marR="0">
                        <a:spcBef>
                          <a:spcPts val="0"/>
                        </a:spcBef>
                        <a:spcAft>
                          <a:spcPts val="0"/>
                        </a:spcAft>
                      </a:pPr>
                      <a:r>
                        <a:rPr lang="en-US" sz="1100" b="0" kern="0" dirty="0">
                          <a:effectLst/>
                        </a:rPr>
                        <a:t>Sun, Dec 17</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400" b="0" kern="0" dirty="0">
                          <a:effectLst/>
                        </a:rPr>
                        <a:t>Parable of the Soils</a:t>
                      </a:r>
                      <a:br>
                        <a:rPr lang="en-US" sz="1400" b="0" kern="0" dirty="0">
                          <a:effectLst/>
                        </a:rPr>
                      </a:br>
                      <a:r>
                        <a:rPr lang="en-US" sz="1100" b="0" kern="0" dirty="0">
                          <a:effectLst/>
                        </a:rPr>
                        <a:t>Mark 4:1-23</a:t>
                      </a:r>
                      <a:endParaRPr lang="en-US" sz="16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200" b="0" kern="0" dirty="0">
                          <a:effectLst/>
                        </a:rPr>
                        <a:t>Learning to Understand the Parables</a:t>
                      </a:r>
                      <a:endParaRPr lang="en-US" sz="14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100" b="0" kern="0" dirty="0">
                          <a:effectLst/>
                        </a:rPr>
                        <a:t>AM Sermon</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100" b="0" kern="0" dirty="0">
                          <a:effectLst/>
                        </a:rPr>
                        <a:t>Bill Sanchez</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078666244"/>
                  </a:ext>
                </a:extLst>
              </a:tr>
              <a:tr h="503988">
                <a:tc>
                  <a:txBody>
                    <a:bodyPr/>
                    <a:lstStyle/>
                    <a:p>
                      <a:pPr marL="0" marR="0">
                        <a:spcBef>
                          <a:spcPts val="0"/>
                        </a:spcBef>
                        <a:spcAft>
                          <a:spcPts val="0"/>
                        </a:spcAft>
                      </a:pPr>
                      <a:r>
                        <a:rPr lang="en-US" sz="1100" b="0" u="none" kern="0" dirty="0">
                          <a:effectLst/>
                        </a:rPr>
                        <a:t>Wed, Dec 20</a:t>
                      </a:r>
                      <a:endParaRPr lang="en-US" sz="1200" b="0" u="none"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400" b="0" kern="0" dirty="0">
                          <a:effectLst/>
                        </a:rPr>
                        <a:t>Parable of the Friend at Midnight</a:t>
                      </a:r>
                      <a:br>
                        <a:rPr lang="en-US" sz="1400" b="0" kern="0" dirty="0">
                          <a:effectLst/>
                        </a:rPr>
                      </a:br>
                      <a:r>
                        <a:rPr lang="en-US" sz="1100" b="0" kern="0" dirty="0">
                          <a:effectLst/>
                        </a:rPr>
                        <a:t>Luke 11:5-13</a:t>
                      </a:r>
                      <a:endParaRPr lang="en-US" sz="16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200" b="0" kern="0" dirty="0">
                          <a:effectLst/>
                        </a:rPr>
                        <a:t>Learning Persistence in Prayer</a:t>
                      </a:r>
                      <a:endParaRPr lang="en-US" sz="14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100" b="0" kern="0" dirty="0">
                          <a:effectLst/>
                        </a:rPr>
                        <a:t>Bible Class</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100" b="0" kern="0" dirty="0">
                          <a:effectLst/>
                        </a:rPr>
                        <a:t>Ryan Poe</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556924901"/>
                  </a:ext>
                </a:extLst>
              </a:tr>
              <a:tr h="503988">
                <a:tc>
                  <a:txBody>
                    <a:bodyPr/>
                    <a:lstStyle/>
                    <a:p>
                      <a:pPr marL="0" marR="0">
                        <a:spcBef>
                          <a:spcPts val="0"/>
                        </a:spcBef>
                        <a:spcAft>
                          <a:spcPts val="0"/>
                        </a:spcAft>
                      </a:pPr>
                      <a:r>
                        <a:rPr lang="en-US" sz="1100" b="0" kern="0" dirty="0">
                          <a:effectLst/>
                        </a:rPr>
                        <a:t>Sun, Dec 24</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400" b="0" kern="0" dirty="0">
                          <a:effectLst/>
                        </a:rPr>
                        <a:t>Parable of the Rich Fool</a:t>
                      </a:r>
                      <a:br>
                        <a:rPr lang="en-US" sz="1400" b="0" kern="0" dirty="0">
                          <a:effectLst/>
                        </a:rPr>
                      </a:br>
                      <a:r>
                        <a:rPr lang="en-US" sz="1100" b="0" kern="0" dirty="0">
                          <a:effectLst/>
                        </a:rPr>
                        <a:t>Luke 12:13-21</a:t>
                      </a:r>
                      <a:endParaRPr lang="en-US" sz="16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200" b="0" kern="0" dirty="0">
                          <a:effectLst/>
                        </a:rPr>
                        <a:t>Learning to Reject Materialism</a:t>
                      </a:r>
                      <a:endParaRPr lang="en-US" sz="14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100" b="0" kern="0" dirty="0">
                          <a:effectLst/>
                        </a:rPr>
                        <a:t>Bible Class</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100" b="0" kern="0" dirty="0">
                          <a:effectLst/>
                        </a:rPr>
                        <a:t>Marty Broadwell</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258216503"/>
                  </a:ext>
                </a:extLst>
              </a:tr>
              <a:tr h="503988">
                <a:tc>
                  <a:txBody>
                    <a:bodyPr/>
                    <a:lstStyle/>
                    <a:p>
                      <a:pPr marL="0" marR="0">
                        <a:spcBef>
                          <a:spcPts val="0"/>
                        </a:spcBef>
                        <a:spcAft>
                          <a:spcPts val="0"/>
                        </a:spcAft>
                      </a:pPr>
                      <a:r>
                        <a:rPr lang="en-US" sz="1100" b="0" kern="0" dirty="0">
                          <a:effectLst/>
                        </a:rPr>
                        <a:t>Wed, Dec 27</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400" b="0" kern="0" dirty="0">
                          <a:effectLst/>
                        </a:rPr>
                        <a:t>Parable of Laborers in the Vineyard</a:t>
                      </a:r>
                      <a:br>
                        <a:rPr lang="en-US" sz="1400" b="0" kern="0" dirty="0">
                          <a:effectLst/>
                        </a:rPr>
                      </a:br>
                      <a:r>
                        <a:rPr lang="en-US" sz="1100" b="0" kern="0" dirty="0">
                          <a:effectLst/>
                        </a:rPr>
                        <a:t>Matthew 20:1-16</a:t>
                      </a:r>
                      <a:endParaRPr lang="en-US" sz="16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200" b="0" kern="0" dirty="0">
                          <a:effectLst/>
                        </a:rPr>
                        <a:t>Learning to Rejoice in Kingdom Growth</a:t>
                      </a:r>
                      <a:endParaRPr lang="en-US" sz="14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100" b="0" kern="0" dirty="0">
                          <a:effectLst/>
                        </a:rPr>
                        <a:t>Bible Class</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100" b="0" kern="0" dirty="0">
                          <a:effectLst/>
                        </a:rPr>
                        <a:t>Russ LaGrone</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418494799"/>
                  </a:ext>
                </a:extLst>
              </a:tr>
              <a:tr h="503988">
                <a:tc>
                  <a:txBody>
                    <a:bodyPr/>
                    <a:lstStyle/>
                    <a:p>
                      <a:pPr marL="0" marR="0">
                        <a:spcBef>
                          <a:spcPts val="0"/>
                        </a:spcBef>
                        <a:spcAft>
                          <a:spcPts val="0"/>
                        </a:spcAft>
                      </a:pPr>
                      <a:r>
                        <a:rPr lang="en-US" sz="1100" b="0" kern="0" dirty="0">
                          <a:effectLst/>
                        </a:rPr>
                        <a:t>Sun, Dec 31</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400" b="0" kern="0" dirty="0">
                          <a:effectLst/>
                        </a:rPr>
                        <a:t>Parable of the Wedding Feast</a:t>
                      </a:r>
                      <a:br>
                        <a:rPr lang="en-US" sz="1400" b="0" kern="0" dirty="0">
                          <a:effectLst/>
                        </a:rPr>
                      </a:br>
                      <a:r>
                        <a:rPr lang="en-US" sz="1100" b="0" kern="0" dirty="0">
                          <a:effectLst/>
                        </a:rPr>
                        <a:t>Matthew 22:1-14</a:t>
                      </a:r>
                      <a:endParaRPr lang="en-US" sz="16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200" b="0" kern="0" dirty="0">
                          <a:effectLst/>
                        </a:rPr>
                        <a:t>Learning to Submit to God’s Standards</a:t>
                      </a:r>
                      <a:endParaRPr lang="en-US" sz="14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100" b="0" kern="0" dirty="0">
                          <a:effectLst/>
                        </a:rPr>
                        <a:t>Bible Class</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100" b="0" kern="0" dirty="0">
                          <a:effectLst/>
                        </a:rPr>
                        <a:t>Phillip </a:t>
                      </a:r>
                      <a:r>
                        <a:rPr lang="en-US" sz="1100" b="0" kern="0" dirty="0" err="1">
                          <a:effectLst/>
                        </a:rPr>
                        <a:t>Shumake</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144445387"/>
                  </a:ext>
                </a:extLst>
              </a:tr>
              <a:tr h="514239">
                <a:tc>
                  <a:txBody>
                    <a:bodyPr/>
                    <a:lstStyle/>
                    <a:p>
                      <a:pPr marL="0" marR="0">
                        <a:spcBef>
                          <a:spcPts val="0"/>
                        </a:spcBef>
                        <a:spcAft>
                          <a:spcPts val="0"/>
                        </a:spcAft>
                      </a:pPr>
                      <a:r>
                        <a:rPr lang="en-US" sz="1100" b="0" kern="0" dirty="0">
                          <a:effectLst/>
                        </a:rPr>
                        <a:t>Sun, Dec 31</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400" b="0" u="none" kern="0" dirty="0">
                          <a:effectLst/>
                        </a:rPr>
                        <a:t>Parables of the Kingdom</a:t>
                      </a:r>
                      <a:br>
                        <a:rPr lang="en-US" sz="1400" b="0" u="none" kern="0" dirty="0">
                          <a:effectLst/>
                        </a:rPr>
                      </a:br>
                      <a:r>
                        <a:rPr lang="en-US" sz="1100" b="0" u="none" kern="0" dirty="0">
                          <a:effectLst/>
                        </a:rPr>
                        <a:t>Matthew 13, 18</a:t>
                      </a:r>
                      <a:endParaRPr lang="en-US" sz="1600" b="0" u="none"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lgn="l">
                        <a:spcBef>
                          <a:spcPts val="0"/>
                        </a:spcBef>
                        <a:spcAft>
                          <a:spcPts val="0"/>
                        </a:spcAft>
                      </a:pPr>
                      <a:r>
                        <a:rPr lang="en-US" sz="1200" b="0" kern="0" dirty="0">
                          <a:effectLst/>
                        </a:rPr>
                        <a:t>Learning to Be Better Kingdom Citizens</a:t>
                      </a:r>
                      <a:endParaRPr lang="en-US" sz="14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100" b="0" kern="0" dirty="0">
                          <a:effectLst/>
                        </a:rPr>
                        <a:t>PM Service</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100" b="0" kern="0" dirty="0">
                          <a:effectLst/>
                        </a:rPr>
                        <a:t>Various</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934789096"/>
                  </a:ext>
                </a:extLst>
              </a:tr>
              <a:tr h="519364">
                <a:tc>
                  <a:txBody>
                    <a:bodyPr/>
                    <a:lstStyle/>
                    <a:p>
                      <a:pPr marL="0" marR="0">
                        <a:spcBef>
                          <a:spcPts val="0"/>
                        </a:spcBef>
                        <a:spcAft>
                          <a:spcPts val="0"/>
                        </a:spcAft>
                      </a:pPr>
                      <a:r>
                        <a:rPr lang="en-US" sz="1100" b="0" kern="0" dirty="0">
                          <a:effectLst/>
                        </a:rPr>
                        <a:t>Wed, Jan 3</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400" b="0" kern="0" dirty="0">
                          <a:effectLst/>
                        </a:rPr>
                        <a:t>Parable of the Ten Virgins</a:t>
                      </a:r>
                      <a:br>
                        <a:rPr lang="en-US" sz="1400" b="0" kern="0" dirty="0">
                          <a:effectLst/>
                        </a:rPr>
                      </a:br>
                      <a:r>
                        <a:rPr lang="en-US" sz="1100" b="0" kern="0" dirty="0">
                          <a:effectLst/>
                        </a:rPr>
                        <a:t>Matthew 25:1-13</a:t>
                      </a:r>
                      <a:endParaRPr lang="en-US" sz="16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200" b="0" kern="0" dirty="0">
                          <a:effectLst/>
                        </a:rPr>
                        <a:t>Learning to Maintain Our Commitment </a:t>
                      </a:r>
                      <a:endParaRPr lang="en-US" sz="14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100" b="0" kern="0" dirty="0">
                          <a:effectLst/>
                        </a:rPr>
                        <a:t>Bible Class</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100" b="0" kern="0" dirty="0">
                          <a:effectLst/>
                        </a:rPr>
                        <a:t>Mason Broadwell</a:t>
                      </a:r>
                      <a:endParaRPr lang="en-US" sz="12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180118059"/>
                  </a:ext>
                </a:extLst>
              </a:tr>
            </a:tbl>
          </a:graphicData>
        </a:graphic>
      </p:graphicFrame>
    </p:spTree>
    <p:extLst>
      <p:ext uri="{BB962C8B-B14F-4D97-AF65-F5344CB8AC3E}">
        <p14:creationId xmlns:p14="http://schemas.microsoft.com/office/powerpoint/2010/main" val="2557175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5A3B-D841-20F5-A64F-A798D7D72017}"/>
              </a:ext>
            </a:extLst>
          </p:cNvPr>
          <p:cNvSpPr>
            <a:spLocks noGrp="1"/>
          </p:cNvSpPr>
          <p:nvPr>
            <p:ph type="title"/>
          </p:nvPr>
        </p:nvSpPr>
        <p:spPr/>
        <p:txBody>
          <a:bodyPr/>
          <a:lstStyle/>
          <a:p>
            <a:r>
              <a:rPr lang="en-US" dirty="0"/>
              <a:t>Year-End Study Goals</a:t>
            </a:r>
          </a:p>
        </p:txBody>
      </p:sp>
      <p:sp>
        <p:nvSpPr>
          <p:cNvPr id="3" name="Content Placeholder 2">
            <a:extLst>
              <a:ext uri="{FF2B5EF4-FFF2-40B4-BE49-F238E27FC236}">
                <a16:creationId xmlns:a16="http://schemas.microsoft.com/office/drawing/2014/main" id="{C66883CE-D186-C5D7-D340-9042126D4632}"/>
              </a:ext>
            </a:extLst>
          </p:cNvPr>
          <p:cNvSpPr>
            <a:spLocks noGrp="1"/>
          </p:cNvSpPr>
          <p:nvPr>
            <p:ph idx="1"/>
          </p:nvPr>
        </p:nvSpPr>
        <p:spPr>
          <a:xfrm>
            <a:off x="318783" y="1719618"/>
            <a:ext cx="8321943" cy="2572603"/>
          </a:xfrm>
        </p:spPr>
        <p:txBody>
          <a:bodyPr>
            <a:normAutofit lnSpcReduction="10000"/>
          </a:bodyPr>
          <a:lstStyle/>
          <a:p>
            <a:r>
              <a:rPr lang="en-US" dirty="0"/>
              <a:t>To improve our skill in reading and applying Jesus’ parables</a:t>
            </a:r>
          </a:p>
          <a:p>
            <a:r>
              <a:rPr lang="en-US" dirty="0"/>
              <a:t>To better understand the nature of God’s Kingdom and our roles within it</a:t>
            </a:r>
          </a:p>
          <a:p>
            <a:r>
              <a:rPr lang="en-US" dirty="0"/>
              <a:t>To make specific changes to our thinking and daily lives to be better Kingdom citizens</a:t>
            </a:r>
          </a:p>
          <a:p>
            <a:endParaRPr lang="en-US" dirty="0"/>
          </a:p>
        </p:txBody>
      </p:sp>
    </p:spTree>
    <p:extLst>
      <p:ext uri="{BB962C8B-B14F-4D97-AF65-F5344CB8AC3E}">
        <p14:creationId xmlns:p14="http://schemas.microsoft.com/office/powerpoint/2010/main" val="4217528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818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E957-B175-9E59-92F4-611BC96627FC}"/>
              </a:ext>
            </a:extLst>
          </p:cNvPr>
          <p:cNvSpPr>
            <a:spLocks noGrp="1"/>
          </p:cNvSpPr>
          <p:nvPr>
            <p:ph type="title"/>
          </p:nvPr>
        </p:nvSpPr>
        <p:spPr>
          <a:xfrm>
            <a:off x="333836" y="0"/>
            <a:ext cx="8649047" cy="794374"/>
          </a:xfrm>
        </p:spPr>
        <p:txBody>
          <a:bodyPr/>
          <a:lstStyle/>
          <a:p>
            <a:pPr algn="ctr"/>
            <a:r>
              <a:rPr lang="en-US" dirty="0"/>
              <a:t>The parable</a:t>
            </a:r>
          </a:p>
        </p:txBody>
      </p:sp>
      <p:sp>
        <p:nvSpPr>
          <p:cNvPr id="3" name="Content Placeholder 2">
            <a:extLst>
              <a:ext uri="{FF2B5EF4-FFF2-40B4-BE49-F238E27FC236}">
                <a16:creationId xmlns:a16="http://schemas.microsoft.com/office/drawing/2014/main" id="{171E484F-1185-1DA7-9995-0DBB4D7A8D65}"/>
              </a:ext>
            </a:extLst>
          </p:cNvPr>
          <p:cNvSpPr>
            <a:spLocks noGrp="1"/>
          </p:cNvSpPr>
          <p:nvPr>
            <p:ph idx="1"/>
          </p:nvPr>
        </p:nvSpPr>
        <p:spPr>
          <a:xfrm>
            <a:off x="640079" y="794374"/>
            <a:ext cx="8036560" cy="4438554"/>
          </a:xfrm>
          <a:ln w="31750" cmpd="dbl">
            <a:solidFill>
              <a:srgbClr val="B9E8E7"/>
            </a:solidFill>
          </a:ln>
        </p:spPr>
        <p:txBody>
          <a:bodyPr anchor="ctr">
            <a:normAutofit/>
          </a:bodyPr>
          <a:lstStyle/>
          <a:p>
            <a:pPr marL="0" indent="0" algn="ctr">
              <a:buNone/>
            </a:pPr>
            <a:r>
              <a:rPr lang="en-US" dirty="0"/>
              <a:t>Large crowds and those from the various cities were journeying to Him gathered to Him, so He got into a boat and sat down, and the whole crowd was standing on the beach. And He was teaching them many things in parables and was saying to them in His teaching  "Listen! Behold, the Sower went out to sow;  as he was sowing, some [seed] fell beside the road and it was trampled underfoot, and the birds came and ate it up. "Other [seed] fell on the rocky [ground] where it did not have much soil; and immediately it sprang up because it had no depth of soil. </a:t>
            </a:r>
          </a:p>
        </p:txBody>
      </p:sp>
    </p:spTree>
    <p:extLst>
      <p:ext uri="{BB962C8B-B14F-4D97-AF65-F5344CB8AC3E}">
        <p14:creationId xmlns:p14="http://schemas.microsoft.com/office/powerpoint/2010/main" val="987968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E957-B175-9E59-92F4-611BC96627FC}"/>
              </a:ext>
            </a:extLst>
          </p:cNvPr>
          <p:cNvSpPr>
            <a:spLocks noGrp="1"/>
          </p:cNvSpPr>
          <p:nvPr>
            <p:ph type="title"/>
          </p:nvPr>
        </p:nvSpPr>
        <p:spPr>
          <a:xfrm>
            <a:off x="333836" y="0"/>
            <a:ext cx="8649047" cy="794374"/>
          </a:xfrm>
        </p:spPr>
        <p:txBody>
          <a:bodyPr/>
          <a:lstStyle/>
          <a:p>
            <a:pPr algn="ctr"/>
            <a:r>
              <a:rPr lang="en-US" dirty="0"/>
              <a:t>The parable</a:t>
            </a:r>
          </a:p>
        </p:txBody>
      </p:sp>
      <p:sp>
        <p:nvSpPr>
          <p:cNvPr id="3" name="Content Placeholder 2">
            <a:extLst>
              <a:ext uri="{FF2B5EF4-FFF2-40B4-BE49-F238E27FC236}">
                <a16:creationId xmlns:a16="http://schemas.microsoft.com/office/drawing/2014/main" id="{171E484F-1185-1DA7-9995-0DBB4D7A8D65}"/>
              </a:ext>
            </a:extLst>
          </p:cNvPr>
          <p:cNvSpPr>
            <a:spLocks noGrp="1"/>
          </p:cNvSpPr>
          <p:nvPr>
            <p:ph idx="1"/>
          </p:nvPr>
        </p:nvSpPr>
        <p:spPr>
          <a:xfrm>
            <a:off x="640079" y="794374"/>
            <a:ext cx="8036560" cy="4438554"/>
          </a:xfrm>
          <a:ln w="31750" cmpd="dbl">
            <a:solidFill>
              <a:srgbClr val="B9E8E7"/>
            </a:solidFill>
          </a:ln>
        </p:spPr>
        <p:txBody>
          <a:bodyPr anchor="ctr">
            <a:normAutofit/>
          </a:bodyPr>
          <a:lstStyle/>
          <a:p>
            <a:pPr marL="0" indent="0" algn="ctr">
              <a:buNone/>
            </a:pPr>
            <a:r>
              <a:rPr lang="en-US" dirty="0"/>
              <a:t>"And after the sun had risen, it was scorched; and because it had no root, it withered away. "Other [seed] fell among the thorns, and the thorns came up and choked it, and it yielded no crop.  "Other [seeds] fell into the good soil, and as they grew up and increased, they yielded a crop and produced thirty, sixty, and a hundredfold." And He was saying, "He who has ears to hear, let him hear."  </a:t>
            </a:r>
          </a:p>
        </p:txBody>
      </p:sp>
    </p:spTree>
    <p:extLst>
      <p:ext uri="{BB962C8B-B14F-4D97-AF65-F5344CB8AC3E}">
        <p14:creationId xmlns:p14="http://schemas.microsoft.com/office/powerpoint/2010/main" val="3848005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E957-B175-9E59-92F4-611BC96627FC}"/>
              </a:ext>
            </a:extLst>
          </p:cNvPr>
          <p:cNvSpPr>
            <a:spLocks noGrp="1"/>
          </p:cNvSpPr>
          <p:nvPr>
            <p:ph type="title"/>
          </p:nvPr>
        </p:nvSpPr>
        <p:spPr>
          <a:xfrm>
            <a:off x="333836" y="0"/>
            <a:ext cx="8649047" cy="794374"/>
          </a:xfrm>
        </p:spPr>
        <p:txBody>
          <a:bodyPr/>
          <a:lstStyle/>
          <a:p>
            <a:pPr algn="ctr"/>
            <a:r>
              <a:rPr lang="en-US" dirty="0"/>
              <a:t>Jesus explains the parable</a:t>
            </a:r>
          </a:p>
        </p:txBody>
      </p:sp>
      <p:sp>
        <p:nvSpPr>
          <p:cNvPr id="3" name="Content Placeholder 2">
            <a:extLst>
              <a:ext uri="{FF2B5EF4-FFF2-40B4-BE49-F238E27FC236}">
                <a16:creationId xmlns:a16="http://schemas.microsoft.com/office/drawing/2014/main" id="{171E484F-1185-1DA7-9995-0DBB4D7A8D65}"/>
              </a:ext>
            </a:extLst>
          </p:cNvPr>
          <p:cNvSpPr>
            <a:spLocks noGrp="1"/>
          </p:cNvSpPr>
          <p:nvPr>
            <p:ph idx="1"/>
          </p:nvPr>
        </p:nvSpPr>
        <p:spPr>
          <a:xfrm>
            <a:off x="640079" y="794374"/>
            <a:ext cx="8036560" cy="4438554"/>
          </a:xfrm>
          <a:ln w="31750" cmpd="dbl">
            <a:solidFill>
              <a:srgbClr val="B9E8E7"/>
            </a:solidFill>
          </a:ln>
        </p:spPr>
        <p:txBody>
          <a:bodyPr anchor="ctr">
            <a:normAutofit/>
          </a:bodyPr>
          <a:lstStyle/>
          <a:p>
            <a:pPr marL="0" indent="0" algn="ctr">
              <a:buNone/>
            </a:pPr>
            <a:r>
              <a:rPr lang="en-US" dirty="0"/>
              <a:t>Mark 4:14 "The Sower sows the word. 15 "These are the ones who are beside the road where the word is sown; and when they hear, immediately Satan comes and takes away the word which has been sown in them. 16 "In a similar way these are the ones on whom seed was sown on the rocky [places,] who, when they hear the word, immediately receive it with joy; 17 and they have no [firm] root in themselves, but are [only] temporary; then, when [temptation,] affliction or persecution arises because of the word, immediately they fall away.."</a:t>
            </a:r>
          </a:p>
        </p:txBody>
      </p:sp>
    </p:spTree>
    <p:extLst>
      <p:ext uri="{BB962C8B-B14F-4D97-AF65-F5344CB8AC3E}">
        <p14:creationId xmlns:p14="http://schemas.microsoft.com/office/powerpoint/2010/main" val="1646622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E957-B175-9E59-92F4-611BC96627FC}"/>
              </a:ext>
            </a:extLst>
          </p:cNvPr>
          <p:cNvSpPr>
            <a:spLocks noGrp="1"/>
          </p:cNvSpPr>
          <p:nvPr>
            <p:ph type="title"/>
          </p:nvPr>
        </p:nvSpPr>
        <p:spPr>
          <a:xfrm>
            <a:off x="333836" y="0"/>
            <a:ext cx="8649047" cy="794374"/>
          </a:xfrm>
        </p:spPr>
        <p:txBody>
          <a:bodyPr/>
          <a:lstStyle/>
          <a:p>
            <a:pPr algn="ctr"/>
            <a:r>
              <a:rPr lang="en-US" dirty="0"/>
              <a:t>Jesus explains the parable</a:t>
            </a:r>
          </a:p>
        </p:txBody>
      </p:sp>
      <p:sp>
        <p:nvSpPr>
          <p:cNvPr id="3" name="Content Placeholder 2">
            <a:extLst>
              <a:ext uri="{FF2B5EF4-FFF2-40B4-BE49-F238E27FC236}">
                <a16:creationId xmlns:a16="http://schemas.microsoft.com/office/drawing/2014/main" id="{171E484F-1185-1DA7-9995-0DBB4D7A8D65}"/>
              </a:ext>
            </a:extLst>
          </p:cNvPr>
          <p:cNvSpPr>
            <a:spLocks noGrp="1"/>
          </p:cNvSpPr>
          <p:nvPr>
            <p:ph idx="1"/>
          </p:nvPr>
        </p:nvSpPr>
        <p:spPr>
          <a:xfrm>
            <a:off x="640079" y="794374"/>
            <a:ext cx="8036560" cy="4438554"/>
          </a:xfrm>
          <a:ln w="31750" cmpd="dbl">
            <a:solidFill>
              <a:srgbClr val="B9E8E7"/>
            </a:solidFill>
          </a:ln>
        </p:spPr>
        <p:txBody>
          <a:bodyPr anchor="ctr">
            <a:normAutofit/>
          </a:bodyPr>
          <a:lstStyle/>
          <a:p>
            <a:pPr marL="0" indent="0" algn="ctr">
              <a:buNone/>
            </a:pPr>
            <a:r>
              <a:rPr lang="en-US" dirty="0"/>
              <a:t>Mark 4:18 "And others are the ones on whom seed was sown among the thorns; these are the ones who have heard the word, 19 but the worries of the world, and the deceitfulness of riches, and the desires for other things enter in and choke the word, and it becomes unfruitful (does not bring fruit to maturity). 20 "And those are the ones on whom seed was sown on the good soil; and they hear the word [in an honest and good heart], [understand it], and  accept it [and hold fast] and bear fruit with perseverance, thirty, sixty, and a hundredfold."</a:t>
            </a:r>
          </a:p>
        </p:txBody>
      </p:sp>
    </p:spTree>
    <p:extLst>
      <p:ext uri="{BB962C8B-B14F-4D97-AF65-F5344CB8AC3E}">
        <p14:creationId xmlns:p14="http://schemas.microsoft.com/office/powerpoint/2010/main" val="1989881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ogo with a hand and plant&#10;&#10;Description automatically generated">
            <a:extLst>
              <a:ext uri="{FF2B5EF4-FFF2-40B4-BE49-F238E27FC236}">
                <a16:creationId xmlns:a16="http://schemas.microsoft.com/office/drawing/2014/main" id="{007F5AD5-9E26-AD8C-44C5-986515FC072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827" r="827"/>
          <a:stretch>
            <a:fillRect/>
          </a:stretch>
        </p:blipFill>
        <p:spPr>
          <a:xfrm>
            <a:off x="0" y="3159760"/>
            <a:ext cx="1598612" cy="1289050"/>
          </a:xfrm>
        </p:spPr>
      </p:pic>
      <p:sp>
        <p:nvSpPr>
          <p:cNvPr id="4" name="Text Placeholder 3">
            <a:extLst>
              <a:ext uri="{FF2B5EF4-FFF2-40B4-BE49-F238E27FC236}">
                <a16:creationId xmlns:a16="http://schemas.microsoft.com/office/drawing/2014/main" id="{AD4A00B8-D1DF-0AFB-D59D-837E3BE55C70}"/>
              </a:ext>
            </a:extLst>
          </p:cNvPr>
          <p:cNvSpPr>
            <a:spLocks noGrp="1"/>
          </p:cNvSpPr>
          <p:nvPr>
            <p:ph type="body" sz="quarter" idx="10"/>
          </p:nvPr>
        </p:nvSpPr>
        <p:spPr>
          <a:xfrm>
            <a:off x="1598612" y="3159760"/>
            <a:ext cx="7545388" cy="1289050"/>
          </a:xfrm>
          <a:prstGeom prst="rect">
            <a:avLst/>
          </a:prstGeom>
          <a:solidFill>
            <a:srgbClr val="C2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0" dirty="0"/>
              <a:t>They are intended to help us better          understand God’s will.</a:t>
            </a:r>
          </a:p>
        </p:txBody>
      </p:sp>
      <p:sp>
        <p:nvSpPr>
          <p:cNvPr id="7" name="TextBox 6">
            <a:extLst>
              <a:ext uri="{FF2B5EF4-FFF2-40B4-BE49-F238E27FC236}">
                <a16:creationId xmlns:a16="http://schemas.microsoft.com/office/drawing/2014/main" id="{2FEE5CE7-B626-26E1-FA93-EFC9480843FE}"/>
              </a:ext>
            </a:extLst>
          </p:cNvPr>
          <p:cNvSpPr txBox="1"/>
          <p:nvPr/>
        </p:nvSpPr>
        <p:spPr>
          <a:xfrm>
            <a:off x="2296160" y="4673600"/>
            <a:ext cx="4551680" cy="867930"/>
          </a:xfrm>
          <a:prstGeom prst="rect">
            <a:avLst/>
          </a:prstGeom>
          <a:noFill/>
        </p:spPr>
        <p:txBody>
          <a:bodyPr wrap="square" rtlCol="0">
            <a:spAutoFit/>
          </a:bodyPr>
          <a:lstStyle/>
          <a:p>
            <a:pPr marR="0" lvl="0" algn="ctr" defTabSz="914400" rtl="0" eaLnBrk="1" fontAlgn="auto" latinLnBrk="0" hangingPunct="1">
              <a:lnSpc>
                <a:spcPct val="90000"/>
              </a:lnSpc>
              <a:spcBef>
                <a:spcPts val="1000"/>
              </a:spcBef>
              <a:spcAft>
                <a:spcPts val="0"/>
              </a:spcAft>
              <a:buClrTx/>
              <a:buSzPct val="75000"/>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tropolis" panose="00000500000000000000" pitchFamily="2" charset="0"/>
                <a:ea typeface="+mn-ea"/>
                <a:cs typeface="+mn-cs"/>
              </a:rPr>
              <a:t>Why did Jesus speak                  in parables?</a:t>
            </a:r>
          </a:p>
        </p:txBody>
      </p:sp>
      <p:sp>
        <p:nvSpPr>
          <p:cNvPr id="2" name="Content Placeholder 2">
            <a:extLst>
              <a:ext uri="{FF2B5EF4-FFF2-40B4-BE49-F238E27FC236}">
                <a16:creationId xmlns:a16="http://schemas.microsoft.com/office/drawing/2014/main" id="{A4E3330B-B0A0-52AE-B15F-787C832CF66A}"/>
              </a:ext>
            </a:extLst>
          </p:cNvPr>
          <p:cNvSpPr txBox="1">
            <a:spLocks/>
          </p:cNvSpPr>
          <p:nvPr/>
        </p:nvSpPr>
        <p:spPr>
          <a:xfrm>
            <a:off x="630937" y="173470"/>
            <a:ext cx="7685938" cy="2986289"/>
          </a:xfrm>
          <a:prstGeom prst="rect">
            <a:avLst/>
          </a:prstGeom>
        </p:spPr>
        <p:txBody>
          <a:bodyPr numCol="1">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dirty="0">
                <a:solidFill>
                  <a:prstClr val="white"/>
                </a:solidFill>
              </a:rPr>
              <a:t>Mark 4:21 And He was saying to them, “A lamp is not brought to be put under a basket, is it, or under a bed? Is it not brought to be put on the lampstand? 22 For nothing is hidden, </a:t>
            </a:r>
            <a:r>
              <a:rPr lang="en-US" u="sng" dirty="0">
                <a:solidFill>
                  <a:prstClr val="white"/>
                </a:solidFill>
              </a:rPr>
              <a:t>except to be revealed</a:t>
            </a:r>
            <a:r>
              <a:rPr lang="en-US" dirty="0">
                <a:solidFill>
                  <a:prstClr val="white"/>
                </a:solidFill>
              </a:rPr>
              <a:t>; nor has anything been secret, </a:t>
            </a:r>
            <a:r>
              <a:rPr lang="en-US" u="sng" dirty="0">
                <a:solidFill>
                  <a:prstClr val="white"/>
                </a:solidFill>
              </a:rPr>
              <a:t>but that it would come to light</a:t>
            </a:r>
            <a:r>
              <a:rPr lang="en-US" dirty="0">
                <a:solidFill>
                  <a:prstClr val="white"/>
                </a:solidFill>
              </a:rPr>
              <a:t>. 23 If anyone has ears to hear, let him hear.” </a:t>
            </a:r>
          </a:p>
        </p:txBody>
      </p:sp>
    </p:spTree>
    <p:extLst>
      <p:ext uri="{BB962C8B-B14F-4D97-AF65-F5344CB8AC3E}">
        <p14:creationId xmlns:p14="http://schemas.microsoft.com/office/powerpoint/2010/main" val="2030955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2" grpId="0"/>
    </p:bldLst>
  </p:timing>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rable of Sower.Soil 23" id="{44A02A74-F39F-7F4F-A62D-A9314B175455}" vid="{19ADD1F6-6E03-0A4D-A45A-2A9CC2105B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14346</TotalTime>
  <Words>1350</Words>
  <Application>Microsoft Macintosh PowerPoint</Application>
  <PresentationFormat>On-screen Show (16:10)</PresentationFormat>
  <Paragraphs>106</Paragraphs>
  <Slides>16</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Metropolis</vt:lpstr>
      <vt:lpstr>Metropolis Light</vt:lpstr>
      <vt:lpstr>Metropolis Medium</vt:lpstr>
      <vt:lpstr>Wingdings</vt:lpstr>
      <vt:lpstr>Office Theme</vt:lpstr>
      <vt:lpstr>PowerPoint Presentation</vt:lpstr>
      <vt:lpstr>Year-End Study Schedule</vt:lpstr>
      <vt:lpstr>Year-End Study Goals</vt:lpstr>
      <vt:lpstr>PowerPoint Presentation</vt:lpstr>
      <vt:lpstr>The parable</vt:lpstr>
      <vt:lpstr>The parable</vt:lpstr>
      <vt:lpstr>Jesus explains the parable</vt:lpstr>
      <vt:lpstr>Jesus explains the parable</vt:lpstr>
      <vt:lpstr>PowerPoint Presentation</vt:lpstr>
      <vt:lpstr>PowerPoint Presentation</vt:lpstr>
      <vt:lpstr>PowerPoint Presentation</vt:lpstr>
      <vt:lpstr>The parable is distinguishing  Kingdom citizens from tourists</vt:lpstr>
      <vt:lpstr>The parable is distinguishing  Kingdom citizens from tourists</vt:lpstr>
      <vt:lpstr>The parable is distinguishing  Kingdom citizens from tourists</vt:lpstr>
      <vt:lpstr>PowerPoint Presentation</vt:lpstr>
      <vt:lpstr>PowerPoint Presentation</vt:lpstr>
    </vt:vector>
  </TitlesOfParts>
  <Company>VMware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Mason Broadwell</dc:creator>
  <cp:lastModifiedBy>Bill Sanchez</cp:lastModifiedBy>
  <cp:revision>25</cp:revision>
  <dcterms:created xsi:type="dcterms:W3CDTF">2023-11-23T20:56:47Z</dcterms:created>
  <dcterms:modified xsi:type="dcterms:W3CDTF">2023-12-17T02:39:27Z</dcterms:modified>
</cp:coreProperties>
</file>